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theme/theme10.xml" ContentType="application/vnd.openxmlformats-officedocument.theme+xml"/>
  <Override PartName="/ppt/slideLayouts/slideLayout7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0" r:id="rId1"/>
    <p:sldMasterId id="2147484485" r:id="rId2"/>
    <p:sldMasterId id="2147483727" r:id="rId3"/>
    <p:sldMasterId id="2147483728" r:id="rId4"/>
    <p:sldMasterId id="2147483763" r:id="rId5"/>
    <p:sldMasterId id="2147484679" r:id="rId6"/>
    <p:sldMasterId id="2147484691" r:id="rId7"/>
    <p:sldMasterId id="2147484704" r:id="rId8"/>
    <p:sldMasterId id="2147484706" r:id="rId9"/>
    <p:sldMasterId id="2147484947" r:id="rId10"/>
    <p:sldMasterId id="2147485105" r:id="rId11"/>
  </p:sldMasterIdLst>
  <p:notesMasterIdLst>
    <p:notesMasterId r:id="rId59"/>
  </p:notesMasterIdLst>
  <p:handoutMasterIdLst>
    <p:handoutMasterId r:id="rId60"/>
  </p:handoutMasterIdLst>
  <p:sldIdLst>
    <p:sldId id="343" r:id="rId12"/>
    <p:sldId id="348" r:id="rId13"/>
    <p:sldId id="395" r:id="rId14"/>
    <p:sldId id="396" r:id="rId15"/>
    <p:sldId id="373" r:id="rId16"/>
    <p:sldId id="257" r:id="rId17"/>
    <p:sldId id="408" r:id="rId18"/>
    <p:sldId id="409" r:id="rId19"/>
    <p:sldId id="410" r:id="rId20"/>
    <p:sldId id="430" r:id="rId21"/>
    <p:sldId id="412" r:id="rId22"/>
    <p:sldId id="413" r:id="rId23"/>
    <p:sldId id="414" r:id="rId24"/>
    <p:sldId id="415" r:id="rId25"/>
    <p:sldId id="416" r:id="rId26"/>
    <p:sldId id="417" r:id="rId27"/>
    <p:sldId id="418" r:id="rId28"/>
    <p:sldId id="429" r:id="rId29"/>
    <p:sldId id="420" r:id="rId30"/>
    <p:sldId id="421" r:id="rId31"/>
    <p:sldId id="422" r:id="rId32"/>
    <p:sldId id="423" r:id="rId33"/>
    <p:sldId id="424" r:id="rId34"/>
    <p:sldId id="425" r:id="rId35"/>
    <p:sldId id="426" r:id="rId36"/>
    <p:sldId id="427" r:id="rId37"/>
    <p:sldId id="428" r:id="rId38"/>
    <p:sldId id="350" r:id="rId39"/>
    <p:sldId id="351" r:id="rId40"/>
    <p:sldId id="352" r:id="rId41"/>
    <p:sldId id="353" r:id="rId42"/>
    <p:sldId id="354" r:id="rId43"/>
    <p:sldId id="355" r:id="rId44"/>
    <p:sldId id="356" r:id="rId45"/>
    <p:sldId id="357" r:id="rId46"/>
    <p:sldId id="358" r:id="rId47"/>
    <p:sldId id="359" r:id="rId48"/>
    <p:sldId id="401" r:id="rId49"/>
    <p:sldId id="360" r:id="rId50"/>
    <p:sldId id="397" r:id="rId51"/>
    <p:sldId id="398" r:id="rId52"/>
    <p:sldId id="366" r:id="rId53"/>
    <p:sldId id="367" r:id="rId54"/>
    <p:sldId id="369" r:id="rId55"/>
    <p:sldId id="402" r:id="rId56"/>
    <p:sldId id="370" r:id="rId57"/>
    <p:sldId id="399" r:id="rId58"/>
  </p:sldIdLst>
  <p:sldSz cx="6858000" cy="9144000" type="letter"/>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EDEDE1"/>
    <a:srgbClr val="C7C397"/>
    <a:srgbClr val="FFFFCC"/>
    <a:srgbClr val="A50021"/>
    <a:srgbClr val="EAEAEA"/>
    <a:srgbClr val="66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6" autoAdjust="0"/>
    <p:restoredTop sz="91297" autoAdjust="0"/>
  </p:normalViewPr>
  <p:slideViewPr>
    <p:cSldViewPr snapToGrid="0">
      <p:cViewPr varScale="1">
        <p:scale>
          <a:sx n="62" d="100"/>
          <a:sy n="62" d="100"/>
        </p:scale>
        <p:origin x="-1373" y="-8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736"/>
    </p:cViewPr>
  </p:sorterViewPr>
  <p:notesViewPr>
    <p:cSldViewPr snapToGrid="0">
      <p:cViewPr varScale="1">
        <p:scale>
          <a:sx n="75" d="100"/>
          <a:sy n="75" d="100"/>
        </p:scale>
        <p:origin x="-79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134" tIns="44067" rIns="88134" bIns="44067"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68611" name="Rectangle 3"/>
          <p:cNvSpPr>
            <a:spLocks noGrp="1" noChangeArrowheads="1"/>
          </p:cNvSpPr>
          <p:nvPr>
            <p:ph type="dt" sz="quarter" idx="1"/>
          </p:nvPr>
        </p:nvSpPr>
        <p:spPr bwMode="auto">
          <a:xfrm>
            <a:off x="3970338" y="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134" tIns="44067" rIns="88134" bIns="44067"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68612" name="Rectangle 4"/>
          <p:cNvSpPr>
            <a:spLocks noGrp="1" noChangeArrowheads="1"/>
          </p:cNvSpPr>
          <p:nvPr>
            <p:ph type="ftr" sz="quarter" idx="2"/>
          </p:nvPr>
        </p:nvSpPr>
        <p:spPr bwMode="auto">
          <a:xfrm>
            <a:off x="0"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134" tIns="44067" rIns="88134" bIns="44067"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68613" name="Rectangle 5"/>
          <p:cNvSpPr>
            <a:spLocks noGrp="1" noChangeArrowheads="1"/>
          </p:cNvSpPr>
          <p:nvPr>
            <p:ph type="sldNum" sz="quarter" idx="3"/>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134" tIns="44067" rIns="88134" bIns="44067" numCol="1" anchor="b" anchorCtr="0" compatLnSpc="1">
            <a:prstTxWarp prst="textNoShape">
              <a:avLst/>
            </a:prstTxWarp>
          </a:bodyPr>
          <a:lstStyle>
            <a:lvl1pPr algn="r">
              <a:defRPr sz="1200">
                <a:latin typeface="Arial" charset="0"/>
                <a:cs typeface="+mn-cs"/>
              </a:defRPr>
            </a:lvl1pPr>
          </a:lstStyle>
          <a:p>
            <a:pPr>
              <a:defRPr/>
            </a:pPr>
            <a:fld id="{34556F1C-DFDF-4CB5-9CA9-66C5EEE8CF7E}" type="slidenum">
              <a:rPr lang="en-US"/>
              <a:pPr>
                <a:defRPr/>
              </a:pPr>
              <a:t>‹#›</a:t>
            </a:fld>
            <a:endParaRPr lang="en-US" dirty="0"/>
          </a:p>
        </p:txBody>
      </p:sp>
    </p:spTree>
    <p:extLst>
      <p:ext uri="{BB962C8B-B14F-4D97-AF65-F5344CB8AC3E}">
        <p14:creationId xmlns:p14="http://schemas.microsoft.com/office/powerpoint/2010/main" val="113134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63" tIns="46581" rIns="93163" bIns="46581" numCol="1" anchor="t" anchorCtr="0" compatLnSpc="1">
            <a:prstTxWarp prst="textNoShape">
              <a:avLst/>
            </a:prstTxWarp>
          </a:bodyPr>
          <a:lstStyle>
            <a:lvl1pPr defTabSz="931887">
              <a:defRPr sz="1200">
                <a:latin typeface="Arial" charset="0"/>
                <a:cs typeface="+mn-cs"/>
              </a:defRPr>
            </a:lvl1pPr>
          </a:lstStyle>
          <a:p>
            <a:pPr>
              <a:defRPr/>
            </a:pPr>
            <a:endParaRPr lang="en-US"/>
          </a:p>
        </p:txBody>
      </p:sp>
      <p:sp>
        <p:nvSpPr>
          <p:cNvPr id="5123" name="Rectangle 3"/>
          <p:cNvSpPr>
            <a:spLocks noGrp="1" noChangeArrowheads="1"/>
          </p:cNvSpPr>
          <p:nvPr>
            <p:ph type="dt" idx="1"/>
          </p:nvPr>
        </p:nvSpPr>
        <p:spPr bwMode="auto">
          <a:xfrm>
            <a:off x="3970338" y="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63" tIns="46581" rIns="93163" bIns="46581" numCol="1" anchor="t" anchorCtr="0" compatLnSpc="1">
            <a:prstTxWarp prst="textNoShape">
              <a:avLst/>
            </a:prstTxWarp>
          </a:bodyPr>
          <a:lstStyle>
            <a:lvl1pPr algn="r" defTabSz="931887">
              <a:defRPr sz="1200">
                <a:latin typeface="Arial" charset="0"/>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2200275" y="698500"/>
            <a:ext cx="2614613"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675" y="4416425"/>
            <a:ext cx="560705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63" tIns="46581" rIns="93163" bIns="465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63" tIns="46581" rIns="93163" bIns="46581" numCol="1" anchor="b" anchorCtr="0" compatLnSpc="1">
            <a:prstTxWarp prst="textNoShape">
              <a:avLst/>
            </a:prstTxWarp>
          </a:bodyPr>
          <a:lstStyle>
            <a:lvl1pPr defTabSz="931887">
              <a:defRPr sz="1200">
                <a:latin typeface="Arial"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63" tIns="46581" rIns="93163" bIns="46581" numCol="1" anchor="b" anchorCtr="0" compatLnSpc="1">
            <a:prstTxWarp prst="textNoShape">
              <a:avLst/>
            </a:prstTxWarp>
          </a:bodyPr>
          <a:lstStyle>
            <a:lvl1pPr algn="r" defTabSz="931887">
              <a:defRPr sz="1200">
                <a:latin typeface="Arial" charset="0"/>
                <a:cs typeface="+mn-cs"/>
              </a:defRPr>
            </a:lvl1pPr>
          </a:lstStyle>
          <a:p>
            <a:pPr>
              <a:defRPr/>
            </a:pPr>
            <a:fld id="{597957DC-5F69-4F01-8F66-CE0ABA303829}" type="slidenum">
              <a:rPr lang="en-US"/>
              <a:pPr>
                <a:defRPr/>
              </a:pPr>
              <a:t>‹#›</a:t>
            </a:fld>
            <a:endParaRPr lang="en-US" dirty="0"/>
          </a:p>
        </p:txBody>
      </p:sp>
    </p:spTree>
    <p:extLst>
      <p:ext uri="{BB962C8B-B14F-4D97-AF65-F5344CB8AC3E}">
        <p14:creationId xmlns:p14="http://schemas.microsoft.com/office/powerpoint/2010/main" val="3964843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2200275" y="698500"/>
            <a:ext cx="2614613" cy="3486150"/>
          </a:xfrm>
          <a:ln/>
        </p:spPr>
      </p:sp>
      <p:sp>
        <p:nvSpPr>
          <p:cNvPr id="66563"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E79CD97A-B98C-4449-AE11-FE446B4C7F21}" type="slidenum">
              <a:rPr lang="en-US" sz="1100">
                <a:solidFill>
                  <a:srgbClr val="000000"/>
                </a:solidFill>
              </a:rPr>
              <a:pPr algn="r" defTabSz="966788"/>
              <a:t>14</a:t>
            </a:fld>
            <a:endParaRPr lang="en-US" sz="1100">
              <a:solidFill>
                <a:srgbClr val="000000"/>
              </a:solidFill>
            </a:endParaRPr>
          </a:p>
        </p:txBody>
      </p:sp>
      <p:sp>
        <p:nvSpPr>
          <p:cNvPr id="75779" name="Rectangle 2"/>
          <p:cNvSpPr>
            <a:spLocks noGrp="1" noRot="1" noChangeAspect="1" noChangeArrowheads="1" noTextEdit="1"/>
          </p:cNvSpPr>
          <p:nvPr>
            <p:ph type="sldImg"/>
          </p:nvPr>
        </p:nvSpPr>
        <p:spPr>
          <a:xfrm>
            <a:off x="2200275" y="698500"/>
            <a:ext cx="2614613" cy="3486150"/>
          </a:xfrm>
          <a:ln/>
        </p:spPr>
      </p:sp>
      <p:sp>
        <p:nvSpPr>
          <p:cNvPr id="757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85F3573E-56A7-4547-9300-92426714A166}" type="slidenum">
              <a:rPr lang="en-US" sz="1100">
                <a:solidFill>
                  <a:srgbClr val="000000"/>
                </a:solidFill>
              </a:rPr>
              <a:pPr algn="r" defTabSz="966788"/>
              <a:t>15</a:t>
            </a:fld>
            <a:endParaRPr lang="en-US" sz="1100">
              <a:solidFill>
                <a:srgbClr val="000000"/>
              </a:solidFill>
            </a:endParaRPr>
          </a:p>
        </p:txBody>
      </p:sp>
      <p:sp>
        <p:nvSpPr>
          <p:cNvPr id="76803" name="Rectangle 2"/>
          <p:cNvSpPr>
            <a:spLocks noGrp="1" noRot="1" noChangeAspect="1" noChangeArrowheads="1" noTextEdit="1"/>
          </p:cNvSpPr>
          <p:nvPr>
            <p:ph type="sldImg"/>
          </p:nvPr>
        </p:nvSpPr>
        <p:spPr>
          <a:xfrm>
            <a:off x="2200275" y="698500"/>
            <a:ext cx="2614613" cy="3486150"/>
          </a:xfrm>
          <a:ln/>
        </p:spPr>
      </p:sp>
      <p:sp>
        <p:nvSpPr>
          <p:cNvPr id="768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E5B88AC0-6A15-45AB-A3CE-7CB5916FDBCC}" type="slidenum">
              <a:rPr lang="en-US" sz="1100">
                <a:solidFill>
                  <a:srgbClr val="000000"/>
                </a:solidFill>
              </a:rPr>
              <a:pPr algn="r" defTabSz="966788"/>
              <a:t>16</a:t>
            </a:fld>
            <a:endParaRPr lang="en-US" sz="1100">
              <a:solidFill>
                <a:srgbClr val="000000"/>
              </a:solidFill>
            </a:endParaRPr>
          </a:p>
        </p:txBody>
      </p:sp>
      <p:sp>
        <p:nvSpPr>
          <p:cNvPr id="77827" name="Rectangle 2"/>
          <p:cNvSpPr>
            <a:spLocks noGrp="1" noRot="1" noChangeAspect="1" noChangeArrowheads="1" noTextEdit="1"/>
          </p:cNvSpPr>
          <p:nvPr>
            <p:ph type="sldImg"/>
          </p:nvPr>
        </p:nvSpPr>
        <p:spPr>
          <a:xfrm>
            <a:off x="2200275" y="698500"/>
            <a:ext cx="2614613" cy="3486150"/>
          </a:xfrm>
          <a:ln/>
        </p:spPr>
      </p:sp>
      <p:sp>
        <p:nvSpPr>
          <p:cNvPr id="778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11" tIns="45455" rIns="90911" bIns="45455" anchor="b"/>
          <a:lstStyle>
            <a:lvl1pPr defTabSz="966788" eaLnBrk="0" hangingPunct="0">
              <a:defRPr>
                <a:solidFill>
                  <a:schemeClr val="tx1"/>
                </a:solidFill>
                <a:latin typeface="Arial" charset="0"/>
              </a:defRPr>
            </a:lvl1pPr>
            <a:lvl2pPr marL="742950" indent="-285750" defTabSz="966788" eaLnBrk="0" hangingPunct="0">
              <a:defRPr>
                <a:solidFill>
                  <a:schemeClr val="tx1"/>
                </a:solidFill>
                <a:latin typeface="Arial" charset="0"/>
              </a:defRPr>
            </a:lvl2pPr>
            <a:lvl3pPr marL="1143000" indent="-228600" defTabSz="966788" eaLnBrk="0" hangingPunct="0">
              <a:defRPr>
                <a:solidFill>
                  <a:schemeClr val="tx1"/>
                </a:solidFill>
                <a:latin typeface="Arial" charset="0"/>
              </a:defRPr>
            </a:lvl3pPr>
            <a:lvl4pPr marL="1600200" indent="-228600" defTabSz="966788" eaLnBrk="0" hangingPunct="0">
              <a:defRPr>
                <a:solidFill>
                  <a:schemeClr val="tx1"/>
                </a:solidFill>
                <a:latin typeface="Arial" charset="0"/>
              </a:defRPr>
            </a:lvl4pPr>
            <a:lvl5pPr marL="2057400" indent="-228600" defTabSz="966788" eaLnBrk="0" hangingPunct="0">
              <a:defRPr>
                <a:solidFill>
                  <a:schemeClr val="tx1"/>
                </a:solidFill>
                <a:latin typeface="Arial" charset="0"/>
              </a:defRPr>
            </a:lvl5pPr>
            <a:lvl6pPr marL="2514600" indent="-228600" defTabSz="966788" eaLnBrk="0" fontAlgn="base" hangingPunct="0">
              <a:spcBef>
                <a:spcPct val="0"/>
              </a:spcBef>
              <a:spcAft>
                <a:spcPct val="0"/>
              </a:spcAft>
              <a:defRPr>
                <a:solidFill>
                  <a:schemeClr val="tx1"/>
                </a:solidFill>
                <a:latin typeface="Arial" charset="0"/>
              </a:defRPr>
            </a:lvl6pPr>
            <a:lvl7pPr marL="2971800" indent="-228600" defTabSz="966788" eaLnBrk="0" fontAlgn="base" hangingPunct="0">
              <a:spcBef>
                <a:spcPct val="0"/>
              </a:spcBef>
              <a:spcAft>
                <a:spcPct val="0"/>
              </a:spcAft>
              <a:defRPr>
                <a:solidFill>
                  <a:schemeClr val="tx1"/>
                </a:solidFill>
                <a:latin typeface="Arial" charset="0"/>
              </a:defRPr>
            </a:lvl7pPr>
            <a:lvl8pPr marL="3429000" indent="-228600" defTabSz="966788" eaLnBrk="0" fontAlgn="base" hangingPunct="0">
              <a:spcBef>
                <a:spcPct val="0"/>
              </a:spcBef>
              <a:spcAft>
                <a:spcPct val="0"/>
              </a:spcAft>
              <a:defRPr>
                <a:solidFill>
                  <a:schemeClr val="tx1"/>
                </a:solidFill>
                <a:latin typeface="Arial" charset="0"/>
              </a:defRPr>
            </a:lvl8pPr>
            <a:lvl9pPr marL="3886200" indent="-228600" defTabSz="966788" eaLnBrk="0" fontAlgn="base" hangingPunct="0">
              <a:spcBef>
                <a:spcPct val="0"/>
              </a:spcBef>
              <a:spcAft>
                <a:spcPct val="0"/>
              </a:spcAft>
              <a:defRPr>
                <a:solidFill>
                  <a:schemeClr val="tx1"/>
                </a:solidFill>
                <a:latin typeface="Arial" charset="0"/>
              </a:defRPr>
            </a:lvl9pPr>
          </a:lstStyle>
          <a:p>
            <a:pPr algn="r" eaLnBrk="1" hangingPunct="1">
              <a:defRPr/>
            </a:pPr>
            <a:fld id="{34016404-F1BE-4902-9C15-8D56E74B3E18}" type="slidenum">
              <a:rPr lang="en-US" sz="1100" smtClean="0">
                <a:solidFill>
                  <a:srgbClr val="000000"/>
                </a:solidFill>
                <a:cs typeface="+mn-cs"/>
              </a:rPr>
              <a:pPr algn="r" eaLnBrk="1" hangingPunct="1">
                <a:defRPr/>
              </a:pPr>
              <a:t>17</a:t>
            </a:fld>
            <a:endParaRPr lang="en-US" sz="1100" smtClean="0">
              <a:solidFill>
                <a:srgbClr val="000000"/>
              </a:solidFill>
              <a:cs typeface="+mn-cs"/>
            </a:endParaRPr>
          </a:p>
        </p:txBody>
      </p:sp>
      <p:sp>
        <p:nvSpPr>
          <p:cNvPr id="78851" name="Rectangle 2"/>
          <p:cNvSpPr>
            <a:spLocks noGrp="1" noRot="1" noChangeAspect="1" noChangeArrowheads="1" noTextEdit="1"/>
          </p:cNvSpPr>
          <p:nvPr>
            <p:ph type="sldImg"/>
          </p:nvPr>
        </p:nvSpPr>
        <p:spPr>
          <a:xfrm>
            <a:off x="2200275" y="698500"/>
            <a:ext cx="2614613" cy="3486150"/>
          </a:xfrm>
          <a:ln/>
        </p:spPr>
      </p:sp>
      <p:sp>
        <p:nvSpPr>
          <p:cNvPr id="788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678661E2-D250-4635-ADB0-F1DE59A3CF7C}" type="slidenum">
              <a:rPr lang="en-US" sz="1100">
                <a:solidFill>
                  <a:srgbClr val="000000"/>
                </a:solidFill>
              </a:rPr>
              <a:pPr algn="r" defTabSz="966788"/>
              <a:t>18</a:t>
            </a:fld>
            <a:endParaRPr lang="en-US" sz="1100">
              <a:solidFill>
                <a:srgbClr val="000000"/>
              </a:solidFill>
            </a:endParaRPr>
          </a:p>
        </p:txBody>
      </p:sp>
      <p:sp>
        <p:nvSpPr>
          <p:cNvPr id="79875" name="Rectangle 2"/>
          <p:cNvSpPr>
            <a:spLocks noGrp="1" noRot="1" noChangeAspect="1" noChangeArrowheads="1" noTextEdit="1"/>
          </p:cNvSpPr>
          <p:nvPr>
            <p:ph type="sldImg"/>
          </p:nvPr>
        </p:nvSpPr>
        <p:spPr>
          <a:xfrm>
            <a:off x="2200275" y="698500"/>
            <a:ext cx="2614613" cy="3486150"/>
          </a:xfrm>
          <a:ln/>
        </p:spPr>
      </p:sp>
      <p:sp>
        <p:nvSpPr>
          <p:cNvPr id="798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7EC20652-4B1E-4BA5-ACE7-2326CCAD50DB}" type="slidenum">
              <a:rPr lang="en-US" sz="1100">
                <a:solidFill>
                  <a:srgbClr val="000000"/>
                </a:solidFill>
              </a:rPr>
              <a:pPr algn="r" defTabSz="966788"/>
              <a:t>19</a:t>
            </a:fld>
            <a:endParaRPr lang="en-US" sz="1100">
              <a:solidFill>
                <a:srgbClr val="000000"/>
              </a:solidFill>
            </a:endParaRPr>
          </a:p>
        </p:txBody>
      </p:sp>
      <p:sp>
        <p:nvSpPr>
          <p:cNvPr id="80899" name="Rectangle 2"/>
          <p:cNvSpPr>
            <a:spLocks noGrp="1" noRot="1" noChangeAspect="1" noChangeArrowheads="1" noTextEdit="1"/>
          </p:cNvSpPr>
          <p:nvPr>
            <p:ph type="sldImg"/>
          </p:nvPr>
        </p:nvSpPr>
        <p:spPr>
          <a:xfrm>
            <a:off x="2200275" y="698500"/>
            <a:ext cx="2614613" cy="3486150"/>
          </a:xfrm>
          <a:ln/>
        </p:spPr>
      </p:sp>
      <p:sp>
        <p:nvSpPr>
          <p:cNvPr id="809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87F00F97-3C52-4555-A85E-870E6A1DC1E0}" type="slidenum">
              <a:rPr lang="en-US" sz="1100">
                <a:solidFill>
                  <a:srgbClr val="000000"/>
                </a:solidFill>
              </a:rPr>
              <a:pPr algn="r" defTabSz="966788"/>
              <a:t>20</a:t>
            </a:fld>
            <a:endParaRPr lang="en-US" sz="1100">
              <a:solidFill>
                <a:srgbClr val="000000"/>
              </a:solidFill>
            </a:endParaRPr>
          </a:p>
        </p:txBody>
      </p:sp>
      <p:sp>
        <p:nvSpPr>
          <p:cNvPr id="81923" name="Rectangle 2"/>
          <p:cNvSpPr>
            <a:spLocks noGrp="1" noRot="1" noChangeAspect="1" noChangeArrowheads="1" noTextEdit="1"/>
          </p:cNvSpPr>
          <p:nvPr>
            <p:ph type="sldImg"/>
          </p:nvPr>
        </p:nvSpPr>
        <p:spPr>
          <a:xfrm>
            <a:off x="2200275" y="698500"/>
            <a:ext cx="2614613" cy="3486150"/>
          </a:xfrm>
          <a:ln/>
        </p:spPr>
      </p:sp>
      <p:sp>
        <p:nvSpPr>
          <p:cNvPr id="819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5C3EAB28-E23F-4A06-B16B-BCCC83A0027E}" type="slidenum">
              <a:rPr lang="en-US" sz="1100">
                <a:solidFill>
                  <a:srgbClr val="000000"/>
                </a:solidFill>
              </a:rPr>
              <a:pPr algn="r" defTabSz="966788"/>
              <a:t>21</a:t>
            </a:fld>
            <a:endParaRPr lang="en-US" sz="1100">
              <a:solidFill>
                <a:srgbClr val="000000"/>
              </a:solidFill>
            </a:endParaRPr>
          </a:p>
        </p:txBody>
      </p:sp>
      <p:sp>
        <p:nvSpPr>
          <p:cNvPr id="82947" name="Rectangle 2"/>
          <p:cNvSpPr>
            <a:spLocks noGrp="1" noRot="1" noChangeAspect="1" noChangeArrowheads="1" noTextEdit="1"/>
          </p:cNvSpPr>
          <p:nvPr>
            <p:ph type="sldImg"/>
          </p:nvPr>
        </p:nvSpPr>
        <p:spPr>
          <a:xfrm>
            <a:off x="2200275" y="698500"/>
            <a:ext cx="2614613" cy="3486150"/>
          </a:xfrm>
          <a:ln/>
        </p:spPr>
      </p:sp>
      <p:sp>
        <p:nvSpPr>
          <p:cNvPr id="829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22BAB1D7-EA5C-4139-A25B-FDC8EC0B7919}" type="slidenum">
              <a:rPr lang="en-US" sz="1100">
                <a:solidFill>
                  <a:srgbClr val="000000"/>
                </a:solidFill>
              </a:rPr>
              <a:pPr algn="r" defTabSz="966788"/>
              <a:t>22</a:t>
            </a:fld>
            <a:endParaRPr lang="en-US" sz="1100">
              <a:solidFill>
                <a:srgbClr val="000000"/>
              </a:solidFill>
            </a:endParaRPr>
          </a:p>
        </p:txBody>
      </p:sp>
      <p:sp>
        <p:nvSpPr>
          <p:cNvPr id="83971" name="Rectangle 2"/>
          <p:cNvSpPr>
            <a:spLocks noGrp="1" noRot="1" noChangeAspect="1" noChangeArrowheads="1" noTextEdit="1"/>
          </p:cNvSpPr>
          <p:nvPr>
            <p:ph type="sldImg"/>
          </p:nvPr>
        </p:nvSpPr>
        <p:spPr>
          <a:xfrm>
            <a:off x="2200275" y="698500"/>
            <a:ext cx="2614613" cy="3486150"/>
          </a:xfrm>
          <a:ln/>
        </p:spPr>
      </p:sp>
      <p:sp>
        <p:nvSpPr>
          <p:cNvPr id="839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A2E7AD08-8963-47CB-99D8-86AAE6CD9244}" type="slidenum">
              <a:rPr lang="en-US" sz="1100">
                <a:solidFill>
                  <a:srgbClr val="000000"/>
                </a:solidFill>
              </a:rPr>
              <a:pPr algn="r" defTabSz="966788"/>
              <a:t>24</a:t>
            </a:fld>
            <a:endParaRPr lang="en-US" sz="1100">
              <a:solidFill>
                <a:srgbClr val="000000"/>
              </a:solidFill>
            </a:endParaRPr>
          </a:p>
        </p:txBody>
      </p:sp>
      <p:sp>
        <p:nvSpPr>
          <p:cNvPr id="84995" name="Rectangle 2"/>
          <p:cNvSpPr>
            <a:spLocks noGrp="1" noRot="1" noChangeAspect="1" noChangeArrowheads="1" noTextEdit="1"/>
          </p:cNvSpPr>
          <p:nvPr>
            <p:ph type="sldImg"/>
          </p:nvPr>
        </p:nvSpPr>
        <p:spPr>
          <a:xfrm>
            <a:off x="2200275" y="698500"/>
            <a:ext cx="2614613" cy="3486150"/>
          </a:xfrm>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eaLnBrk="0" hangingPunct="0">
              <a:defRPr>
                <a:solidFill>
                  <a:schemeClr val="tx1"/>
                </a:solidFill>
                <a:latin typeface="Arial" charset="0"/>
              </a:defRPr>
            </a:lvl1pPr>
            <a:lvl2pPr marL="716130" indent="-275434" defTabSz="931887" eaLnBrk="0" hangingPunct="0">
              <a:defRPr>
                <a:solidFill>
                  <a:schemeClr val="tx1"/>
                </a:solidFill>
                <a:latin typeface="Arial" charset="0"/>
              </a:defRPr>
            </a:lvl2pPr>
            <a:lvl3pPr marL="1101738" indent="-220348" defTabSz="931887" eaLnBrk="0" hangingPunct="0">
              <a:defRPr>
                <a:solidFill>
                  <a:schemeClr val="tx1"/>
                </a:solidFill>
                <a:latin typeface="Arial" charset="0"/>
              </a:defRPr>
            </a:lvl3pPr>
            <a:lvl4pPr marL="1542433" indent="-220348" defTabSz="931887" eaLnBrk="0" hangingPunct="0">
              <a:defRPr>
                <a:solidFill>
                  <a:schemeClr val="tx1"/>
                </a:solidFill>
                <a:latin typeface="Arial" charset="0"/>
              </a:defRPr>
            </a:lvl4pPr>
            <a:lvl5pPr marL="1983128" indent="-220348" defTabSz="931887" eaLnBrk="0" hangingPunct="0">
              <a:defRPr>
                <a:solidFill>
                  <a:schemeClr val="tx1"/>
                </a:solidFill>
                <a:latin typeface="Arial" charset="0"/>
              </a:defRPr>
            </a:lvl5pPr>
            <a:lvl6pPr marL="2423823" indent="-220348" defTabSz="931887" eaLnBrk="0" fontAlgn="base" hangingPunct="0">
              <a:spcBef>
                <a:spcPct val="0"/>
              </a:spcBef>
              <a:spcAft>
                <a:spcPct val="0"/>
              </a:spcAft>
              <a:defRPr>
                <a:solidFill>
                  <a:schemeClr val="tx1"/>
                </a:solidFill>
                <a:latin typeface="Arial" charset="0"/>
              </a:defRPr>
            </a:lvl6pPr>
            <a:lvl7pPr marL="2864518" indent="-220348" defTabSz="931887" eaLnBrk="0" fontAlgn="base" hangingPunct="0">
              <a:spcBef>
                <a:spcPct val="0"/>
              </a:spcBef>
              <a:spcAft>
                <a:spcPct val="0"/>
              </a:spcAft>
              <a:defRPr>
                <a:solidFill>
                  <a:schemeClr val="tx1"/>
                </a:solidFill>
                <a:latin typeface="Arial" charset="0"/>
              </a:defRPr>
            </a:lvl7pPr>
            <a:lvl8pPr marL="3305213" indent="-220348" defTabSz="931887" eaLnBrk="0" fontAlgn="base" hangingPunct="0">
              <a:spcBef>
                <a:spcPct val="0"/>
              </a:spcBef>
              <a:spcAft>
                <a:spcPct val="0"/>
              </a:spcAft>
              <a:defRPr>
                <a:solidFill>
                  <a:schemeClr val="tx1"/>
                </a:solidFill>
                <a:latin typeface="Arial" charset="0"/>
              </a:defRPr>
            </a:lvl8pPr>
            <a:lvl9pPr marL="3745908" indent="-220348" defTabSz="931887" eaLnBrk="0" fontAlgn="base" hangingPunct="0">
              <a:spcBef>
                <a:spcPct val="0"/>
              </a:spcBef>
              <a:spcAft>
                <a:spcPct val="0"/>
              </a:spcAft>
              <a:defRPr>
                <a:solidFill>
                  <a:schemeClr val="tx1"/>
                </a:solidFill>
                <a:latin typeface="Arial" charset="0"/>
              </a:defRPr>
            </a:lvl9pPr>
          </a:lstStyle>
          <a:p>
            <a:pPr eaLnBrk="1" hangingPunct="1">
              <a:defRPr/>
            </a:pPr>
            <a:fld id="{D33DE617-B64E-4255-B9FD-348DB0DE8BF8}" type="slidenum">
              <a:rPr lang="en-US" smtClean="0"/>
              <a:pPr eaLnBrk="1" hangingPunct="1">
                <a:defRPr/>
              </a:pPr>
              <a:t>5</a:t>
            </a:fld>
            <a:endParaRPr lang="en-US" dirty="0" smtClean="0"/>
          </a:p>
        </p:txBody>
      </p:sp>
      <p:sp>
        <p:nvSpPr>
          <p:cNvPr id="67587" name="Rectangle 2"/>
          <p:cNvSpPr>
            <a:spLocks noGrp="1" noRot="1" noChangeAspect="1" noChangeArrowheads="1" noTextEdit="1"/>
          </p:cNvSpPr>
          <p:nvPr>
            <p:ph type="sldImg"/>
          </p:nvPr>
        </p:nvSpPr>
        <p:spPr>
          <a:xfrm>
            <a:off x="2200275" y="698500"/>
            <a:ext cx="2614613" cy="3486150"/>
          </a:xfrm>
          <a:ln/>
        </p:spPr>
      </p:sp>
      <p:sp>
        <p:nvSpPr>
          <p:cNvPr id="675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2200275" y="698500"/>
            <a:ext cx="2614613" cy="3486150"/>
          </a:xfrm>
          <a:ln/>
        </p:spPr>
      </p:sp>
      <p:sp>
        <p:nvSpPr>
          <p:cNvPr id="68611" name="Notes Placeholder 2"/>
          <p:cNvSpPr>
            <a:spLocks noGrp="1"/>
          </p:cNvSpPr>
          <p:nvPr>
            <p:ph type="body" idx="1"/>
          </p:nvPr>
        </p:nvSpPr>
        <p:spPr>
          <a:noFill/>
        </p:spPr>
        <p:txBody>
          <a:bodyPr/>
          <a:lstStyle/>
          <a:p>
            <a:pPr eaLnBrk="1" hangingPunct="1"/>
            <a:r>
              <a:rPr lang="en-US" smtClean="0"/>
              <a:t>Read objectives</a:t>
            </a:r>
          </a:p>
        </p:txBody>
      </p:sp>
      <p:sp>
        <p:nvSpPr>
          <p:cNvPr id="68612" name="Slide Number Placeholder 3"/>
          <p:cNvSpPr txBox="1">
            <a:spLocks noGrp="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7161F35B-906B-43A6-BD8B-49F3A5F74E9D}" type="slidenum">
              <a:rPr lang="en-US" sz="1100">
                <a:solidFill>
                  <a:srgbClr val="000000"/>
                </a:solidFill>
              </a:rPr>
              <a:pPr algn="r" defTabSz="966788"/>
              <a:t>6</a:t>
            </a:fld>
            <a:endParaRPr lang="en-US" sz="11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5DB14685-3332-43AA-BE01-B1B904376C52}" type="slidenum">
              <a:rPr lang="en-US" sz="1100">
                <a:solidFill>
                  <a:srgbClr val="000000"/>
                </a:solidFill>
              </a:rPr>
              <a:pPr algn="r" defTabSz="966788"/>
              <a:t>7</a:t>
            </a:fld>
            <a:endParaRPr lang="en-US" sz="1100">
              <a:solidFill>
                <a:srgbClr val="000000"/>
              </a:solidFill>
            </a:endParaRPr>
          </a:p>
        </p:txBody>
      </p:sp>
      <p:sp>
        <p:nvSpPr>
          <p:cNvPr id="69635" name="Rectangle 2"/>
          <p:cNvSpPr>
            <a:spLocks noGrp="1" noRot="1" noChangeAspect="1" noChangeArrowheads="1" noTextEdit="1"/>
          </p:cNvSpPr>
          <p:nvPr>
            <p:ph type="sldImg"/>
          </p:nvPr>
        </p:nvSpPr>
        <p:spPr>
          <a:xfrm>
            <a:off x="2200275" y="698500"/>
            <a:ext cx="2614613" cy="3486150"/>
          </a:xfrm>
          <a:ln/>
        </p:spPr>
      </p:sp>
      <p:sp>
        <p:nvSpPr>
          <p:cNvPr id="696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A7751BEF-53CD-47B0-B991-BF995CCAE6CC}" type="slidenum">
              <a:rPr lang="en-US" sz="1100">
                <a:solidFill>
                  <a:srgbClr val="000000"/>
                </a:solidFill>
              </a:rPr>
              <a:pPr algn="r" defTabSz="966788"/>
              <a:t>8</a:t>
            </a:fld>
            <a:endParaRPr lang="en-US" sz="1100">
              <a:solidFill>
                <a:srgbClr val="000000"/>
              </a:solidFill>
            </a:endParaRPr>
          </a:p>
        </p:txBody>
      </p:sp>
      <p:sp>
        <p:nvSpPr>
          <p:cNvPr id="70659" name="Rectangle 2"/>
          <p:cNvSpPr>
            <a:spLocks noGrp="1" noRot="1" noChangeAspect="1" noChangeArrowheads="1" noTextEdit="1"/>
          </p:cNvSpPr>
          <p:nvPr>
            <p:ph type="sldImg"/>
          </p:nvPr>
        </p:nvSpPr>
        <p:spPr>
          <a:xfrm>
            <a:off x="2200275" y="698500"/>
            <a:ext cx="2614613" cy="3486150"/>
          </a:xfrm>
          <a:ln/>
        </p:spPr>
      </p:sp>
      <p:sp>
        <p:nvSpPr>
          <p:cNvPr id="706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78B6268D-B94E-467A-A445-BC5DD93719E8}" type="slidenum">
              <a:rPr lang="en-US" sz="1100">
                <a:solidFill>
                  <a:srgbClr val="000000"/>
                </a:solidFill>
              </a:rPr>
              <a:pPr algn="r" defTabSz="966788"/>
              <a:t>10</a:t>
            </a:fld>
            <a:endParaRPr lang="en-US" sz="1100">
              <a:solidFill>
                <a:srgbClr val="000000"/>
              </a:solidFill>
            </a:endParaRPr>
          </a:p>
        </p:txBody>
      </p:sp>
      <p:sp>
        <p:nvSpPr>
          <p:cNvPr id="71683" name="Rectangle 2"/>
          <p:cNvSpPr>
            <a:spLocks noGrp="1" noRot="1" noChangeAspect="1" noChangeArrowheads="1" noTextEdit="1"/>
          </p:cNvSpPr>
          <p:nvPr>
            <p:ph type="sldImg"/>
          </p:nvPr>
        </p:nvSpPr>
        <p:spPr>
          <a:xfrm>
            <a:off x="2200275" y="698500"/>
            <a:ext cx="2614613" cy="3486150"/>
          </a:xfrm>
          <a:ln/>
        </p:spPr>
      </p:sp>
      <p:sp>
        <p:nvSpPr>
          <p:cNvPr id="716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1CA5A7FF-4500-4A10-8B8C-AF13BFB79CB7}" type="slidenum">
              <a:rPr lang="en-US" sz="1100">
                <a:solidFill>
                  <a:srgbClr val="000000"/>
                </a:solidFill>
              </a:rPr>
              <a:pPr algn="r" defTabSz="966788"/>
              <a:t>11</a:t>
            </a:fld>
            <a:endParaRPr lang="en-US" sz="1100">
              <a:solidFill>
                <a:srgbClr val="000000"/>
              </a:solidFill>
            </a:endParaRPr>
          </a:p>
        </p:txBody>
      </p:sp>
      <p:sp>
        <p:nvSpPr>
          <p:cNvPr id="72707" name="Rectangle 2"/>
          <p:cNvSpPr>
            <a:spLocks noGrp="1" noRot="1" noChangeAspect="1" noChangeArrowheads="1" noTextEdit="1"/>
          </p:cNvSpPr>
          <p:nvPr>
            <p:ph type="sldImg"/>
          </p:nvPr>
        </p:nvSpPr>
        <p:spPr>
          <a:xfrm>
            <a:off x="2200275" y="698500"/>
            <a:ext cx="2614613" cy="3486150"/>
          </a:xfrm>
          <a:ln/>
        </p:spPr>
      </p:sp>
      <p:sp>
        <p:nvSpPr>
          <p:cNvPr id="727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49193070-51F9-44BA-847E-EBFC37522FB8}" type="slidenum">
              <a:rPr lang="en-US" sz="1100">
                <a:solidFill>
                  <a:srgbClr val="000000"/>
                </a:solidFill>
              </a:rPr>
              <a:pPr algn="r" defTabSz="966788"/>
              <a:t>12</a:t>
            </a:fld>
            <a:endParaRPr lang="en-US" sz="1100">
              <a:solidFill>
                <a:srgbClr val="000000"/>
              </a:solidFill>
            </a:endParaRPr>
          </a:p>
        </p:txBody>
      </p:sp>
      <p:sp>
        <p:nvSpPr>
          <p:cNvPr id="73731" name="Rectangle 2"/>
          <p:cNvSpPr>
            <a:spLocks noGrp="1" noRot="1" noChangeAspect="1" noChangeArrowheads="1" noTextEdit="1"/>
          </p:cNvSpPr>
          <p:nvPr>
            <p:ph type="sldImg"/>
          </p:nvPr>
        </p:nvSpPr>
        <p:spPr>
          <a:xfrm>
            <a:off x="2200275" y="698500"/>
            <a:ext cx="2614613" cy="3486150"/>
          </a:xfrm>
          <a:ln/>
        </p:spPr>
      </p:sp>
      <p:sp>
        <p:nvSpPr>
          <p:cNvPr id="737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0898" tIns="45448" rIns="90898" bIns="45448" anchor="b"/>
          <a:lstStyle/>
          <a:p>
            <a:pPr algn="r" defTabSz="966788"/>
            <a:fld id="{7078097D-2BAE-4E11-A5D8-8ED5B958EEF5}" type="slidenum">
              <a:rPr lang="en-US" sz="1100">
                <a:solidFill>
                  <a:srgbClr val="000000"/>
                </a:solidFill>
              </a:rPr>
              <a:pPr algn="r" defTabSz="966788"/>
              <a:t>13</a:t>
            </a:fld>
            <a:endParaRPr lang="en-US" sz="1100">
              <a:solidFill>
                <a:srgbClr val="000000"/>
              </a:solidFill>
            </a:endParaRPr>
          </a:p>
        </p:txBody>
      </p:sp>
      <p:sp>
        <p:nvSpPr>
          <p:cNvPr id="74755" name="Rectangle 2"/>
          <p:cNvSpPr>
            <a:spLocks noGrp="1" noRot="1" noChangeAspect="1" noChangeArrowheads="1" noTextEdit="1"/>
          </p:cNvSpPr>
          <p:nvPr>
            <p:ph type="sldImg"/>
          </p:nvPr>
        </p:nvSpPr>
        <p:spPr>
          <a:xfrm>
            <a:off x="2200275" y="698500"/>
            <a:ext cx="2614613" cy="3486150"/>
          </a:xfrm>
          <a:ln/>
        </p:spPr>
      </p:sp>
      <p:sp>
        <p:nvSpPr>
          <p:cNvPr id="747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7"/>
            <a:ext cx="5829300" cy="19605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91150" y="290515"/>
            <a:ext cx="1162050" cy="832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290515"/>
            <a:ext cx="3333750" cy="832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290515"/>
            <a:ext cx="4648200" cy="395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50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20BF706-DF35-45B4-8961-0A06F5F121AD}"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7"/>
            <a:ext cx="5829300" cy="19605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641BA1-E27F-496A-9E1C-F08EA217226C}"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0CF05A-B764-4EB8-B2D5-23FAB1AF91C7}"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3195E4-93EA-4035-8F0B-A4652252B3CA}"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C0A99D-02CF-4C6D-A1C6-56042EDD5F00}"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4B19CE5-8A6C-4076-B85C-941895DF5748}"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6F2F09-B702-483A-8AE7-E7E32D5D074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224755F-2EC6-4BBC-B08D-6484AE98363D}"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9"/>
            <a:ext cx="225583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63539"/>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9"/>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FA9FF9-C80A-4F19-8809-EC0E9DA7C447}"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1"/>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52D07F-855F-4535-9521-4F5F5395955F}"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E6F7FA-6F6B-438B-AAE9-4D45069C7334}"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5"/>
            <a:ext cx="1543050"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715"/>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2E269-7BDE-4C91-BAF4-4AB697B966FD}"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7"/>
            <a:ext cx="5829300" cy="19605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84A813E-C0F4-4B4F-90F2-49791CA0B793}"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D87AF9D-B4ED-4339-BBEC-C013CE1FF6D9}"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92A5FF3-F0A3-423D-BFFB-DBE2B0F963F3}"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051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2254FC6-F73A-4D3A-9D70-455635327B77}"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359A45F-61CB-4E2D-ABC0-3511D289DFB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B6D51A9-4A29-4172-B9DC-834BDE8E9BB3}"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6D5667E-01E4-4C88-885C-7344E9C2EC29}"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9"/>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407083"/>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9"/>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9C35691-417C-40EE-805F-F897EC63B685}"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1"/>
            <a:ext cx="4114800" cy="75565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1"/>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CFBA387-C03C-4FBC-AF64-A644907FE35D}"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3848A3D-931D-444F-B9AD-B97FDA657847}"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90950" y="290515"/>
            <a:ext cx="1162050" cy="832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90515"/>
            <a:ext cx="3333750" cy="832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3D99F3B-F8B9-431B-9B0B-EB765982837A}"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Rectangle 19"/>
          <p:cNvSpPr>
            <a:spLocks noChangeArrowheads="1"/>
          </p:cNvSpPr>
          <p:nvPr userDrawn="1"/>
        </p:nvSpPr>
        <p:spPr bwMode="auto">
          <a:xfrm>
            <a:off x="0" y="6172200"/>
            <a:ext cx="6858000" cy="2286000"/>
          </a:xfrm>
          <a:prstGeom prst="rect">
            <a:avLst/>
          </a:prstGeom>
          <a:solidFill>
            <a:srgbClr val="EDEDE1"/>
          </a:solidFill>
          <a:ln w="9525">
            <a:noFill/>
            <a:miter lim="800000"/>
            <a:headEnd/>
            <a:tailEnd/>
          </a:ln>
        </p:spPr>
        <p:txBody>
          <a:bodyPr wrap="none" anchor="ctr"/>
          <a:lstStyle/>
          <a:p>
            <a:endParaRPr lang="en-US"/>
          </a:p>
        </p:txBody>
      </p:sp>
      <p:grpSp>
        <p:nvGrpSpPr>
          <p:cNvPr id="4" name="Group 20"/>
          <p:cNvGrpSpPr>
            <a:grpSpLocks/>
          </p:cNvGrpSpPr>
          <p:nvPr userDrawn="1"/>
        </p:nvGrpSpPr>
        <p:grpSpPr bwMode="auto">
          <a:xfrm>
            <a:off x="3276600" y="6172200"/>
            <a:ext cx="2819400" cy="2971800"/>
            <a:chOff x="2064" y="3696"/>
            <a:chExt cx="1776" cy="1728"/>
          </a:xfrm>
        </p:grpSpPr>
        <p:sp>
          <p:nvSpPr>
            <p:cNvPr id="5" name="Line 21"/>
            <p:cNvSpPr>
              <a:spLocks noChangeShapeType="1"/>
            </p:cNvSpPr>
            <p:nvPr/>
          </p:nvSpPr>
          <p:spPr bwMode="auto">
            <a:xfrm>
              <a:off x="3840" y="3696"/>
              <a:ext cx="0" cy="1728"/>
            </a:xfrm>
            <a:prstGeom prst="line">
              <a:avLst/>
            </a:prstGeom>
            <a:noFill/>
            <a:ln w="9525">
              <a:solidFill>
                <a:srgbClr val="C7C397"/>
              </a:solidFill>
              <a:round/>
              <a:headEnd/>
              <a:tailEnd/>
            </a:ln>
          </p:spPr>
          <p:txBody>
            <a:bodyPr/>
            <a:lstStyle/>
            <a:p>
              <a:endParaRPr lang="en-US"/>
            </a:p>
          </p:txBody>
        </p:sp>
        <p:sp>
          <p:nvSpPr>
            <p:cNvPr id="6" name="Line 22"/>
            <p:cNvSpPr>
              <a:spLocks noChangeShapeType="1"/>
            </p:cNvSpPr>
            <p:nvPr/>
          </p:nvSpPr>
          <p:spPr bwMode="auto">
            <a:xfrm>
              <a:off x="2064" y="3696"/>
              <a:ext cx="0" cy="1728"/>
            </a:xfrm>
            <a:prstGeom prst="line">
              <a:avLst/>
            </a:prstGeom>
            <a:noFill/>
            <a:ln w="9525">
              <a:solidFill>
                <a:srgbClr val="C7C397"/>
              </a:solidFill>
              <a:round/>
              <a:headEnd/>
              <a:tailEnd/>
            </a:ln>
          </p:spPr>
          <p:txBody>
            <a:bodyPr/>
            <a:lstStyle/>
            <a:p>
              <a:endParaRPr lang="en-US"/>
            </a:p>
          </p:txBody>
        </p:sp>
      </p:grpSp>
      <p:sp>
        <p:nvSpPr>
          <p:cNvPr id="7" name="Rectangle 24"/>
          <p:cNvSpPr>
            <a:spLocks noChangeArrowheads="1"/>
          </p:cNvSpPr>
          <p:nvPr userDrawn="1"/>
        </p:nvSpPr>
        <p:spPr bwMode="auto">
          <a:xfrm>
            <a:off x="0" y="152400"/>
            <a:ext cx="6858000" cy="3886200"/>
          </a:xfrm>
          <a:prstGeom prst="rect">
            <a:avLst/>
          </a:prstGeom>
          <a:solidFill>
            <a:srgbClr val="C7C397"/>
          </a:solidFill>
          <a:ln w="76200">
            <a:noFill/>
            <a:miter lim="800000"/>
            <a:headEnd/>
            <a:tailEnd/>
          </a:ln>
        </p:spPr>
        <p:txBody>
          <a:bodyPr wrap="none" anchor="ctr"/>
          <a:lstStyle/>
          <a:p>
            <a:endParaRPr lang="en-US"/>
          </a:p>
        </p:txBody>
      </p:sp>
      <p:pic>
        <p:nvPicPr>
          <p:cNvPr id="8" name="Picture 25" descr="Slide_content_2_10"/>
          <p:cNvPicPr>
            <a:picLocks noChangeAspect="1" noChangeArrowheads="1"/>
          </p:cNvPicPr>
          <p:nvPr userDrawn="1"/>
        </p:nvPicPr>
        <p:blipFill>
          <a:blip r:embed="rId2" cstate="print"/>
          <a:srcRect t="40189" r="38197" b="12088"/>
          <a:stretch>
            <a:fillRect/>
          </a:stretch>
        </p:blipFill>
        <p:spPr bwMode="auto">
          <a:xfrm>
            <a:off x="762000" y="6629400"/>
            <a:ext cx="1828800" cy="1447800"/>
          </a:xfrm>
          <a:prstGeom prst="rect">
            <a:avLst/>
          </a:prstGeom>
          <a:noFill/>
          <a:ln w="9525">
            <a:noFill/>
            <a:miter lim="800000"/>
            <a:headEnd/>
            <a:tailEnd/>
          </a:ln>
        </p:spPr>
      </p:pic>
      <p:sp>
        <p:nvSpPr>
          <p:cNvPr id="9" name="AutoShape 26"/>
          <p:cNvSpPr>
            <a:spLocks noChangeArrowheads="1"/>
          </p:cNvSpPr>
          <p:nvPr userDrawn="1"/>
        </p:nvSpPr>
        <p:spPr bwMode="auto">
          <a:xfrm rot="10800000">
            <a:off x="1676400" y="6629400"/>
            <a:ext cx="1066800" cy="1143000"/>
          </a:xfrm>
          <a:prstGeom prst="rtTriangle">
            <a:avLst/>
          </a:prstGeom>
          <a:solidFill>
            <a:srgbClr val="EDEDE1"/>
          </a:solidFill>
          <a:ln w="9525" algn="ctr">
            <a:noFill/>
            <a:miter lim="800000"/>
            <a:headEnd/>
            <a:tailEnd/>
          </a:ln>
        </p:spPr>
        <p:txBody>
          <a:bodyPr wrap="none" anchor="ctr"/>
          <a:lstStyle/>
          <a:p>
            <a:endParaRPr lang="en-US"/>
          </a:p>
        </p:txBody>
      </p:sp>
      <p:sp>
        <p:nvSpPr>
          <p:cNvPr id="3074" name="Rectangle 2"/>
          <p:cNvSpPr>
            <a:spLocks noGrp="1" noChangeArrowheads="1"/>
          </p:cNvSpPr>
          <p:nvPr>
            <p:ph type="ctrTitle"/>
          </p:nvPr>
        </p:nvSpPr>
        <p:spPr>
          <a:xfrm>
            <a:off x="514350" y="4191000"/>
            <a:ext cx="5829300" cy="762000"/>
          </a:xfrm>
        </p:spPr>
        <p:txBody>
          <a:bodyPr anchor="ctr"/>
          <a:lstStyle>
            <a:lvl1pPr algn="ctr">
              <a:defRPr sz="2000">
                <a:solidFill>
                  <a:srgbClr val="333399"/>
                </a:solidFill>
              </a:defRPr>
            </a:lvl1pPr>
          </a:lstStyle>
          <a:p>
            <a:r>
              <a:rPr lang="en-US"/>
              <a:t>CLICK TO EDIT MASTER 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7"/>
            <a:ext cx="5829300" cy="19605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8C64E0A-F049-40BB-B9B7-C6A67FFB78A7}"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C29B275-1BDD-4D02-ACE3-38BF1A6D9250}"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AF5BEB5-FA87-4DA7-A353-C0966D51A20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051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E833641-8230-42D9-B55B-CA78A096D94F}"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87BDE69F-56DB-474E-A123-D16B1DECC5A0}"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A6DECB0-8924-4B15-A68A-A472E0F03E4B}"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F8F76FC-FE44-4007-B098-2ED57F5991E2}"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9"/>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407083"/>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9"/>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BDBFA0D-6937-46CB-A55C-C0910A295BDB}"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1"/>
            <a:ext cx="4114800" cy="75565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1"/>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1131326-75E0-4D39-BD7D-80BCEA8179E0}"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3467A7D-2EED-4EF7-9BF0-4C1C3D902629}"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90950" y="290515"/>
            <a:ext cx="1162050" cy="832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90515"/>
            <a:ext cx="3333750" cy="832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C71FD19-BD89-470E-BC55-55522CA8B625}"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7"/>
            <a:ext cx="5829300" cy="19605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9"/>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63539"/>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9"/>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1"/>
            <a:ext cx="4114800" cy="75565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1"/>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91150" y="290515"/>
            <a:ext cx="1162050" cy="832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290515"/>
            <a:ext cx="3333750" cy="832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290515"/>
            <a:ext cx="4648200" cy="395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50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634C128-ABF2-47FB-BC73-298E3127C972}"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9"/>
          <p:cNvSpPr>
            <a:spLocks noChangeArrowheads="1"/>
          </p:cNvSpPr>
          <p:nvPr userDrawn="1"/>
        </p:nvSpPr>
        <p:spPr bwMode="auto">
          <a:xfrm>
            <a:off x="0" y="6172200"/>
            <a:ext cx="6858000" cy="2286000"/>
          </a:xfrm>
          <a:prstGeom prst="rect">
            <a:avLst/>
          </a:prstGeom>
          <a:solidFill>
            <a:srgbClr val="EDEDE1"/>
          </a:solidFill>
          <a:ln w="9525">
            <a:noFill/>
            <a:miter lim="800000"/>
            <a:headEnd/>
            <a:tailEnd/>
          </a:ln>
        </p:spPr>
        <p:txBody>
          <a:bodyPr wrap="none" anchor="ctr"/>
          <a:lstStyle/>
          <a:p>
            <a:endParaRPr lang="en-US">
              <a:solidFill>
                <a:srgbClr val="000000"/>
              </a:solidFill>
            </a:endParaRPr>
          </a:p>
        </p:txBody>
      </p:sp>
      <p:sp>
        <p:nvSpPr>
          <p:cNvPr id="4" name="Rectangle 24"/>
          <p:cNvSpPr>
            <a:spLocks noChangeArrowheads="1"/>
          </p:cNvSpPr>
          <p:nvPr userDrawn="1"/>
        </p:nvSpPr>
        <p:spPr bwMode="auto">
          <a:xfrm>
            <a:off x="0" y="152400"/>
            <a:ext cx="6858000" cy="3886200"/>
          </a:xfrm>
          <a:prstGeom prst="rect">
            <a:avLst/>
          </a:prstGeom>
          <a:solidFill>
            <a:srgbClr val="C7C397"/>
          </a:solidFill>
          <a:ln w="76200">
            <a:noFill/>
            <a:miter lim="800000"/>
            <a:headEnd/>
            <a:tailEnd/>
          </a:ln>
        </p:spPr>
        <p:txBody>
          <a:bodyPr wrap="none" anchor="ctr"/>
          <a:lstStyle/>
          <a:p>
            <a:endParaRPr lang="en-US">
              <a:solidFill>
                <a:srgbClr val="000000"/>
              </a:solidFill>
            </a:endParaRPr>
          </a:p>
        </p:txBody>
      </p:sp>
      <p:pic>
        <p:nvPicPr>
          <p:cNvPr id="5" name="Picture 25" descr="Slide_content_2_10"/>
          <p:cNvPicPr>
            <a:picLocks noChangeAspect="1" noChangeArrowheads="1"/>
          </p:cNvPicPr>
          <p:nvPr userDrawn="1"/>
        </p:nvPicPr>
        <p:blipFill>
          <a:blip r:embed="rId2" cstate="print"/>
          <a:srcRect t="40189" r="38197" b="12088"/>
          <a:stretch>
            <a:fillRect/>
          </a:stretch>
        </p:blipFill>
        <p:spPr bwMode="auto">
          <a:xfrm>
            <a:off x="762000" y="6629400"/>
            <a:ext cx="1828800" cy="1447800"/>
          </a:xfrm>
          <a:prstGeom prst="rect">
            <a:avLst/>
          </a:prstGeom>
          <a:noFill/>
          <a:ln w="9525">
            <a:noFill/>
            <a:miter lim="800000"/>
            <a:headEnd/>
            <a:tailEnd/>
          </a:ln>
        </p:spPr>
      </p:pic>
      <p:sp>
        <p:nvSpPr>
          <p:cNvPr id="6" name="AutoShape 26"/>
          <p:cNvSpPr>
            <a:spLocks noChangeArrowheads="1"/>
          </p:cNvSpPr>
          <p:nvPr userDrawn="1"/>
        </p:nvSpPr>
        <p:spPr bwMode="auto">
          <a:xfrm rot="10800000">
            <a:off x="1676400" y="6629400"/>
            <a:ext cx="1066800" cy="1143000"/>
          </a:xfrm>
          <a:prstGeom prst="rtTriangle">
            <a:avLst/>
          </a:prstGeom>
          <a:solidFill>
            <a:srgbClr val="EDEDE1"/>
          </a:solidFill>
          <a:ln w="9525" algn="ctr">
            <a:noFill/>
            <a:miter lim="800000"/>
            <a:headEnd/>
            <a:tailEnd/>
          </a:ln>
        </p:spPr>
        <p:txBody>
          <a:bodyPr wrap="none" anchor="ctr"/>
          <a:lstStyle/>
          <a:p>
            <a:endParaRPr lang="en-US">
              <a:solidFill>
                <a:srgbClr val="000000"/>
              </a:solidFill>
            </a:endParaRPr>
          </a:p>
        </p:txBody>
      </p:sp>
      <p:sp>
        <p:nvSpPr>
          <p:cNvPr id="3074" name="Rectangle 2"/>
          <p:cNvSpPr>
            <a:spLocks noGrp="1" noChangeArrowheads="1"/>
          </p:cNvSpPr>
          <p:nvPr>
            <p:ph type="ctrTitle"/>
          </p:nvPr>
        </p:nvSpPr>
        <p:spPr>
          <a:xfrm>
            <a:off x="514350" y="4191000"/>
            <a:ext cx="5829300" cy="762000"/>
          </a:xfrm>
        </p:spPr>
        <p:txBody>
          <a:bodyPr anchor="ctr"/>
          <a:lstStyle>
            <a:lvl1pPr algn="ctr">
              <a:defRPr sz="2000">
                <a:solidFill>
                  <a:srgbClr val="333399"/>
                </a:solidFill>
              </a:defRPr>
            </a:lvl1pPr>
          </a:lstStyle>
          <a:p>
            <a:r>
              <a:rPr lang="en-US"/>
              <a:t>CLICK TO EDIT MASTER TITLE STYLE</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FDDBC5E-545B-4E95-A8AF-099A21B69CF4}"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36563BE-12F0-499C-BD8D-E0ACC52EC527}"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051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037FA91-2C74-4B15-8A07-3CE89E5159A0}"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E881209-2710-4B5B-9FB8-69F52F076ECD}"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84DBBBCF-28BE-4AB3-A06F-6CAC6071F2F7}"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B74A8C1-1CD0-4F60-B06B-B4A8926947EF}" type="slidenum">
              <a:rPr lang="en-US"/>
              <a:pPr>
                <a:defRPr/>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9"/>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63539"/>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9"/>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69775A8-D1E0-4210-88E6-7035148775FB}" type="slidenum">
              <a:rPr lang="en-US"/>
              <a:pPr>
                <a:defRPr/>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1"/>
            <a:ext cx="4114800" cy="75565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1"/>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1EF1B2B-D8DE-43E0-8280-FED594FAAD4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949C248-5EBF-4F25-B48F-91E7C79DF42A}" type="slidenum">
              <a:rPr lang="en-US"/>
              <a:pPr>
                <a:defRPr/>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90950" y="290515"/>
            <a:ext cx="1162050" cy="832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90515"/>
            <a:ext cx="3333750" cy="832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65D875A-B443-47AA-87E2-709A36A6ADE1}"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90515"/>
            <a:ext cx="4648200" cy="395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051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AB87183-3259-4ECE-BB86-DE7A8EC9D1ED}" type="slidenum">
              <a:rPr lang="en-US"/>
              <a:pPr>
                <a:defRPr/>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cs typeface="Arial" charset="0"/>
              </a:defRPr>
            </a:lvl1pPr>
          </a:lstStyle>
          <a:p>
            <a:pPr>
              <a:defRPr/>
            </a:pPr>
            <a:fld id="{5630302F-88F9-4B8D-ABD8-009766EC9272}" type="slidenum">
              <a:rPr lang="en-US"/>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cs typeface="Arial" charset="0"/>
              </a:defRPr>
            </a:lvl1pPr>
          </a:lstStyle>
          <a:p>
            <a:pPr>
              <a:defRPr/>
            </a:pPr>
            <a:fld id="{C71C8776-58DB-4BD8-B8E7-9779DDD2F20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9"/>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63539"/>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9"/>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1"/>
            <a:ext cx="4114800" cy="75565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1"/>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73.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1.xml"/><Relationship Id="rId1" Type="http://schemas.openxmlformats.org/officeDocument/2006/relationships/slideLayout" Target="../slideLayouts/slideLayout7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7.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6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9.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04800" y="0"/>
            <a:ext cx="1524000" cy="9144000"/>
          </a:xfrm>
          <a:prstGeom prst="rect">
            <a:avLst/>
          </a:prstGeom>
          <a:solidFill>
            <a:srgbClr val="EDEDE1"/>
          </a:solidFill>
          <a:ln w="9525">
            <a:noFill/>
            <a:miter lim="800000"/>
            <a:headEnd/>
            <a:tailEnd/>
          </a:ln>
        </p:spPr>
        <p:txBody>
          <a:bodyPr wrap="none" anchor="ctr"/>
          <a:lstStyle/>
          <a:p>
            <a:endParaRPr lang="en-US"/>
          </a:p>
        </p:txBody>
      </p:sp>
      <p:sp>
        <p:nvSpPr>
          <p:cNvPr id="1027" name="Rectangle 3"/>
          <p:cNvSpPr>
            <a:spLocks noChangeArrowheads="1"/>
          </p:cNvSpPr>
          <p:nvPr/>
        </p:nvSpPr>
        <p:spPr bwMode="auto">
          <a:xfrm>
            <a:off x="304800" y="838200"/>
            <a:ext cx="1524000" cy="1447800"/>
          </a:xfrm>
          <a:prstGeom prst="rect">
            <a:avLst/>
          </a:prstGeom>
          <a:solidFill>
            <a:srgbClr val="C7C397"/>
          </a:solidFill>
          <a:ln w="9525">
            <a:noFill/>
            <a:miter lim="800000"/>
            <a:headEnd/>
            <a:tailEnd/>
          </a:ln>
        </p:spPr>
        <p:txBody>
          <a:bodyPr wrap="none" anchor="ctr"/>
          <a:lstStyle/>
          <a:p>
            <a:endParaRPr lang="en-US"/>
          </a:p>
        </p:txBody>
      </p:sp>
      <p:sp>
        <p:nvSpPr>
          <p:cNvPr id="1028" name="Rectangle 4"/>
          <p:cNvSpPr>
            <a:spLocks noGrp="1" noChangeArrowheads="1"/>
          </p:cNvSpPr>
          <p:nvPr>
            <p:ph type="title"/>
          </p:nvPr>
        </p:nvSpPr>
        <p:spPr bwMode="auto">
          <a:xfrm>
            <a:off x="1905000" y="290515"/>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1905000" y="852488"/>
            <a:ext cx="4648200" cy="7758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1030" name="Group 6"/>
          <p:cNvGrpSpPr>
            <a:grpSpLocks/>
          </p:cNvGrpSpPr>
          <p:nvPr/>
        </p:nvGrpSpPr>
        <p:grpSpPr bwMode="auto">
          <a:xfrm>
            <a:off x="0" y="8839200"/>
            <a:ext cx="6858000" cy="228600"/>
            <a:chOff x="-48" y="5568"/>
            <a:chExt cx="4320" cy="144"/>
          </a:xfrm>
        </p:grpSpPr>
        <p:sp>
          <p:nvSpPr>
            <p:cNvPr id="1038" name="Line 7"/>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1039" name="Line 8"/>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1031" name="Rectangle 9"/>
          <p:cNvSpPr>
            <a:spLocks noChangeArrowheads="1"/>
          </p:cNvSpPr>
          <p:nvPr/>
        </p:nvSpPr>
        <p:spPr bwMode="auto">
          <a:xfrm>
            <a:off x="381000" y="1981200"/>
            <a:ext cx="1371600" cy="228600"/>
          </a:xfrm>
          <a:prstGeom prst="rect">
            <a:avLst/>
          </a:prstGeom>
          <a:noFill/>
          <a:ln w="9525">
            <a:noFill/>
            <a:miter lim="800000"/>
            <a:headEnd/>
            <a:tailEnd/>
          </a:ln>
        </p:spPr>
        <p:txBody>
          <a:bodyPr wrap="none" lIns="91429" tIns="45714" rIns="91429" bIns="45714" anchor="ctr"/>
          <a:lstStyle/>
          <a:p>
            <a:pPr algn="ctr"/>
            <a:r>
              <a:rPr lang="en-US" sz="1200" b="1">
                <a:solidFill>
                  <a:srgbClr val="663300"/>
                </a:solidFill>
              </a:rPr>
              <a:t>Slide</a:t>
            </a:r>
          </a:p>
        </p:txBody>
      </p:sp>
      <p:sp>
        <p:nvSpPr>
          <p:cNvPr id="1032" name="Rectangle 10"/>
          <p:cNvSpPr>
            <a:spLocks noChangeArrowheads="1"/>
          </p:cNvSpPr>
          <p:nvPr/>
        </p:nvSpPr>
        <p:spPr bwMode="auto">
          <a:xfrm>
            <a:off x="381000" y="914403"/>
            <a:ext cx="1371600" cy="1033463"/>
          </a:xfrm>
          <a:prstGeom prst="rect">
            <a:avLst/>
          </a:prstGeom>
          <a:solidFill>
            <a:srgbClr val="EAEAEA"/>
          </a:solidFill>
          <a:ln w="9525">
            <a:solidFill>
              <a:srgbClr val="C7C397"/>
            </a:solidFill>
            <a:miter lim="800000"/>
            <a:headEnd/>
            <a:tailEnd/>
          </a:ln>
        </p:spPr>
        <p:txBody>
          <a:bodyPr lIns="45714" tIns="45714" rIns="45714" bIns="45714" anchor="ctr"/>
          <a:lstStyle/>
          <a:p>
            <a:pPr algn="ctr">
              <a:lnSpc>
                <a:spcPct val="90000"/>
              </a:lnSpc>
            </a:pPr>
            <a:endParaRPr lang="en-US" sz="800"/>
          </a:p>
        </p:txBody>
      </p:sp>
      <p:pic>
        <p:nvPicPr>
          <p:cNvPr id="1033" name="Picture 11" descr="Slide_title2_02"/>
          <p:cNvPicPr>
            <a:picLocks noChangeAspect="1" noChangeArrowheads="1"/>
          </p:cNvPicPr>
          <p:nvPr/>
        </p:nvPicPr>
        <p:blipFill>
          <a:blip r:embed="rId14" cstate="print"/>
          <a:srcRect l="74965" t="32530" r="2986"/>
          <a:stretch>
            <a:fillRect/>
          </a:stretch>
        </p:blipFill>
        <p:spPr bwMode="auto">
          <a:xfrm>
            <a:off x="304800" y="152400"/>
            <a:ext cx="1524000" cy="533400"/>
          </a:xfrm>
          <a:prstGeom prst="rect">
            <a:avLst/>
          </a:prstGeom>
          <a:noFill/>
          <a:ln w="9525">
            <a:noFill/>
            <a:miter lim="800000"/>
            <a:headEnd/>
            <a:tailEnd/>
          </a:ln>
        </p:spPr>
      </p:pic>
      <p:sp>
        <p:nvSpPr>
          <p:cNvPr id="1034" name="Line 12"/>
          <p:cNvSpPr>
            <a:spLocks noChangeShapeType="1"/>
          </p:cNvSpPr>
          <p:nvPr/>
        </p:nvSpPr>
        <p:spPr bwMode="auto">
          <a:xfrm>
            <a:off x="304800" y="685800"/>
            <a:ext cx="6172200" cy="0"/>
          </a:xfrm>
          <a:prstGeom prst="line">
            <a:avLst/>
          </a:prstGeom>
          <a:noFill/>
          <a:ln w="9525">
            <a:solidFill>
              <a:srgbClr val="C7C397"/>
            </a:solidFill>
            <a:round/>
            <a:headEnd/>
            <a:tailEnd/>
          </a:ln>
        </p:spPr>
        <p:txBody>
          <a:bodyPr/>
          <a:lstStyle/>
          <a:p>
            <a:endParaRPr lang="en-US"/>
          </a:p>
        </p:txBody>
      </p:sp>
      <p:sp>
        <p:nvSpPr>
          <p:cNvPr id="1035" name="Rectangle 13"/>
          <p:cNvSpPr>
            <a:spLocks noChangeArrowheads="1"/>
          </p:cNvSpPr>
          <p:nvPr/>
        </p:nvSpPr>
        <p:spPr bwMode="auto">
          <a:xfrm>
            <a:off x="0" y="8839200"/>
            <a:ext cx="304800" cy="228600"/>
          </a:xfrm>
          <a:prstGeom prst="rect">
            <a:avLst/>
          </a:prstGeom>
          <a:noFill/>
          <a:ln w="9525">
            <a:noFill/>
            <a:miter lim="800000"/>
            <a:headEnd/>
            <a:tailEnd/>
          </a:ln>
        </p:spPr>
        <p:txBody>
          <a:bodyPr wrap="none" lIns="0" tIns="0" rIns="0" bIns="0" anchor="ctr"/>
          <a:lstStyle/>
          <a:p>
            <a:pPr algn="ctr"/>
            <a:fld id="{BDF822AE-DF5C-4C71-BA88-2C13EEFF8A02}" type="slidenum">
              <a:rPr lang="en-US" sz="900">
                <a:solidFill>
                  <a:srgbClr val="663300"/>
                </a:solidFill>
                <a:latin typeface="Verdana" pitchFamily="34" charset="0"/>
              </a:rPr>
              <a:pPr algn="ctr"/>
              <a:t>‹#›</a:t>
            </a:fld>
            <a:endParaRPr lang="en-US" sz="900">
              <a:solidFill>
                <a:srgbClr val="663300"/>
              </a:solidFill>
              <a:latin typeface="Verdana" pitchFamily="34" charset="0"/>
            </a:endParaRPr>
          </a:p>
        </p:txBody>
      </p:sp>
      <p:sp>
        <p:nvSpPr>
          <p:cNvPr id="1036" name="Rectangle 14"/>
          <p:cNvSpPr>
            <a:spLocks noChangeArrowheads="1"/>
          </p:cNvSpPr>
          <p:nvPr/>
        </p:nvSpPr>
        <p:spPr bwMode="auto">
          <a:xfrm>
            <a:off x="4371975" y="8839200"/>
            <a:ext cx="2171700" cy="228600"/>
          </a:xfrm>
          <a:prstGeom prst="rect">
            <a:avLst/>
          </a:prstGeom>
          <a:noFill/>
          <a:ln w="9525">
            <a:noFill/>
            <a:miter lim="800000"/>
            <a:headEnd/>
            <a:tailEnd/>
          </a:ln>
        </p:spPr>
        <p:txBody>
          <a:bodyPr wrap="none" lIns="0" tIns="0" rIns="0" bIns="0" anchor="ctr"/>
          <a:lstStyle/>
          <a:p>
            <a:pPr algn="r"/>
            <a:r>
              <a:rPr lang="en-US" sz="900" dirty="0">
                <a:solidFill>
                  <a:srgbClr val="663300"/>
                </a:solidFill>
                <a:latin typeface="Verdana" pitchFamily="34" charset="0"/>
              </a:rPr>
              <a:t> </a:t>
            </a:r>
            <a:r>
              <a:rPr lang="en-US" sz="900" dirty="0" err="1">
                <a:solidFill>
                  <a:srgbClr val="663300"/>
                </a:solidFill>
                <a:latin typeface="Verdana" pitchFamily="34" charset="0"/>
              </a:rPr>
              <a:t>TeamSTEPPS</a:t>
            </a:r>
            <a:r>
              <a:rPr lang="en-US" sz="900" dirty="0">
                <a:solidFill>
                  <a:srgbClr val="663300"/>
                </a:solidFill>
                <a:latin typeface="Verdana" pitchFamily="34" charset="0"/>
              </a:rPr>
              <a:t> </a:t>
            </a:r>
            <a:r>
              <a:rPr lang="en-US" sz="900" dirty="0" smtClean="0">
                <a:solidFill>
                  <a:srgbClr val="663300"/>
                </a:solidFill>
                <a:latin typeface="Verdana" pitchFamily="34" charset="0"/>
              </a:rPr>
              <a:t>06.1  </a:t>
            </a:r>
            <a:r>
              <a:rPr lang="en-US" sz="900" dirty="0">
                <a:solidFill>
                  <a:srgbClr val="663300"/>
                </a:solidFill>
                <a:latin typeface="Verdana" pitchFamily="34" charset="0"/>
              </a:rPr>
              <a:t>|  Limited English Proficiency</a:t>
            </a:r>
          </a:p>
        </p:txBody>
      </p:sp>
      <p:sp>
        <p:nvSpPr>
          <p:cNvPr id="1037" name="Rectangle 15"/>
          <p:cNvSpPr>
            <a:spLocks noChangeArrowheads="1"/>
          </p:cNvSpPr>
          <p:nvPr/>
        </p:nvSpPr>
        <p:spPr bwMode="gray">
          <a:xfrm>
            <a:off x="381000" y="228600"/>
            <a:ext cx="1371600" cy="381000"/>
          </a:xfrm>
          <a:prstGeom prst="rect">
            <a:avLst/>
          </a:prstGeom>
          <a:noFill/>
          <a:ln w="9525">
            <a:noFill/>
            <a:miter lim="800000"/>
            <a:headEnd/>
            <a:tailEnd/>
          </a:ln>
        </p:spPr>
        <p:txBody>
          <a:bodyPr lIns="45714" tIns="45714" rIns="45714" bIns="45714" anchor="ctr"/>
          <a:lstStyle/>
          <a:p>
            <a:pPr algn="ctr">
              <a:lnSpc>
                <a:spcPct val="95000"/>
              </a:lnSpc>
            </a:pPr>
            <a:r>
              <a:rPr lang="en-US" sz="1200" b="1">
                <a:solidFill>
                  <a:srgbClr val="FFFFE1"/>
                </a:solidFill>
              </a:rPr>
              <a:t>Limited English Proficiency</a:t>
            </a:r>
          </a:p>
        </p:txBody>
      </p:sp>
    </p:spTree>
  </p:cSld>
  <p:clrMap bg1="lt1" tx1="dk1" bg2="lt2" tx2="dk2" accent1="accent1" accent2="accent2" accent3="accent3" accent4="accent4" accent5="accent5" accent6="accent6" hlink="hlink" folHlink="folHlink"/>
  <p:sldLayoutIdLst>
    <p:sldLayoutId id="2147485192" r:id="rId1"/>
    <p:sldLayoutId id="2147485193" r:id="rId2"/>
    <p:sldLayoutId id="2147485194" r:id="rId3"/>
    <p:sldLayoutId id="2147485195" r:id="rId4"/>
    <p:sldLayoutId id="2147485196" r:id="rId5"/>
    <p:sldLayoutId id="2147485197" r:id="rId6"/>
    <p:sldLayoutId id="2147485198" r:id="rId7"/>
    <p:sldLayoutId id="2147485199" r:id="rId8"/>
    <p:sldLayoutId id="2147485200" r:id="rId9"/>
    <p:sldLayoutId id="2147485201" r:id="rId10"/>
    <p:sldLayoutId id="2147485202" r:id="rId11"/>
    <p:sldLayoutId id="2147485203" r:id="rId12"/>
  </p:sldLayoutIdLst>
  <p:txStyles>
    <p:titleStyle>
      <a:lvl1pPr algn="l" rtl="0" eaLnBrk="0" fontAlgn="base" hangingPunct="0">
        <a:spcBef>
          <a:spcPct val="0"/>
        </a:spcBef>
        <a:spcAft>
          <a:spcPct val="0"/>
        </a:spcAft>
        <a:defRPr sz="1400" b="1">
          <a:solidFill>
            <a:srgbClr val="663300"/>
          </a:solidFill>
          <a:latin typeface="+mj-lt"/>
          <a:ea typeface="+mj-ea"/>
          <a:cs typeface="+mj-cs"/>
        </a:defRPr>
      </a:lvl1pPr>
      <a:lvl2pPr algn="l" rtl="0" eaLnBrk="0" fontAlgn="base" hangingPunct="0">
        <a:spcBef>
          <a:spcPct val="0"/>
        </a:spcBef>
        <a:spcAft>
          <a:spcPct val="0"/>
        </a:spcAft>
        <a:defRPr sz="1400" b="1">
          <a:solidFill>
            <a:srgbClr val="663300"/>
          </a:solidFill>
          <a:latin typeface="Arial" charset="0"/>
        </a:defRPr>
      </a:lvl2pPr>
      <a:lvl3pPr algn="l" rtl="0" eaLnBrk="0" fontAlgn="base" hangingPunct="0">
        <a:spcBef>
          <a:spcPct val="0"/>
        </a:spcBef>
        <a:spcAft>
          <a:spcPct val="0"/>
        </a:spcAft>
        <a:defRPr sz="1400" b="1">
          <a:solidFill>
            <a:srgbClr val="663300"/>
          </a:solidFill>
          <a:latin typeface="Arial" charset="0"/>
        </a:defRPr>
      </a:lvl3pPr>
      <a:lvl4pPr algn="l" rtl="0" eaLnBrk="0" fontAlgn="base" hangingPunct="0">
        <a:spcBef>
          <a:spcPct val="0"/>
        </a:spcBef>
        <a:spcAft>
          <a:spcPct val="0"/>
        </a:spcAft>
        <a:defRPr sz="1400" b="1">
          <a:solidFill>
            <a:srgbClr val="663300"/>
          </a:solidFill>
          <a:latin typeface="Arial" charset="0"/>
        </a:defRPr>
      </a:lvl4pPr>
      <a:lvl5pPr algn="l" rtl="0" eaLnBrk="0" fontAlgn="base" hangingPunct="0">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15"/>
          <p:cNvSpPr>
            <a:spLocks noChangeArrowheads="1"/>
          </p:cNvSpPr>
          <p:nvPr userDrawn="1"/>
        </p:nvSpPr>
        <p:spPr bwMode="auto">
          <a:xfrm>
            <a:off x="5029200" y="0"/>
            <a:ext cx="1524000" cy="9144000"/>
          </a:xfrm>
          <a:prstGeom prst="rect">
            <a:avLst/>
          </a:prstGeom>
          <a:solidFill>
            <a:srgbClr val="EDEDE1"/>
          </a:solidFill>
          <a:ln w="9525">
            <a:noFill/>
            <a:miter lim="800000"/>
            <a:headEnd/>
            <a:tailEnd/>
          </a:ln>
        </p:spPr>
        <p:txBody>
          <a:bodyPr wrap="none" anchor="ctr"/>
          <a:lstStyle/>
          <a:p>
            <a:endParaRPr lang="en-US">
              <a:solidFill>
                <a:srgbClr val="000000"/>
              </a:solidFill>
            </a:endParaRPr>
          </a:p>
        </p:txBody>
      </p:sp>
      <p:sp>
        <p:nvSpPr>
          <p:cNvPr id="10243" name="Rectangle 26"/>
          <p:cNvSpPr>
            <a:spLocks noChangeArrowheads="1"/>
          </p:cNvSpPr>
          <p:nvPr userDrawn="1"/>
        </p:nvSpPr>
        <p:spPr bwMode="auto">
          <a:xfrm>
            <a:off x="5029200" y="838200"/>
            <a:ext cx="1524000" cy="1447800"/>
          </a:xfrm>
          <a:prstGeom prst="rect">
            <a:avLst/>
          </a:prstGeom>
          <a:solidFill>
            <a:srgbClr val="C7C397"/>
          </a:solidFill>
          <a:ln w="9525">
            <a:noFill/>
            <a:miter lim="800000"/>
            <a:headEnd/>
            <a:tailEnd/>
          </a:ln>
        </p:spPr>
        <p:txBody>
          <a:bodyPr wrap="none" anchor="ctr"/>
          <a:lstStyle/>
          <a:p>
            <a:endParaRPr lang="en-US">
              <a:solidFill>
                <a:srgbClr val="000000"/>
              </a:solidFill>
            </a:endParaRPr>
          </a:p>
        </p:txBody>
      </p:sp>
      <p:sp>
        <p:nvSpPr>
          <p:cNvPr id="10244" name="Rectangle 2"/>
          <p:cNvSpPr>
            <a:spLocks noGrp="1" noChangeArrowheads="1"/>
          </p:cNvSpPr>
          <p:nvPr>
            <p:ph type="title"/>
          </p:nvPr>
        </p:nvSpPr>
        <p:spPr bwMode="auto">
          <a:xfrm>
            <a:off x="304800" y="290515"/>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10245"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Rectangle 6"/>
          <p:cNvSpPr>
            <a:spLocks noGrp="1" noChangeArrowheads="1"/>
          </p:cNvSpPr>
          <p:nvPr>
            <p:ph type="sldNum" sz="quarter" idx="4"/>
          </p:nvPr>
        </p:nvSpPr>
        <p:spPr bwMode="auto">
          <a:xfrm>
            <a:off x="6553200" y="8839200"/>
            <a:ext cx="304800" cy="2286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rgbClr val="663300"/>
                </a:solidFill>
                <a:latin typeface="Verdana" pitchFamily="34" charset="0"/>
                <a:cs typeface="+mn-cs"/>
              </a:defRPr>
            </a:lvl1pPr>
          </a:lstStyle>
          <a:p>
            <a:pPr>
              <a:defRPr/>
            </a:pPr>
            <a:fld id="{EFF62D35-1113-4713-A473-B8B4C0E0C93D}" type="slidenum">
              <a:rPr lang="en-US"/>
              <a:pPr>
                <a:defRPr/>
              </a:pPr>
              <a:t>‹#›</a:t>
            </a:fld>
            <a:endParaRPr lang="en-US" dirty="0"/>
          </a:p>
        </p:txBody>
      </p:sp>
      <p:grpSp>
        <p:nvGrpSpPr>
          <p:cNvPr id="10247" name="Group 12"/>
          <p:cNvGrpSpPr>
            <a:grpSpLocks/>
          </p:cNvGrpSpPr>
          <p:nvPr userDrawn="1"/>
        </p:nvGrpSpPr>
        <p:grpSpPr bwMode="auto">
          <a:xfrm>
            <a:off x="0" y="8839200"/>
            <a:ext cx="6858000" cy="228600"/>
            <a:chOff x="-48" y="5568"/>
            <a:chExt cx="4320" cy="144"/>
          </a:xfrm>
        </p:grpSpPr>
        <p:sp>
          <p:nvSpPr>
            <p:cNvPr id="10254" name="Line 10"/>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10255" name="Line 11"/>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10248" name="Rectangle 14"/>
          <p:cNvSpPr>
            <a:spLocks noChangeArrowheads="1"/>
          </p:cNvSpPr>
          <p:nvPr/>
        </p:nvSpPr>
        <p:spPr bwMode="auto">
          <a:xfrm>
            <a:off x="0" y="8839200"/>
            <a:ext cx="2171700" cy="228600"/>
          </a:xfrm>
          <a:prstGeom prst="rect">
            <a:avLst/>
          </a:prstGeom>
          <a:noFill/>
          <a:ln w="9525">
            <a:noFill/>
            <a:miter lim="800000"/>
            <a:headEnd/>
            <a:tailEnd/>
          </a:ln>
        </p:spPr>
        <p:txBody>
          <a:bodyPr wrap="none" lIns="0" tIns="0" rIns="0" bIns="0" anchor="ctr"/>
          <a:lstStyle/>
          <a:p>
            <a:r>
              <a:rPr lang="en-US" sz="900">
                <a:solidFill>
                  <a:srgbClr val="663300"/>
                </a:solidFill>
                <a:latin typeface="Verdana" pitchFamily="34" charset="0"/>
              </a:rPr>
              <a:t> TeamSTEPPS  |  Limited English Proficiency</a:t>
            </a:r>
          </a:p>
        </p:txBody>
      </p:sp>
      <p:sp>
        <p:nvSpPr>
          <p:cNvPr id="10249" name="Rectangle 21"/>
          <p:cNvSpPr>
            <a:spLocks noChangeArrowheads="1"/>
          </p:cNvSpPr>
          <p:nvPr userDrawn="1"/>
        </p:nvSpPr>
        <p:spPr bwMode="auto">
          <a:xfrm>
            <a:off x="5105400" y="1981200"/>
            <a:ext cx="1371600" cy="228600"/>
          </a:xfrm>
          <a:prstGeom prst="rect">
            <a:avLst/>
          </a:prstGeom>
          <a:noFill/>
          <a:ln w="9525">
            <a:noFill/>
            <a:miter lim="800000"/>
            <a:headEnd/>
            <a:tailEnd/>
          </a:ln>
        </p:spPr>
        <p:txBody>
          <a:bodyPr wrap="none" lIns="91429" tIns="45714" rIns="91429" bIns="45714" anchor="ctr"/>
          <a:lstStyle/>
          <a:p>
            <a:pPr algn="ctr"/>
            <a:r>
              <a:rPr lang="en-US" sz="1200" b="1">
                <a:solidFill>
                  <a:srgbClr val="663300"/>
                </a:solidFill>
              </a:rPr>
              <a:t>Slide</a:t>
            </a:r>
          </a:p>
        </p:txBody>
      </p:sp>
      <p:sp>
        <p:nvSpPr>
          <p:cNvPr id="10250" name="Rectangle 22"/>
          <p:cNvSpPr>
            <a:spLocks noChangeArrowheads="1"/>
          </p:cNvSpPr>
          <p:nvPr userDrawn="1"/>
        </p:nvSpPr>
        <p:spPr bwMode="auto">
          <a:xfrm>
            <a:off x="5105400" y="914403"/>
            <a:ext cx="1371600" cy="1033463"/>
          </a:xfrm>
          <a:prstGeom prst="rect">
            <a:avLst/>
          </a:prstGeom>
          <a:solidFill>
            <a:srgbClr val="EAEAEA"/>
          </a:solidFill>
          <a:ln w="9525">
            <a:solidFill>
              <a:srgbClr val="C7C397"/>
            </a:solidFill>
            <a:miter lim="800000"/>
            <a:headEnd/>
            <a:tailEnd/>
          </a:ln>
        </p:spPr>
        <p:txBody>
          <a:bodyPr lIns="45714" tIns="45714" rIns="45714" bIns="45714" anchor="ctr"/>
          <a:lstStyle/>
          <a:p>
            <a:pPr algn="ctr">
              <a:lnSpc>
                <a:spcPct val="90000"/>
              </a:lnSpc>
            </a:pPr>
            <a:endParaRPr lang="en-US" sz="800">
              <a:solidFill>
                <a:srgbClr val="000000"/>
              </a:solidFill>
            </a:endParaRPr>
          </a:p>
        </p:txBody>
      </p:sp>
      <p:pic>
        <p:nvPicPr>
          <p:cNvPr id="10251" name="Picture 35" descr="Slide_title2_02"/>
          <p:cNvPicPr>
            <a:picLocks noChangeAspect="1" noChangeArrowheads="1"/>
          </p:cNvPicPr>
          <p:nvPr userDrawn="1"/>
        </p:nvPicPr>
        <p:blipFill>
          <a:blip r:embed="rId3" cstate="print"/>
          <a:srcRect l="74965" t="32530" r="2986"/>
          <a:stretch>
            <a:fillRect/>
          </a:stretch>
        </p:blipFill>
        <p:spPr bwMode="auto">
          <a:xfrm>
            <a:off x="5029200" y="152400"/>
            <a:ext cx="1524000" cy="533400"/>
          </a:xfrm>
          <a:prstGeom prst="rect">
            <a:avLst/>
          </a:prstGeom>
          <a:noFill/>
          <a:ln w="9525">
            <a:noFill/>
            <a:miter lim="800000"/>
            <a:headEnd/>
            <a:tailEnd/>
          </a:ln>
        </p:spPr>
      </p:pic>
      <p:sp>
        <p:nvSpPr>
          <p:cNvPr id="10252" name="Rectangle 31"/>
          <p:cNvSpPr>
            <a:spLocks noChangeArrowheads="1"/>
          </p:cNvSpPr>
          <p:nvPr userDrawn="1"/>
        </p:nvSpPr>
        <p:spPr bwMode="gray">
          <a:xfrm>
            <a:off x="5105400" y="228600"/>
            <a:ext cx="1371600" cy="381000"/>
          </a:xfrm>
          <a:prstGeom prst="rect">
            <a:avLst/>
          </a:prstGeom>
          <a:noFill/>
          <a:ln w="9525">
            <a:noFill/>
            <a:miter lim="800000"/>
            <a:headEnd/>
            <a:tailEnd/>
          </a:ln>
        </p:spPr>
        <p:txBody>
          <a:bodyPr lIns="45714" tIns="45714" rIns="45714" bIns="45714" anchor="ctr"/>
          <a:lstStyle/>
          <a:p>
            <a:pPr algn="ctr">
              <a:lnSpc>
                <a:spcPct val="95000"/>
              </a:lnSpc>
            </a:pPr>
            <a:r>
              <a:rPr lang="en-US" sz="1200" b="1">
                <a:solidFill>
                  <a:srgbClr val="FFFFE1"/>
                </a:solidFill>
              </a:rPr>
              <a:t>LEP</a:t>
            </a:r>
          </a:p>
        </p:txBody>
      </p:sp>
      <p:sp>
        <p:nvSpPr>
          <p:cNvPr id="10253" name="Line 34"/>
          <p:cNvSpPr>
            <a:spLocks noChangeShapeType="1"/>
          </p:cNvSpPr>
          <p:nvPr userDrawn="1"/>
        </p:nvSpPr>
        <p:spPr bwMode="auto">
          <a:xfrm>
            <a:off x="381000" y="685800"/>
            <a:ext cx="6172200" cy="0"/>
          </a:xfrm>
          <a:prstGeom prst="line">
            <a:avLst/>
          </a:prstGeom>
          <a:noFill/>
          <a:ln w="9525">
            <a:solidFill>
              <a:srgbClr val="C7C397"/>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5265" r:id="rId1"/>
  </p:sldLayoutIdLst>
  <p:hf hdr="0" ftr="0" dt="0"/>
  <p:txStyles>
    <p:titleStyle>
      <a:lvl1pPr algn="l" rtl="0" eaLnBrk="0" fontAlgn="base" hangingPunct="0">
        <a:spcBef>
          <a:spcPct val="0"/>
        </a:spcBef>
        <a:spcAft>
          <a:spcPct val="0"/>
        </a:spcAft>
        <a:defRPr sz="1400" b="1">
          <a:solidFill>
            <a:srgbClr val="663300"/>
          </a:solidFill>
          <a:latin typeface="+mj-lt"/>
          <a:ea typeface="+mj-ea"/>
          <a:cs typeface="+mj-cs"/>
        </a:defRPr>
      </a:lvl1pPr>
      <a:lvl2pPr algn="l" rtl="0" eaLnBrk="0" fontAlgn="base" hangingPunct="0">
        <a:spcBef>
          <a:spcPct val="0"/>
        </a:spcBef>
        <a:spcAft>
          <a:spcPct val="0"/>
        </a:spcAft>
        <a:defRPr sz="1400" b="1">
          <a:solidFill>
            <a:srgbClr val="663300"/>
          </a:solidFill>
          <a:latin typeface="Arial" charset="0"/>
        </a:defRPr>
      </a:lvl2pPr>
      <a:lvl3pPr algn="l" rtl="0" eaLnBrk="0" fontAlgn="base" hangingPunct="0">
        <a:spcBef>
          <a:spcPct val="0"/>
        </a:spcBef>
        <a:spcAft>
          <a:spcPct val="0"/>
        </a:spcAft>
        <a:defRPr sz="1400" b="1">
          <a:solidFill>
            <a:srgbClr val="663300"/>
          </a:solidFill>
          <a:latin typeface="Arial" charset="0"/>
        </a:defRPr>
      </a:lvl3pPr>
      <a:lvl4pPr algn="l" rtl="0" eaLnBrk="0" fontAlgn="base" hangingPunct="0">
        <a:spcBef>
          <a:spcPct val="0"/>
        </a:spcBef>
        <a:spcAft>
          <a:spcPct val="0"/>
        </a:spcAft>
        <a:defRPr sz="1400" b="1">
          <a:solidFill>
            <a:srgbClr val="663300"/>
          </a:solidFill>
          <a:latin typeface="Arial" charset="0"/>
        </a:defRPr>
      </a:lvl4pPr>
      <a:lvl5pPr algn="l" rtl="0" eaLnBrk="0" fontAlgn="base" hangingPunct="0">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15"/>
          <p:cNvSpPr>
            <a:spLocks noChangeArrowheads="1"/>
          </p:cNvSpPr>
          <p:nvPr userDrawn="1"/>
        </p:nvSpPr>
        <p:spPr bwMode="auto">
          <a:xfrm>
            <a:off x="5029200" y="0"/>
            <a:ext cx="1524000" cy="9144000"/>
          </a:xfrm>
          <a:prstGeom prst="rect">
            <a:avLst/>
          </a:prstGeom>
          <a:solidFill>
            <a:srgbClr val="EDEDE1"/>
          </a:solidFill>
          <a:ln w="9525">
            <a:noFill/>
            <a:miter lim="800000"/>
            <a:headEnd/>
            <a:tailEnd/>
          </a:ln>
        </p:spPr>
        <p:txBody>
          <a:bodyPr wrap="none" anchor="ctr"/>
          <a:lstStyle/>
          <a:p>
            <a:endParaRPr lang="en-US">
              <a:solidFill>
                <a:srgbClr val="000000"/>
              </a:solidFill>
            </a:endParaRPr>
          </a:p>
        </p:txBody>
      </p:sp>
      <p:sp>
        <p:nvSpPr>
          <p:cNvPr id="11267" name="Rectangle 26"/>
          <p:cNvSpPr>
            <a:spLocks noChangeArrowheads="1"/>
          </p:cNvSpPr>
          <p:nvPr userDrawn="1"/>
        </p:nvSpPr>
        <p:spPr bwMode="auto">
          <a:xfrm>
            <a:off x="5029200" y="838200"/>
            <a:ext cx="1524000" cy="1447800"/>
          </a:xfrm>
          <a:prstGeom prst="rect">
            <a:avLst/>
          </a:prstGeom>
          <a:solidFill>
            <a:srgbClr val="C7C397"/>
          </a:solidFill>
          <a:ln w="9525">
            <a:noFill/>
            <a:miter lim="800000"/>
            <a:headEnd/>
            <a:tailEnd/>
          </a:ln>
        </p:spPr>
        <p:txBody>
          <a:bodyPr wrap="none" anchor="ctr"/>
          <a:lstStyle/>
          <a:p>
            <a:endParaRPr lang="en-US">
              <a:solidFill>
                <a:srgbClr val="000000"/>
              </a:solidFill>
            </a:endParaRPr>
          </a:p>
        </p:txBody>
      </p:sp>
      <p:sp>
        <p:nvSpPr>
          <p:cNvPr id="11268" name="Rectangle 2"/>
          <p:cNvSpPr>
            <a:spLocks noGrp="1" noChangeArrowheads="1"/>
          </p:cNvSpPr>
          <p:nvPr>
            <p:ph type="title"/>
          </p:nvPr>
        </p:nvSpPr>
        <p:spPr bwMode="auto">
          <a:xfrm>
            <a:off x="304800" y="290515"/>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11269"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Rectangle 6"/>
          <p:cNvSpPr>
            <a:spLocks noGrp="1" noChangeArrowheads="1"/>
          </p:cNvSpPr>
          <p:nvPr>
            <p:ph type="sldNum" sz="quarter" idx="4"/>
          </p:nvPr>
        </p:nvSpPr>
        <p:spPr bwMode="auto">
          <a:xfrm>
            <a:off x="6553200" y="8839200"/>
            <a:ext cx="304800" cy="2286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rgbClr val="663300"/>
                </a:solidFill>
                <a:latin typeface="Verdana" pitchFamily="34" charset="0"/>
                <a:cs typeface="+mn-cs"/>
              </a:defRPr>
            </a:lvl1pPr>
          </a:lstStyle>
          <a:p>
            <a:pPr>
              <a:defRPr/>
            </a:pPr>
            <a:fld id="{88EB6B96-32A9-4487-8C42-5CA41A96C424}" type="slidenum">
              <a:rPr lang="en-US"/>
              <a:pPr>
                <a:defRPr/>
              </a:pPr>
              <a:t>‹#›</a:t>
            </a:fld>
            <a:endParaRPr lang="en-US" dirty="0"/>
          </a:p>
        </p:txBody>
      </p:sp>
      <p:grpSp>
        <p:nvGrpSpPr>
          <p:cNvPr id="11271" name="Group 12"/>
          <p:cNvGrpSpPr>
            <a:grpSpLocks/>
          </p:cNvGrpSpPr>
          <p:nvPr userDrawn="1"/>
        </p:nvGrpSpPr>
        <p:grpSpPr bwMode="auto">
          <a:xfrm>
            <a:off x="0" y="8839200"/>
            <a:ext cx="6858000" cy="228600"/>
            <a:chOff x="-48" y="5568"/>
            <a:chExt cx="4320" cy="144"/>
          </a:xfrm>
        </p:grpSpPr>
        <p:sp>
          <p:nvSpPr>
            <p:cNvPr id="11278" name="Line 10"/>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11279" name="Line 11"/>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11272" name="Rectangle 14"/>
          <p:cNvSpPr>
            <a:spLocks noChangeArrowheads="1"/>
          </p:cNvSpPr>
          <p:nvPr/>
        </p:nvSpPr>
        <p:spPr bwMode="auto">
          <a:xfrm>
            <a:off x="0" y="8839200"/>
            <a:ext cx="2171700" cy="228600"/>
          </a:xfrm>
          <a:prstGeom prst="rect">
            <a:avLst/>
          </a:prstGeom>
          <a:noFill/>
          <a:ln w="9525">
            <a:noFill/>
            <a:miter lim="800000"/>
            <a:headEnd/>
            <a:tailEnd/>
          </a:ln>
        </p:spPr>
        <p:txBody>
          <a:bodyPr wrap="none" lIns="0" tIns="0" rIns="0" bIns="0" anchor="ctr"/>
          <a:lstStyle/>
          <a:p>
            <a:r>
              <a:rPr lang="en-US" sz="900">
                <a:solidFill>
                  <a:srgbClr val="663300"/>
                </a:solidFill>
                <a:latin typeface="Verdana" pitchFamily="34" charset="0"/>
              </a:rPr>
              <a:t> TeamSTEPPS  |  Limited English Proficiency</a:t>
            </a:r>
          </a:p>
        </p:txBody>
      </p:sp>
      <p:sp>
        <p:nvSpPr>
          <p:cNvPr id="11273" name="Rectangle 21"/>
          <p:cNvSpPr>
            <a:spLocks noChangeArrowheads="1"/>
          </p:cNvSpPr>
          <p:nvPr userDrawn="1"/>
        </p:nvSpPr>
        <p:spPr bwMode="auto">
          <a:xfrm>
            <a:off x="5105400" y="1981200"/>
            <a:ext cx="1371600" cy="228600"/>
          </a:xfrm>
          <a:prstGeom prst="rect">
            <a:avLst/>
          </a:prstGeom>
          <a:noFill/>
          <a:ln w="9525">
            <a:noFill/>
            <a:miter lim="800000"/>
            <a:headEnd/>
            <a:tailEnd/>
          </a:ln>
        </p:spPr>
        <p:txBody>
          <a:bodyPr wrap="none" lIns="91429" tIns="45714" rIns="91429" bIns="45714" anchor="ctr"/>
          <a:lstStyle/>
          <a:p>
            <a:pPr algn="ctr"/>
            <a:r>
              <a:rPr lang="en-US" sz="1200" b="1">
                <a:solidFill>
                  <a:srgbClr val="663300"/>
                </a:solidFill>
              </a:rPr>
              <a:t>Slide</a:t>
            </a:r>
          </a:p>
        </p:txBody>
      </p:sp>
      <p:sp>
        <p:nvSpPr>
          <p:cNvPr id="11274" name="Rectangle 22"/>
          <p:cNvSpPr>
            <a:spLocks noChangeArrowheads="1"/>
          </p:cNvSpPr>
          <p:nvPr userDrawn="1"/>
        </p:nvSpPr>
        <p:spPr bwMode="auto">
          <a:xfrm>
            <a:off x="5105400" y="914403"/>
            <a:ext cx="1371600" cy="1033463"/>
          </a:xfrm>
          <a:prstGeom prst="rect">
            <a:avLst/>
          </a:prstGeom>
          <a:solidFill>
            <a:srgbClr val="EAEAEA"/>
          </a:solidFill>
          <a:ln w="9525">
            <a:solidFill>
              <a:srgbClr val="C7C397"/>
            </a:solidFill>
            <a:miter lim="800000"/>
            <a:headEnd/>
            <a:tailEnd/>
          </a:ln>
        </p:spPr>
        <p:txBody>
          <a:bodyPr lIns="45714" tIns="45714" rIns="45714" bIns="45714" anchor="ctr"/>
          <a:lstStyle/>
          <a:p>
            <a:pPr algn="ctr">
              <a:lnSpc>
                <a:spcPct val="90000"/>
              </a:lnSpc>
            </a:pPr>
            <a:endParaRPr lang="en-US" sz="800">
              <a:solidFill>
                <a:srgbClr val="000000"/>
              </a:solidFill>
            </a:endParaRPr>
          </a:p>
        </p:txBody>
      </p:sp>
      <p:pic>
        <p:nvPicPr>
          <p:cNvPr id="11275" name="Picture 35" descr="Slide_title2_02"/>
          <p:cNvPicPr>
            <a:picLocks noChangeAspect="1" noChangeArrowheads="1"/>
          </p:cNvPicPr>
          <p:nvPr userDrawn="1"/>
        </p:nvPicPr>
        <p:blipFill>
          <a:blip r:embed="rId3" cstate="print"/>
          <a:srcRect l="74965" t="32530" r="2986"/>
          <a:stretch>
            <a:fillRect/>
          </a:stretch>
        </p:blipFill>
        <p:spPr bwMode="auto">
          <a:xfrm>
            <a:off x="5029200" y="152400"/>
            <a:ext cx="1524000" cy="533400"/>
          </a:xfrm>
          <a:prstGeom prst="rect">
            <a:avLst/>
          </a:prstGeom>
          <a:noFill/>
          <a:ln w="9525">
            <a:noFill/>
            <a:miter lim="800000"/>
            <a:headEnd/>
            <a:tailEnd/>
          </a:ln>
        </p:spPr>
      </p:pic>
      <p:sp>
        <p:nvSpPr>
          <p:cNvPr id="11276" name="Rectangle 31"/>
          <p:cNvSpPr>
            <a:spLocks noChangeArrowheads="1"/>
          </p:cNvSpPr>
          <p:nvPr userDrawn="1"/>
        </p:nvSpPr>
        <p:spPr bwMode="gray">
          <a:xfrm>
            <a:off x="5105400" y="228600"/>
            <a:ext cx="1371600" cy="381000"/>
          </a:xfrm>
          <a:prstGeom prst="rect">
            <a:avLst/>
          </a:prstGeom>
          <a:noFill/>
          <a:ln w="9525">
            <a:noFill/>
            <a:miter lim="800000"/>
            <a:headEnd/>
            <a:tailEnd/>
          </a:ln>
        </p:spPr>
        <p:txBody>
          <a:bodyPr lIns="45714" tIns="45714" rIns="45714" bIns="45714" anchor="ctr"/>
          <a:lstStyle/>
          <a:p>
            <a:pPr algn="ctr">
              <a:lnSpc>
                <a:spcPct val="95000"/>
              </a:lnSpc>
            </a:pPr>
            <a:r>
              <a:rPr lang="en-US" sz="1200" b="1">
                <a:solidFill>
                  <a:srgbClr val="FFFFE1"/>
                </a:solidFill>
              </a:rPr>
              <a:t>LEP</a:t>
            </a:r>
          </a:p>
        </p:txBody>
      </p:sp>
      <p:sp>
        <p:nvSpPr>
          <p:cNvPr id="11277" name="Line 34"/>
          <p:cNvSpPr>
            <a:spLocks noChangeShapeType="1"/>
          </p:cNvSpPr>
          <p:nvPr userDrawn="1"/>
        </p:nvSpPr>
        <p:spPr bwMode="auto">
          <a:xfrm>
            <a:off x="381000" y="685800"/>
            <a:ext cx="6172200" cy="0"/>
          </a:xfrm>
          <a:prstGeom prst="line">
            <a:avLst/>
          </a:prstGeom>
          <a:noFill/>
          <a:ln w="9525">
            <a:solidFill>
              <a:srgbClr val="C7C397"/>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5266" r:id="rId1"/>
  </p:sldLayoutIdLst>
  <p:hf hdr="0" ftr="0" dt="0"/>
  <p:txStyles>
    <p:titleStyle>
      <a:lvl1pPr algn="l" rtl="0" eaLnBrk="0" fontAlgn="base" hangingPunct="0">
        <a:spcBef>
          <a:spcPct val="0"/>
        </a:spcBef>
        <a:spcAft>
          <a:spcPct val="0"/>
        </a:spcAft>
        <a:defRPr sz="1400" b="1">
          <a:solidFill>
            <a:srgbClr val="663300"/>
          </a:solidFill>
          <a:latin typeface="+mj-lt"/>
          <a:ea typeface="+mj-ea"/>
          <a:cs typeface="+mj-cs"/>
        </a:defRPr>
      </a:lvl1pPr>
      <a:lvl2pPr algn="l" rtl="0" eaLnBrk="0" fontAlgn="base" hangingPunct="0">
        <a:spcBef>
          <a:spcPct val="0"/>
        </a:spcBef>
        <a:spcAft>
          <a:spcPct val="0"/>
        </a:spcAft>
        <a:defRPr sz="1400" b="1">
          <a:solidFill>
            <a:srgbClr val="663300"/>
          </a:solidFill>
          <a:latin typeface="Arial" charset="0"/>
        </a:defRPr>
      </a:lvl2pPr>
      <a:lvl3pPr algn="l" rtl="0" eaLnBrk="0" fontAlgn="base" hangingPunct="0">
        <a:spcBef>
          <a:spcPct val="0"/>
        </a:spcBef>
        <a:spcAft>
          <a:spcPct val="0"/>
        </a:spcAft>
        <a:defRPr sz="1400" b="1">
          <a:solidFill>
            <a:srgbClr val="663300"/>
          </a:solidFill>
          <a:latin typeface="Arial" charset="0"/>
        </a:defRPr>
      </a:lvl3pPr>
      <a:lvl4pPr algn="l" rtl="0" eaLnBrk="0" fontAlgn="base" hangingPunct="0">
        <a:spcBef>
          <a:spcPct val="0"/>
        </a:spcBef>
        <a:spcAft>
          <a:spcPct val="0"/>
        </a:spcAft>
        <a:defRPr sz="1400" b="1">
          <a:solidFill>
            <a:srgbClr val="663300"/>
          </a:solidFill>
          <a:latin typeface="Arial" charset="0"/>
        </a:defRPr>
      </a:lvl4pPr>
      <a:lvl5pPr algn="l" rtl="0" eaLnBrk="0" fontAlgn="base" hangingPunct="0">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5"/>
          <p:cNvSpPr>
            <a:spLocks noChangeArrowheads="1"/>
          </p:cNvSpPr>
          <p:nvPr/>
        </p:nvSpPr>
        <p:spPr bwMode="auto">
          <a:xfrm>
            <a:off x="5029200" y="0"/>
            <a:ext cx="1524000" cy="9144000"/>
          </a:xfrm>
          <a:prstGeom prst="rect">
            <a:avLst/>
          </a:prstGeom>
          <a:solidFill>
            <a:srgbClr val="EDEDE1"/>
          </a:solidFill>
          <a:ln w="9525">
            <a:noFill/>
            <a:miter lim="800000"/>
            <a:headEnd/>
            <a:tailEnd/>
          </a:ln>
        </p:spPr>
        <p:txBody>
          <a:bodyPr wrap="none" anchor="ctr"/>
          <a:lstStyle/>
          <a:p>
            <a:endParaRPr lang="en-US">
              <a:solidFill>
                <a:srgbClr val="000000"/>
              </a:solidFill>
            </a:endParaRPr>
          </a:p>
        </p:txBody>
      </p:sp>
      <p:sp>
        <p:nvSpPr>
          <p:cNvPr id="2051" name="Rectangle 26"/>
          <p:cNvSpPr>
            <a:spLocks noChangeArrowheads="1"/>
          </p:cNvSpPr>
          <p:nvPr/>
        </p:nvSpPr>
        <p:spPr bwMode="auto">
          <a:xfrm>
            <a:off x="5029200" y="838200"/>
            <a:ext cx="1524000" cy="1447800"/>
          </a:xfrm>
          <a:prstGeom prst="rect">
            <a:avLst/>
          </a:prstGeom>
          <a:solidFill>
            <a:srgbClr val="C7C397"/>
          </a:solidFill>
          <a:ln w="9525">
            <a:noFill/>
            <a:miter lim="800000"/>
            <a:headEnd/>
            <a:tailEnd/>
          </a:ln>
        </p:spPr>
        <p:txBody>
          <a:bodyPr wrap="none" anchor="ctr"/>
          <a:lstStyle/>
          <a:p>
            <a:endParaRPr lang="en-US">
              <a:solidFill>
                <a:srgbClr val="000000"/>
              </a:solidFill>
            </a:endParaRPr>
          </a:p>
        </p:txBody>
      </p:sp>
      <p:sp>
        <p:nvSpPr>
          <p:cNvPr id="2052" name="Rectangle 2"/>
          <p:cNvSpPr>
            <a:spLocks noGrp="1" noChangeArrowheads="1"/>
          </p:cNvSpPr>
          <p:nvPr>
            <p:ph type="title"/>
          </p:nvPr>
        </p:nvSpPr>
        <p:spPr bwMode="auto">
          <a:xfrm>
            <a:off x="304800" y="290515"/>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2053"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Rectangle 6"/>
          <p:cNvSpPr>
            <a:spLocks noGrp="1" noChangeArrowheads="1"/>
          </p:cNvSpPr>
          <p:nvPr>
            <p:ph type="sldNum" sz="quarter" idx="4"/>
          </p:nvPr>
        </p:nvSpPr>
        <p:spPr bwMode="auto">
          <a:xfrm>
            <a:off x="6553200" y="8839200"/>
            <a:ext cx="304800" cy="2286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rgbClr val="663300"/>
                </a:solidFill>
                <a:latin typeface="Verdana" pitchFamily="34" charset="0"/>
                <a:cs typeface="+mn-cs"/>
              </a:defRPr>
            </a:lvl1pPr>
          </a:lstStyle>
          <a:p>
            <a:pPr>
              <a:defRPr/>
            </a:pPr>
            <a:fld id="{EF12C0E9-EC33-48F9-97E2-F3FF4EE8DD61}" type="slidenum">
              <a:rPr lang="en-US"/>
              <a:pPr>
                <a:defRPr/>
              </a:pPr>
              <a:t>‹#›</a:t>
            </a:fld>
            <a:endParaRPr lang="en-US" dirty="0"/>
          </a:p>
        </p:txBody>
      </p:sp>
      <p:grpSp>
        <p:nvGrpSpPr>
          <p:cNvPr id="2055" name="Group 12"/>
          <p:cNvGrpSpPr>
            <a:grpSpLocks/>
          </p:cNvGrpSpPr>
          <p:nvPr/>
        </p:nvGrpSpPr>
        <p:grpSpPr bwMode="auto">
          <a:xfrm>
            <a:off x="0" y="8839200"/>
            <a:ext cx="6858000" cy="228600"/>
            <a:chOff x="-48" y="5568"/>
            <a:chExt cx="4320" cy="144"/>
          </a:xfrm>
        </p:grpSpPr>
        <p:sp>
          <p:nvSpPr>
            <p:cNvPr id="2062" name="Line 10"/>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2063" name="Line 11"/>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2056" name="Rectangle 14"/>
          <p:cNvSpPr>
            <a:spLocks noChangeArrowheads="1"/>
          </p:cNvSpPr>
          <p:nvPr/>
        </p:nvSpPr>
        <p:spPr bwMode="auto">
          <a:xfrm>
            <a:off x="0" y="8839200"/>
            <a:ext cx="2171700" cy="228600"/>
          </a:xfrm>
          <a:prstGeom prst="rect">
            <a:avLst/>
          </a:prstGeom>
          <a:noFill/>
          <a:ln w="9525">
            <a:noFill/>
            <a:miter lim="800000"/>
            <a:headEnd/>
            <a:tailEnd/>
          </a:ln>
        </p:spPr>
        <p:txBody>
          <a:bodyPr wrap="none" lIns="0" tIns="0" rIns="0" bIns="0" anchor="ctr"/>
          <a:lstStyle/>
          <a:p>
            <a:r>
              <a:rPr lang="en-US" sz="900">
                <a:solidFill>
                  <a:srgbClr val="663300"/>
                </a:solidFill>
                <a:latin typeface="Verdana" pitchFamily="34" charset="0"/>
              </a:rPr>
              <a:t> TeamSTEPPS  |  Limited English Proficiency</a:t>
            </a:r>
          </a:p>
        </p:txBody>
      </p:sp>
      <p:sp>
        <p:nvSpPr>
          <p:cNvPr id="2057" name="Rectangle 21"/>
          <p:cNvSpPr>
            <a:spLocks noChangeArrowheads="1"/>
          </p:cNvSpPr>
          <p:nvPr/>
        </p:nvSpPr>
        <p:spPr bwMode="auto">
          <a:xfrm>
            <a:off x="5105400" y="1981200"/>
            <a:ext cx="1371600" cy="228600"/>
          </a:xfrm>
          <a:prstGeom prst="rect">
            <a:avLst/>
          </a:prstGeom>
          <a:noFill/>
          <a:ln w="9525">
            <a:noFill/>
            <a:miter lim="800000"/>
            <a:headEnd/>
            <a:tailEnd/>
          </a:ln>
        </p:spPr>
        <p:txBody>
          <a:bodyPr wrap="none" lIns="91429" tIns="45714" rIns="91429" bIns="45714" anchor="ctr"/>
          <a:lstStyle/>
          <a:p>
            <a:pPr algn="ctr"/>
            <a:r>
              <a:rPr lang="en-US" sz="1200" b="1">
                <a:solidFill>
                  <a:srgbClr val="663300"/>
                </a:solidFill>
              </a:rPr>
              <a:t>Slide</a:t>
            </a:r>
          </a:p>
        </p:txBody>
      </p:sp>
      <p:sp>
        <p:nvSpPr>
          <p:cNvPr id="2058" name="Rectangle 22"/>
          <p:cNvSpPr>
            <a:spLocks noChangeArrowheads="1"/>
          </p:cNvSpPr>
          <p:nvPr/>
        </p:nvSpPr>
        <p:spPr bwMode="auto">
          <a:xfrm>
            <a:off x="5105400" y="914403"/>
            <a:ext cx="1371600" cy="1033463"/>
          </a:xfrm>
          <a:prstGeom prst="rect">
            <a:avLst/>
          </a:prstGeom>
          <a:solidFill>
            <a:srgbClr val="EAEAEA"/>
          </a:solidFill>
          <a:ln w="9525">
            <a:solidFill>
              <a:srgbClr val="C7C397"/>
            </a:solidFill>
            <a:miter lim="800000"/>
            <a:headEnd/>
            <a:tailEnd/>
          </a:ln>
        </p:spPr>
        <p:txBody>
          <a:bodyPr lIns="45714" tIns="45714" rIns="45714" bIns="45714" anchor="ctr"/>
          <a:lstStyle/>
          <a:p>
            <a:pPr algn="ctr">
              <a:lnSpc>
                <a:spcPct val="90000"/>
              </a:lnSpc>
            </a:pPr>
            <a:endParaRPr lang="en-US" sz="800">
              <a:solidFill>
                <a:srgbClr val="000000"/>
              </a:solidFill>
            </a:endParaRPr>
          </a:p>
        </p:txBody>
      </p:sp>
      <p:pic>
        <p:nvPicPr>
          <p:cNvPr id="2059" name="Picture 35" descr="Slide_title2_02"/>
          <p:cNvPicPr>
            <a:picLocks noChangeAspect="1" noChangeArrowheads="1"/>
          </p:cNvPicPr>
          <p:nvPr/>
        </p:nvPicPr>
        <p:blipFill>
          <a:blip r:embed="rId3" cstate="print"/>
          <a:srcRect l="74965" t="32530" r="2986"/>
          <a:stretch>
            <a:fillRect/>
          </a:stretch>
        </p:blipFill>
        <p:spPr bwMode="auto">
          <a:xfrm>
            <a:off x="5029200" y="152400"/>
            <a:ext cx="1524000" cy="533400"/>
          </a:xfrm>
          <a:prstGeom prst="rect">
            <a:avLst/>
          </a:prstGeom>
          <a:noFill/>
          <a:ln w="9525">
            <a:noFill/>
            <a:miter lim="800000"/>
            <a:headEnd/>
            <a:tailEnd/>
          </a:ln>
        </p:spPr>
      </p:pic>
      <p:sp>
        <p:nvSpPr>
          <p:cNvPr id="2060" name="Rectangle 31"/>
          <p:cNvSpPr>
            <a:spLocks noChangeArrowheads="1"/>
          </p:cNvSpPr>
          <p:nvPr/>
        </p:nvSpPr>
        <p:spPr bwMode="gray">
          <a:xfrm>
            <a:off x="5105400" y="228600"/>
            <a:ext cx="1371600" cy="381000"/>
          </a:xfrm>
          <a:prstGeom prst="rect">
            <a:avLst/>
          </a:prstGeom>
          <a:noFill/>
          <a:ln w="9525">
            <a:noFill/>
            <a:miter lim="800000"/>
            <a:headEnd/>
            <a:tailEnd/>
          </a:ln>
        </p:spPr>
        <p:txBody>
          <a:bodyPr lIns="45714" tIns="45714" rIns="45714" bIns="45714" anchor="ctr"/>
          <a:lstStyle/>
          <a:p>
            <a:pPr algn="ctr">
              <a:lnSpc>
                <a:spcPct val="95000"/>
              </a:lnSpc>
            </a:pPr>
            <a:r>
              <a:rPr lang="en-US" sz="1200" b="1">
                <a:solidFill>
                  <a:srgbClr val="FFFFE1"/>
                </a:solidFill>
              </a:rPr>
              <a:t>LEP</a:t>
            </a:r>
          </a:p>
        </p:txBody>
      </p:sp>
      <p:sp>
        <p:nvSpPr>
          <p:cNvPr id="2061" name="Line 34"/>
          <p:cNvSpPr>
            <a:spLocks noChangeShapeType="1"/>
          </p:cNvSpPr>
          <p:nvPr/>
        </p:nvSpPr>
        <p:spPr bwMode="auto">
          <a:xfrm>
            <a:off x="381000" y="685800"/>
            <a:ext cx="6172200" cy="0"/>
          </a:xfrm>
          <a:prstGeom prst="line">
            <a:avLst/>
          </a:prstGeom>
          <a:noFill/>
          <a:ln w="9525">
            <a:solidFill>
              <a:srgbClr val="C7C397"/>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5204" r:id="rId1"/>
  </p:sldLayoutIdLst>
  <p:hf hdr="0" ftr="0" dt="0"/>
  <p:txStyles>
    <p:titleStyle>
      <a:lvl1pPr algn="l" rtl="0" eaLnBrk="0" fontAlgn="base" hangingPunct="0">
        <a:spcBef>
          <a:spcPct val="0"/>
        </a:spcBef>
        <a:spcAft>
          <a:spcPct val="0"/>
        </a:spcAft>
        <a:defRPr sz="1400" b="1">
          <a:solidFill>
            <a:srgbClr val="663300"/>
          </a:solidFill>
          <a:latin typeface="+mj-lt"/>
          <a:ea typeface="+mj-ea"/>
          <a:cs typeface="+mj-cs"/>
        </a:defRPr>
      </a:lvl1pPr>
      <a:lvl2pPr algn="l" rtl="0" eaLnBrk="0" fontAlgn="base" hangingPunct="0">
        <a:spcBef>
          <a:spcPct val="0"/>
        </a:spcBef>
        <a:spcAft>
          <a:spcPct val="0"/>
        </a:spcAft>
        <a:defRPr sz="1400" b="1">
          <a:solidFill>
            <a:srgbClr val="663300"/>
          </a:solidFill>
          <a:latin typeface="Arial" charset="0"/>
        </a:defRPr>
      </a:lvl2pPr>
      <a:lvl3pPr algn="l" rtl="0" eaLnBrk="0" fontAlgn="base" hangingPunct="0">
        <a:spcBef>
          <a:spcPct val="0"/>
        </a:spcBef>
        <a:spcAft>
          <a:spcPct val="0"/>
        </a:spcAft>
        <a:defRPr sz="1400" b="1">
          <a:solidFill>
            <a:srgbClr val="663300"/>
          </a:solidFill>
          <a:latin typeface="Arial" charset="0"/>
        </a:defRPr>
      </a:lvl3pPr>
      <a:lvl4pPr algn="l" rtl="0" eaLnBrk="0" fontAlgn="base" hangingPunct="0">
        <a:spcBef>
          <a:spcPct val="0"/>
        </a:spcBef>
        <a:spcAft>
          <a:spcPct val="0"/>
        </a:spcAft>
        <a:defRPr sz="1400" b="1">
          <a:solidFill>
            <a:srgbClr val="663300"/>
          </a:solidFill>
          <a:latin typeface="Arial" charset="0"/>
        </a:defRPr>
      </a:lvl4pPr>
      <a:lvl5pPr algn="l" rtl="0" eaLnBrk="0" fontAlgn="base" hangingPunct="0">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1124" name="Rectangle 4"/>
          <p:cNvSpPr>
            <a:spLocks noGrp="1" noChangeArrowheads="1"/>
          </p:cNvSpPr>
          <p:nvPr>
            <p:ph type="dt" sz="half" idx="2"/>
          </p:nvPr>
        </p:nvSpPr>
        <p:spPr bwMode="auto">
          <a:xfrm>
            <a:off x="342900" y="8326439"/>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Arial" charset="0"/>
                <a:cs typeface="+mn-cs"/>
              </a:defRPr>
            </a:lvl1pPr>
          </a:lstStyle>
          <a:p>
            <a:pPr>
              <a:defRPr/>
            </a:pPr>
            <a:endParaRPr lang="en-US" dirty="0"/>
          </a:p>
        </p:txBody>
      </p:sp>
      <p:sp>
        <p:nvSpPr>
          <p:cNvPr id="261125" name="Rectangle 5"/>
          <p:cNvSpPr>
            <a:spLocks noGrp="1" noChangeArrowheads="1"/>
          </p:cNvSpPr>
          <p:nvPr>
            <p:ph type="ftr" sz="quarter" idx="3"/>
          </p:nvPr>
        </p:nvSpPr>
        <p:spPr bwMode="auto">
          <a:xfrm>
            <a:off x="2343150" y="8326439"/>
            <a:ext cx="21717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Arial" charset="0"/>
                <a:cs typeface="+mn-cs"/>
              </a:defRPr>
            </a:lvl1pPr>
          </a:lstStyle>
          <a:p>
            <a:pPr>
              <a:defRPr/>
            </a:pPr>
            <a:endParaRPr lang="en-US"/>
          </a:p>
        </p:txBody>
      </p:sp>
      <p:sp>
        <p:nvSpPr>
          <p:cNvPr id="261126" name="Rectangle 6"/>
          <p:cNvSpPr>
            <a:spLocks noGrp="1" noChangeArrowheads="1"/>
          </p:cNvSpPr>
          <p:nvPr>
            <p:ph type="sldNum" sz="quarter" idx="4"/>
          </p:nvPr>
        </p:nvSpPr>
        <p:spPr bwMode="auto">
          <a:xfrm>
            <a:off x="4914900" y="8326439"/>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Arial" charset="0"/>
                <a:cs typeface="+mn-cs"/>
              </a:defRPr>
            </a:lvl1pPr>
          </a:lstStyle>
          <a:p>
            <a:pPr>
              <a:defRPr/>
            </a:pPr>
            <a:fld id="{DAC94CE7-6124-4AEC-A3C2-77D4883125E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05" r:id="rId1"/>
    <p:sldLayoutId id="2147485206" r:id="rId2"/>
    <p:sldLayoutId id="2147485207" r:id="rId3"/>
    <p:sldLayoutId id="2147485208" r:id="rId4"/>
    <p:sldLayoutId id="2147485209" r:id="rId5"/>
    <p:sldLayoutId id="2147485210" r:id="rId6"/>
    <p:sldLayoutId id="2147485211" r:id="rId7"/>
    <p:sldLayoutId id="2147485212" r:id="rId8"/>
    <p:sldLayoutId id="2147485213" r:id="rId9"/>
    <p:sldLayoutId id="2147485214" r:id="rId10"/>
    <p:sldLayoutId id="21474852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15"/>
          <p:cNvSpPr>
            <a:spLocks noChangeArrowheads="1"/>
          </p:cNvSpPr>
          <p:nvPr/>
        </p:nvSpPr>
        <p:spPr bwMode="auto">
          <a:xfrm>
            <a:off x="5029200" y="0"/>
            <a:ext cx="1524000" cy="9144000"/>
          </a:xfrm>
          <a:prstGeom prst="rect">
            <a:avLst/>
          </a:prstGeom>
          <a:solidFill>
            <a:srgbClr val="EDEDE1"/>
          </a:solidFill>
          <a:ln w="9525">
            <a:noFill/>
            <a:miter lim="800000"/>
            <a:headEnd/>
            <a:tailEnd/>
          </a:ln>
        </p:spPr>
        <p:txBody>
          <a:bodyPr wrap="none" anchor="ctr"/>
          <a:lstStyle/>
          <a:p>
            <a:endParaRPr lang="en-US"/>
          </a:p>
        </p:txBody>
      </p:sp>
      <p:sp>
        <p:nvSpPr>
          <p:cNvPr id="4099" name="Rectangle 2"/>
          <p:cNvSpPr>
            <a:spLocks noGrp="1" noChangeArrowheads="1"/>
          </p:cNvSpPr>
          <p:nvPr>
            <p:ph type="title"/>
          </p:nvPr>
        </p:nvSpPr>
        <p:spPr bwMode="auto">
          <a:xfrm>
            <a:off x="304800" y="290515"/>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4100"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Rectangle 6"/>
          <p:cNvSpPr>
            <a:spLocks noGrp="1" noChangeArrowheads="1"/>
          </p:cNvSpPr>
          <p:nvPr>
            <p:ph type="sldNum" sz="quarter" idx="4"/>
          </p:nvPr>
        </p:nvSpPr>
        <p:spPr bwMode="auto">
          <a:xfrm>
            <a:off x="6248400" y="8839200"/>
            <a:ext cx="304800" cy="2286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rgbClr val="663300"/>
                </a:solidFill>
                <a:latin typeface="Verdana" pitchFamily="34" charset="0"/>
                <a:cs typeface="+mn-cs"/>
              </a:defRPr>
            </a:lvl1pPr>
          </a:lstStyle>
          <a:p>
            <a:pPr>
              <a:defRPr/>
            </a:pPr>
            <a:fld id="{35536EFA-A73C-471B-B62F-482AB12F1936}" type="slidenum">
              <a:rPr lang="en-US"/>
              <a:pPr>
                <a:defRPr/>
              </a:pPr>
              <a:t>‹#›</a:t>
            </a:fld>
            <a:endParaRPr lang="en-US" dirty="0"/>
          </a:p>
        </p:txBody>
      </p:sp>
      <p:grpSp>
        <p:nvGrpSpPr>
          <p:cNvPr id="4102" name="Group 12"/>
          <p:cNvGrpSpPr>
            <a:grpSpLocks/>
          </p:cNvGrpSpPr>
          <p:nvPr/>
        </p:nvGrpSpPr>
        <p:grpSpPr bwMode="auto">
          <a:xfrm>
            <a:off x="0" y="8839200"/>
            <a:ext cx="6858000" cy="228600"/>
            <a:chOff x="-48" y="5568"/>
            <a:chExt cx="4320" cy="144"/>
          </a:xfrm>
        </p:grpSpPr>
        <p:sp>
          <p:nvSpPr>
            <p:cNvPr id="4112" name="Line 10"/>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4113" name="Line 11"/>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4103" name="Rectangle 14"/>
          <p:cNvSpPr>
            <a:spLocks noChangeArrowheads="1"/>
          </p:cNvSpPr>
          <p:nvPr/>
        </p:nvSpPr>
        <p:spPr bwMode="auto">
          <a:xfrm>
            <a:off x="0" y="8839200"/>
            <a:ext cx="2171700" cy="228600"/>
          </a:xfrm>
          <a:prstGeom prst="rect">
            <a:avLst/>
          </a:prstGeom>
          <a:noFill/>
          <a:ln w="9525">
            <a:noFill/>
            <a:miter lim="800000"/>
            <a:headEnd/>
            <a:tailEnd/>
          </a:ln>
        </p:spPr>
        <p:txBody>
          <a:bodyPr wrap="none" lIns="0" tIns="0" rIns="0" bIns="0" anchor="ctr"/>
          <a:lstStyle/>
          <a:p>
            <a:r>
              <a:rPr lang="en-US" sz="900">
                <a:solidFill>
                  <a:srgbClr val="663300"/>
                </a:solidFill>
                <a:latin typeface="Verdana" pitchFamily="34" charset="0"/>
              </a:rPr>
              <a:t> TeamSTEPPS  |  Limited English Proficiency</a:t>
            </a:r>
          </a:p>
        </p:txBody>
      </p:sp>
      <p:pic>
        <p:nvPicPr>
          <p:cNvPr id="4104" name="Picture 35" descr="Slide_title2_02"/>
          <p:cNvPicPr>
            <a:picLocks noChangeAspect="1" noChangeArrowheads="1"/>
          </p:cNvPicPr>
          <p:nvPr/>
        </p:nvPicPr>
        <p:blipFill>
          <a:blip r:embed="rId13" cstate="print"/>
          <a:srcRect l="74965" t="32530" r="2986"/>
          <a:stretch>
            <a:fillRect/>
          </a:stretch>
        </p:blipFill>
        <p:spPr bwMode="auto">
          <a:xfrm>
            <a:off x="5029200" y="152400"/>
            <a:ext cx="1524000" cy="533400"/>
          </a:xfrm>
          <a:prstGeom prst="rect">
            <a:avLst/>
          </a:prstGeom>
          <a:noFill/>
          <a:ln w="9525">
            <a:noFill/>
            <a:miter lim="800000"/>
            <a:headEnd/>
            <a:tailEnd/>
          </a:ln>
        </p:spPr>
      </p:pic>
      <p:sp>
        <p:nvSpPr>
          <p:cNvPr id="4105" name="Rectangle 31"/>
          <p:cNvSpPr>
            <a:spLocks noChangeArrowheads="1"/>
          </p:cNvSpPr>
          <p:nvPr/>
        </p:nvSpPr>
        <p:spPr bwMode="gray">
          <a:xfrm>
            <a:off x="5105400" y="228600"/>
            <a:ext cx="1371600" cy="381000"/>
          </a:xfrm>
          <a:prstGeom prst="rect">
            <a:avLst/>
          </a:prstGeom>
          <a:noFill/>
          <a:ln w="9525">
            <a:noFill/>
            <a:miter lim="800000"/>
            <a:headEnd/>
            <a:tailEnd/>
          </a:ln>
        </p:spPr>
        <p:txBody>
          <a:bodyPr lIns="45714" tIns="45714" rIns="45714" bIns="45714" anchor="ctr"/>
          <a:lstStyle/>
          <a:p>
            <a:pPr algn="ctr">
              <a:lnSpc>
                <a:spcPct val="95000"/>
              </a:lnSpc>
            </a:pPr>
            <a:r>
              <a:rPr lang="en-US" sz="1200" b="1">
                <a:solidFill>
                  <a:srgbClr val="FFFFE1"/>
                </a:solidFill>
              </a:rPr>
              <a:t>LEP</a:t>
            </a:r>
          </a:p>
        </p:txBody>
      </p:sp>
      <p:sp>
        <p:nvSpPr>
          <p:cNvPr id="4106" name="Line 34"/>
          <p:cNvSpPr>
            <a:spLocks noChangeShapeType="1"/>
          </p:cNvSpPr>
          <p:nvPr/>
        </p:nvSpPr>
        <p:spPr bwMode="auto">
          <a:xfrm>
            <a:off x="381000" y="685800"/>
            <a:ext cx="6172200" cy="0"/>
          </a:xfrm>
          <a:prstGeom prst="line">
            <a:avLst/>
          </a:prstGeom>
          <a:noFill/>
          <a:ln w="9525">
            <a:solidFill>
              <a:srgbClr val="C7C397"/>
            </a:solidFill>
            <a:round/>
            <a:headEnd/>
            <a:tailEnd/>
          </a:ln>
        </p:spPr>
        <p:txBody>
          <a:bodyPr/>
          <a:lstStyle/>
          <a:p>
            <a:endParaRPr lang="en-US"/>
          </a:p>
        </p:txBody>
      </p:sp>
      <p:grpSp>
        <p:nvGrpSpPr>
          <p:cNvPr id="4107" name="Group 6"/>
          <p:cNvGrpSpPr>
            <a:grpSpLocks/>
          </p:cNvGrpSpPr>
          <p:nvPr/>
        </p:nvGrpSpPr>
        <p:grpSpPr bwMode="auto">
          <a:xfrm>
            <a:off x="0" y="8839200"/>
            <a:ext cx="6858000" cy="228600"/>
            <a:chOff x="-48" y="5568"/>
            <a:chExt cx="4320" cy="144"/>
          </a:xfrm>
        </p:grpSpPr>
        <p:sp>
          <p:nvSpPr>
            <p:cNvPr id="4110" name="Line 7"/>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4111" name="Line 8"/>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4108" name="Line 12"/>
          <p:cNvSpPr>
            <a:spLocks noChangeShapeType="1"/>
          </p:cNvSpPr>
          <p:nvPr/>
        </p:nvSpPr>
        <p:spPr bwMode="auto">
          <a:xfrm>
            <a:off x="304800" y="685800"/>
            <a:ext cx="6172200" cy="0"/>
          </a:xfrm>
          <a:prstGeom prst="line">
            <a:avLst/>
          </a:prstGeom>
          <a:noFill/>
          <a:ln w="9525">
            <a:solidFill>
              <a:srgbClr val="C7C397"/>
            </a:solidFill>
            <a:round/>
            <a:headEnd/>
            <a:tailEnd/>
          </a:ln>
        </p:spPr>
        <p:txBody>
          <a:bodyPr/>
          <a:lstStyle/>
          <a:p>
            <a:endParaRPr lang="en-US"/>
          </a:p>
        </p:txBody>
      </p:sp>
      <p:sp>
        <p:nvSpPr>
          <p:cNvPr id="4109" name="Rectangle 14"/>
          <p:cNvSpPr>
            <a:spLocks noChangeArrowheads="1"/>
          </p:cNvSpPr>
          <p:nvPr/>
        </p:nvSpPr>
        <p:spPr bwMode="auto">
          <a:xfrm>
            <a:off x="4648200" y="8839200"/>
            <a:ext cx="1905000" cy="228600"/>
          </a:xfrm>
          <a:prstGeom prst="rect">
            <a:avLst/>
          </a:prstGeom>
          <a:noFill/>
          <a:ln w="9525">
            <a:noFill/>
            <a:miter lim="800000"/>
            <a:headEnd/>
            <a:tailEnd/>
          </a:ln>
        </p:spPr>
        <p:txBody>
          <a:bodyPr wrap="none" lIns="0" tIns="0" rIns="0" bIns="0" anchor="ctr"/>
          <a:lstStyle/>
          <a:p>
            <a:r>
              <a:rPr lang="en-US" sz="900" dirty="0" smtClean="0">
                <a:solidFill>
                  <a:srgbClr val="663300"/>
                </a:solidFill>
                <a:latin typeface="Verdana" pitchFamily="34" charset="0"/>
              </a:rPr>
              <a:t>06.1 </a:t>
            </a:r>
            <a:r>
              <a:rPr lang="en-US" sz="900" dirty="0">
                <a:solidFill>
                  <a:srgbClr val="663300"/>
                </a:solidFill>
                <a:latin typeface="Verdana" pitchFamily="34" charset="0"/>
              </a:rPr>
              <a:t>|</a:t>
            </a:r>
          </a:p>
        </p:txBody>
      </p:sp>
    </p:spTree>
  </p:cSld>
  <p:clrMap bg1="lt1" tx1="dk1" bg2="lt2" tx2="dk2" accent1="accent1" accent2="accent2" accent3="accent3" accent4="accent4" accent5="accent5" accent6="accent6" hlink="hlink" folHlink="folHlink"/>
  <p:sldLayoutIdLst>
    <p:sldLayoutId id="2147485216" r:id="rId1"/>
    <p:sldLayoutId id="2147485217" r:id="rId2"/>
    <p:sldLayoutId id="2147485218" r:id="rId3"/>
    <p:sldLayoutId id="2147485219" r:id="rId4"/>
    <p:sldLayoutId id="2147485220" r:id="rId5"/>
    <p:sldLayoutId id="2147485221" r:id="rId6"/>
    <p:sldLayoutId id="2147485222" r:id="rId7"/>
    <p:sldLayoutId id="2147485223" r:id="rId8"/>
    <p:sldLayoutId id="2147485224" r:id="rId9"/>
    <p:sldLayoutId id="2147485225" r:id="rId10"/>
    <p:sldLayoutId id="2147485226" r:id="rId11"/>
  </p:sldLayoutIdLst>
  <p:hf hdr="0" ftr="0" dt="0"/>
  <p:txStyles>
    <p:titleStyle>
      <a:lvl1pPr algn="l" rtl="0" eaLnBrk="0" fontAlgn="base" hangingPunct="0">
        <a:spcBef>
          <a:spcPct val="0"/>
        </a:spcBef>
        <a:spcAft>
          <a:spcPct val="0"/>
        </a:spcAft>
        <a:defRPr sz="1400" b="1">
          <a:solidFill>
            <a:srgbClr val="663300"/>
          </a:solidFill>
          <a:latin typeface="+mj-lt"/>
          <a:ea typeface="+mj-ea"/>
          <a:cs typeface="+mj-cs"/>
        </a:defRPr>
      </a:lvl1pPr>
      <a:lvl2pPr algn="l" rtl="0" eaLnBrk="0" fontAlgn="base" hangingPunct="0">
        <a:spcBef>
          <a:spcPct val="0"/>
        </a:spcBef>
        <a:spcAft>
          <a:spcPct val="0"/>
        </a:spcAft>
        <a:defRPr sz="1400" b="1">
          <a:solidFill>
            <a:srgbClr val="663300"/>
          </a:solidFill>
          <a:latin typeface="Arial" charset="0"/>
        </a:defRPr>
      </a:lvl2pPr>
      <a:lvl3pPr algn="l" rtl="0" eaLnBrk="0" fontAlgn="base" hangingPunct="0">
        <a:spcBef>
          <a:spcPct val="0"/>
        </a:spcBef>
        <a:spcAft>
          <a:spcPct val="0"/>
        </a:spcAft>
        <a:defRPr sz="1400" b="1">
          <a:solidFill>
            <a:srgbClr val="663300"/>
          </a:solidFill>
          <a:latin typeface="Arial" charset="0"/>
        </a:defRPr>
      </a:lvl3pPr>
      <a:lvl4pPr algn="l" rtl="0" eaLnBrk="0" fontAlgn="base" hangingPunct="0">
        <a:spcBef>
          <a:spcPct val="0"/>
        </a:spcBef>
        <a:spcAft>
          <a:spcPct val="0"/>
        </a:spcAft>
        <a:defRPr sz="1400" b="1">
          <a:solidFill>
            <a:srgbClr val="663300"/>
          </a:solidFill>
          <a:latin typeface="Arial" charset="0"/>
        </a:defRPr>
      </a:lvl4pPr>
      <a:lvl5pPr algn="l" rtl="0" eaLnBrk="0" fontAlgn="base" hangingPunct="0">
        <a:spcBef>
          <a:spcPct val="0"/>
        </a:spcBef>
        <a:spcAft>
          <a:spcPct val="0"/>
        </a:spcAft>
        <a:defRPr sz="1400" b="1">
          <a:solidFill>
            <a:srgbClr val="663300"/>
          </a:solidFill>
          <a:latin typeface="Arial" charset="0"/>
        </a:defRPr>
      </a:lvl5pPr>
      <a:lvl6pPr marL="457200" algn="l" rtl="0" eaLnBrk="0" fontAlgn="base" hangingPunct="0">
        <a:spcBef>
          <a:spcPct val="0"/>
        </a:spcBef>
        <a:spcAft>
          <a:spcPct val="0"/>
        </a:spcAft>
        <a:defRPr sz="1400" b="1">
          <a:solidFill>
            <a:srgbClr val="663300"/>
          </a:solidFill>
          <a:latin typeface="Arial" charset="0"/>
        </a:defRPr>
      </a:lvl6pPr>
      <a:lvl7pPr marL="914400" algn="l" rtl="0" eaLnBrk="0" fontAlgn="base" hangingPunct="0">
        <a:spcBef>
          <a:spcPct val="0"/>
        </a:spcBef>
        <a:spcAft>
          <a:spcPct val="0"/>
        </a:spcAft>
        <a:defRPr sz="1400" b="1">
          <a:solidFill>
            <a:srgbClr val="663300"/>
          </a:solidFill>
          <a:latin typeface="Arial" charset="0"/>
        </a:defRPr>
      </a:lvl7pPr>
      <a:lvl8pPr marL="1371600" algn="l" rtl="0" eaLnBrk="0" fontAlgn="base" hangingPunct="0">
        <a:spcBef>
          <a:spcPct val="0"/>
        </a:spcBef>
        <a:spcAft>
          <a:spcPct val="0"/>
        </a:spcAft>
        <a:defRPr sz="1400" b="1">
          <a:solidFill>
            <a:srgbClr val="663300"/>
          </a:solidFill>
          <a:latin typeface="Arial" charset="0"/>
        </a:defRPr>
      </a:lvl8pPr>
      <a:lvl9pPr marL="1828800" algn="l" rtl="0" eaLnBrk="0" fontAlgn="base" hangingPunct="0">
        <a:spcBef>
          <a:spcPct val="0"/>
        </a:spcBef>
        <a:spcAft>
          <a:spcPct val="0"/>
        </a:spcAft>
        <a:defRPr sz="14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eaLnBrk="0" fontAlgn="base" hangingPunct="0">
        <a:spcBef>
          <a:spcPct val="25000"/>
        </a:spcBef>
        <a:spcAft>
          <a:spcPct val="0"/>
        </a:spcAft>
        <a:buChar char="»"/>
        <a:tabLst>
          <a:tab pos="347663" algn="l"/>
        </a:tabLst>
        <a:defRPr sz="1400">
          <a:solidFill>
            <a:schemeClr val="tx1"/>
          </a:solidFill>
          <a:latin typeface="+mn-lt"/>
        </a:defRPr>
      </a:lvl6pPr>
      <a:lvl7pPr marL="2971800" indent="-228600" algn="l" rtl="0" eaLnBrk="0" fontAlgn="base" hangingPunct="0">
        <a:spcBef>
          <a:spcPct val="25000"/>
        </a:spcBef>
        <a:spcAft>
          <a:spcPct val="0"/>
        </a:spcAft>
        <a:buChar char="»"/>
        <a:tabLst>
          <a:tab pos="347663" algn="l"/>
        </a:tabLst>
        <a:defRPr sz="1400">
          <a:solidFill>
            <a:schemeClr val="tx1"/>
          </a:solidFill>
          <a:latin typeface="+mn-lt"/>
        </a:defRPr>
      </a:lvl7pPr>
      <a:lvl8pPr marL="3429000" indent="-228600" algn="l" rtl="0" eaLnBrk="0" fontAlgn="base" hangingPunct="0">
        <a:spcBef>
          <a:spcPct val="25000"/>
        </a:spcBef>
        <a:spcAft>
          <a:spcPct val="0"/>
        </a:spcAft>
        <a:buChar char="»"/>
        <a:tabLst>
          <a:tab pos="347663" algn="l"/>
        </a:tabLst>
        <a:defRPr sz="1400">
          <a:solidFill>
            <a:schemeClr val="tx1"/>
          </a:solidFill>
          <a:latin typeface="+mn-lt"/>
        </a:defRPr>
      </a:lvl8pPr>
      <a:lvl9pPr marL="3886200" indent="-228600" algn="l" rtl="0" eaLnBrk="0" fontAlgn="base" hangingPunct="0">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04800" y="290515"/>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5262" r:id="rId1"/>
  </p:sldLayoutIdLst>
  <p:hf hdr="0" ftr="0" dt="0"/>
  <p:txStyles>
    <p:titleStyle>
      <a:lvl1pPr algn="l" rtl="0" eaLnBrk="0" fontAlgn="base" hangingPunct="0">
        <a:spcBef>
          <a:spcPct val="0"/>
        </a:spcBef>
        <a:spcAft>
          <a:spcPct val="0"/>
        </a:spcAft>
        <a:defRPr sz="1400" b="1">
          <a:solidFill>
            <a:srgbClr val="663300"/>
          </a:solidFill>
          <a:latin typeface="Arial" charset="0"/>
          <a:ea typeface="+mj-ea"/>
          <a:cs typeface="+mj-cs"/>
        </a:defRPr>
      </a:lvl1pPr>
      <a:lvl2pPr algn="l" rtl="0" eaLnBrk="0" fontAlgn="base" hangingPunct="0">
        <a:spcBef>
          <a:spcPct val="0"/>
        </a:spcBef>
        <a:spcAft>
          <a:spcPct val="0"/>
        </a:spcAft>
        <a:defRPr sz="1400" b="1">
          <a:solidFill>
            <a:srgbClr val="663300"/>
          </a:solidFill>
          <a:latin typeface="Arial" charset="0"/>
        </a:defRPr>
      </a:lvl2pPr>
      <a:lvl3pPr algn="l" rtl="0" eaLnBrk="0" fontAlgn="base" hangingPunct="0">
        <a:spcBef>
          <a:spcPct val="0"/>
        </a:spcBef>
        <a:spcAft>
          <a:spcPct val="0"/>
        </a:spcAft>
        <a:defRPr sz="1400" b="1">
          <a:solidFill>
            <a:srgbClr val="663300"/>
          </a:solidFill>
          <a:latin typeface="Arial" charset="0"/>
        </a:defRPr>
      </a:lvl3pPr>
      <a:lvl4pPr algn="l" rtl="0" eaLnBrk="0" fontAlgn="base" hangingPunct="0">
        <a:spcBef>
          <a:spcPct val="0"/>
        </a:spcBef>
        <a:spcAft>
          <a:spcPct val="0"/>
        </a:spcAft>
        <a:defRPr sz="1400" b="1">
          <a:solidFill>
            <a:srgbClr val="663300"/>
          </a:solidFill>
          <a:latin typeface="Arial" charset="0"/>
        </a:defRPr>
      </a:lvl4pPr>
      <a:lvl5pPr algn="l" rtl="0" eaLnBrk="0" fontAlgn="base" hangingPunct="0">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Arial" charset="0"/>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Arial" charset="0"/>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Arial" charset="0"/>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Arial" charset="0"/>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Arial" charset="0"/>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15"/>
          <p:cNvSpPr>
            <a:spLocks noChangeArrowheads="1"/>
          </p:cNvSpPr>
          <p:nvPr/>
        </p:nvSpPr>
        <p:spPr bwMode="auto">
          <a:xfrm>
            <a:off x="5029200" y="0"/>
            <a:ext cx="1524000" cy="9144000"/>
          </a:xfrm>
          <a:prstGeom prst="rect">
            <a:avLst/>
          </a:prstGeom>
          <a:solidFill>
            <a:srgbClr val="EDEDE1"/>
          </a:solidFill>
          <a:ln w="9525">
            <a:noFill/>
            <a:miter lim="800000"/>
            <a:headEnd/>
            <a:tailEnd/>
          </a:ln>
        </p:spPr>
        <p:txBody>
          <a:bodyPr wrap="none" anchor="ctr"/>
          <a:lstStyle/>
          <a:p>
            <a:endParaRPr lang="en-US">
              <a:solidFill>
                <a:srgbClr val="000000"/>
              </a:solidFill>
            </a:endParaRPr>
          </a:p>
        </p:txBody>
      </p:sp>
      <p:sp>
        <p:nvSpPr>
          <p:cNvPr id="6147" name="Rectangle 2"/>
          <p:cNvSpPr>
            <a:spLocks noGrp="1" noChangeArrowheads="1"/>
          </p:cNvSpPr>
          <p:nvPr>
            <p:ph type="title"/>
          </p:nvPr>
        </p:nvSpPr>
        <p:spPr bwMode="auto">
          <a:xfrm>
            <a:off x="304800" y="290515"/>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6148"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Rectangle 6"/>
          <p:cNvSpPr>
            <a:spLocks noGrp="1" noChangeArrowheads="1"/>
          </p:cNvSpPr>
          <p:nvPr>
            <p:ph type="sldNum" sz="quarter" idx="4"/>
          </p:nvPr>
        </p:nvSpPr>
        <p:spPr bwMode="auto">
          <a:xfrm>
            <a:off x="6248400" y="8839200"/>
            <a:ext cx="304800" cy="2286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rgbClr val="663300"/>
                </a:solidFill>
                <a:latin typeface="Verdana" pitchFamily="34" charset="0"/>
                <a:cs typeface="+mn-cs"/>
              </a:defRPr>
            </a:lvl1pPr>
          </a:lstStyle>
          <a:p>
            <a:pPr>
              <a:defRPr/>
            </a:pPr>
            <a:fld id="{5537E605-EACD-411A-A96C-C0A4AEECF587}" type="slidenum">
              <a:rPr lang="en-US"/>
              <a:pPr>
                <a:defRPr/>
              </a:pPr>
              <a:t>‹#›</a:t>
            </a:fld>
            <a:endParaRPr lang="en-US" dirty="0"/>
          </a:p>
        </p:txBody>
      </p:sp>
      <p:grpSp>
        <p:nvGrpSpPr>
          <p:cNvPr id="6150" name="Group 12"/>
          <p:cNvGrpSpPr>
            <a:grpSpLocks/>
          </p:cNvGrpSpPr>
          <p:nvPr/>
        </p:nvGrpSpPr>
        <p:grpSpPr bwMode="auto">
          <a:xfrm>
            <a:off x="0" y="8839200"/>
            <a:ext cx="6858000" cy="228600"/>
            <a:chOff x="-48" y="5568"/>
            <a:chExt cx="4320" cy="144"/>
          </a:xfrm>
        </p:grpSpPr>
        <p:sp>
          <p:nvSpPr>
            <p:cNvPr id="6160" name="Line 10"/>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6161" name="Line 11"/>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6151" name="Rectangle 14"/>
          <p:cNvSpPr>
            <a:spLocks noChangeArrowheads="1"/>
          </p:cNvSpPr>
          <p:nvPr/>
        </p:nvSpPr>
        <p:spPr bwMode="auto">
          <a:xfrm>
            <a:off x="0" y="8839200"/>
            <a:ext cx="2171700" cy="228600"/>
          </a:xfrm>
          <a:prstGeom prst="rect">
            <a:avLst/>
          </a:prstGeom>
          <a:noFill/>
          <a:ln w="9525">
            <a:noFill/>
            <a:miter lim="800000"/>
            <a:headEnd/>
            <a:tailEnd/>
          </a:ln>
        </p:spPr>
        <p:txBody>
          <a:bodyPr wrap="none" lIns="0" tIns="0" rIns="0" bIns="0" anchor="ctr"/>
          <a:lstStyle/>
          <a:p>
            <a:r>
              <a:rPr lang="en-US" sz="900">
                <a:solidFill>
                  <a:srgbClr val="663300"/>
                </a:solidFill>
                <a:latin typeface="Verdana" pitchFamily="34" charset="0"/>
              </a:rPr>
              <a:t> TeamSTEPPS  |  Limited English Proficiency</a:t>
            </a:r>
          </a:p>
        </p:txBody>
      </p:sp>
      <p:pic>
        <p:nvPicPr>
          <p:cNvPr id="6152" name="Picture 35" descr="Slide_title2_02"/>
          <p:cNvPicPr>
            <a:picLocks noChangeAspect="1" noChangeArrowheads="1"/>
          </p:cNvPicPr>
          <p:nvPr/>
        </p:nvPicPr>
        <p:blipFill>
          <a:blip r:embed="rId13" cstate="print"/>
          <a:srcRect l="74965" t="32530" r="2986"/>
          <a:stretch>
            <a:fillRect/>
          </a:stretch>
        </p:blipFill>
        <p:spPr bwMode="auto">
          <a:xfrm>
            <a:off x="5029200" y="152400"/>
            <a:ext cx="1524000" cy="533400"/>
          </a:xfrm>
          <a:prstGeom prst="rect">
            <a:avLst/>
          </a:prstGeom>
          <a:noFill/>
          <a:ln w="9525">
            <a:noFill/>
            <a:miter lim="800000"/>
            <a:headEnd/>
            <a:tailEnd/>
          </a:ln>
        </p:spPr>
      </p:pic>
      <p:sp>
        <p:nvSpPr>
          <p:cNvPr id="6153" name="Rectangle 31"/>
          <p:cNvSpPr>
            <a:spLocks noChangeArrowheads="1"/>
          </p:cNvSpPr>
          <p:nvPr/>
        </p:nvSpPr>
        <p:spPr bwMode="gray">
          <a:xfrm>
            <a:off x="5105400" y="228600"/>
            <a:ext cx="1371600" cy="381000"/>
          </a:xfrm>
          <a:prstGeom prst="rect">
            <a:avLst/>
          </a:prstGeom>
          <a:noFill/>
          <a:ln w="9525">
            <a:noFill/>
            <a:miter lim="800000"/>
            <a:headEnd/>
            <a:tailEnd/>
          </a:ln>
        </p:spPr>
        <p:txBody>
          <a:bodyPr lIns="45714" tIns="45714" rIns="45714" bIns="45714" anchor="ctr"/>
          <a:lstStyle/>
          <a:p>
            <a:pPr algn="ctr">
              <a:lnSpc>
                <a:spcPct val="95000"/>
              </a:lnSpc>
            </a:pPr>
            <a:r>
              <a:rPr lang="en-US" sz="1200" b="1">
                <a:solidFill>
                  <a:srgbClr val="FFFFE1"/>
                </a:solidFill>
              </a:rPr>
              <a:t>LEP</a:t>
            </a:r>
          </a:p>
        </p:txBody>
      </p:sp>
      <p:sp>
        <p:nvSpPr>
          <p:cNvPr id="6154" name="Line 34"/>
          <p:cNvSpPr>
            <a:spLocks noChangeShapeType="1"/>
          </p:cNvSpPr>
          <p:nvPr/>
        </p:nvSpPr>
        <p:spPr bwMode="auto">
          <a:xfrm>
            <a:off x="381000" y="685800"/>
            <a:ext cx="6172200" cy="0"/>
          </a:xfrm>
          <a:prstGeom prst="line">
            <a:avLst/>
          </a:prstGeom>
          <a:noFill/>
          <a:ln w="9525">
            <a:solidFill>
              <a:srgbClr val="C7C397"/>
            </a:solidFill>
            <a:round/>
            <a:headEnd/>
            <a:tailEnd/>
          </a:ln>
        </p:spPr>
        <p:txBody>
          <a:bodyPr/>
          <a:lstStyle/>
          <a:p>
            <a:endParaRPr lang="en-US"/>
          </a:p>
        </p:txBody>
      </p:sp>
      <p:grpSp>
        <p:nvGrpSpPr>
          <p:cNvPr id="6155" name="Group 6"/>
          <p:cNvGrpSpPr>
            <a:grpSpLocks/>
          </p:cNvGrpSpPr>
          <p:nvPr/>
        </p:nvGrpSpPr>
        <p:grpSpPr bwMode="auto">
          <a:xfrm>
            <a:off x="0" y="8839200"/>
            <a:ext cx="6858000" cy="228600"/>
            <a:chOff x="-48" y="5568"/>
            <a:chExt cx="4320" cy="144"/>
          </a:xfrm>
        </p:grpSpPr>
        <p:sp>
          <p:nvSpPr>
            <p:cNvPr id="6158" name="Line 7"/>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6159" name="Line 8"/>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6156" name="Line 12"/>
          <p:cNvSpPr>
            <a:spLocks noChangeShapeType="1"/>
          </p:cNvSpPr>
          <p:nvPr/>
        </p:nvSpPr>
        <p:spPr bwMode="auto">
          <a:xfrm>
            <a:off x="304800" y="685800"/>
            <a:ext cx="6172200" cy="0"/>
          </a:xfrm>
          <a:prstGeom prst="line">
            <a:avLst/>
          </a:prstGeom>
          <a:noFill/>
          <a:ln w="9525">
            <a:solidFill>
              <a:srgbClr val="C7C397"/>
            </a:solidFill>
            <a:round/>
            <a:headEnd/>
            <a:tailEnd/>
          </a:ln>
        </p:spPr>
        <p:txBody>
          <a:bodyPr/>
          <a:lstStyle/>
          <a:p>
            <a:endParaRPr lang="en-US"/>
          </a:p>
        </p:txBody>
      </p:sp>
      <p:sp>
        <p:nvSpPr>
          <p:cNvPr id="6157" name="Rectangle 14"/>
          <p:cNvSpPr>
            <a:spLocks noChangeArrowheads="1"/>
          </p:cNvSpPr>
          <p:nvPr/>
        </p:nvSpPr>
        <p:spPr bwMode="auto">
          <a:xfrm>
            <a:off x="4648200" y="8839200"/>
            <a:ext cx="1905000" cy="228600"/>
          </a:xfrm>
          <a:prstGeom prst="rect">
            <a:avLst/>
          </a:prstGeom>
          <a:noFill/>
          <a:ln w="9525">
            <a:noFill/>
            <a:miter lim="800000"/>
            <a:headEnd/>
            <a:tailEnd/>
          </a:ln>
        </p:spPr>
        <p:txBody>
          <a:bodyPr wrap="none" lIns="0" tIns="0" rIns="0" bIns="0" anchor="ctr"/>
          <a:lstStyle/>
          <a:p>
            <a:r>
              <a:rPr lang="en-US" sz="900" dirty="0" smtClean="0">
                <a:solidFill>
                  <a:srgbClr val="663300"/>
                </a:solidFill>
                <a:latin typeface="Verdana" pitchFamily="34" charset="0"/>
              </a:rPr>
              <a:t>06.1  </a:t>
            </a:r>
            <a:r>
              <a:rPr lang="en-US" sz="900" dirty="0">
                <a:solidFill>
                  <a:srgbClr val="663300"/>
                </a:solidFill>
                <a:latin typeface="Verdana" pitchFamily="34" charset="0"/>
              </a:rPr>
              <a:t>|</a:t>
            </a:r>
          </a:p>
        </p:txBody>
      </p:sp>
    </p:spTree>
  </p:cSld>
  <p:clrMap bg1="lt1" tx1="dk1" bg2="lt2" tx2="dk2" accent1="accent1" accent2="accent2" accent3="accent3" accent4="accent4" accent5="accent5" accent6="accent6" hlink="hlink" folHlink="folHlink"/>
  <p:sldLayoutIdLst>
    <p:sldLayoutId id="2147485227" r:id="rId1"/>
    <p:sldLayoutId id="2147485228" r:id="rId2"/>
    <p:sldLayoutId id="2147485229" r:id="rId3"/>
    <p:sldLayoutId id="2147485230" r:id="rId4"/>
    <p:sldLayoutId id="2147485231" r:id="rId5"/>
    <p:sldLayoutId id="2147485232" r:id="rId6"/>
    <p:sldLayoutId id="2147485233" r:id="rId7"/>
    <p:sldLayoutId id="2147485234" r:id="rId8"/>
    <p:sldLayoutId id="2147485235" r:id="rId9"/>
    <p:sldLayoutId id="2147485236" r:id="rId10"/>
    <p:sldLayoutId id="2147485237" r:id="rId11"/>
  </p:sldLayoutIdLst>
  <p:hf hdr="0" ftr="0" dt="0"/>
  <p:txStyles>
    <p:titleStyle>
      <a:lvl1pPr algn="l" rtl="0" eaLnBrk="0" fontAlgn="base" hangingPunct="0">
        <a:spcBef>
          <a:spcPct val="0"/>
        </a:spcBef>
        <a:spcAft>
          <a:spcPct val="0"/>
        </a:spcAft>
        <a:defRPr sz="1400" b="1">
          <a:solidFill>
            <a:srgbClr val="663300"/>
          </a:solidFill>
          <a:latin typeface="+mj-lt"/>
          <a:ea typeface="+mj-ea"/>
          <a:cs typeface="+mj-cs"/>
        </a:defRPr>
      </a:lvl1pPr>
      <a:lvl2pPr algn="l" rtl="0" eaLnBrk="0" fontAlgn="base" hangingPunct="0">
        <a:spcBef>
          <a:spcPct val="0"/>
        </a:spcBef>
        <a:spcAft>
          <a:spcPct val="0"/>
        </a:spcAft>
        <a:defRPr sz="1400" b="1">
          <a:solidFill>
            <a:srgbClr val="663300"/>
          </a:solidFill>
          <a:latin typeface="Arial" charset="0"/>
        </a:defRPr>
      </a:lvl2pPr>
      <a:lvl3pPr algn="l" rtl="0" eaLnBrk="0" fontAlgn="base" hangingPunct="0">
        <a:spcBef>
          <a:spcPct val="0"/>
        </a:spcBef>
        <a:spcAft>
          <a:spcPct val="0"/>
        </a:spcAft>
        <a:defRPr sz="1400" b="1">
          <a:solidFill>
            <a:srgbClr val="663300"/>
          </a:solidFill>
          <a:latin typeface="Arial" charset="0"/>
        </a:defRPr>
      </a:lvl3pPr>
      <a:lvl4pPr algn="l" rtl="0" eaLnBrk="0" fontAlgn="base" hangingPunct="0">
        <a:spcBef>
          <a:spcPct val="0"/>
        </a:spcBef>
        <a:spcAft>
          <a:spcPct val="0"/>
        </a:spcAft>
        <a:defRPr sz="1400" b="1">
          <a:solidFill>
            <a:srgbClr val="663300"/>
          </a:solidFill>
          <a:latin typeface="Arial" charset="0"/>
        </a:defRPr>
      </a:lvl4pPr>
      <a:lvl5pPr algn="l" rtl="0" eaLnBrk="0" fontAlgn="base" hangingPunct="0">
        <a:spcBef>
          <a:spcPct val="0"/>
        </a:spcBef>
        <a:spcAft>
          <a:spcPct val="0"/>
        </a:spcAft>
        <a:defRPr sz="1400" b="1">
          <a:solidFill>
            <a:srgbClr val="663300"/>
          </a:solidFill>
          <a:latin typeface="Arial" charset="0"/>
        </a:defRPr>
      </a:lvl5pPr>
      <a:lvl6pPr marL="457200" algn="l" rtl="0" eaLnBrk="0" fontAlgn="base" hangingPunct="0">
        <a:spcBef>
          <a:spcPct val="0"/>
        </a:spcBef>
        <a:spcAft>
          <a:spcPct val="0"/>
        </a:spcAft>
        <a:defRPr sz="1400" b="1">
          <a:solidFill>
            <a:srgbClr val="663300"/>
          </a:solidFill>
          <a:latin typeface="Arial" charset="0"/>
        </a:defRPr>
      </a:lvl6pPr>
      <a:lvl7pPr marL="914400" algn="l" rtl="0" eaLnBrk="0" fontAlgn="base" hangingPunct="0">
        <a:spcBef>
          <a:spcPct val="0"/>
        </a:spcBef>
        <a:spcAft>
          <a:spcPct val="0"/>
        </a:spcAft>
        <a:defRPr sz="1400" b="1">
          <a:solidFill>
            <a:srgbClr val="663300"/>
          </a:solidFill>
          <a:latin typeface="Arial" charset="0"/>
        </a:defRPr>
      </a:lvl7pPr>
      <a:lvl8pPr marL="1371600" algn="l" rtl="0" eaLnBrk="0" fontAlgn="base" hangingPunct="0">
        <a:spcBef>
          <a:spcPct val="0"/>
        </a:spcBef>
        <a:spcAft>
          <a:spcPct val="0"/>
        </a:spcAft>
        <a:defRPr sz="1400" b="1">
          <a:solidFill>
            <a:srgbClr val="663300"/>
          </a:solidFill>
          <a:latin typeface="Arial" charset="0"/>
        </a:defRPr>
      </a:lvl8pPr>
      <a:lvl9pPr marL="1828800" algn="l" rtl="0" eaLnBrk="0" fontAlgn="base" hangingPunct="0">
        <a:spcBef>
          <a:spcPct val="0"/>
        </a:spcBef>
        <a:spcAft>
          <a:spcPct val="0"/>
        </a:spcAft>
        <a:defRPr sz="14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eaLnBrk="0" fontAlgn="base" hangingPunct="0">
        <a:spcBef>
          <a:spcPct val="25000"/>
        </a:spcBef>
        <a:spcAft>
          <a:spcPct val="0"/>
        </a:spcAft>
        <a:buChar char="»"/>
        <a:tabLst>
          <a:tab pos="347663" algn="l"/>
        </a:tabLst>
        <a:defRPr sz="1400">
          <a:solidFill>
            <a:schemeClr val="tx1"/>
          </a:solidFill>
          <a:latin typeface="+mn-lt"/>
        </a:defRPr>
      </a:lvl6pPr>
      <a:lvl7pPr marL="2971800" indent="-228600" algn="l" rtl="0" eaLnBrk="0" fontAlgn="base" hangingPunct="0">
        <a:spcBef>
          <a:spcPct val="25000"/>
        </a:spcBef>
        <a:spcAft>
          <a:spcPct val="0"/>
        </a:spcAft>
        <a:buChar char="»"/>
        <a:tabLst>
          <a:tab pos="347663" algn="l"/>
        </a:tabLst>
        <a:defRPr sz="1400">
          <a:solidFill>
            <a:schemeClr val="tx1"/>
          </a:solidFill>
          <a:latin typeface="+mn-lt"/>
        </a:defRPr>
      </a:lvl7pPr>
      <a:lvl8pPr marL="3429000" indent="-228600" algn="l" rtl="0" eaLnBrk="0" fontAlgn="base" hangingPunct="0">
        <a:spcBef>
          <a:spcPct val="25000"/>
        </a:spcBef>
        <a:spcAft>
          <a:spcPct val="0"/>
        </a:spcAft>
        <a:buChar char="»"/>
        <a:tabLst>
          <a:tab pos="347663" algn="l"/>
        </a:tabLst>
        <a:defRPr sz="1400">
          <a:solidFill>
            <a:schemeClr val="tx1"/>
          </a:solidFill>
          <a:latin typeface="+mn-lt"/>
        </a:defRPr>
      </a:lvl8pPr>
      <a:lvl9pPr marL="3886200" indent="-228600" algn="l" rtl="0" eaLnBrk="0" fontAlgn="base" hangingPunct="0">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04800" y="0"/>
            <a:ext cx="1524000" cy="9144000"/>
          </a:xfrm>
          <a:prstGeom prst="rect">
            <a:avLst/>
          </a:prstGeom>
          <a:solidFill>
            <a:srgbClr val="EDEDE1"/>
          </a:solidFill>
          <a:ln w="9525">
            <a:noFill/>
            <a:miter lim="800000"/>
            <a:headEnd/>
            <a:tailEnd/>
          </a:ln>
        </p:spPr>
        <p:txBody>
          <a:bodyPr wrap="none" anchor="ctr"/>
          <a:lstStyle/>
          <a:p>
            <a:endParaRPr lang="en-US">
              <a:solidFill>
                <a:srgbClr val="000000"/>
              </a:solidFill>
            </a:endParaRPr>
          </a:p>
        </p:txBody>
      </p:sp>
      <p:sp>
        <p:nvSpPr>
          <p:cNvPr id="7171" name="Rectangle 3"/>
          <p:cNvSpPr>
            <a:spLocks noChangeArrowheads="1"/>
          </p:cNvSpPr>
          <p:nvPr/>
        </p:nvSpPr>
        <p:spPr bwMode="auto">
          <a:xfrm>
            <a:off x="304800" y="838200"/>
            <a:ext cx="1524000" cy="1447800"/>
          </a:xfrm>
          <a:prstGeom prst="rect">
            <a:avLst/>
          </a:prstGeom>
          <a:solidFill>
            <a:srgbClr val="C7C397"/>
          </a:solidFill>
          <a:ln w="9525">
            <a:noFill/>
            <a:miter lim="800000"/>
            <a:headEnd/>
            <a:tailEnd/>
          </a:ln>
        </p:spPr>
        <p:txBody>
          <a:bodyPr wrap="none" anchor="ctr"/>
          <a:lstStyle/>
          <a:p>
            <a:endParaRPr lang="en-US">
              <a:solidFill>
                <a:srgbClr val="000000"/>
              </a:solidFill>
            </a:endParaRPr>
          </a:p>
        </p:txBody>
      </p:sp>
      <p:sp>
        <p:nvSpPr>
          <p:cNvPr id="7172" name="Rectangle 4"/>
          <p:cNvSpPr>
            <a:spLocks noGrp="1" noChangeArrowheads="1"/>
          </p:cNvSpPr>
          <p:nvPr>
            <p:ph type="title"/>
          </p:nvPr>
        </p:nvSpPr>
        <p:spPr bwMode="auto">
          <a:xfrm>
            <a:off x="1905000" y="290515"/>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7173" name="Rectangle 5"/>
          <p:cNvSpPr>
            <a:spLocks noGrp="1" noChangeArrowheads="1"/>
          </p:cNvSpPr>
          <p:nvPr>
            <p:ph type="body" idx="1"/>
          </p:nvPr>
        </p:nvSpPr>
        <p:spPr bwMode="auto">
          <a:xfrm>
            <a:off x="1905000" y="852488"/>
            <a:ext cx="4648200" cy="7758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grpSp>
        <p:nvGrpSpPr>
          <p:cNvPr id="7174" name="Group 6"/>
          <p:cNvGrpSpPr>
            <a:grpSpLocks/>
          </p:cNvGrpSpPr>
          <p:nvPr/>
        </p:nvGrpSpPr>
        <p:grpSpPr bwMode="auto">
          <a:xfrm>
            <a:off x="0" y="8839200"/>
            <a:ext cx="6858000" cy="228600"/>
            <a:chOff x="-48" y="5568"/>
            <a:chExt cx="4320" cy="144"/>
          </a:xfrm>
        </p:grpSpPr>
        <p:sp>
          <p:nvSpPr>
            <p:cNvPr id="7182" name="Line 7"/>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7183" name="Line 8"/>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7175" name="Rectangle 9"/>
          <p:cNvSpPr>
            <a:spLocks noChangeArrowheads="1"/>
          </p:cNvSpPr>
          <p:nvPr/>
        </p:nvSpPr>
        <p:spPr bwMode="auto">
          <a:xfrm>
            <a:off x="381000" y="1981200"/>
            <a:ext cx="1371600" cy="228600"/>
          </a:xfrm>
          <a:prstGeom prst="rect">
            <a:avLst/>
          </a:prstGeom>
          <a:noFill/>
          <a:ln w="9525">
            <a:noFill/>
            <a:miter lim="800000"/>
            <a:headEnd/>
            <a:tailEnd/>
          </a:ln>
        </p:spPr>
        <p:txBody>
          <a:bodyPr wrap="none" lIns="91429" tIns="45714" rIns="91429" bIns="45714" anchor="ctr"/>
          <a:lstStyle/>
          <a:p>
            <a:pPr algn="ctr"/>
            <a:r>
              <a:rPr lang="en-US" sz="1200" b="1">
                <a:solidFill>
                  <a:srgbClr val="663300"/>
                </a:solidFill>
              </a:rPr>
              <a:t>Slide</a:t>
            </a:r>
          </a:p>
        </p:txBody>
      </p:sp>
      <p:sp>
        <p:nvSpPr>
          <p:cNvPr id="7176" name="Rectangle 10"/>
          <p:cNvSpPr>
            <a:spLocks noChangeArrowheads="1"/>
          </p:cNvSpPr>
          <p:nvPr/>
        </p:nvSpPr>
        <p:spPr bwMode="auto">
          <a:xfrm>
            <a:off x="381000" y="914403"/>
            <a:ext cx="1371600" cy="1033463"/>
          </a:xfrm>
          <a:prstGeom prst="rect">
            <a:avLst/>
          </a:prstGeom>
          <a:solidFill>
            <a:srgbClr val="EAEAEA"/>
          </a:solidFill>
          <a:ln w="9525">
            <a:solidFill>
              <a:srgbClr val="C7C397"/>
            </a:solidFill>
            <a:miter lim="800000"/>
            <a:headEnd/>
            <a:tailEnd/>
          </a:ln>
        </p:spPr>
        <p:txBody>
          <a:bodyPr lIns="45714" tIns="45714" rIns="45714" bIns="45714" anchor="ctr"/>
          <a:lstStyle/>
          <a:p>
            <a:pPr algn="ctr">
              <a:lnSpc>
                <a:spcPct val="90000"/>
              </a:lnSpc>
            </a:pPr>
            <a:endParaRPr lang="en-US" sz="800">
              <a:solidFill>
                <a:srgbClr val="000000"/>
              </a:solidFill>
            </a:endParaRPr>
          </a:p>
        </p:txBody>
      </p:sp>
      <p:pic>
        <p:nvPicPr>
          <p:cNvPr id="7177" name="Picture 11" descr="Slide_title2_02"/>
          <p:cNvPicPr>
            <a:picLocks noChangeAspect="1" noChangeArrowheads="1"/>
          </p:cNvPicPr>
          <p:nvPr/>
        </p:nvPicPr>
        <p:blipFill>
          <a:blip r:embed="rId14" cstate="print"/>
          <a:srcRect l="74965" t="32530" r="2986"/>
          <a:stretch>
            <a:fillRect/>
          </a:stretch>
        </p:blipFill>
        <p:spPr bwMode="auto">
          <a:xfrm>
            <a:off x="304800" y="152400"/>
            <a:ext cx="1524000" cy="533400"/>
          </a:xfrm>
          <a:prstGeom prst="rect">
            <a:avLst/>
          </a:prstGeom>
          <a:noFill/>
          <a:ln w="9525">
            <a:noFill/>
            <a:miter lim="800000"/>
            <a:headEnd/>
            <a:tailEnd/>
          </a:ln>
        </p:spPr>
      </p:pic>
      <p:sp>
        <p:nvSpPr>
          <p:cNvPr id="7178" name="Line 12"/>
          <p:cNvSpPr>
            <a:spLocks noChangeShapeType="1"/>
          </p:cNvSpPr>
          <p:nvPr/>
        </p:nvSpPr>
        <p:spPr bwMode="auto">
          <a:xfrm>
            <a:off x="304800" y="685800"/>
            <a:ext cx="6172200" cy="0"/>
          </a:xfrm>
          <a:prstGeom prst="line">
            <a:avLst/>
          </a:prstGeom>
          <a:noFill/>
          <a:ln w="9525">
            <a:solidFill>
              <a:srgbClr val="C7C397"/>
            </a:solidFill>
            <a:round/>
            <a:headEnd/>
            <a:tailEnd/>
          </a:ln>
        </p:spPr>
        <p:txBody>
          <a:bodyPr/>
          <a:lstStyle/>
          <a:p>
            <a:endParaRPr lang="en-US"/>
          </a:p>
        </p:txBody>
      </p:sp>
      <p:sp>
        <p:nvSpPr>
          <p:cNvPr id="7179" name="Rectangle 13"/>
          <p:cNvSpPr>
            <a:spLocks noChangeArrowheads="1"/>
          </p:cNvSpPr>
          <p:nvPr/>
        </p:nvSpPr>
        <p:spPr bwMode="auto">
          <a:xfrm>
            <a:off x="0" y="8839200"/>
            <a:ext cx="304800" cy="228600"/>
          </a:xfrm>
          <a:prstGeom prst="rect">
            <a:avLst/>
          </a:prstGeom>
          <a:noFill/>
          <a:ln w="9525">
            <a:noFill/>
            <a:miter lim="800000"/>
            <a:headEnd/>
            <a:tailEnd/>
          </a:ln>
        </p:spPr>
        <p:txBody>
          <a:bodyPr wrap="none" lIns="0" tIns="0" rIns="0" bIns="0" anchor="ctr"/>
          <a:lstStyle/>
          <a:p>
            <a:pPr algn="ctr"/>
            <a:fld id="{FED7204B-0626-46B8-8332-D55E96581908}" type="slidenum">
              <a:rPr lang="en-US" sz="900">
                <a:solidFill>
                  <a:srgbClr val="663300"/>
                </a:solidFill>
                <a:latin typeface="Verdana" pitchFamily="34" charset="0"/>
              </a:rPr>
              <a:pPr algn="ctr"/>
              <a:t>‹#›</a:t>
            </a:fld>
            <a:endParaRPr lang="en-US" sz="900">
              <a:solidFill>
                <a:srgbClr val="663300"/>
              </a:solidFill>
              <a:latin typeface="Verdana" pitchFamily="34" charset="0"/>
            </a:endParaRPr>
          </a:p>
        </p:txBody>
      </p:sp>
      <p:sp>
        <p:nvSpPr>
          <p:cNvPr id="7180" name="Rectangle 14"/>
          <p:cNvSpPr>
            <a:spLocks noChangeArrowheads="1"/>
          </p:cNvSpPr>
          <p:nvPr/>
        </p:nvSpPr>
        <p:spPr bwMode="auto">
          <a:xfrm>
            <a:off x="4371975" y="8839200"/>
            <a:ext cx="2171700" cy="228600"/>
          </a:xfrm>
          <a:prstGeom prst="rect">
            <a:avLst/>
          </a:prstGeom>
          <a:noFill/>
          <a:ln w="9525">
            <a:noFill/>
            <a:miter lim="800000"/>
            <a:headEnd/>
            <a:tailEnd/>
          </a:ln>
        </p:spPr>
        <p:txBody>
          <a:bodyPr wrap="none" lIns="0" tIns="0" rIns="0" bIns="0" anchor="ctr"/>
          <a:lstStyle/>
          <a:p>
            <a:pPr algn="r"/>
            <a:r>
              <a:rPr lang="en-US" sz="900" dirty="0">
                <a:solidFill>
                  <a:srgbClr val="663300"/>
                </a:solidFill>
                <a:latin typeface="Verdana" pitchFamily="34" charset="0"/>
              </a:rPr>
              <a:t> </a:t>
            </a:r>
            <a:r>
              <a:rPr lang="en-US" sz="900" dirty="0" err="1">
                <a:solidFill>
                  <a:srgbClr val="663300"/>
                </a:solidFill>
                <a:latin typeface="Verdana" pitchFamily="34" charset="0"/>
              </a:rPr>
              <a:t>TeamSTEPPS</a:t>
            </a:r>
            <a:r>
              <a:rPr lang="en-US" sz="900" dirty="0">
                <a:solidFill>
                  <a:srgbClr val="663300"/>
                </a:solidFill>
                <a:latin typeface="Verdana" pitchFamily="34" charset="0"/>
              </a:rPr>
              <a:t> </a:t>
            </a:r>
            <a:r>
              <a:rPr lang="en-US" sz="900" dirty="0" smtClean="0">
                <a:solidFill>
                  <a:srgbClr val="663300"/>
                </a:solidFill>
                <a:latin typeface="Verdana" pitchFamily="34" charset="0"/>
              </a:rPr>
              <a:t>06.1  </a:t>
            </a:r>
            <a:r>
              <a:rPr lang="en-US" sz="900" dirty="0">
                <a:solidFill>
                  <a:srgbClr val="663300"/>
                </a:solidFill>
                <a:latin typeface="Verdana" pitchFamily="34" charset="0"/>
              </a:rPr>
              <a:t>|  Limited English Proficiency</a:t>
            </a:r>
          </a:p>
        </p:txBody>
      </p:sp>
      <p:sp>
        <p:nvSpPr>
          <p:cNvPr id="7181" name="Rectangle 15"/>
          <p:cNvSpPr>
            <a:spLocks noChangeArrowheads="1"/>
          </p:cNvSpPr>
          <p:nvPr/>
        </p:nvSpPr>
        <p:spPr bwMode="gray">
          <a:xfrm>
            <a:off x="381000" y="228600"/>
            <a:ext cx="1371600" cy="381000"/>
          </a:xfrm>
          <a:prstGeom prst="rect">
            <a:avLst/>
          </a:prstGeom>
          <a:noFill/>
          <a:ln w="9525">
            <a:noFill/>
            <a:miter lim="800000"/>
            <a:headEnd/>
            <a:tailEnd/>
          </a:ln>
        </p:spPr>
        <p:txBody>
          <a:bodyPr lIns="45714" tIns="45714" rIns="45714" bIns="45714" anchor="ctr"/>
          <a:lstStyle/>
          <a:p>
            <a:pPr algn="ctr">
              <a:lnSpc>
                <a:spcPct val="95000"/>
              </a:lnSpc>
            </a:pPr>
            <a:r>
              <a:rPr lang="en-US" sz="1200" b="1">
                <a:solidFill>
                  <a:srgbClr val="FFFFE1"/>
                </a:solidFill>
              </a:rPr>
              <a:t>Limited English Proficiency</a:t>
            </a:r>
          </a:p>
        </p:txBody>
      </p:sp>
    </p:spTree>
  </p:cSld>
  <p:clrMap bg1="lt1" tx1="dk1" bg2="lt2" tx2="dk2" accent1="accent1" accent2="accent2" accent3="accent3" accent4="accent4" accent5="accent5" accent6="accent6" hlink="hlink" folHlink="folHlink"/>
  <p:sldLayoutIdLst>
    <p:sldLayoutId id="2147485238" r:id="rId1"/>
    <p:sldLayoutId id="2147485239" r:id="rId2"/>
    <p:sldLayoutId id="2147485240" r:id="rId3"/>
    <p:sldLayoutId id="2147485241" r:id="rId4"/>
    <p:sldLayoutId id="2147485242" r:id="rId5"/>
    <p:sldLayoutId id="2147485243" r:id="rId6"/>
    <p:sldLayoutId id="2147485244" r:id="rId7"/>
    <p:sldLayoutId id="2147485245" r:id="rId8"/>
    <p:sldLayoutId id="2147485246" r:id="rId9"/>
    <p:sldLayoutId id="2147485247" r:id="rId10"/>
    <p:sldLayoutId id="2147485248" r:id="rId11"/>
    <p:sldLayoutId id="2147485249" r:id="rId12"/>
  </p:sldLayoutIdLst>
  <p:txStyles>
    <p:titleStyle>
      <a:lvl1pPr algn="l" rtl="0" eaLnBrk="0" fontAlgn="base" hangingPunct="0">
        <a:spcBef>
          <a:spcPct val="0"/>
        </a:spcBef>
        <a:spcAft>
          <a:spcPct val="0"/>
        </a:spcAft>
        <a:defRPr sz="1400" b="1">
          <a:solidFill>
            <a:srgbClr val="663300"/>
          </a:solidFill>
          <a:latin typeface="+mj-lt"/>
          <a:ea typeface="+mj-ea"/>
          <a:cs typeface="+mj-cs"/>
        </a:defRPr>
      </a:lvl1pPr>
      <a:lvl2pPr algn="l" rtl="0" eaLnBrk="0" fontAlgn="base" hangingPunct="0">
        <a:spcBef>
          <a:spcPct val="0"/>
        </a:spcBef>
        <a:spcAft>
          <a:spcPct val="0"/>
        </a:spcAft>
        <a:defRPr sz="1400" b="1">
          <a:solidFill>
            <a:srgbClr val="663300"/>
          </a:solidFill>
          <a:latin typeface="Arial" charset="0"/>
        </a:defRPr>
      </a:lvl2pPr>
      <a:lvl3pPr algn="l" rtl="0" eaLnBrk="0" fontAlgn="base" hangingPunct="0">
        <a:spcBef>
          <a:spcPct val="0"/>
        </a:spcBef>
        <a:spcAft>
          <a:spcPct val="0"/>
        </a:spcAft>
        <a:defRPr sz="1400" b="1">
          <a:solidFill>
            <a:srgbClr val="663300"/>
          </a:solidFill>
          <a:latin typeface="Arial" charset="0"/>
        </a:defRPr>
      </a:lvl3pPr>
      <a:lvl4pPr algn="l" rtl="0" eaLnBrk="0" fontAlgn="base" hangingPunct="0">
        <a:spcBef>
          <a:spcPct val="0"/>
        </a:spcBef>
        <a:spcAft>
          <a:spcPct val="0"/>
        </a:spcAft>
        <a:defRPr sz="1400" b="1">
          <a:solidFill>
            <a:srgbClr val="663300"/>
          </a:solidFill>
          <a:latin typeface="Arial" charset="0"/>
        </a:defRPr>
      </a:lvl4pPr>
      <a:lvl5pPr algn="l" rtl="0" eaLnBrk="0" fontAlgn="base" hangingPunct="0">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15"/>
          <p:cNvSpPr>
            <a:spLocks noChangeArrowheads="1"/>
          </p:cNvSpPr>
          <p:nvPr/>
        </p:nvSpPr>
        <p:spPr bwMode="auto">
          <a:xfrm>
            <a:off x="5029200" y="0"/>
            <a:ext cx="1524000" cy="9144000"/>
          </a:xfrm>
          <a:prstGeom prst="rect">
            <a:avLst/>
          </a:prstGeom>
          <a:solidFill>
            <a:srgbClr val="EDEDE1"/>
          </a:solidFill>
          <a:ln w="9525">
            <a:noFill/>
            <a:miter lim="800000"/>
            <a:headEnd/>
            <a:tailEnd/>
          </a:ln>
        </p:spPr>
        <p:txBody>
          <a:bodyPr wrap="none" anchor="ctr"/>
          <a:lstStyle/>
          <a:p>
            <a:endParaRPr lang="en-US">
              <a:solidFill>
                <a:srgbClr val="000000"/>
              </a:solidFill>
            </a:endParaRPr>
          </a:p>
        </p:txBody>
      </p:sp>
      <p:sp>
        <p:nvSpPr>
          <p:cNvPr id="8195" name="Rectangle 26"/>
          <p:cNvSpPr>
            <a:spLocks noChangeArrowheads="1"/>
          </p:cNvSpPr>
          <p:nvPr/>
        </p:nvSpPr>
        <p:spPr bwMode="auto">
          <a:xfrm>
            <a:off x="5029200" y="838200"/>
            <a:ext cx="1524000" cy="1447800"/>
          </a:xfrm>
          <a:prstGeom prst="rect">
            <a:avLst/>
          </a:prstGeom>
          <a:solidFill>
            <a:srgbClr val="C7C397"/>
          </a:solidFill>
          <a:ln w="9525">
            <a:noFill/>
            <a:miter lim="800000"/>
            <a:headEnd/>
            <a:tailEnd/>
          </a:ln>
        </p:spPr>
        <p:txBody>
          <a:bodyPr wrap="none" anchor="ctr"/>
          <a:lstStyle/>
          <a:p>
            <a:endParaRPr lang="en-US">
              <a:solidFill>
                <a:srgbClr val="000000"/>
              </a:solidFill>
            </a:endParaRPr>
          </a:p>
        </p:txBody>
      </p:sp>
      <p:sp>
        <p:nvSpPr>
          <p:cNvPr id="8196" name="Rectangle 2"/>
          <p:cNvSpPr>
            <a:spLocks noGrp="1" noChangeArrowheads="1"/>
          </p:cNvSpPr>
          <p:nvPr>
            <p:ph type="title"/>
          </p:nvPr>
        </p:nvSpPr>
        <p:spPr bwMode="auto">
          <a:xfrm>
            <a:off x="304800" y="290515"/>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8197"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Rectangle 6"/>
          <p:cNvSpPr>
            <a:spLocks noGrp="1" noChangeArrowheads="1"/>
          </p:cNvSpPr>
          <p:nvPr>
            <p:ph type="sldNum" sz="quarter" idx="4"/>
          </p:nvPr>
        </p:nvSpPr>
        <p:spPr bwMode="auto">
          <a:xfrm>
            <a:off x="6553200" y="8839200"/>
            <a:ext cx="304800" cy="2286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rgbClr val="663300"/>
                </a:solidFill>
                <a:latin typeface="Verdana" pitchFamily="34" charset="0"/>
                <a:cs typeface="+mn-cs"/>
              </a:defRPr>
            </a:lvl1pPr>
          </a:lstStyle>
          <a:p>
            <a:pPr>
              <a:defRPr/>
            </a:pPr>
            <a:fld id="{12C9349C-B82A-431F-9D4A-8ED96DB6FACC}" type="slidenum">
              <a:rPr lang="en-US"/>
              <a:pPr>
                <a:defRPr/>
              </a:pPr>
              <a:t>‹#›</a:t>
            </a:fld>
            <a:endParaRPr lang="en-US" dirty="0"/>
          </a:p>
        </p:txBody>
      </p:sp>
      <p:grpSp>
        <p:nvGrpSpPr>
          <p:cNvPr id="8199" name="Group 12"/>
          <p:cNvGrpSpPr>
            <a:grpSpLocks/>
          </p:cNvGrpSpPr>
          <p:nvPr/>
        </p:nvGrpSpPr>
        <p:grpSpPr bwMode="auto">
          <a:xfrm>
            <a:off x="0" y="8839200"/>
            <a:ext cx="6858000" cy="228600"/>
            <a:chOff x="-48" y="5568"/>
            <a:chExt cx="4320" cy="144"/>
          </a:xfrm>
        </p:grpSpPr>
        <p:sp>
          <p:nvSpPr>
            <p:cNvPr id="8206" name="Line 10"/>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8207" name="Line 11"/>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8200" name="Rectangle 14"/>
          <p:cNvSpPr>
            <a:spLocks noChangeArrowheads="1"/>
          </p:cNvSpPr>
          <p:nvPr/>
        </p:nvSpPr>
        <p:spPr bwMode="auto">
          <a:xfrm>
            <a:off x="0" y="8839200"/>
            <a:ext cx="2171700" cy="228600"/>
          </a:xfrm>
          <a:prstGeom prst="rect">
            <a:avLst/>
          </a:prstGeom>
          <a:noFill/>
          <a:ln w="9525">
            <a:noFill/>
            <a:miter lim="800000"/>
            <a:headEnd/>
            <a:tailEnd/>
          </a:ln>
        </p:spPr>
        <p:txBody>
          <a:bodyPr wrap="none" lIns="0" tIns="0" rIns="0" bIns="0" anchor="ctr"/>
          <a:lstStyle/>
          <a:p>
            <a:r>
              <a:rPr lang="en-US" sz="900">
                <a:solidFill>
                  <a:srgbClr val="663300"/>
                </a:solidFill>
                <a:latin typeface="Verdana" pitchFamily="34" charset="0"/>
              </a:rPr>
              <a:t> TeamSTEPPS  |  Limited English Proficiency</a:t>
            </a:r>
          </a:p>
        </p:txBody>
      </p:sp>
      <p:sp>
        <p:nvSpPr>
          <p:cNvPr id="8201" name="Rectangle 21"/>
          <p:cNvSpPr>
            <a:spLocks noChangeArrowheads="1"/>
          </p:cNvSpPr>
          <p:nvPr/>
        </p:nvSpPr>
        <p:spPr bwMode="auto">
          <a:xfrm>
            <a:off x="5105400" y="1981200"/>
            <a:ext cx="1371600" cy="228600"/>
          </a:xfrm>
          <a:prstGeom prst="rect">
            <a:avLst/>
          </a:prstGeom>
          <a:noFill/>
          <a:ln w="9525">
            <a:noFill/>
            <a:miter lim="800000"/>
            <a:headEnd/>
            <a:tailEnd/>
          </a:ln>
        </p:spPr>
        <p:txBody>
          <a:bodyPr wrap="none" lIns="91429" tIns="45714" rIns="91429" bIns="45714" anchor="ctr"/>
          <a:lstStyle/>
          <a:p>
            <a:pPr algn="ctr"/>
            <a:r>
              <a:rPr lang="en-US" sz="1200" b="1">
                <a:solidFill>
                  <a:srgbClr val="663300"/>
                </a:solidFill>
              </a:rPr>
              <a:t>Slide</a:t>
            </a:r>
          </a:p>
        </p:txBody>
      </p:sp>
      <p:sp>
        <p:nvSpPr>
          <p:cNvPr id="8202" name="Rectangle 22"/>
          <p:cNvSpPr>
            <a:spLocks noChangeArrowheads="1"/>
          </p:cNvSpPr>
          <p:nvPr/>
        </p:nvSpPr>
        <p:spPr bwMode="auto">
          <a:xfrm>
            <a:off x="5105400" y="914403"/>
            <a:ext cx="1371600" cy="1033463"/>
          </a:xfrm>
          <a:prstGeom prst="rect">
            <a:avLst/>
          </a:prstGeom>
          <a:solidFill>
            <a:srgbClr val="EAEAEA"/>
          </a:solidFill>
          <a:ln w="9525">
            <a:solidFill>
              <a:srgbClr val="C7C397"/>
            </a:solidFill>
            <a:miter lim="800000"/>
            <a:headEnd/>
            <a:tailEnd/>
          </a:ln>
        </p:spPr>
        <p:txBody>
          <a:bodyPr lIns="45714" tIns="45714" rIns="45714" bIns="45714" anchor="ctr"/>
          <a:lstStyle/>
          <a:p>
            <a:pPr algn="ctr">
              <a:lnSpc>
                <a:spcPct val="90000"/>
              </a:lnSpc>
            </a:pPr>
            <a:endParaRPr lang="en-US" sz="800">
              <a:solidFill>
                <a:srgbClr val="000000"/>
              </a:solidFill>
            </a:endParaRPr>
          </a:p>
        </p:txBody>
      </p:sp>
      <p:pic>
        <p:nvPicPr>
          <p:cNvPr id="8203" name="Picture 35" descr="Slide_title2_02"/>
          <p:cNvPicPr>
            <a:picLocks noChangeAspect="1" noChangeArrowheads="1"/>
          </p:cNvPicPr>
          <p:nvPr/>
        </p:nvPicPr>
        <p:blipFill>
          <a:blip r:embed="rId3" cstate="print"/>
          <a:srcRect l="74965" t="32530" r="2986"/>
          <a:stretch>
            <a:fillRect/>
          </a:stretch>
        </p:blipFill>
        <p:spPr bwMode="auto">
          <a:xfrm>
            <a:off x="5029200" y="152400"/>
            <a:ext cx="1524000" cy="533400"/>
          </a:xfrm>
          <a:prstGeom prst="rect">
            <a:avLst/>
          </a:prstGeom>
          <a:noFill/>
          <a:ln w="9525">
            <a:noFill/>
            <a:miter lim="800000"/>
            <a:headEnd/>
            <a:tailEnd/>
          </a:ln>
        </p:spPr>
      </p:pic>
      <p:sp>
        <p:nvSpPr>
          <p:cNvPr id="8204" name="Rectangle 31"/>
          <p:cNvSpPr>
            <a:spLocks noChangeArrowheads="1"/>
          </p:cNvSpPr>
          <p:nvPr/>
        </p:nvSpPr>
        <p:spPr bwMode="gray">
          <a:xfrm>
            <a:off x="5105400" y="228600"/>
            <a:ext cx="1371600" cy="381000"/>
          </a:xfrm>
          <a:prstGeom prst="rect">
            <a:avLst/>
          </a:prstGeom>
          <a:noFill/>
          <a:ln w="9525">
            <a:noFill/>
            <a:miter lim="800000"/>
            <a:headEnd/>
            <a:tailEnd/>
          </a:ln>
        </p:spPr>
        <p:txBody>
          <a:bodyPr lIns="45714" tIns="45714" rIns="45714" bIns="45714" anchor="ctr"/>
          <a:lstStyle/>
          <a:p>
            <a:pPr algn="ctr">
              <a:lnSpc>
                <a:spcPct val="95000"/>
              </a:lnSpc>
            </a:pPr>
            <a:r>
              <a:rPr lang="en-US" sz="1200" b="1">
                <a:solidFill>
                  <a:srgbClr val="FFFFE1"/>
                </a:solidFill>
              </a:rPr>
              <a:t>LEP</a:t>
            </a:r>
          </a:p>
        </p:txBody>
      </p:sp>
      <p:sp>
        <p:nvSpPr>
          <p:cNvPr id="8205" name="Line 34"/>
          <p:cNvSpPr>
            <a:spLocks noChangeShapeType="1"/>
          </p:cNvSpPr>
          <p:nvPr/>
        </p:nvSpPr>
        <p:spPr bwMode="auto">
          <a:xfrm>
            <a:off x="381000" y="685800"/>
            <a:ext cx="6172200" cy="0"/>
          </a:xfrm>
          <a:prstGeom prst="line">
            <a:avLst/>
          </a:prstGeom>
          <a:noFill/>
          <a:ln w="9525">
            <a:solidFill>
              <a:srgbClr val="C7C397"/>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5250" r:id="rId1"/>
  </p:sldLayoutIdLst>
  <p:hf hdr="0" ftr="0" dt="0"/>
  <p:txStyles>
    <p:titleStyle>
      <a:lvl1pPr algn="l" rtl="0" eaLnBrk="0" fontAlgn="base" hangingPunct="0">
        <a:spcBef>
          <a:spcPct val="0"/>
        </a:spcBef>
        <a:spcAft>
          <a:spcPct val="0"/>
        </a:spcAft>
        <a:defRPr sz="1400" b="1">
          <a:solidFill>
            <a:srgbClr val="663300"/>
          </a:solidFill>
          <a:latin typeface="+mj-lt"/>
          <a:ea typeface="+mj-ea"/>
          <a:cs typeface="+mj-cs"/>
        </a:defRPr>
      </a:lvl1pPr>
      <a:lvl2pPr algn="l" rtl="0" eaLnBrk="0" fontAlgn="base" hangingPunct="0">
        <a:spcBef>
          <a:spcPct val="0"/>
        </a:spcBef>
        <a:spcAft>
          <a:spcPct val="0"/>
        </a:spcAft>
        <a:defRPr sz="1400" b="1">
          <a:solidFill>
            <a:srgbClr val="663300"/>
          </a:solidFill>
          <a:latin typeface="Arial" charset="0"/>
        </a:defRPr>
      </a:lvl2pPr>
      <a:lvl3pPr algn="l" rtl="0" eaLnBrk="0" fontAlgn="base" hangingPunct="0">
        <a:spcBef>
          <a:spcPct val="0"/>
        </a:spcBef>
        <a:spcAft>
          <a:spcPct val="0"/>
        </a:spcAft>
        <a:defRPr sz="1400" b="1">
          <a:solidFill>
            <a:srgbClr val="663300"/>
          </a:solidFill>
          <a:latin typeface="Arial" charset="0"/>
        </a:defRPr>
      </a:lvl3pPr>
      <a:lvl4pPr algn="l" rtl="0" eaLnBrk="0" fontAlgn="base" hangingPunct="0">
        <a:spcBef>
          <a:spcPct val="0"/>
        </a:spcBef>
        <a:spcAft>
          <a:spcPct val="0"/>
        </a:spcAft>
        <a:defRPr sz="1400" b="1">
          <a:solidFill>
            <a:srgbClr val="663300"/>
          </a:solidFill>
          <a:latin typeface="Arial" charset="0"/>
        </a:defRPr>
      </a:lvl4pPr>
      <a:lvl5pPr algn="l" rtl="0" eaLnBrk="0" fontAlgn="base" hangingPunct="0">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5"/>
          <p:cNvSpPr>
            <a:spLocks noChangeArrowheads="1"/>
          </p:cNvSpPr>
          <p:nvPr/>
        </p:nvSpPr>
        <p:spPr bwMode="auto">
          <a:xfrm>
            <a:off x="5029200" y="0"/>
            <a:ext cx="1524000" cy="9144000"/>
          </a:xfrm>
          <a:prstGeom prst="rect">
            <a:avLst/>
          </a:prstGeom>
          <a:solidFill>
            <a:srgbClr val="EDEDE1"/>
          </a:solidFill>
          <a:ln w="9525">
            <a:noFill/>
            <a:miter lim="800000"/>
            <a:headEnd/>
            <a:tailEnd/>
          </a:ln>
        </p:spPr>
        <p:txBody>
          <a:bodyPr wrap="none" anchor="ctr"/>
          <a:lstStyle/>
          <a:p>
            <a:endParaRPr lang="en-US">
              <a:solidFill>
                <a:srgbClr val="000000"/>
              </a:solidFill>
            </a:endParaRPr>
          </a:p>
        </p:txBody>
      </p:sp>
      <p:sp>
        <p:nvSpPr>
          <p:cNvPr id="9219" name="Rectangle 26"/>
          <p:cNvSpPr>
            <a:spLocks noChangeArrowheads="1"/>
          </p:cNvSpPr>
          <p:nvPr/>
        </p:nvSpPr>
        <p:spPr bwMode="auto">
          <a:xfrm>
            <a:off x="5029200" y="838200"/>
            <a:ext cx="1524000" cy="1447800"/>
          </a:xfrm>
          <a:prstGeom prst="rect">
            <a:avLst/>
          </a:prstGeom>
          <a:solidFill>
            <a:srgbClr val="C7C397"/>
          </a:solidFill>
          <a:ln w="9525">
            <a:noFill/>
            <a:miter lim="800000"/>
            <a:headEnd/>
            <a:tailEnd/>
          </a:ln>
        </p:spPr>
        <p:txBody>
          <a:bodyPr wrap="none" anchor="ctr"/>
          <a:lstStyle/>
          <a:p>
            <a:endParaRPr lang="en-US">
              <a:solidFill>
                <a:srgbClr val="000000"/>
              </a:solidFill>
            </a:endParaRPr>
          </a:p>
        </p:txBody>
      </p:sp>
      <p:sp>
        <p:nvSpPr>
          <p:cNvPr id="9220" name="Rectangle 2"/>
          <p:cNvSpPr>
            <a:spLocks noGrp="1" noChangeArrowheads="1"/>
          </p:cNvSpPr>
          <p:nvPr>
            <p:ph type="title"/>
          </p:nvPr>
        </p:nvSpPr>
        <p:spPr bwMode="auto">
          <a:xfrm>
            <a:off x="304800" y="290515"/>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9221"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Rectangle 6"/>
          <p:cNvSpPr>
            <a:spLocks noGrp="1" noChangeArrowheads="1"/>
          </p:cNvSpPr>
          <p:nvPr>
            <p:ph type="sldNum" sz="quarter" idx="4"/>
          </p:nvPr>
        </p:nvSpPr>
        <p:spPr bwMode="auto">
          <a:xfrm>
            <a:off x="6553200" y="8839200"/>
            <a:ext cx="304800" cy="2286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rgbClr val="663300"/>
                </a:solidFill>
                <a:latin typeface="Verdana" pitchFamily="34" charset="0"/>
                <a:cs typeface="+mn-cs"/>
              </a:defRPr>
            </a:lvl1pPr>
          </a:lstStyle>
          <a:p>
            <a:pPr>
              <a:defRPr/>
            </a:pPr>
            <a:fld id="{E2BF821A-C584-40E8-89E5-73D9BA5049AB}" type="slidenum">
              <a:rPr lang="en-US"/>
              <a:pPr>
                <a:defRPr/>
              </a:pPr>
              <a:t>‹#›</a:t>
            </a:fld>
            <a:endParaRPr lang="en-US" dirty="0"/>
          </a:p>
        </p:txBody>
      </p:sp>
      <p:grpSp>
        <p:nvGrpSpPr>
          <p:cNvPr id="9223" name="Group 12"/>
          <p:cNvGrpSpPr>
            <a:grpSpLocks/>
          </p:cNvGrpSpPr>
          <p:nvPr/>
        </p:nvGrpSpPr>
        <p:grpSpPr bwMode="auto">
          <a:xfrm>
            <a:off x="0" y="8839200"/>
            <a:ext cx="6858000" cy="228600"/>
            <a:chOff x="-48" y="5568"/>
            <a:chExt cx="4320" cy="144"/>
          </a:xfrm>
        </p:grpSpPr>
        <p:sp>
          <p:nvSpPr>
            <p:cNvPr id="9230" name="Line 10"/>
            <p:cNvSpPr>
              <a:spLocks noChangeShapeType="1"/>
            </p:cNvSpPr>
            <p:nvPr userDrawn="1"/>
          </p:nvSpPr>
          <p:spPr bwMode="auto">
            <a:xfrm>
              <a:off x="-48" y="5712"/>
              <a:ext cx="4320" cy="0"/>
            </a:xfrm>
            <a:prstGeom prst="line">
              <a:avLst/>
            </a:prstGeom>
            <a:noFill/>
            <a:ln w="9525">
              <a:solidFill>
                <a:srgbClr val="C7C397"/>
              </a:solidFill>
              <a:round/>
              <a:headEnd/>
              <a:tailEnd/>
            </a:ln>
          </p:spPr>
          <p:txBody>
            <a:bodyPr/>
            <a:lstStyle/>
            <a:p>
              <a:endParaRPr lang="en-US"/>
            </a:p>
          </p:txBody>
        </p:sp>
        <p:sp>
          <p:nvSpPr>
            <p:cNvPr id="9231" name="Line 11"/>
            <p:cNvSpPr>
              <a:spLocks noChangeShapeType="1"/>
            </p:cNvSpPr>
            <p:nvPr userDrawn="1"/>
          </p:nvSpPr>
          <p:spPr bwMode="auto">
            <a:xfrm>
              <a:off x="-48" y="5568"/>
              <a:ext cx="4320" cy="0"/>
            </a:xfrm>
            <a:prstGeom prst="line">
              <a:avLst/>
            </a:prstGeom>
            <a:noFill/>
            <a:ln w="9525">
              <a:solidFill>
                <a:srgbClr val="C7C397"/>
              </a:solidFill>
              <a:round/>
              <a:headEnd/>
              <a:tailEnd/>
            </a:ln>
          </p:spPr>
          <p:txBody>
            <a:bodyPr/>
            <a:lstStyle/>
            <a:p>
              <a:endParaRPr lang="en-US"/>
            </a:p>
          </p:txBody>
        </p:sp>
      </p:grpSp>
      <p:sp>
        <p:nvSpPr>
          <p:cNvPr id="9224" name="Rectangle 14"/>
          <p:cNvSpPr>
            <a:spLocks noChangeArrowheads="1"/>
          </p:cNvSpPr>
          <p:nvPr/>
        </p:nvSpPr>
        <p:spPr bwMode="auto">
          <a:xfrm>
            <a:off x="0" y="8839200"/>
            <a:ext cx="2171700" cy="228600"/>
          </a:xfrm>
          <a:prstGeom prst="rect">
            <a:avLst/>
          </a:prstGeom>
          <a:noFill/>
          <a:ln w="9525">
            <a:noFill/>
            <a:miter lim="800000"/>
            <a:headEnd/>
            <a:tailEnd/>
          </a:ln>
        </p:spPr>
        <p:txBody>
          <a:bodyPr wrap="none" lIns="0" tIns="0" rIns="0" bIns="0" anchor="ctr"/>
          <a:lstStyle/>
          <a:p>
            <a:r>
              <a:rPr lang="en-US" sz="900">
                <a:solidFill>
                  <a:srgbClr val="663300"/>
                </a:solidFill>
                <a:latin typeface="Verdana" pitchFamily="34" charset="0"/>
              </a:rPr>
              <a:t> TeamSTEPPS  |  Limited English Proficiency</a:t>
            </a:r>
          </a:p>
        </p:txBody>
      </p:sp>
      <p:sp>
        <p:nvSpPr>
          <p:cNvPr id="9225" name="Rectangle 21"/>
          <p:cNvSpPr>
            <a:spLocks noChangeArrowheads="1"/>
          </p:cNvSpPr>
          <p:nvPr/>
        </p:nvSpPr>
        <p:spPr bwMode="auto">
          <a:xfrm>
            <a:off x="5105400" y="1981200"/>
            <a:ext cx="1371600" cy="228600"/>
          </a:xfrm>
          <a:prstGeom prst="rect">
            <a:avLst/>
          </a:prstGeom>
          <a:noFill/>
          <a:ln w="9525">
            <a:noFill/>
            <a:miter lim="800000"/>
            <a:headEnd/>
            <a:tailEnd/>
          </a:ln>
        </p:spPr>
        <p:txBody>
          <a:bodyPr wrap="none" lIns="91429" tIns="45714" rIns="91429" bIns="45714" anchor="ctr"/>
          <a:lstStyle/>
          <a:p>
            <a:pPr algn="ctr"/>
            <a:r>
              <a:rPr lang="en-US" sz="1200" b="1">
                <a:solidFill>
                  <a:srgbClr val="663300"/>
                </a:solidFill>
              </a:rPr>
              <a:t>Slide</a:t>
            </a:r>
          </a:p>
        </p:txBody>
      </p:sp>
      <p:sp>
        <p:nvSpPr>
          <p:cNvPr id="9226" name="Rectangle 22"/>
          <p:cNvSpPr>
            <a:spLocks noChangeArrowheads="1"/>
          </p:cNvSpPr>
          <p:nvPr/>
        </p:nvSpPr>
        <p:spPr bwMode="auto">
          <a:xfrm>
            <a:off x="5105400" y="914403"/>
            <a:ext cx="1371600" cy="1033463"/>
          </a:xfrm>
          <a:prstGeom prst="rect">
            <a:avLst/>
          </a:prstGeom>
          <a:solidFill>
            <a:srgbClr val="EAEAEA"/>
          </a:solidFill>
          <a:ln w="9525">
            <a:solidFill>
              <a:srgbClr val="C7C397"/>
            </a:solidFill>
            <a:miter lim="800000"/>
            <a:headEnd/>
            <a:tailEnd/>
          </a:ln>
        </p:spPr>
        <p:txBody>
          <a:bodyPr lIns="45714" tIns="45714" rIns="45714" bIns="45714" anchor="ctr"/>
          <a:lstStyle/>
          <a:p>
            <a:pPr algn="ctr">
              <a:lnSpc>
                <a:spcPct val="90000"/>
              </a:lnSpc>
            </a:pPr>
            <a:endParaRPr lang="en-US" sz="800">
              <a:solidFill>
                <a:srgbClr val="000000"/>
              </a:solidFill>
            </a:endParaRPr>
          </a:p>
        </p:txBody>
      </p:sp>
      <p:pic>
        <p:nvPicPr>
          <p:cNvPr id="9227" name="Picture 35" descr="Slide_title2_02"/>
          <p:cNvPicPr>
            <a:picLocks noChangeAspect="1" noChangeArrowheads="1"/>
          </p:cNvPicPr>
          <p:nvPr/>
        </p:nvPicPr>
        <p:blipFill>
          <a:blip r:embed="rId14" cstate="print"/>
          <a:srcRect l="74965" t="32530" r="2986"/>
          <a:stretch>
            <a:fillRect/>
          </a:stretch>
        </p:blipFill>
        <p:spPr bwMode="auto">
          <a:xfrm>
            <a:off x="5029200" y="152400"/>
            <a:ext cx="1524000" cy="533400"/>
          </a:xfrm>
          <a:prstGeom prst="rect">
            <a:avLst/>
          </a:prstGeom>
          <a:noFill/>
          <a:ln w="9525">
            <a:noFill/>
            <a:miter lim="800000"/>
            <a:headEnd/>
            <a:tailEnd/>
          </a:ln>
        </p:spPr>
      </p:pic>
      <p:sp>
        <p:nvSpPr>
          <p:cNvPr id="9228" name="Rectangle 31"/>
          <p:cNvSpPr>
            <a:spLocks noChangeArrowheads="1"/>
          </p:cNvSpPr>
          <p:nvPr/>
        </p:nvSpPr>
        <p:spPr bwMode="gray">
          <a:xfrm>
            <a:off x="5105400" y="228600"/>
            <a:ext cx="1371600" cy="381000"/>
          </a:xfrm>
          <a:prstGeom prst="rect">
            <a:avLst/>
          </a:prstGeom>
          <a:noFill/>
          <a:ln w="9525">
            <a:noFill/>
            <a:miter lim="800000"/>
            <a:headEnd/>
            <a:tailEnd/>
          </a:ln>
        </p:spPr>
        <p:txBody>
          <a:bodyPr lIns="45714" tIns="45714" rIns="45714" bIns="45714" anchor="ctr"/>
          <a:lstStyle/>
          <a:p>
            <a:pPr algn="ctr">
              <a:lnSpc>
                <a:spcPct val="95000"/>
              </a:lnSpc>
            </a:pPr>
            <a:r>
              <a:rPr lang="en-US" sz="1200" b="1">
                <a:solidFill>
                  <a:srgbClr val="FFFFE1"/>
                </a:solidFill>
              </a:rPr>
              <a:t>LEP</a:t>
            </a:r>
          </a:p>
        </p:txBody>
      </p:sp>
      <p:sp>
        <p:nvSpPr>
          <p:cNvPr id="9229" name="Line 34"/>
          <p:cNvSpPr>
            <a:spLocks noChangeShapeType="1"/>
          </p:cNvSpPr>
          <p:nvPr/>
        </p:nvSpPr>
        <p:spPr bwMode="auto">
          <a:xfrm>
            <a:off x="381000" y="685800"/>
            <a:ext cx="6172200" cy="0"/>
          </a:xfrm>
          <a:prstGeom prst="line">
            <a:avLst/>
          </a:prstGeom>
          <a:noFill/>
          <a:ln w="9525">
            <a:solidFill>
              <a:srgbClr val="C7C397"/>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5264" r:id="rId1"/>
    <p:sldLayoutId id="2147485251" r:id="rId2"/>
    <p:sldLayoutId id="2147485252" r:id="rId3"/>
    <p:sldLayoutId id="2147485253" r:id="rId4"/>
    <p:sldLayoutId id="2147485254" r:id="rId5"/>
    <p:sldLayoutId id="2147485255" r:id="rId6"/>
    <p:sldLayoutId id="2147485256" r:id="rId7"/>
    <p:sldLayoutId id="2147485257" r:id="rId8"/>
    <p:sldLayoutId id="2147485258" r:id="rId9"/>
    <p:sldLayoutId id="2147485259" r:id="rId10"/>
    <p:sldLayoutId id="2147485260" r:id="rId11"/>
    <p:sldLayoutId id="2147485261" r:id="rId12"/>
  </p:sldLayoutIdLst>
  <p:hf hdr="0" ftr="0" dt="0"/>
  <p:txStyles>
    <p:titleStyle>
      <a:lvl1pPr algn="l" rtl="0" eaLnBrk="0" fontAlgn="base" hangingPunct="0">
        <a:spcBef>
          <a:spcPct val="0"/>
        </a:spcBef>
        <a:spcAft>
          <a:spcPct val="0"/>
        </a:spcAft>
        <a:defRPr sz="1400" b="1">
          <a:solidFill>
            <a:srgbClr val="663300"/>
          </a:solidFill>
          <a:latin typeface="+mj-lt"/>
          <a:ea typeface="+mj-ea"/>
          <a:cs typeface="+mj-cs"/>
        </a:defRPr>
      </a:lvl1pPr>
      <a:lvl2pPr algn="l" rtl="0" eaLnBrk="0" fontAlgn="base" hangingPunct="0">
        <a:spcBef>
          <a:spcPct val="0"/>
        </a:spcBef>
        <a:spcAft>
          <a:spcPct val="0"/>
        </a:spcAft>
        <a:defRPr sz="1400" b="1">
          <a:solidFill>
            <a:srgbClr val="663300"/>
          </a:solidFill>
          <a:latin typeface="Arial" charset="0"/>
        </a:defRPr>
      </a:lvl2pPr>
      <a:lvl3pPr algn="l" rtl="0" eaLnBrk="0" fontAlgn="base" hangingPunct="0">
        <a:spcBef>
          <a:spcPct val="0"/>
        </a:spcBef>
        <a:spcAft>
          <a:spcPct val="0"/>
        </a:spcAft>
        <a:defRPr sz="1400" b="1">
          <a:solidFill>
            <a:srgbClr val="663300"/>
          </a:solidFill>
          <a:latin typeface="Arial" charset="0"/>
        </a:defRPr>
      </a:lvl3pPr>
      <a:lvl4pPr algn="l" rtl="0" eaLnBrk="0" fontAlgn="base" hangingPunct="0">
        <a:spcBef>
          <a:spcPct val="0"/>
        </a:spcBef>
        <a:spcAft>
          <a:spcPct val="0"/>
        </a:spcAft>
        <a:defRPr sz="1400" b="1">
          <a:solidFill>
            <a:srgbClr val="663300"/>
          </a:solidFill>
          <a:latin typeface="Arial" charset="0"/>
        </a:defRPr>
      </a:lvl4pPr>
      <a:lvl5pPr algn="l" rtl="0" eaLnBrk="0" fontAlgn="base" hangingPunct="0">
        <a:spcBef>
          <a:spcPct val="0"/>
        </a:spcBef>
        <a:spcAft>
          <a:spcPct val="0"/>
        </a:spcAft>
        <a:defRPr sz="1400" b="1">
          <a:solidFill>
            <a:srgbClr val="663300"/>
          </a:solidFill>
          <a:latin typeface="Arial" charset="0"/>
        </a:defRPr>
      </a:lvl5pPr>
      <a:lvl6pPr marL="457200" algn="l" rtl="0" fontAlgn="base">
        <a:spcBef>
          <a:spcPct val="0"/>
        </a:spcBef>
        <a:spcAft>
          <a:spcPct val="0"/>
        </a:spcAft>
        <a:defRPr sz="1400" b="1">
          <a:solidFill>
            <a:srgbClr val="663300"/>
          </a:solidFill>
          <a:latin typeface="Arial" charset="0"/>
        </a:defRPr>
      </a:lvl6pPr>
      <a:lvl7pPr marL="914400" algn="l" rtl="0" fontAlgn="base">
        <a:spcBef>
          <a:spcPct val="0"/>
        </a:spcBef>
        <a:spcAft>
          <a:spcPct val="0"/>
        </a:spcAft>
        <a:defRPr sz="1400" b="1">
          <a:solidFill>
            <a:srgbClr val="663300"/>
          </a:solidFill>
          <a:latin typeface="Arial" charset="0"/>
        </a:defRPr>
      </a:lvl7pPr>
      <a:lvl8pPr marL="1371600" algn="l" rtl="0" fontAlgn="base">
        <a:spcBef>
          <a:spcPct val="0"/>
        </a:spcBef>
        <a:spcAft>
          <a:spcPct val="0"/>
        </a:spcAft>
        <a:defRPr sz="1400" b="1">
          <a:solidFill>
            <a:srgbClr val="663300"/>
          </a:solidFill>
          <a:latin typeface="Arial" charset="0"/>
        </a:defRPr>
      </a:lvl8pPr>
      <a:lvl9pPr marL="1828800" algn="l" rtl="0" fontAlgn="base">
        <a:spcBef>
          <a:spcPct val="0"/>
        </a:spcBef>
        <a:spcAft>
          <a:spcPct val="0"/>
        </a:spcAft>
        <a:defRPr sz="14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Layout" Target="../slideLayouts/slideLayout74.xml"/><Relationship Id="rId5" Type="http://schemas.openxmlformats.org/officeDocument/2006/relationships/image" Target="../media/image7.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54.xml"/><Relationship Id="rId6" Type="http://schemas.openxmlformats.org/officeDocument/2006/relationships/image" Target="../media/image5.emf"/><Relationship Id="rId5" Type="http://schemas.openxmlformats.org/officeDocument/2006/relationships/image" Target="../media/image15.emf"/><Relationship Id="rId4" Type="http://schemas.openxmlformats.org/officeDocument/2006/relationships/image" Target="../media/image14.gi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0.xml"/><Relationship Id="rId5" Type="http://schemas.openxmlformats.org/officeDocument/2006/relationships/image" Target="../media/image5.emf"/><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54.xml"/><Relationship Id="rId5" Type="http://schemas.openxmlformats.org/officeDocument/2006/relationships/image" Target="../media/image19.png"/><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0.xml"/><Relationship Id="rId5" Type="http://schemas.openxmlformats.org/officeDocument/2006/relationships/image" Target="../media/image5.emf"/><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54.xml"/><Relationship Id="rId6" Type="http://schemas.openxmlformats.org/officeDocument/2006/relationships/image" Target="../media/image22.jpeg"/><Relationship Id="rId5" Type="http://schemas.openxmlformats.org/officeDocument/2006/relationships/image" Target="../media/image6.emf"/><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60.xml"/><Relationship Id="rId6" Type="http://schemas.openxmlformats.org/officeDocument/2006/relationships/image" Target="../media/image7.png"/><Relationship Id="rId5" Type="http://schemas.openxmlformats.org/officeDocument/2006/relationships/image" Target="../media/image24.emf"/><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54.xml"/><Relationship Id="rId5" Type="http://schemas.openxmlformats.org/officeDocument/2006/relationships/image" Target="../media/image24.emf"/><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73.xml"/><Relationship Id="rId6" Type="http://schemas.openxmlformats.org/officeDocument/2006/relationships/image" Target="../media/image24.emf"/><Relationship Id="rId5" Type="http://schemas.openxmlformats.org/officeDocument/2006/relationships/image" Target="../media/image26.jpe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54.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image" Target="../media/image7.png"/><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60.xml"/><Relationship Id="rId6" Type="http://schemas.openxmlformats.org/officeDocument/2006/relationships/image" Target="../media/image24.emf"/><Relationship Id="rId5" Type="http://schemas.openxmlformats.org/officeDocument/2006/relationships/image" Target="../media/image28.jpe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4.xml"/><Relationship Id="rId5" Type="http://schemas.openxmlformats.org/officeDocument/2006/relationships/image" Target="../media/image29.jpeg"/><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3.xml"/><Relationship Id="rId6" Type="http://schemas.openxmlformats.org/officeDocument/2006/relationships/image" Target="../media/image30.jpeg"/><Relationship Id="rId5" Type="http://schemas.openxmlformats.org/officeDocument/2006/relationships/image" Target="../media/image21.jpeg"/><Relationship Id="rId4" Type="http://schemas.openxmlformats.org/officeDocument/2006/relationships/image" Target="../media/image6.emf"/></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8.xml"/><Relationship Id="rId1" Type="http://schemas.openxmlformats.org/officeDocument/2006/relationships/slideLayout" Target="../slideLayouts/slideLayout54.xml"/><Relationship Id="rId6" Type="http://schemas.openxmlformats.org/officeDocument/2006/relationships/image" Target="../media/image32.jpeg"/><Relationship Id="rId5" Type="http://schemas.openxmlformats.org/officeDocument/2006/relationships/image" Target="../media/image19.png"/><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emf"/><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54.xml"/><Relationship Id="rId6" Type="http://schemas.openxmlformats.org/officeDocument/2006/relationships/image" Target="../media/image24.emf"/><Relationship Id="rId5" Type="http://schemas.openxmlformats.org/officeDocument/2006/relationships/image" Target="../media/image34.jpe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emf"/><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4.emf"/><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24.emf"/><Relationship Id="rId4" Type="http://schemas.openxmlformats.org/officeDocument/2006/relationships/image" Target="../media/image6.emf"/></Relationships>
</file>

<file path=ppt/slides/_rels/slide34.xml.rels><?xml version="1.0" encoding="UTF-8" standalone="yes"?>
<Relationships xmlns="http://schemas.openxmlformats.org/package/2006/relationships"><Relationship Id="rId3" Type="http://schemas.openxmlformats.org/officeDocument/2006/relationships/hyperlink" Target="http://www.jointcommission.org/assets/1/6/ARoadmapforHospitalsfinalversion727.pdf" TargetMode="External"/><Relationship Id="rId2" Type="http://schemas.openxmlformats.org/officeDocument/2006/relationships/hyperlink" Target="http://www.hhs.gov/ocr/civilrights/resources/specialtopics/lep/policyguidancedocument.html" TargetMode="External"/><Relationship Id="rId1" Type="http://schemas.openxmlformats.org/officeDocument/2006/relationships/slideLayout" Target="../slideLayouts/slideLayout13.xml"/><Relationship Id="rId6" Type="http://schemas.openxmlformats.org/officeDocument/2006/relationships/image" Target="../media/image40.jpeg"/><Relationship Id="rId5" Type="http://schemas.openxmlformats.org/officeDocument/2006/relationships/image" Target="../media/image24.emf"/><Relationship Id="rId4" Type="http://schemas.openxmlformats.org/officeDocument/2006/relationships/image" Target="../media/image5.emf"/></Relationships>
</file>

<file path=ppt/slides/_rels/slide3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emf"/><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6.emf"/></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47.jpeg"/></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emf"/><Relationship Id="rId1" Type="http://schemas.openxmlformats.org/officeDocument/2006/relationships/slideLayout" Target="../slideLayouts/slideLayout13.xml"/><Relationship Id="rId5" Type="http://schemas.openxmlformats.org/officeDocument/2006/relationships/image" Target="../media/image50.jpeg"/><Relationship Id="rId4" Type="http://schemas.openxmlformats.org/officeDocument/2006/relationships/image" Target="../media/image6.emf"/></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5.emf"/><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teamstepps.ahrq.gov/" TargetMode="Externa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5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healthaffairs.org/blog/2008/11/19/language-culture-and-medical-tragedy-the-case-of-willie-ramirez/" TargetMode="External"/><Relationship Id="rId2" Type="http://schemas.openxmlformats.org/officeDocument/2006/relationships/notesSlide" Target="../notesSlides/notesSlide4.xml"/><Relationship Id="rId1" Type="http://schemas.openxmlformats.org/officeDocument/2006/relationships/slideLayout" Target="../slideLayouts/slideLayout60.xml"/><Relationship Id="rId6" Type="http://schemas.openxmlformats.org/officeDocument/2006/relationships/image" Target="../media/image11.jpeg"/><Relationship Id="rId5" Type="http://schemas.openxmlformats.org/officeDocument/2006/relationships/image" Target="../media/image7.pn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4.xml"/><Relationship Id="rId5" Type="http://schemas.openxmlformats.org/officeDocument/2006/relationships/image" Target="../media/image5.emf"/><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ChangeArrowheads="1"/>
          </p:cNvSpPr>
          <p:nvPr/>
        </p:nvSpPr>
        <p:spPr bwMode="auto">
          <a:xfrm>
            <a:off x="457200" y="457200"/>
            <a:ext cx="6096000" cy="3124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7411" name="Rectangle 2"/>
          <p:cNvSpPr>
            <a:spLocks noGrp="1" noChangeArrowheads="1"/>
          </p:cNvSpPr>
          <p:nvPr>
            <p:ph type="ctrTitle"/>
          </p:nvPr>
        </p:nvSpPr>
        <p:spPr>
          <a:xfrm>
            <a:off x="457200" y="4572000"/>
            <a:ext cx="5829300" cy="762000"/>
          </a:xfrm>
        </p:spPr>
        <p:txBody>
          <a:bodyPr/>
          <a:lstStyle/>
          <a:p>
            <a:pPr eaLnBrk="1" hangingPunct="1"/>
            <a:r>
              <a:rPr lang="en-US" sz="1800" dirty="0" smtClean="0"/>
              <a:t>Enhancing Safety for Patients With </a:t>
            </a:r>
            <a:br>
              <a:rPr lang="en-US" sz="1800" dirty="0" smtClean="0"/>
            </a:br>
            <a:r>
              <a:rPr lang="en-US" sz="1800" dirty="0" smtClean="0"/>
              <a:t>Limited English Proficiency</a:t>
            </a:r>
            <a:br>
              <a:rPr lang="en-US" sz="1800" dirty="0" smtClean="0"/>
            </a:br>
            <a:r>
              <a:rPr lang="en-US" sz="1800" dirty="0" smtClean="0"/>
              <a:t>Train-the-Trainer Instructor Guide</a:t>
            </a:r>
          </a:p>
        </p:txBody>
      </p:sp>
      <p:pic>
        <p:nvPicPr>
          <p:cNvPr id="17412" name="Picture 5" descr="framework_complet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78090" y="762002"/>
            <a:ext cx="2054225" cy="1646239"/>
          </a:xfrm>
          <a:prstGeom prst="rect">
            <a:avLst/>
          </a:prstGeom>
          <a:noFill/>
          <a:ln w="9525">
            <a:noFill/>
            <a:miter lim="800000"/>
            <a:headEnd/>
            <a:tailEnd/>
          </a:ln>
        </p:spPr>
      </p:pic>
      <p:pic>
        <p:nvPicPr>
          <p:cNvPr id="17413" name="Picture 9" descr="name"/>
          <p:cNvPicPr>
            <a:picLocks noChangeAspect="1" noChangeArrowheads="1"/>
          </p:cNvPicPr>
          <p:nvPr/>
        </p:nvPicPr>
        <p:blipFill>
          <a:blip r:embed="rId3" cstate="print"/>
          <a:srcRect/>
          <a:stretch>
            <a:fillRect/>
          </a:stretch>
        </p:blipFill>
        <p:spPr bwMode="auto">
          <a:xfrm>
            <a:off x="1371600" y="2552700"/>
            <a:ext cx="4267200" cy="709613"/>
          </a:xfrm>
          <a:prstGeom prst="rect">
            <a:avLst/>
          </a:prstGeom>
          <a:noFill/>
          <a:ln w="9525">
            <a:noFill/>
            <a:miter lim="800000"/>
            <a:headEnd/>
            <a:tailEnd/>
          </a:ln>
        </p:spPr>
      </p:pic>
      <p:sp>
        <p:nvSpPr>
          <p:cNvPr id="17414" name="Text Box 10"/>
          <p:cNvSpPr txBox="1">
            <a:spLocks noChangeArrowheads="1"/>
          </p:cNvSpPr>
          <p:nvPr/>
        </p:nvSpPr>
        <p:spPr bwMode="auto">
          <a:xfrm>
            <a:off x="5486400" y="2535241"/>
            <a:ext cx="584200" cy="276999"/>
          </a:xfrm>
          <a:prstGeom prst="rect">
            <a:avLst/>
          </a:prstGeom>
          <a:noFill/>
          <a:ln w="9525">
            <a:noFill/>
            <a:miter lim="800000"/>
            <a:headEnd/>
            <a:tailEnd/>
          </a:ln>
        </p:spPr>
        <p:txBody>
          <a:bodyPr>
            <a:spAutoFit/>
          </a:bodyPr>
          <a:lstStyle/>
          <a:p>
            <a:pPr>
              <a:spcBef>
                <a:spcPct val="50000"/>
              </a:spcBef>
            </a:pPr>
            <a:r>
              <a:rPr lang="en-US" sz="1200">
                <a:solidFill>
                  <a:schemeClr val="bg2"/>
                </a:solidFill>
              </a:rPr>
              <a:t>TM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fld id="{0D20BA5E-26C2-4A33-AC56-BFCBF8E9FDD9}" type="slidenum">
              <a:rPr lang="en-US" smtClean="0"/>
              <a:pPr/>
              <a:t>9</a:t>
            </a:fld>
            <a:endParaRPr lang="en-US" smtClean="0"/>
          </a:p>
        </p:txBody>
      </p:sp>
      <p:sp>
        <p:nvSpPr>
          <p:cNvPr id="26627" name="Rectangle 2"/>
          <p:cNvSpPr>
            <a:spLocks noGrp="1" noChangeArrowheads="1"/>
          </p:cNvSpPr>
          <p:nvPr>
            <p:ph type="title" idx="4294967295"/>
          </p:nvPr>
        </p:nvSpPr>
        <p:spPr>
          <a:xfrm>
            <a:off x="333375" y="290515"/>
            <a:ext cx="4648200" cy="395287"/>
          </a:xfrm>
        </p:spPr>
        <p:txBody>
          <a:bodyPr/>
          <a:lstStyle/>
          <a:p>
            <a:r>
              <a:rPr lang="en-US" dirty="0" smtClean="0"/>
              <a:t>Added Risk for LEP Patients</a:t>
            </a:r>
          </a:p>
        </p:txBody>
      </p:sp>
      <p:sp>
        <p:nvSpPr>
          <p:cNvPr id="16388" name="Rectangle 3"/>
          <p:cNvSpPr>
            <a:spLocks noGrp="1" noChangeArrowheads="1"/>
          </p:cNvSpPr>
          <p:nvPr>
            <p:ph type="body" idx="4294967295"/>
          </p:nvPr>
        </p:nvSpPr>
        <p:spPr>
          <a:xfrm>
            <a:off x="319088" y="852488"/>
            <a:ext cx="4648200" cy="4913312"/>
          </a:xfrm>
        </p:spPr>
        <p:txBody>
          <a:bodyPr/>
          <a:lstStyle/>
          <a:p>
            <a:pPr>
              <a:defRPr/>
            </a:pPr>
            <a:r>
              <a:rPr lang="en-US" b="1" dirty="0" smtClean="0"/>
              <a:t>SAY</a:t>
            </a:r>
            <a:r>
              <a:rPr lang="en-US" b="1" dirty="0"/>
              <a:t>:</a:t>
            </a:r>
            <a:endParaRPr lang="en-US" dirty="0"/>
          </a:p>
          <a:p>
            <a:pPr marL="0" indent="4763">
              <a:tabLst/>
              <a:defRPr/>
            </a:pPr>
            <a:r>
              <a:rPr lang="en-US" dirty="0"/>
              <a:t>Research also indicates that without a professional interpreter, medical interpretation errors are more common and significantly more likely to have potential clinical </a:t>
            </a:r>
            <a:r>
              <a:rPr lang="en-US" dirty="0" smtClean="0"/>
              <a:t>consequences. LEP </a:t>
            </a:r>
            <a:r>
              <a:rPr lang="en-US" dirty="0"/>
              <a:t>patients </a:t>
            </a:r>
            <a:r>
              <a:rPr lang="en-US" dirty="0" smtClean="0"/>
              <a:t>also have </a:t>
            </a:r>
            <a:r>
              <a:rPr lang="en-US" dirty="0"/>
              <a:t>higher lengths of stay and readmission </a:t>
            </a:r>
            <a:r>
              <a:rPr lang="en-US" dirty="0" smtClean="0"/>
              <a:t>rates. </a:t>
            </a:r>
            <a:endParaRPr lang="en-US" dirty="0"/>
          </a:p>
          <a:p>
            <a:pPr marL="0" indent="4763">
              <a:defRPr/>
            </a:pPr>
            <a:r>
              <a:rPr lang="en-US" dirty="0"/>
              <a:t>When the care team asks family members or housekeeping staff to interpret, or when they rely on their own limited foreign language skills or the patient’s limited English, they place LEP patients at risk for physical </a:t>
            </a:r>
            <a:r>
              <a:rPr lang="en-US" dirty="0" smtClean="0"/>
              <a:t>harm. </a:t>
            </a:r>
            <a:endParaRPr lang="en-US" dirty="0"/>
          </a:p>
          <a:p>
            <a:pPr marL="0" indent="4763">
              <a:defRPr/>
            </a:pPr>
            <a:r>
              <a:rPr lang="en-US" dirty="0"/>
              <a:t>In addition, they place the ad hoc interpreter at risk for  psychological </a:t>
            </a:r>
            <a:r>
              <a:rPr lang="en-US" dirty="0" smtClean="0"/>
              <a:t>harm. Imagine </a:t>
            </a:r>
            <a:r>
              <a:rPr lang="en-US" dirty="0"/>
              <a:t>how you would feel if you made an error in interpretation that caused your family member to become quadriplegic.</a:t>
            </a:r>
          </a:p>
          <a:p>
            <a:pPr marL="0" indent="4763">
              <a:defRPr/>
            </a:pPr>
            <a:r>
              <a:rPr lang="en-US" dirty="0"/>
              <a:t>Another risky situation is when the interpreter arrives after the encounter has already </a:t>
            </a:r>
            <a:r>
              <a:rPr lang="en-US" dirty="0" smtClean="0"/>
              <a:t>begun </a:t>
            </a:r>
            <a:r>
              <a:rPr lang="en-US" dirty="0"/>
              <a:t>or is called away before the encounter </a:t>
            </a:r>
            <a:r>
              <a:rPr lang="en-US" dirty="0" smtClean="0"/>
              <a:t>ends. Ideally</a:t>
            </a:r>
            <a:r>
              <a:rPr lang="en-US" dirty="0"/>
              <a:t>, the interpreter should be present for the whole </a:t>
            </a:r>
            <a:r>
              <a:rPr lang="en-US" dirty="0" smtClean="0"/>
              <a:t>encounter. If </a:t>
            </a:r>
            <a:r>
              <a:rPr lang="en-US" dirty="0"/>
              <a:t>this is not possible, the interpreter should be briefed when </a:t>
            </a:r>
            <a:r>
              <a:rPr lang="en-US" dirty="0" smtClean="0"/>
              <a:t>he or she arrives </a:t>
            </a:r>
            <a:r>
              <a:rPr lang="en-US" dirty="0"/>
              <a:t>and </a:t>
            </a:r>
            <a:r>
              <a:rPr lang="en-US" dirty="0" smtClean="0"/>
              <a:t>a backup </a:t>
            </a:r>
            <a:r>
              <a:rPr lang="en-US" dirty="0"/>
              <a:t>plan </a:t>
            </a:r>
            <a:r>
              <a:rPr lang="en-US" dirty="0" smtClean="0"/>
              <a:t>should be in place in </a:t>
            </a:r>
            <a:r>
              <a:rPr lang="en-US" dirty="0"/>
              <a:t>case </a:t>
            </a:r>
            <a:r>
              <a:rPr lang="en-US" dirty="0" smtClean="0"/>
              <a:t>the interpreter has </a:t>
            </a:r>
            <a:r>
              <a:rPr lang="en-US" dirty="0"/>
              <a:t>to leave.</a:t>
            </a:r>
          </a:p>
          <a:p>
            <a:pPr marL="0" indent="4763">
              <a:defRPr/>
            </a:pPr>
            <a:r>
              <a:rPr lang="en-US" dirty="0"/>
              <a:t>As of this writing, there is no evidence that in-person interpreters are any safer than phone or video </a:t>
            </a:r>
            <a:r>
              <a:rPr lang="en-US" dirty="0" smtClean="0"/>
              <a:t>interpreters. The </a:t>
            </a:r>
            <a:r>
              <a:rPr lang="en-US" dirty="0"/>
              <a:t>key is to use a professional medical interpreter</a:t>
            </a:r>
            <a:r>
              <a:rPr lang="en-US" dirty="0" smtClean="0"/>
              <a:t>.</a:t>
            </a:r>
          </a:p>
        </p:txBody>
      </p:sp>
      <p:sp>
        <p:nvSpPr>
          <p:cNvPr id="12294" name="Rectangle 3"/>
          <p:cNvSpPr txBox="1">
            <a:spLocks noChangeArrowheads="1"/>
          </p:cNvSpPr>
          <p:nvPr/>
        </p:nvSpPr>
        <p:spPr bwMode="auto">
          <a:xfrm>
            <a:off x="319088" y="5915025"/>
            <a:ext cx="4648200" cy="118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indent="4763" eaLnBrk="0" hangingPunct="0">
              <a:tabLst>
                <a:tab pos="347663" algn="l"/>
              </a:tabLst>
              <a:defRPr>
                <a:solidFill>
                  <a:schemeClr val="tx1"/>
                </a:solidFill>
                <a:latin typeface="Arial" charset="0"/>
              </a:defRPr>
            </a:lvl1pPr>
            <a:lvl2pPr marL="742950" indent="-285750" eaLnBrk="0" hangingPunct="0">
              <a:tabLst>
                <a:tab pos="347663" algn="l"/>
              </a:tabLst>
              <a:defRPr>
                <a:solidFill>
                  <a:schemeClr val="tx1"/>
                </a:solidFill>
                <a:latin typeface="Arial" charset="0"/>
              </a:defRPr>
            </a:lvl2pPr>
            <a:lvl3pPr marL="1143000" indent="-228600" eaLnBrk="0" hangingPunct="0">
              <a:tabLst>
                <a:tab pos="347663" algn="l"/>
              </a:tabLst>
              <a:defRPr>
                <a:solidFill>
                  <a:schemeClr val="tx1"/>
                </a:solidFill>
                <a:latin typeface="Arial" charset="0"/>
              </a:defRPr>
            </a:lvl3pPr>
            <a:lvl4pPr marL="1600200" indent="-228600" eaLnBrk="0" hangingPunct="0">
              <a:tabLst>
                <a:tab pos="347663" algn="l"/>
              </a:tabLst>
              <a:defRPr>
                <a:solidFill>
                  <a:schemeClr val="tx1"/>
                </a:solidFill>
                <a:latin typeface="Arial" charset="0"/>
              </a:defRPr>
            </a:lvl4pPr>
            <a:lvl5pPr marL="2057400" indent="-228600" eaLnBrk="0" hangingPunct="0">
              <a:tabLst>
                <a:tab pos="347663" algn="l"/>
              </a:tabLst>
              <a:defRPr>
                <a:solidFill>
                  <a:schemeClr val="tx1"/>
                </a:solidFill>
                <a:latin typeface="Arial" charset="0"/>
              </a:defRPr>
            </a:lvl5pPr>
            <a:lvl6pPr marL="2514600" indent="-228600" eaLnBrk="0" fontAlgn="base" hangingPunct="0">
              <a:spcBef>
                <a:spcPct val="0"/>
              </a:spcBef>
              <a:spcAft>
                <a:spcPct val="0"/>
              </a:spcAft>
              <a:tabLst>
                <a:tab pos="347663" algn="l"/>
              </a:tabLst>
              <a:defRPr>
                <a:solidFill>
                  <a:schemeClr val="tx1"/>
                </a:solidFill>
                <a:latin typeface="Arial" charset="0"/>
              </a:defRPr>
            </a:lvl6pPr>
            <a:lvl7pPr marL="2971800" indent="-228600" eaLnBrk="0" fontAlgn="base" hangingPunct="0">
              <a:spcBef>
                <a:spcPct val="0"/>
              </a:spcBef>
              <a:spcAft>
                <a:spcPct val="0"/>
              </a:spcAft>
              <a:tabLst>
                <a:tab pos="347663" algn="l"/>
              </a:tabLst>
              <a:defRPr>
                <a:solidFill>
                  <a:schemeClr val="tx1"/>
                </a:solidFill>
                <a:latin typeface="Arial" charset="0"/>
              </a:defRPr>
            </a:lvl7pPr>
            <a:lvl8pPr marL="3429000" indent="-228600" eaLnBrk="0" fontAlgn="base" hangingPunct="0">
              <a:spcBef>
                <a:spcPct val="0"/>
              </a:spcBef>
              <a:spcAft>
                <a:spcPct val="0"/>
              </a:spcAft>
              <a:tabLst>
                <a:tab pos="347663" algn="l"/>
              </a:tabLst>
              <a:defRPr>
                <a:solidFill>
                  <a:schemeClr val="tx1"/>
                </a:solidFill>
                <a:latin typeface="Arial" charset="0"/>
              </a:defRPr>
            </a:lvl8pPr>
            <a:lvl9pPr marL="3886200" indent="-228600" eaLnBrk="0" fontAlgn="base" hangingPunct="0">
              <a:spcBef>
                <a:spcPct val="0"/>
              </a:spcBef>
              <a:spcAft>
                <a:spcPct val="0"/>
              </a:spcAft>
              <a:tabLst>
                <a:tab pos="347663" algn="l"/>
              </a:tabLst>
              <a:defRPr>
                <a:solidFill>
                  <a:schemeClr val="tx1"/>
                </a:solidFill>
                <a:latin typeface="Arial" charset="0"/>
              </a:defRPr>
            </a:lvl9pPr>
          </a:lstStyle>
          <a:p>
            <a:pPr>
              <a:spcBef>
                <a:spcPct val="50000"/>
              </a:spcBef>
              <a:defRPr/>
            </a:pPr>
            <a:r>
              <a:rPr lang="de-DE" sz="1200" dirty="0" smtClean="0">
                <a:solidFill>
                  <a:srgbClr val="000000"/>
                </a:solidFill>
                <a:cs typeface="+mn-cs"/>
              </a:rPr>
              <a:t>         </a:t>
            </a:r>
            <a:r>
              <a:rPr lang="de-DE" sz="1200" b="1" kern="0" dirty="0" smtClean="0">
                <a:solidFill>
                  <a:srgbClr val="000000"/>
                </a:solidFill>
                <a:cs typeface="+mn-cs"/>
              </a:rPr>
              <a:t>INSTRUCTOR NOTE:</a:t>
            </a:r>
          </a:p>
          <a:p>
            <a:pPr>
              <a:spcBef>
                <a:spcPct val="50000"/>
              </a:spcBef>
              <a:defRPr/>
            </a:pPr>
            <a:r>
              <a:rPr lang="de-DE" sz="1200" dirty="0" smtClean="0">
                <a:solidFill>
                  <a:srgbClr val="000000"/>
                </a:solidFill>
                <a:cs typeface="+mn-cs"/>
              </a:rPr>
              <a:t>The points made above are supported by preliminary research conducted to develop this training module, and by the references in the Evidence Summary handout.</a:t>
            </a:r>
            <a:endParaRPr lang="en-US" sz="1200" dirty="0" smtClean="0">
              <a:solidFill>
                <a:srgbClr val="000000"/>
              </a:solidFill>
              <a:cs typeface="+mn-cs"/>
            </a:endParaRPr>
          </a:p>
        </p:txBody>
      </p:sp>
      <p:sp>
        <p:nvSpPr>
          <p:cNvPr id="8" name="Rectangle 7"/>
          <p:cNvSpPr/>
          <p:nvPr/>
        </p:nvSpPr>
        <p:spPr>
          <a:xfrm>
            <a:off x="5248275" y="2724062"/>
            <a:ext cx="13525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2 minutes</a:t>
            </a:r>
          </a:p>
        </p:txBody>
      </p:sp>
      <p:sp>
        <p:nvSpPr>
          <p:cNvPr id="9" name="TextBox 8"/>
          <p:cNvSpPr txBox="1"/>
          <p:nvPr/>
        </p:nvSpPr>
        <p:spPr>
          <a:xfrm>
            <a:off x="5072313" y="6440404"/>
            <a:ext cx="1483394" cy="461665"/>
          </a:xfrm>
          <a:prstGeom prst="rect">
            <a:avLst/>
          </a:prstGeom>
          <a:noFill/>
        </p:spPr>
        <p:txBody>
          <a:bodyPr wrap="square" rtlCol="0">
            <a:spAutoFit/>
          </a:bodyPr>
          <a:lstStyle/>
          <a:p>
            <a:pPr marL="169863" lvl="1" indent="-168275">
              <a:spcBef>
                <a:spcPct val="50000"/>
              </a:spcBef>
              <a:buFontTx/>
              <a:buChar char="•"/>
              <a:tabLst>
                <a:tab pos="285750" algn="l"/>
              </a:tabLst>
            </a:pPr>
            <a:r>
              <a:rPr lang="en-US" sz="1200" dirty="0" smtClean="0">
                <a:solidFill>
                  <a:srgbClr val="333399"/>
                </a:solidFill>
              </a:rPr>
              <a:t>Evidence summary sheet</a:t>
            </a:r>
            <a:endParaRPr lang="en-US" dirty="0"/>
          </a:p>
        </p:txBody>
      </p:sp>
      <p:pic>
        <p:nvPicPr>
          <p:cNvPr id="10" name="Picture 25" descr="Materials icon"/>
          <p:cNvPicPr>
            <a:picLocks noChangeAspect="1" noChangeArrowheads="1"/>
          </p:cNvPicPr>
          <p:nvPr/>
        </p:nvPicPr>
        <p:blipFill>
          <a:blip r:embed="rId2" cstate="print"/>
          <a:srcRect/>
          <a:stretch>
            <a:fillRect/>
          </a:stretch>
        </p:blipFill>
        <p:spPr bwMode="auto">
          <a:xfrm>
            <a:off x="5139489" y="6083968"/>
            <a:ext cx="136525" cy="273050"/>
          </a:xfrm>
          <a:prstGeom prst="rect">
            <a:avLst/>
          </a:prstGeom>
          <a:noFill/>
          <a:ln w="9525">
            <a:noFill/>
            <a:miter lim="800000"/>
            <a:headEnd/>
            <a:tailEnd/>
          </a:ln>
        </p:spPr>
      </p:pic>
      <p:pic>
        <p:nvPicPr>
          <p:cNvPr id="11" name="Picture 11" descr="Time icon"/>
          <p:cNvPicPr>
            <a:picLocks noChangeAspect="1" noChangeArrowheads="1"/>
          </p:cNvPicPr>
          <p:nvPr/>
        </p:nvPicPr>
        <p:blipFill>
          <a:blip r:embed="rId3" cstate="print"/>
          <a:srcRect/>
          <a:stretch>
            <a:fillRect/>
          </a:stretch>
        </p:blipFill>
        <p:spPr bwMode="auto">
          <a:xfrm>
            <a:off x="5042736" y="2773278"/>
            <a:ext cx="209550" cy="228600"/>
          </a:xfrm>
          <a:prstGeom prst="rect">
            <a:avLst/>
          </a:prstGeom>
          <a:noFill/>
          <a:ln w="9525">
            <a:noFill/>
            <a:miter lim="800000"/>
            <a:headEnd/>
            <a:tailEnd/>
          </a:ln>
        </p:spPr>
      </p:pic>
      <p:pic>
        <p:nvPicPr>
          <p:cNvPr id="12" name="Picture 11" descr="Slide5.JPG"/>
          <p:cNvPicPr>
            <a:picLocks noChangeAspect="1"/>
          </p:cNvPicPr>
          <p:nvPr/>
        </p:nvPicPr>
        <p:blipFill>
          <a:blip r:embed="rId4" cstate="print"/>
          <a:stretch>
            <a:fillRect/>
          </a:stretch>
        </p:blipFill>
        <p:spPr>
          <a:xfrm>
            <a:off x="5133975" y="923925"/>
            <a:ext cx="1371600" cy="1028700"/>
          </a:xfrm>
          <a:prstGeom prst="rect">
            <a:avLst/>
          </a:prstGeom>
        </p:spPr>
      </p:pic>
      <p:pic>
        <p:nvPicPr>
          <p:cNvPr id="13" name="Picture 12"/>
          <p:cNvPicPr>
            <a:picLocks noChangeAspect="1"/>
          </p:cNvPicPr>
          <p:nvPr/>
        </p:nvPicPr>
        <p:blipFill>
          <a:blip r:embed="rId5" cstate="print"/>
          <a:srcRect r="84598" b="21956"/>
          <a:stretch>
            <a:fillRect/>
          </a:stretch>
        </p:blipFill>
        <p:spPr>
          <a:xfrm>
            <a:off x="413585" y="5916989"/>
            <a:ext cx="308809" cy="252747"/>
          </a:xfrm>
          <a:prstGeom prst="rect">
            <a:avLst/>
          </a:prstGeom>
        </p:spPr>
      </p:pic>
      <p:sp>
        <p:nvSpPr>
          <p:cNvPr id="14" name="TextBox 13"/>
          <p:cNvSpPr txBox="1"/>
          <p:nvPr/>
        </p:nvSpPr>
        <p:spPr>
          <a:xfrm>
            <a:off x="5269832" y="6124074"/>
            <a:ext cx="1179094" cy="553998"/>
          </a:xfrm>
          <a:prstGeom prst="rect">
            <a:avLst/>
          </a:prstGeom>
          <a:noFill/>
        </p:spPr>
        <p:txBody>
          <a:bodyPr wrap="square" rtlCol="0">
            <a:spAutoFit/>
          </a:bodyPr>
          <a:lstStyle/>
          <a:p>
            <a:r>
              <a:rPr lang="en-US" sz="1200" b="1" dirty="0" smtClean="0">
                <a:solidFill>
                  <a:srgbClr val="333399"/>
                </a:solidFill>
              </a:rPr>
              <a:t>MATERIALS:</a:t>
            </a:r>
            <a:endParaRPr lang="en-US" sz="1200" dirty="0" smtClean="0">
              <a:solidFill>
                <a:srgbClr val="333399"/>
              </a:solidFill>
            </a:endParaRP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r>
              <a:rPr lang="en-US" dirty="0" smtClean="0"/>
              <a:t>LEP Patients in Your Clinical Area</a:t>
            </a:r>
          </a:p>
        </p:txBody>
      </p:sp>
      <p:sp>
        <p:nvSpPr>
          <p:cNvPr id="27651" name="Rectangle 26"/>
          <p:cNvSpPr>
            <a:spLocks noChangeArrowheads="1"/>
          </p:cNvSpPr>
          <p:nvPr/>
        </p:nvSpPr>
        <p:spPr bwMode="auto">
          <a:xfrm>
            <a:off x="1905000" y="852488"/>
            <a:ext cx="4648200" cy="7758112"/>
          </a:xfrm>
          <a:prstGeom prst="rect">
            <a:avLst/>
          </a:prstGeom>
          <a:noFill/>
          <a:ln w="9525">
            <a:noFill/>
            <a:miter lim="800000"/>
            <a:headEnd/>
            <a:tailEnd/>
          </a:ln>
        </p:spPr>
        <p:txBody>
          <a:bodyPr lIns="91429" tIns="45714" rIns="91429" bIns="45714"/>
          <a:lstStyle/>
          <a:p>
            <a:pPr>
              <a:spcBef>
                <a:spcPct val="50000"/>
              </a:spcBef>
              <a:tabLst>
                <a:tab pos="347663" algn="l"/>
              </a:tabLst>
            </a:pPr>
            <a:r>
              <a:rPr lang="en-US" sz="1400" b="1" dirty="0">
                <a:solidFill>
                  <a:srgbClr val="000000"/>
                </a:solidFill>
              </a:rPr>
              <a:t> </a:t>
            </a:r>
            <a:r>
              <a:rPr lang="en-US" sz="1200" dirty="0">
                <a:solidFill>
                  <a:srgbClr val="000000"/>
                </a:solidFill>
              </a:rPr>
              <a:t> </a:t>
            </a:r>
            <a:r>
              <a:rPr lang="en-US" sz="1200" dirty="0" smtClean="0">
                <a:solidFill>
                  <a:srgbClr val="000000"/>
                </a:solidFill>
              </a:rPr>
              <a:t>       </a:t>
            </a:r>
            <a:r>
              <a:rPr lang="en-US" sz="1200" b="1" dirty="0" smtClean="0">
                <a:solidFill>
                  <a:srgbClr val="000000"/>
                </a:solidFill>
              </a:rPr>
              <a:t>INSTRUCTOR NOTE:</a:t>
            </a:r>
          </a:p>
          <a:p>
            <a:pPr>
              <a:spcBef>
                <a:spcPct val="50000"/>
              </a:spcBef>
              <a:tabLst>
                <a:tab pos="347663" algn="l"/>
              </a:tabLst>
            </a:pPr>
            <a:r>
              <a:rPr lang="en-US" sz="1200" dirty="0" smtClean="0">
                <a:solidFill>
                  <a:srgbClr val="000000"/>
                </a:solidFill>
              </a:rPr>
              <a:t>The bullet points </a:t>
            </a:r>
            <a:r>
              <a:rPr lang="en-US" sz="1200" dirty="0">
                <a:solidFill>
                  <a:srgbClr val="000000"/>
                </a:solidFill>
              </a:rPr>
              <a:t>in this slide should be replaced with information about LEP patients in the clinical area where you </a:t>
            </a:r>
            <a:r>
              <a:rPr lang="en-US" sz="1200" dirty="0" smtClean="0">
                <a:solidFill>
                  <a:srgbClr val="000000"/>
                </a:solidFill>
              </a:rPr>
              <a:t>conduct </a:t>
            </a:r>
            <a:r>
              <a:rPr lang="en-US" sz="1200" dirty="0">
                <a:solidFill>
                  <a:srgbClr val="000000"/>
                </a:solidFill>
              </a:rPr>
              <a:t>the training.</a:t>
            </a:r>
          </a:p>
          <a:p>
            <a:pPr>
              <a:spcBef>
                <a:spcPct val="50000"/>
              </a:spcBef>
              <a:tabLst>
                <a:tab pos="347663" algn="l"/>
              </a:tabLst>
            </a:pPr>
            <a:endParaRPr lang="en-US" sz="1200" dirty="0">
              <a:solidFill>
                <a:srgbClr val="000000"/>
              </a:solidFill>
            </a:endParaRPr>
          </a:p>
          <a:p>
            <a:pPr>
              <a:spcBef>
                <a:spcPct val="50000"/>
              </a:spcBef>
              <a:tabLst>
                <a:tab pos="347663" algn="l"/>
              </a:tabLst>
            </a:pPr>
            <a:r>
              <a:rPr lang="en-US" sz="1200" dirty="0">
                <a:solidFill>
                  <a:srgbClr val="000000"/>
                </a:solidFill>
              </a:rPr>
              <a:t>About the penguins: Graphic design used throughout </a:t>
            </a:r>
            <a:r>
              <a:rPr lang="en-US" sz="1200" dirty="0" err="1">
                <a:solidFill>
                  <a:srgbClr val="000000"/>
                </a:solidFill>
              </a:rPr>
              <a:t>TeamSTEPPS</a:t>
            </a:r>
            <a:r>
              <a:rPr lang="en-US" sz="1200" dirty="0">
                <a:solidFill>
                  <a:srgbClr val="000000"/>
                </a:solidFill>
              </a:rPr>
              <a:t>, including the cartoon penguins, is inspired by the 2006 book by John </a:t>
            </a:r>
            <a:r>
              <a:rPr lang="en-US" sz="1200" dirty="0" err="1">
                <a:solidFill>
                  <a:srgbClr val="000000"/>
                </a:solidFill>
              </a:rPr>
              <a:t>Kotter</a:t>
            </a:r>
            <a:r>
              <a:rPr lang="en-US" sz="1200" dirty="0">
                <a:solidFill>
                  <a:srgbClr val="000000"/>
                </a:solidFill>
              </a:rPr>
              <a:t>, </a:t>
            </a:r>
            <a:r>
              <a:rPr lang="en-US" sz="1200" i="1" dirty="0" smtClean="0">
                <a:solidFill>
                  <a:srgbClr val="000000"/>
                </a:solidFill>
              </a:rPr>
              <a:t>Our </a:t>
            </a:r>
            <a:r>
              <a:rPr lang="en-US" sz="1200" i="1" dirty="0">
                <a:solidFill>
                  <a:srgbClr val="000000"/>
                </a:solidFill>
              </a:rPr>
              <a:t>Iceberg </a:t>
            </a:r>
            <a:r>
              <a:rPr lang="en-US" sz="1200" i="1" dirty="0" smtClean="0">
                <a:solidFill>
                  <a:srgbClr val="000000"/>
                </a:solidFill>
              </a:rPr>
              <a:t>Is Melting</a:t>
            </a:r>
            <a:r>
              <a:rPr lang="en-US" sz="1200" i="1" dirty="0">
                <a:solidFill>
                  <a:srgbClr val="000000"/>
                </a:solidFill>
              </a:rPr>
              <a:t>: Changing and Succeeding Under Adverse </a:t>
            </a:r>
            <a:r>
              <a:rPr lang="en-US" sz="1200" i="1" dirty="0" smtClean="0">
                <a:solidFill>
                  <a:srgbClr val="000000"/>
                </a:solidFill>
              </a:rPr>
              <a:t>Conditions</a:t>
            </a:r>
            <a:r>
              <a:rPr lang="en-US" sz="1200" dirty="0" smtClean="0">
                <a:solidFill>
                  <a:srgbClr val="000000"/>
                </a:solidFill>
              </a:rPr>
              <a:t>. </a:t>
            </a:r>
            <a:r>
              <a:rPr lang="en-US" sz="1200" dirty="0">
                <a:solidFill>
                  <a:srgbClr val="000000"/>
                </a:solidFill>
              </a:rPr>
              <a:t>The book illustrates </a:t>
            </a:r>
            <a:r>
              <a:rPr lang="en-US" sz="1200" dirty="0" err="1">
                <a:solidFill>
                  <a:srgbClr val="000000"/>
                </a:solidFill>
              </a:rPr>
              <a:t>Kotter’s</a:t>
            </a:r>
            <a:r>
              <a:rPr lang="en-US" sz="1200" dirty="0">
                <a:solidFill>
                  <a:srgbClr val="000000"/>
                </a:solidFill>
              </a:rPr>
              <a:t> Eight Stages of Change, a proposed set of steps to initiate and sustain change in an organization, through the story of a penguin colony faced with a melting iceberg. </a:t>
            </a:r>
          </a:p>
          <a:p>
            <a:pPr>
              <a:spcBef>
                <a:spcPct val="50000"/>
              </a:spcBef>
              <a:tabLst>
                <a:tab pos="347663" algn="l"/>
              </a:tabLst>
            </a:pPr>
            <a:endParaRPr lang="en-US" sz="1200" dirty="0">
              <a:solidFill>
                <a:srgbClr val="000000"/>
              </a:solidFill>
            </a:endParaRPr>
          </a:p>
          <a:p>
            <a:pPr>
              <a:spcBef>
                <a:spcPct val="50000"/>
              </a:spcBef>
              <a:tabLst>
                <a:tab pos="347663" algn="l"/>
              </a:tabLst>
            </a:pPr>
            <a:r>
              <a:rPr lang="en-US" sz="1200" dirty="0">
                <a:solidFill>
                  <a:srgbClr val="000000"/>
                </a:solidFill>
              </a:rPr>
              <a:t>Reference:</a:t>
            </a:r>
          </a:p>
          <a:p>
            <a:pPr>
              <a:spcBef>
                <a:spcPct val="50000"/>
              </a:spcBef>
              <a:tabLst>
                <a:tab pos="347663" algn="l"/>
              </a:tabLst>
            </a:pPr>
            <a:r>
              <a:rPr lang="en-US" sz="1200" dirty="0" err="1" smtClean="0">
                <a:solidFill>
                  <a:srgbClr val="000000"/>
                </a:solidFill>
              </a:rPr>
              <a:t>Kotter</a:t>
            </a:r>
            <a:r>
              <a:rPr lang="en-US" sz="1200" dirty="0" smtClean="0">
                <a:solidFill>
                  <a:srgbClr val="000000"/>
                </a:solidFill>
              </a:rPr>
              <a:t> </a:t>
            </a:r>
            <a:r>
              <a:rPr lang="en-US" sz="1200" dirty="0">
                <a:solidFill>
                  <a:srgbClr val="000000"/>
                </a:solidFill>
              </a:rPr>
              <a:t>J, </a:t>
            </a:r>
            <a:r>
              <a:rPr lang="en-US" sz="1200" dirty="0" err="1">
                <a:solidFill>
                  <a:srgbClr val="000000"/>
                </a:solidFill>
              </a:rPr>
              <a:t>Rathgeber</a:t>
            </a:r>
            <a:r>
              <a:rPr lang="en-US" sz="1200" dirty="0">
                <a:solidFill>
                  <a:srgbClr val="000000"/>
                </a:solidFill>
              </a:rPr>
              <a:t> </a:t>
            </a:r>
            <a:r>
              <a:rPr lang="en-US" sz="1200" dirty="0" smtClean="0">
                <a:solidFill>
                  <a:srgbClr val="000000"/>
                </a:solidFill>
              </a:rPr>
              <a:t>H, </a:t>
            </a:r>
            <a:r>
              <a:rPr lang="en-US" sz="1200" dirty="0">
                <a:solidFill>
                  <a:srgbClr val="000000"/>
                </a:solidFill>
              </a:rPr>
              <a:t>Mueller P. </a:t>
            </a:r>
            <a:r>
              <a:rPr lang="en-US" sz="1200" dirty="0" smtClean="0">
                <a:solidFill>
                  <a:srgbClr val="000000"/>
                </a:solidFill>
              </a:rPr>
              <a:t>Our iceberg is melting: changing and succeeding under adverse conditions. New York, NY: St </a:t>
            </a:r>
            <a:r>
              <a:rPr lang="en-US" sz="1200" dirty="0">
                <a:solidFill>
                  <a:srgbClr val="000000"/>
                </a:solidFill>
              </a:rPr>
              <a:t>Martin’s </a:t>
            </a:r>
            <a:r>
              <a:rPr lang="en-US" sz="1200" dirty="0" smtClean="0">
                <a:solidFill>
                  <a:srgbClr val="000000"/>
                </a:solidFill>
              </a:rPr>
              <a:t>Press; 2006. </a:t>
            </a:r>
            <a:endParaRPr lang="en-US" sz="1200" dirty="0">
              <a:solidFill>
                <a:srgbClr val="000000"/>
              </a:solidFill>
            </a:endParaRPr>
          </a:p>
        </p:txBody>
      </p:sp>
      <p:pic>
        <p:nvPicPr>
          <p:cNvPr id="6" name="Picture 5"/>
          <p:cNvPicPr>
            <a:picLocks noChangeAspect="1"/>
          </p:cNvPicPr>
          <p:nvPr/>
        </p:nvPicPr>
        <p:blipFill>
          <a:blip r:embed="rId3" cstate="print"/>
          <a:srcRect r="84598" b="21956"/>
          <a:stretch>
            <a:fillRect/>
          </a:stretch>
        </p:blipFill>
        <p:spPr>
          <a:xfrm>
            <a:off x="2004260" y="859214"/>
            <a:ext cx="308809" cy="252747"/>
          </a:xfrm>
          <a:prstGeom prst="rect">
            <a:avLst/>
          </a:prstGeom>
        </p:spPr>
      </p:pic>
      <p:pic>
        <p:nvPicPr>
          <p:cNvPr id="53250" name="Picture 2" descr="Customizable Content"/>
          <p:cNvPicPr>
            <a:picLocks noChangeAspect="1" noChangeArrowheads="1"/>
          </p:cNvPicPr>
          <p:nvPr/>
        </p:nvPicPr>
        <p:blipFill>
          <a:blip r:embed="rId4" cstate="print"/>
          <a:srcRect/>
          <a:stretch>
            <a:fillRect/>
          </a:stretch>
        </p:blipFill>
        <p:spPr bwMode="auto">
          <a:xfrm>
            <a:off x="155575" y="-136525"/>
            <a:ext cx="228600" cy="285750"/>
          </a:xfrm>
          <a:prstGeom prst="rect">
            <a:avLst/>
          </a:prstGeom>
          <a:noFill/>
        </p:spPr>
      </p:pic>
      <p:grpSp>
        <p:nvGrpSpPr>
          <p:cNvPr id="8" name="Group 7"/>
          <p:cNvGrpSpPr/>
          <p:nvPr/>
        </p:nvGrpSpPr>
        <p:grpSpPr>
          <a:xfrm>
            <a:off x="308505" y="3340709"/>
            <a:ext cx="1548872" cy="381000"/>
            <a:chOff x="3432401" y="1461603"/>
            <a:chExt cx="1423054" cy="381000"/>
          </a:xfrm>
        </p:grpSpPr>
        <p:sp>
          <p:nvSpPr>
            <p:cNvPr id="9" name="Rectangle 5"/>
            <p:cNvSpPr>
              <a:spLocks noChangeArrowheads="1"/>
            </p:cNvSpPr>
            <p:nvPr/>
          </p:nvSpPr>
          <p:spPr bwMode="auto">
            <a:xfrm>
              <a:off x="3636255" y="1461603"/>
              <a:ext cx="1219200" cy="381000"/>
            </a:xfrm>
            <a:prstGeom prst="rect">
              <a:avLst/>
            </a:prstGeom>
            <a:noFill/>
            <a:ln w="9525" algn="ctr">
              <a:noFill/>
              <a:miter lim="800000"/>
              <a:headEnd/>
              <a:tailEnd/>
            </a:ln>
          </p:spPr>
          <p:txBody>
            <a:bodyPr rIns="0" anchor="ctr"/>
            <a:lstStyle/>
            <a:p>
              <a:pPr>
                <a:tabLst>
                  <a:tab pos="285750" algn="l"/>
                </a:tabLst>
              </a:pPr>
              <a:r>
                <a:rPr lang="en-US" sz="1200" b="1" dirty="0">
                  <a:solidFill>
                    <a:srgbClr val="333399"/>
                  </a:solidFill>
                </a:rPr>
                <a:t>CUSTOMIZABLE CONTENT</a:t>
              </a:r>
            </a:p>
          </p:txBody>
        </p:sp>
        <p:pic>
          <p:nvPicPr>
            <p:cNvPr id="10" name="Picture 7"/>
            <p:cNvPicPr>
              <a:picLocks noChangeAspect="1" noChangeArrowheads="1"/>
            </p:cNvPicPr>
            <p:nvPr/>
          </p:nvPicPr>
          <p:blipFill>
            <a:blip r:embed="rId5" cstate="print"/>
            <a:srcRect/>
            <a:stretch>
              <a:fillRect/>
            </a:stretch>
          </p:blipFill>
          <p:spPr bwMode="auto">
            <a:xfrm>
              <a:off x="3432401" y="1510815"/>
              <a:ext cx="212725" cy="304800"/>
            </a:xfrm>
            <a:prstGeom prst="rect">
              <a:avLst/>
            </a:prstGeom>
            <a:noFill/>
            <a:ln w="9525">
              <a:noFill/>
              <a:miter lim="800000"/>
              <a:headEnd/>
              <a:tailEnd/>
            </a:ln>
          </p:spPr>
        </p:pic>
      </p:grpSp>
      <p:pic>
        <p:nvPicPr>
          <p:cNvPr id="11" name="Picture 11" descr="Time icon"/>
          <p:cNvPicPr>
            <a:picLocks noChangeAspect="1" noChangeArrowheads="1"/>
          </p:cNvPicPr>
          <p:nvPr/>
        </p:nvPicPr>
        <p:blipFill>
          <a:blip r:embed="rId6" cstate="print"/>
          <a:srcRect/>
          <a:stretch>
            <a:fillRect/>
          </a:stretch>
        </p:blipFill>
        <p:spPr bwMode="auto">
          <a:xfrm>
            <a:off x="280236" y="2801853"/>
            <a:ext cx="209550" cy="228600"/>
          </a:xfrm>
          <a:prstGeom prst="rect">
            <a:avLst/>
          </a:prstGeom>
          <a:noFill/>
          <a:ln w="9525">
            <a:noFill/>
            <a:miter lim="800000"/>
            <a:headEnd/>
            <a:tailEnd/>
          </a:ln>
        </p:spPr>
      </p:pic>
      <p:sp>
        <p:nvSpPr>
          <p:cNvPr id="12" name="Rectangle 11"/>
          <p:cNvSpPr/>
          <p:nvPr/>
        </p:nvSpPr>
        <p:spPr>
          <a:xfrm>
            <a:off x="523875" y="2733587"/>
            <a:ext cx="13525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1 minute</a:t>
            </a:r>
            <a:endParaRPr lang="en-US" sz="1200" dirty="0">
              <a:solidFill>
                <a:srgbClr val="333399"/>
              </a:solidFill>
            </a:endParaRPr>
          </a:p>
        </p:txBody>
      </p:sp>
      <p:pic>
        <p:nvPicPr>
          <p:cNvPr id="13" name="Picture 12" descr="Slide6.JPG"/>
          <p:cNvPicPr>
            <a:picLocks noChangeAspect="1"/>
          </p:cNvPicPr>
          <p:nvPr/>
        </p:nvPicPr>
        <p:blipFill>
          <a:blip r:embed="rId7" cstate="print"/>
          <a:stretch>
            <a:fillRect/>
          </a:stretch>
        </p:blipFill>
        <p:spPr>
          <a:xfrm>
            <a:off x="390525" y="914400"/>
            <a:ext cx="1371600" cy="10287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ACF24A0E-B21F-4975-B1B1-7BE8805C8E74}" type="slidenum">
              <a:rPr lang="en-US" sz="900">
                <a:solidFill>
                  <a:srgbClr val="663300"/>
                </a:solidFill>
                <a:latin typeface="Verdana" pitchFamily="34" charset="0"/>
              </a:rPr>
              <a:pPr algn="ctr"/>
              <a:t>11</a:t>
            </a:fld>
            <a:endParaRPr lang="en-US" sz="900">
              <a:solidFill>
                <a:srgbClr val="663300"/>
              </a:solidFill>
              <a:latin typeface="Verdana" pitchFamily="34" charset="0"/>
            </a:endParaRPr>
          </a:p>
        </p:txBody>
      </p:sp>
      <p:sp>
        <p:nvSpPr>
          <p:cNvPr id="28675" name="Rectangle 2"/>
          <p:cNvSpPr>
            <a:spLocks noGrp="1" noChangeArrowheads="1"/>
          </p:cNvSpPr>
          <p:nvPr>
            <p:ph type="title" idx="4294967295"/>
          </p:nvPr>
        </p:nvSpPr>
        <p:spPr>
          <a:xfrm>
            <a:off x="363538" y="290515"/>
            <a:ext cx="4648200" cy="395287"/>
          </a:xfrm>
        </p:spPr>
        <p:txBody>
          <a:bodyPr/>
          <a:lstStyle/>
          <a:p>
            <a:pPr eaLnBrk="1" hangingPunct="1"/>
            <a:r>
              <a:rPr lang="en-US" smtClean="0"/>
              <a:t>Close Call: An Interpreter’s Story</a:t>
            </a:r>
          </a:p>
        </p:txBody>
      </p:sp>
      <p:sp>
        <p:nvSpPr>
          <p:cNvPr id="28676" name="Rectangle 19"/>
          <p:cNvSpPr>
            <a:spLocks noChangeArrowheads="1"/>
          </p:cNvSpPr>
          <p:nvPr/>
        </p:nvSpPr>
        <p:spPr bwMode="auto">
          <a:xfrm>
            <a:off x="2" y="3749159"/>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28677" name="Rectangle 17"/>
          <p:cNvSpPr>
            <a:spLocks noChangeArrowheads="1"/>
          </p:cNvSpPr>
          <p:nvPr/>
        </p:nvSpPr>
        <p:spPr bwMode="auto">
          <a:xfrm>
            <a:off x="371475" y="914400"/>
            <a:ext cx="4595813" cy="2743200"/>
          </a:xfrm>
          <a:prstGeom prst="rect">
            <a:avLst/>
          </a:prstGeom>
          <a:noFill/>
          <a:ln w="9525">
            <a:noFill/>
            <a:miter lim="800000"/>
            <a:headEnd/>
            <a:tailEnd/>
          </a:ln>
        </p:spPr>
        <p:txBody>
          <a:bodyPr lIns="91429" tIns="45714" rIns="91429" bIns="45714"/>
          <a:lstStyle/>
          <a:p>
            <a:pPr>
              <a:spcBef>
                <a:spcPct val="50000"/>
              </a:spcBef>
              <a:tabLst>
                <a:tab pos="566738" algn="l"/>
              </a:tabLst>
            </a:pPr>
            <a:r>
              <a:rPr lang="en-US" sz="1300" b="1" dirty="0">
                <a:solidFill>
                  <a:srgbClr val="000000"/>
                </a:solidFill>
              </a:rPr>
              <a:t>SAY</a:t>
            </a:r>
            <a:r>
              <a:rPr lang="en-US" sz="1100" b="1" dirty="0">
                <a:solidFill>
                  <a:srgbClr val="000000"/>
                </a:solidFill>
              </a:rPr>
              <a:t>:</a:t>
            </a:r>
          </a:p>
          <a:p>
            <a:pPr>
              <a:spcBef>
                <a:spcPct val="50000"/>
              </a:spcBef>
              <a:tabLst>
                <a:tab pos="566738" algn="l"/>
              </a:tabLst>
            </a:pPr>
            <a:r>
              <a:rPr lang="en-US" sz="1100" dirty="0">
                <a:solidFill>
                  <a:srgbClr val="000000"/>
                </a:solidFill>
              </a:rPr>
              <a:t>Here is an example of a close call that we experienced here. This story comes from (specify source, </a:t>
            </a:r>
            <a:r>
              <a:rPr lang="en-US" sz="1100" dirty="0" smtClean="0">
                <a:solidFill>
                  <a:srgbClr val="000000"/>
                </a:solidFill>
              </a:rPr>
              <a:t>such as </a:t>
            </a:r>
            <a:r>
              <a:rPr lang="en-US" sz="1100" dirty="0">
                <a:solidFill>
                  <a:srgbClr val="000000"/>
                </a:solidFill>
              </a:rPr>
              <a:t>interpreter services, nursing, or patient </a:t>
            </a:r>
            <a:r>
              <a:rPr lang="en-US" sz="1100" dirty="0" smtClean="0">
                <a:solidFill>
                  <a:srgbClr val="000000"/>
                </a:solidFill>
              </a:rPr>
              <a:t>safety).</a:t>
            </a:r>
            <a:endParaRPr lang="en-US" sz="1100" dirty="0">
              <a:solidFill>
                <a:srgbClr val="000000"/>
              </a:solidFill>
            </a:endParaRPr>
          </a:p>
          <a:p>
            <a:pPr>
              <a:spcBef>
                <a:spcPct val="50000"/>
              </a:spcBef>
              <a:tabLst>
                <a:tab pos="566738" algn="l"/>
              </a:tabLst>
            </a:pPr>
            <a:r>
              <a:rPr lang="en-US" sz="1100" dirty="0">
                <a:solidFill>
                  <a:srgbClr val="000000"/>
                </a:solidFill>
              </a:rPr>
              <a:t>“The patient came to the surgery, and it was assumed that the patient spoke English. After the whole assessment was done, the patient answered inappropriately, and that made the nurse doubt. She called interpreters, and I arrived. And the nurse </a:t>
            </a:r>
            <a:r>
              <a:rPr lang="en-US" sz="1100" dirty="0" smtClean="0">
                <a:solidFill>
                  <a:srgbClr val="000000"/>
                </a:solidFill>
              </a:rPr>
              <a:t>said, ‘You </a:t>
            </a:r>
            <a:r>
              <a:rPr lang="en-US" sz="1100" dirty="0">
                <a:solidFill>
                  <a:srgbClr val="000000"/>
                </a:solidFill>
              </a:rPr>
              <a:t>said you’re not allergic to medicine….drug or latex.’ And when I interpreted, [the patient] said, ‘I am allergic to latex’. …And the nurse kept saying, ‘Are you sure?’ and she said, ‘Yeah…’ ‘And what happens to you</a:t>
            </a:r>
            <a:r>
              <a:rPr lang="en-US" sz="1100" dirty="0" smtClean="0">
                <a:solidFill>
                  <a:srgbClr val="000000"/>
                </a:solidFill>
              </a:rPr>
              <a:t>?’ ‘Well, </a:t>
            </a:r>
            <a:r>
              <a:rPr lang="en-US" sz="1100" dirty="0">
                <a:solidFill>
                  <a:srgbClr val="000000"/>
                </a:solidFill>
              </a:rPr>
              <a:t>they put the latex band…it was itchy, it was red, and it was swollen.’ So she had to stop, run, call the OR, put on the latex sensitivity. They had to move everything from the OR.”</a:t>
            </a:r>
          </a:p>
        </p:txBody>
      </p:sp>
      <p:sp>
        <p:nvSpPr>
          <p:cNvPr id="28680" name="Rectangle 17"/>
          <p:cNvSpPr>
            <a:spLocks noChangeArrowheads="1"/>
          </p:cNvSpPr>
          <p:nvPr/>
        </p:nvSpPr>
        <p:spPr bwMode="auto">
          <a:xfrm>
            <a:off x="419100" y="3829050"/>
            <a:ext cx="4548188" cy="2940052"/>
          </a:xfrm>
          <a:prstGeom prst="rect">
            <a:avLst/>
          </a:prstGeom>
          <a:noFill/>
          <a:ln w="9525">
            <a:noFill/>
            <a:miter lim="800000"/>
            <a:headEnd/>
            <a:tailEnd/>
          </a:ln>
        </p:spPr>
        <p:txBody>
          <a:bodyPr lIns="91429" tIns="45714" rIns="91429" bIns="45714"/>
          <a:lstStyle/>
          <a:p>
            <a:pPr>
              <a:spcBef>
                <a:spcPct val="50000"/>
              </a:spcBef>
              <a:tabLst>
                <a:tab pos="566738" algn="l"/>
              </a:tabLst>
            </a:pPr>
            <a:r>
              <a:rPr lang="en-US" sz="1100" dirty="0" smtClean="0">
                <a:solidFill>
                  <a:srgbClr val="000000"/>
                </a:solidFill>
              </a:rPr>
              <a:t>          </a:t>
            </a:r>
            <a:r>
              <a:rPr lang="en-US" sz="1100" b="1" dirty="0" smtClean="0">
                <a:solidFill>
                  <a:srgbClr val="000000"/>
                </a:solidFill>
              </a:rPr>
              <a:t>INSTRUCTOR NOTE:</a:t>
            </a:r>
          </a:p>
          <a:p>
            <a:pPr>
              <a:spcBef>
                <a:spcPct val="50000"/>
              </a:spcBef>
              <a:tabLst>
                <a:tab pos="566738" algn="l"/>
              </a:tabLst>
            </a:pPr>
            <a:r>
              <a:rPr lang="en-US" sz="1100" dirty="0" smtClean="0">
                <a:solidFill>
                  <a:srgbClr val="000000"/>
                </a:solidFill>
              </a:rPr>
              <a:t>Replace </a:t>
            </a:r>
            <a:r>
              <a:rPr lang="en-US" sz="1100" dirty="0">
                <a:solidFill>
                  <a:srgbClr val="000000"/>
                </a:solidFill>
              </a:rPr>
              <a:t>this story with a local story from one of your clinical settings, in which an LEP patient was at risk or was harmed due to problems with cultural differences or missed communication. You will likely discover stories of close calls or risky situations if you speak to frontline staff members or leaders in nursing, interpreter services, or patient safety.</a:t>
            </a:r>
          </a:p>
          <a:p>
            <a:pPr>
              <a:spcBef>
                <a:spcPct val="50000"/>
              </a:spcBef>
              <a:tabLst>
                <a:tab pos="566738" algn="l"/>
              </a:tabLst>
            </a:pPr>
            <a:r>
              <a:rPr lang="en-US" sz="1100" dirty="0">
                <a:solidFill>
                  <a:srgbClr val="000000"/>
                </a:solidFill>
              </a:rPr>
              <a:t>If you do not have a local story to share, you may use the example above and say: </a:t>
            </a:r>
          </a:p>
          <a:p>
            <a:pPr>
              <a:spcBef>
                <a:spcPct val="50000"/>
              </a:spcBef>
              <a:tabLst>
                <a:tab pos="566738" algn="l"/>
              </a:tabLst>
            </a:pPr>
            <a:r>
              <a:rPr lang="en-US" sz="1100" dirty="0">
                <a:solidFill>
                  <a:srgbClr val="000000"/>
                </a:solidFill>
              </a:rPr>
              <a:t>“As part of the preliminary research that was done for this </a:t>
            </a:r>
            <a:r>
              <a:rPr lang="en-US" sz="1100" dirty="0" smtClean="0">
                <a:solidFill>
                  <a:srgbClr val="000000"/>
                </a:solidFill>
              </a:rPr>
              <a:t>training module</a:t>
            </a:r>
            <a:r>
              <a:rPr lang="en-US" sz="1100" dirty="0">
                <a:solidFill>
                  <a:srgbClr val="000000"/>
                </a:solidFill>
              </a:rPr>
              <a:t>, 18 </a:t>
            </a:r>
            <a:r>
              <a:rPr lang="en-US" sz="1100" dirty="0" smtClean="0">
                <a:solidFill>
                  <a:srgbClr val="000000"/>
                </a:solidFill>
              </a:rPr>
              <a:t>people </a:t>
            </a:r>
            <a:r>
              <a:rPr lang="en-US" sz="1100" dirty="0">
                <a:solidFill>
                  <a:srgbClr val="000000"/>
                </a:solidFill>
              </a:rPr>
              <a:t>were interviewed in 3 hospitals among frontline staff and leaders in interpreter services, </a:t>
            </a:r>
            <a:r>
              <a:rPr lang="en-US" sz="1100" dirty="0" smtClean="0">
                <a:solidFill>
                  <a:srgbClr val="000000"/>
                </a:solidFill>
              </a:rPr>
              <a:t>nursing, </a:t>
            </a:r>
            <a:r>
              <a:rPr lang="en-US" sz="1100" dirty="0">
                <a:solidFill>
                  <a:srgbClr val="000000"/>
                </a:solidFill>
              </a:rPr>
              <a:t>and patient safety. All 18 </a:t>
            </a:r>
            <a:r>
              <a:rPr lang="en-US" sz="1100" dirty="0" smtClean="0">
                <a:solidFill>
                  <a:srgbClr val="000000"/>
                </a:solidFill>
              </a:rPr>
              <a:t>reported </a:t>
            </a:r>
            <a:r>
              <a:rPr lang="en-US" sz="1100" dirty="0">
                <a:solidFill>
                  <a:srgbClr val="000000"/>
                </a:solidFill>
              </a:rPr>
              <a:t>situations where an interpreter was needed but was not present. In several cases, this led to ‘close calls’ like the one described on this </a:t>
            </a:r>
            <a:r>
              <a:rPr lang="en-US" sz="1100" dirty="0" smtClean="0">
                <a:solidFill>
                  <a:srgbClr val="000000"/>
                </a:solidFill>
              </a:rPr>
              <a:t>slide.”</a:t>
            </a:r>
            <a:endParaRPr lang="en-US" sz="1100" dirty="0">
              <a:solidFill>
                <a:srgbClr val="000000"/>
              </a:solidFill>
            </a:endParaRPr>
          </a:p>
        </p:txBody>
      </p:sp>
      <p:pic>
        <p:nvPicPr>
          <p:cNvPr id="9" name="Picture 8"/>
          <p:cNvPicPr>
            <a:picLocks noChangeAspect="1"/>
          </p:cNvPicPr>
          <p:nvPr/>
        </p:nvPicPr>
        <p:blipFill>
          <a:blip r:embed="rId3" cstate="print"/>
          <a:srcRect r="84598" b="21956"/>
          <a:stretch>
            <a:fillRect/>
          </a:stretch>
        </p:blipFill>
        <p:spPr>
          <a:xfrm>
            <a:off x="470735" y="3802439"/>
            <a:ext cx="308809" cy="252747"/>
          </a:xfrm>
          <a:prstGeom prst="rect">
            <a:avLst/>
          </a:prstGeom>
        </p:spPr>
      </p:pic>
      <p:pic>
        <p:nvPicPr>
          <p:cNvPr id="10" name="Picture 9" descr="Slide7.JPG"/>
          <p:cNvPicPr>
            <a:picLocks noChangeAspect="1"/>
          </p:cNvPicPr>
          <p:nvPr/>
        </p:nvPicPr>
        <p:blipFill>
          <a:blip r:embed="rId4" cstate="print"/>
          <a:stretch>
            <a:fillRect/>
          </a:stretch>
        </p:blipFill>
        <p:spPr>
          <a:xfrm>
            <a:off x="5095875" y="933450"/>
            <a:ext cx="1371600" cy="1028700"/>
          </a:xfrm>
          <a:prstGeom prst="rect">
            <a:avLst/>
          </a:prstGeom>
        </p:spPr>
      </p:pic>
      <p:pic>
        <p:nvPicPr>
          <p:cNvPr id="11" name="Picture 11" descr="Time icon"/>
          <p:cNvPicPr>
            <a:picLocks noChangeAspect="1" noChangeArrowheads="1"/>
          </p:cNvPicPr>
          <p:nvPr/>
        </p:nvPicPr>
        <p:blipFill>
          <a:blip r:embed="rId5" cstate="print"/>
          <a:srcRect/>
          <a:stretch>
            <a:fillRect/>
          </a:stretch>
        </p:blipFill>
        <p:spPr bwMode="auto">
          <a:xfrm>
            <a:off x="5071311" y="2820903"/>
            <a:ext cx="209550" cy="228600"/>
          </a:xfrm>
          <a:prstGeom prst="rect">
            <a:avLst/>
          </a:prstGeom>
          <a:noFill/>
          <a:ln w="9525">
            <a:noFill/>
            <a:miter lim="800000"/>
            <a:headEnd/>
            <a:tailEnd/>
          </a:ln>
        </p:spPr>
      </p:pic>
      <p:sp>
        <p:nvSpPr>
          <p:cNvPr id="12" name="Rectangle 11"/>
          <p:cNvSpPr/>
          <p:nvPr/>
        </p:nvSpPr>
        <p:spPr>
          <a:xfrm>
            <a:off x="5314950" y="276216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2 minutes</a:t>
            </a:r>
            <a:endParaRPr lang="en-US" sz="1200" dirty="0">
              <a:solidFill>
                <a:srgbClr val="33339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1952624" y="290515"/>
            <a:ext cx="4600575" cy="395287"/>
          </a:xfrm>
        </p:spPr>
        <p:txBody>
          <a:bodyPr/>
          <a:lstStyle/>
          <a:p>
            <a:r>
              <a:rPr lang="en-US" dirty="0" smtClean="0"/>
              <a:t>Scenario</a:t>
            </a:r>
          </a:p>
        </p:txBody>
      </p:sp>
      <p:sp>
        <p:nvSpPr>
          <p:cNvPr id="29699" name="Rectangle 7"/>
          <p:cNvSpPr>
            <a:spLocks noChangeArrowheads="1"/>
          </p:cNvSpPr>
          <p:nvPr/>
        </p:nvSpPr>
        <p:spPr bwMode="auto">
          <a:xfrm>
            <a:off x="2" y="-184667"/>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29700" name="Rectangle 9"/>
          <p:cNvSpPr>
            <a:spLocks noChangeArrowheads="1"/>
          </p:cNvSpPr>
          <p:nvPr/>
        </p:nvSpPr>
        <p:spPr bwMode="auto">
          <a:xfrm>
            <a:off x="2" y="3915847"/>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29701" name="Rectangle 3"/>
          <p:cNvSpPr>
            <a:spLocks noChangeArrowheads="1"/>
          </p:cNvSpPr>
          <p:nvPr/>
        </p:nvSpPr>
        <p:spPr bwMode="auto">
          <a:xfrm>
            <a:off x="1966913" y="762002"/>
            <a:ext cx="4648200" cy="774700"/>
          </a:xfrm>
          <a:prstGeom prst="rect">
            <a:avLst/>
          </a:prstGeom>
          <a:noFill/>
          <a:ln w="9525">
            <a:noFill/>
            <a:miter lim="800000"/>
            <a:headEnd/>
            <a:tailEnd/>
          </a:ln>
        </p:spPr>
        <p:txBody>
          <a:bodyPr lIns="91429" tIns="45714" rIns="91429" bIns="45714"/>
          <a:lstStyle/>
          <a:p>
            <a:pPr eaLnBrk="0" hangingPunct="0">
              <a:spcBef>
                <a:spcPct val="50000"/>
              </a:spcBef>
              <a:tabLst>
                <a:tab pos="347663" algn="l"/>
              </a:tabLst>
            </a:pPr>
            <a:r>
              <a:rPr lang="en-US" sz="1200" b="1" dirty="0">
                <a:solidFill>
                  <a:srgbClr val="000000"/>
                </a:solidFill>
              </a:rPr>
              <a:t>SAY:</a:t>
            </a:r>
          </a:p>
          <a:p>
            <a:pPr eaLnBrk="0" hangingPunct="0">
              <a:spcBef>
                <a:spcPct val="50000"/>
              </a:spcBef>
              <a:tabLst>
                <a:tab pos="347663" algn="l"/>
              </a:tabLst>
            </a:pPr>
            <a:r>
              <a:rPr lang="en-US" sz="1200" dirty="0">
                <a:solidFill>
                  <a:srgbClr val="000000"/>
                </a:solidFill>
              </a:rPr>
              <a:t>This video gives us an example situation in which a patient with limited English proficiency is at risk.</a:t>
            </a:r>
          </a:p>
        </p:txBody>
      </p:sp>
      <p:sp>
        <p:nvSpPr>
          <p:cNvPr id="29704" name="Rectangle 3"/>
          <p:cNvSpPr>
            <a:spLocks noChangeArrowheads="1"/>
          </p:cNvSpPr>
          <p:nvPr/>
        </p:nvSpPr>
        <p:spPr bwMode="auto">
          <a:xfrm>
            <a:off x="2381250" y="2036763"/>
            <a:ext cx="3003550" cy="304800"/>
          </a:xfrm>
          <a:prstGeom prst="rect">
            <a:avLst/>
          </a:prstGeom>
          <a:noFill/>
          <a:ln w="9525">
            <a:noFill/>
            <a:miter lim="800000"/>
            <a:headEnd/>
            <a:tailEnd/>
          </a:ln>
        </p:spPr>
        <p:txBody>
          <a:bodyPr lIns="91429" tIns="45714" rIns="91429" bIns="45714"/>
          <a:lstStyle/>
          <a:p>
            <a:pPr eaLnBrk="0" hangingPunct="0">
              <a:spcBef>
                <a:spcPct val="50000"/>
              </a:spcBef>
              <a:tabLst>
                <a:tab pos="347663" algn="l"/>
              </a:tabLst>
            </a:pPr>
            <a:r>
              <a:rPr lang="en-US" sz="1200" b="1" dirty="0" smtClean="0">
                <a:solidFill>
                  <a:srgbClr val="000000"/>
                </a:solidFill>
              </a:rPr>
              <a:t>DO: Show </a:t>
            </a:r>
            <a:r>
              <a:rPr lang="en-US" sz="1200" b="1" dirty="0">
                <a:solidFill>
                  <a:srgbClr val="000000"/>
                </a:solidFill>
              </a:rPr>
              <a:t>the “Opportunity” video.</a:t>
            </a:r>
          </a:p>
        </p:txBody>
      </p:sp>
      <p:sp>
        <p:nvSpPr>
          <p:cNvPr id="29705" name="Rectangle 3"/>
          <p:cNvSpPr>
            <a:spLocks noChangeArrowheads="1"/>
          </p:cNvSpPr>
          <p:nvPr/>
        </p:nvSpPr>
        <p:spPr bwMode="auto">
          <a:xfrm>
            <a:off x="1966913" y="2971800"/>
            <a:ext cx="4648200" cy="4572000"/>
          </a:xfrm>
          <a:prstGeom prst="rect">
            <a:avLst/>
          </a:prstGeom>
          <a:noFill/>
          <a:ln w="9525">
            <a:noFill/>
            <a:miter lim="800000"/>
            <a:headEnd/>
            <a:tailEnd/>
          </a:ln>
        </p:spPr>
        <p:txBody>
          <a:bodyPr lIns="91429" tIns="45714" rIns="91429" bIns="45714"/>
          <a:lstStyle/>
          <a:p>
            <a:pPr eaLnBrk="0" hangingPunct="0">
              <a:spcBef>
                <a:spcPct val="50000"/>
              </a:spcBef>
              <a:tabLst>
                <a:tab pos="347663" algn="l"/>
              </a:tabLst>
            </a:pPr>
            <a:r>
              <a:rPr lang="en-US" sz="1200" dirty="0">
                <a:solidFill>
                  <a:srgbClr val="000000"/>
                </a:solidFill>
              </a:rPr>
              <a:t>Ask participants:  What are the risks in this situation?  What was handled well?  What was handled poorly?   What important information was missed?  What could be done differently?  Allow them the opportunity to discuss and respond. If they do not respond, prompt them with suggestions:</a:t>
            </a:r>
          </a:p>
          <a:p>
            <a:pPr eaLnBrk="0" hangingPunct="0">
              <a:spcBef>
                <a:spcPct val="50000"/>
              </a:spcBef>
              <a:tabLst>
                <a:tab pos="347663" algn="l"/>
              </a:tabLst>
            </a:pPr>
            <a:r>
              <a:rPr lang="en-US" sz="1200" dirty="0">
                <a:solidFill>
                  <a:srgbClr val="000000"/>
                </a:solidFill>
              </a:rPr>
              <a:t>What might the triage nurse have known about words that sound familiar in foreign languages?</a:t>
            </a:r>
          </a:p>
          <a:p>
            <a:pPr marL="296863" lvl="1" eaLnBrk="0" hangingPunct="0">
              <a:spcBef>
                <a:spcPct val="50000"/>
              </a:spcBef>
              <a:tabLst>
                <a:tab pos="347663" algn="l"/>
              </a:tabLst>
            </a:pPr>
            <a:r>
              <a:rPr lang="en-US" sz="1200" i="1" dirty="0">
                <a:solidFill>
                  <a:srgbClr val="000000"/>
                </a:solidFill>
              </a:rPr>
              <a:t>Words that sound the same can mean different </a:t>
            </a:r>
            <a:r>
              <a:rPr lang="en-US" sz="1200" i="1" dirty="0" smtClean="0">
                <a:solidFill>
                  <a:srgbClr val="000000"/>
                </a:solidFill>
              </a:rPr>
              <a:t>things.</a:t>
            </a:r>
            <a:endParaRPr lang="en-US" sz="1200" i="1" dirty="0">
              <a:solidFill>
                <a:srgbClr val="000000"/>
              </a:solidFill>
            </a:endParaRPr>
          </a:p>
          <a:p>
            <a:pPr eaLnBrk="0" hangingPunct="0">
              <a:spcBef>
                <a:spcPct val="50000"/>
              </a:spcBef>
              <a:tabLst>
                <a:tab pos="347663" algn="l"/>
              </a:tabLst>
            </a:pPr>
            <a:r>
              <a:rPr lang="en-US" sz="1200" dirty="0">
                <a:solidFill>
                  <a:srgbClr val="000000"/>
                </a:solidFill>
              </a:rPr>
              <a:t>At what point should a professional interpreter have been called </a:t>
            </a:r>
            <a:r>
              <a:rPr lang="en-US" sz="1200" dirty="0" smtClean="0">
                <a:solidFill>
                  <a:srgbClr val="000000"/>
                </a:solidFill>
              </a:rPr>
              <a:t>?</a:t>
            </a:r>
            <a:endParaRPr lang="en-US" sz="1200" dirty="0">
              <a:solidFill>
                <a:srgbClr val="000000"/>
              </a:solidFill>
            </a:endParaRPr>
          </a:p>
          <a:p>
            <a:pPr marL="296863" lvl="1" eaLnBrk="0" hangingPunct="0">
              <a:spcBef>
                <a:spcPct val="50000"/>
              </a:spcBef>
              <a:tabLst>
                <a:tab pos="347663" algn="l"/>
              </a:tabLst>
            </a:pPr>
            <a:r>
              <a:rPr lang="en-US" sz="1200" i="1" dirty="0" smtClean="0">
                <a:solidFill>
                  <a:srgbClr val="000000"/>
                </a:solidFill>
              </a:rPr>
              <a:t>The </a:t>
            </a:r>
            <a:r>
              <a:rPr lang="en-US" sz="1200" i="1" dirty="0">
                <a:solidFill>
                  <a:srgbClr val="000000"/>
                </a:solidFill>
              </a:rPr>
              <a:t>triage nurse, Rachel Lansky, could have identified the need and called the interpreter </a:t>
            </a:r>
            <a:r>
              <a:rPr lang="en-US" sz="1200" i="1" dirty="0" smtClean="0">
                <a:solidFill>
                  <a:srgbClr val="000000"/>
                </a:solidFill>
              </a:rPr>
              <a:t>sooner.</a:t>
            </a:r>
            <a:endParaRPr lang="en-US" sz="1200" i="1" dirty="0">
              <a:solidFill>
                <a:srgbClr val="000000"/>
              </a:solidFill>
            </a:endParaRPr>
          </a:p>
          <a:p>
            <a:pPr eaLnBrk="0" hangingPunct="0">
              <a:spcBef>
                <a:spcPct val="50000"/>
              </a:spcBef>
              <a:tabLst>
                <a:tab pos="347663" algn="l"/>
              </a:tabLst>
            </a:pPr>
            <a:r>
              <a:rPr lang="en-US" sz="1200" dirty="0">
                <a:solidFill>
                  <a:srgbClr val="000000"/>
                </a:solidFill>
              </a:rPr>
              <a:t>At what other points were there missed opportunities to call an interpreter?</a:t>
            </a:r>
          </a:p>
          <a:p>
            <a:pPr marL="296863" lvl="1" eaLnBrk="0" hangingPunct="0">
              <a:spcBef>
                <a:spcPct val="50000"/>
              </a:spcBef>
              <a:tabLst>
                <a:tab pos="347663" algn="l"/>
              </a:tabLst>
            </a:pPr>
            <a:r>
              <a:rPr lang="en-US" sz="1200" i="1" dirty="0" smtClean="0">
                <a:solidFill>
                  <a:srgbClr val="000000"/>
                </a:solidFill>
              </a:rPr>
              <a:t>At </a:t>
            </a:r>
            <a:r>
              <a:rPr lang="en-US" sz="1200" i="1" dirty="0">
                <a:solidFill>
                  <a:srgbClr val="000000"/>
                </a:solidFill>
              </a:rPr>
              <a:t>the front desk (before the triage nurse), and earlier in the conversation with Dr. Desai </a:t>
            </a:r>
            <a:r>
              <a:rPr lang="en-US" sz="1200" i="1" dirty="0" smtClean="0">
                <a:solidFill>
                  <a:srgbClr val="000000"/>
                </a:solidFill>
              </a:rPr>
              <a:t>.</a:t>
            </a:r>
            <a:endParaRPr lang="en-US" sz="1200" i="1" dirty="0">
              <a:solidFill>
                <a:srgbClr val="000000"/>
              </a:solidFill>
            </a:endParaRPr>
          </a:p>
          <a:p>
            <a:pPr eaLnBrk="0" hangingPunct="0">
              <a:spcBef>
                <a:spcPct val="50000"/>
              </a:spcBef>
              <a:tabLst>
                <a:tab pos="347663" algn="l"/>
              </a:tabLst>
            </a:pPr>
            <a:r>
              <a:rPr lang="en-US" sz="1200" dirty="0">
                <a:solidFill>
                  <a:srgbClr val="000000"/>
                </a:solidFill>
              </a:rPr>
              <a:t>What else could the care team have done to better communicate with the patient and his wife?</a:t>
            </a:r>
          </a:p>
          <a:p>
            <a:pPr marL="296863" lvl="1" eaLnBrk="0" hangingPunct="0">
              <a:spcBef>
                <a:spcPct val="50000"/>
              </a:spcBef>
              <a:tabLst>
                <a:tab pos="347663" algn="l"/>
              </a:tabLst>
            </a:pPr>
            <a:r>
              <a:rPr lang="en-US" sz="1200" i="1" dirty="0" smtClean="0">
                <a:solidFill>
                  <a:srgbClr val="000000"/>
                </a:solidFill>
              </a:rPr>
              <a:t>We’ll </a:t>
            </a:r>
            <a:r>
              <a:rPr lang="en-US" sz="1200" i="1" dirty="0">
                <a:solidFill>
                  <a:srgbClr val="000000"/>
                </a:solidFill>
              </a:rPr>
              <a:t>review some of the things the care team could have done in the rest of the </a:t>
            </a:r>
            <a:r>
              <a:rPr lang="en-US" sz="1200" i="1" dirty="0" smtClean="0">
                <a:solidFill>
                  <a:srgbClr val="000000"/>
                </a:solidFill>
              </a:rPr>
              <a:t>training.</a:t>
            </a:r>
            <a:endParaRPr lang="en-US" sz="1200" dirty="0">
              <a:solidFill>
                <a:srgbClr val="000000"/>
              </a:solidFill>
            </a:endParaRPr>
          </a:p>
        </p:txBody>
      </p:sp>
      <p:sp>
        <p:nvSpPr>
          <p:cNvPr id="29706" name="Rectangle 12"/>
          <p:cNvSpPr>
            <a:spLocks noChangeArrowheads="1"/>
          </p:cNvSpPr>
          <p:nvPr/>
        </p:nvSpPr>
        <p:spPr bwMode="auto">
          <a:xfrm>
            <a:off x="1979613" y="2324102"/>
            <a:ext cx="4648200" cy="596900"/>
          </a:xfrm>
          <a:prstGeom prst="rect">
            <a:avLst/>
          </a:prstGeom>
          <a:noFill/>
          <a:ln w="9525">
            <a:noFill/>
            <a:miter lim="800000"/>
            <a:headEnd/>
            <a:tailEnd/>
          </a:ln>
        </p:spPr>
        <p:txBody>
          <a:bodyPr lIns="91429" tIns="45714" rIns="91429" bIns="45714"/>
          <a:lstStyle/>
          <a:p>
            <a:pPr eaLnBrk="0" hangingPunct="0">
              <a:spcBef>
                <a:spcPct val="50000"/>
              </a:spcBef>
              <a:tabLst>
                <a:tab pos="347663" algn="l"/>
              </a:tabLst>
            </a:pPr>
            <a:r>
              <a:rPr lang="en-US" sz="1200" dirty="0">
                <a:solidFill>
                  <a:srgbClr val="000000"/>
                </a:solidFill>
              </a:rPr>
              <a:t>Play the video by clicking the penguin director icon on the slide.</a:t>
            </a:r>
            <a:br>
              <a:rPr lang="en-US" sz="1200" dirty="0">
                <a:solidFill>
                  <a:srgbClr val="000000"/>
                </a:solidFill>
              </a:rPr>
            </a:br>
            <a:r>
              <a:rPr lang="en-US" sz="1200" b="1" dirty="0">
                <a:solidFill>
                  <a:srgbClr val="000000"/>
                </a:solidFill>
              </a:rPr>
              <a:t>You must be in slide show mode for the video to play.</a:t>
            </a:r>
            <a:endParaRPr lang="en-US" sz="1200" dirty="0">
              <a:solidFill>
                <a:srgbClr val="000000"/>
              </a:solidFill>
            </a:endParaRPr>
          </a:p>
        </p:txBody>
      </p:sp>
      <p:pic>
        <p:nvPicPr>
          <p:cNvPr id="11" name="Picture 10" descr="Slide8.JPG"/>
          <p:cNvPicPr>
            <a:picLocks noChangeAspect="1"/>
          </p:cNvPicPr>
          <p:nvPr/>
        </p:nvPicPr>
        <p:blipFill>
          <a:blip r:embed="rId3" cstate="print"/>
          <a:stretch>
            <a:fillRect/>
          </a:stretch>
        </p:blipFill>
        <p:spPr>
          <a:xfrm>
            <a:off x="381000" y="914400"/>
            <a:ext cx="1371600" cy="1028700"/>
          </a:xfrm>
          <a:prstGeom prst="rect">
            <a:avLst/>
          </a:prstGeom>
        </p:spPr>
      </p:pic>
      <p:pic>
        <p:nvPicPr>
          <p:cNvPr id="12" name="Picture 11" descr="Time icon"/>
          <p:cNvPicPr>
            <a:picLocks noChangeAspect="1" noChangeArrowheads="1"/>
          </p:cNvPicPr>
          <p:nvPr/>
        </p:nvPicPr>
        <p:blipFill>
          <a:blip r:embed="rId4" cstate="print"/>
          <a:srcRect/>
          <a:stretch>
            <a:fillRect/>
          </a:stretch>
        </p:blipFill>
        <p:spPr bwMode="auto">
          <a:xfrm>
            <a:off x="365961" y="2801853"/>
            <a:ext cx="209550" cy="228600"/>
          </a:xfrm>
          <a:prstGeom prst="rect">
            <a:avLst/>
          </a:prstGeom>
          <a:noFill/>
          <a:ln w="9525">
            <a:noFill/>
            <a:miter lim="800000"/>
            <a:headEnd/>
            <a:tailEnd/>
          </a:ln>
        </p:spPr>
      </p:pic>
      <p:sp>
        <p:nvSpPr>
          <p:cNvPr id="13" name="Rectangle 12"/>
          <p:cNvSpPr/>
          <p:nvPr/>
        </p:nvSpPr>
        <p:spPr>
          <a:xfrm>
            <a:off x="619125" y="272406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7 minutes</a:t>
            </a:r>
            <a:endParaRPr lang="en-US" sz="1200" dirty="0">
              <a:solidFill>
                <a:srgbClr val="333399"/>
              </a:solidFill>
            </a:endParaRPr>
          </a:p>
        </p:txBody>
      </p:sp>
      <p:pic>
        <p:nvPicPr>
          <p:cNvPr id="14" name="Picture 26"/>
          <p:cNvPicPr>
            <a:picLocks noChangeAspect="1" noChangeArrowheads="1"/>
          </p:cNvPicPr>
          <p:nvPr/>
        </p:nvPicPr>
        <p:blipFill>
          <a:blip r:embed="rId5" cstate="print"/>
          <a:srcRect/>
          <a:stretch>
            <a:fillRect/>
          </a:stretch>
        </p:blipFill>
        <p:spPr bwMode="auto">
          <a:xfrm>
            <a:off x="295275" y="3455988"/>
            <a:ext cx="304800" cy="247650"/>
          </a:xfrm>
          <a:prstGeom prst="rect">
            <a:avLst/>
          </a:prstGeom>
          <a:noFill/>
          <a:ln w="9525">
            <a:noFill/>
            <a:miter lim="800000"/>
            <a:headEnd/>
            <a:tailEnd/>
          </a:ln>
        </p:spPr>
      </p:pic>
      <p:sp>
        <p:nvSpPr>
          <p:cNvPr id="15" name="Rectangle 14"/>
          <p:cNvSpPr/>
          <p:nvPr/>
        </p:nvSpPr>
        <p:spPr>
          <a:xfrm>
            <a:off x="609600" y="3438437"/>
            <a:ext cx="1200150" cy="461665"/>
          </a:xfrm>
          <a:prstGeom prst="rect">
            <a:avLst/>
          </a:prstGeom>
        </p:spPr>
        <p:txBody>
          <a:bodyPr wrap="square">
            <a:spAutoFit/>
          </a:bodyPr>
          <a:lstStyle/>
          <a:p>
            <a:r>
              <a:rPr lang="en-US" sz="1200" b="1" dirty="0" smtClean="0">
                <a:solidFill>
                  <a:srgbClr val="333399"/>
                </a:solidFill>
              </a:rPr>
              <a:t>VIDEO TIME:</a:t>
            </a:r>
          </a:p>
          <a:p>
            <a:r>
              <a:rPr lang="en-US" sz="1200" dirty="0" smtClean="0">
                <a:solidFill>
                  <a:srgbClr val="333399"/>
                </a:solidFill>
              </a:rPr>
              <a:t>4:34 minutes</a:t>
            </a:r>
            <a:endParaRPr lang="en-US" sz="1200" dirty="0">
              <a:solidFill>
                <a:srgbClr val="333399"/>
              </a:solidFill>
            </a:endParaRPr>
          </a:p>
        </p:txBody>
      </p:sp>
      <p:pic>
        <p:nvPicPr>
          <p:cNvPr id="16" name="Picture 26"/>
          <p:cNvPicPr>
            <a:picLocks noChangeAspect="1" noChangeArrowheads="1"/>
          </p:cNvPicPr>
          <p:nvPr/>
        </p:nvPicPr>
        <p:blipFill>
          <a:blip r:embed="rId5" cstate="print"/>
          <a:srcRect/>
          <a:stretch>
            <a:fillRect/>
          </a:stretch>
        </p:blipFill>
        <p:spPr bwMode="auto">
          <a:xfrm>
            <a:off x="2057400" y="2036763"/>
            <a:ext cx="304800" cy="24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276225" y="290515"/>
            <a:ext cx="4648200" cy="395287"/>
          </a:xfrm>
        </p:spPr>
        <p:txBody>
          <a:bodyPr/>
          <a:lstStyle/>
          <a:p>
            <a:pPr eaLnBrk="1" hangingPunct="1"/>
            <a:r>
              <a:rPr lang="en-US" dirty="0" smtClean="0"/>
              <a:t>Benefits of Including Interpreter on the Care Team</a:t>
            </a:r>
          </a:p>
        </p:txBody>
      </p:sp>
      <p:sp>
        <p:nvSpPr>
          <p:cNvPr id="30723" name="Rectangle 3"/>
          <p:cNvSpPr>
            <a:spLocks noGrp="1" noChangeArrowheads="1"/>
          </p:cNvSpPr>
          <p:nvPr>
            <p:ph type="body" sz="half" idx="4294967295"/>
          </p:nvPr>
        </p:nvSpPr>
        <p:spPr>
          <a:xfrm>
            <a:off x="304799" y="852488"/>
            <a:ext cx="4575175" cy="3795712"/>
          </a:xfrm>
        </p:spPr>
        <p:txBody>
          <a:bodyPr/>
          <a:lstStyle/>
          <a:p>
            <a:pPr marL="0" indent="0" eaLnBrk="1" hangingPunct="1"/>
            <a:r>
              <a:rPr lang="en-US" b="1" dirty="0" smtClean="0"/>
              <a:t>SAY:</a:t>
            </a:r>
          </a:p>
          <a:p>
            <a:pPr marL="0" indent="0">
              <a:spcBef>
                <a:spcPct val="0"/>
              </a:spcBef>
            </a:pPr>
            <a:r>
              <a:rPr lang="en-US" dirty="0" smtClean="0"/>
              <a:t>Including a professional interpreter as a member of the care team has significant benefits to the patient.</a:t>
            </a:r>
          </a:p>
          <a:p>
            <a:pPr marL="0" indent="0">
              <a:spcBef>
                <a:spcPct val="0"/>
              </a:spcBef>
            </a:pPr>
            <a:endParaRPr lang="en-US" dirty="0" smtClean="0"/>
          </a:p>
          <a:p>
            <a:pPr marL="0" indent="0">
              <a:spcBef>
                <a:spcPct val="0"/>
              </a:spcBef>
            </a:pPr>
            <a:r>
              <a:rPr lang="en-US" dirty="0" smtClean="0"/>
              <a:t>The presence of a professional interpreter also has significant benefits to the care team, ensuring that both the patient and the care team have more accurate and complete information, which facilitates </a:t>
            </a:r>
            <a:r>
              <a:rPr lang="en-US" dirty="0" err="1" smtClean="0"/>
              <a:t>decisionmaking</a:t>
            </a:r>
            <a:r>
              <a:rPr lang="en-US" dirty="0" smtClean="0"/>
              <a:t>.</a:t>
            </a:r>
          </a:p>
          <a:p>
            <a:pPr marL="0" indent="0">
              <a:spcBef>
                <a:spcPct val="0"/>
              </a:spcBef>
            </a:pPr>
            <a:endParaRPr lang="en-US" dirty="0" smtClean="0"/>
          </a:p>
          <a:p>
            <a:pPr marL="0" indent="0">
              <a:spcBef>
                <a:spcPct val="0"/>
              </a:spcBef>
            </a:pPr>
            <a:r>
              <a:rPr lang="en-US" dirty="0" smtClean="0"/>
              <a:t>The interpreter achieves this primarily by interpreting the spoken words or written documents.</a:t>
            </a:r>
          </a:p>
          <a:p>
            <a:pPr marL="0" indent="0">
              <a:spcBef>
                <a:spcPct val="0"/>
              </a:spcBef>
            </a:pPr>
            <a:endParaRPr lang="en-US" dirty="0" smtClean="0"/>
          </a:p>
          <a:p>
            <a:pPr marL="0" indent="0">
              <a:spcBef>
                <a:spcPct val="0"/>
              </a:spcBef>
            </a:pPr>
            <a:r>
              <a:rPr lang="en-US" dirty="0" smtClean="0"/>
              <a:t>In addition, the interpreter can serve as an advocate, speaking up when he or she thinks the patient or provider may have missed important information.</a:t>
            </a:r>
          </a:p>
          <a:p>
            <a:pPr marL="0" indent="0">
              <a:spcBef>
                <a:spcPct val="0"/>
              </a:spcBef>
            </a:pPr>
            <a:endParaRPr lang="en-US" dirty="0" smtClean="0"/>
          </a:p>
          <a:p>
            <a:pPr marL="0" indent="0">
              <a:spcBef>
                <a:spcPct val="0"/>
              </a:spcBef>
            </a:pPr>
            <a:r>
              <a:rPr lang="en-US" dirty="0" smtClean="0"/>
              <a:t>Finally, the interpreter can serve as a cultural broker, helping health care providers understand the cultural perceptions and expectations of the patient as well as helping the patient understand the expectations and culture of health care. </a:t>
            </a:r>
          </a:p>
        </p:txBody>
      </p:sp>
      <p:sp>
        <p:nvSpPr>
          <p:cNvPr id="30724" name="Rectangle 5"/>
          <p:cNvSpPr>
            <a:spLocks noChangeArrowheads="1"/>
          </p:cNvSpPr>
          <p:nvPr/>
        </p:nvSpPr>
        <p:spPr bwMode="auto">
          <a:xfrm>
            <a:off x="609600" y="4800600"/>
            <a:ext cx="1219200" cy="381000"/>
          </a:xfrm>
          <a:prstGeom prst="rect">
            <a:avLst/>
          </a:prstGeom>
          <a:noFill/>
          <a:ln w="9525" algn="ctr">
            <a:noFill/>
            <a:miter lim="800000"/>
            <a:headEnd/>
            <a:tailEnd/>
          </a:ln>
        </p:spPr>
        <p:txBody>
          <a:bodyPr lIns="91429" tIns="45714" rIns="0" bIns="45714" anchor="ctr"/>
          <a:lstStyle/>
          <a:p>
            <a:pPr>
              <a:tabLst>
                <a:tab pos="285750" algn="l"/>
              </a:tabLst>
            </a:pPr>
            <a:endParaRPr lang="en-US" sz="1200" b="1">
              <a:solidFill>
                <a:srgbClr val="333399"/>
              </a:solidFill>
            </a:endParaRPr>
          </a:p>
        </p:txBody>
      </p:sp>
      <p:sp>
        <p:nvSpPr>
          <p:cNvPr id="30725" name="Rectangle 6"/>
          <p:cNvSpPr>
            <a:spLocks noChangeArrowheads="1"/>
          </p:cNvSpPr>
          <p:nvPr/>
        </p:nvSpPr>
        <p:spPr bwMode="auto">
          <a:xfrm>
            <a:off x="304800" y="3686175"/>
            <a:ext cx="1447800" cy="228600"/>
          </a:xfrm>
          <a:prstGeom prst="rect">
            <a:avLst/>
          </a:prstGeom>
          <a:noFill/>
          <a:ln w="9525" algn="ctr">
            <a:noFill/>
            <a:miter lim="800000"/>
            <a:headEnd/>
            <a:tailEnd/>
          </a:ln>
        </p:spPr>
        <p:txBody>
          <a:bodyPr lIns="91429" tIns="45714" rIns="0" bIns="45714"/>
          <a:lstStyle/>
          <a:p>
            <a:pPr>
              <a:spcBef>
                <a:spcPct val="50000"/>
              </a:spcBef>
              <a:tabLst>
                <a:tab pos="285750" algn="l"/>
              </a:tabLst>
            </a:pPr>
            <a:r>
              <a:rPr lang="en-US" sz="1200">
                <a:solidFill>
                  <a:srgbClr val="333399"/>
                </a:solidFill>
              </a:rPr>
              <a:t>	</a:t>
            </a:r>
          </a:p>
        </p:txBody>
      </p:sp>
      <p:sp>
        <p:nvSpPr>
          <p:cNvPr id="30726"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31FB8FE6-5787-4154-ABFC-A5C9ED1AC03F}" type="slidenum">
              <a:rPr lang="en-US" sz="900">
                <a:solidFill>
                  <a:srgbClr val="663300"/>
                </a:solidFill>
                <a:latin typeface="Verdana" pitchFamily="34" charset="0"/>
              </a:rPr>
              <a:pPr algn="ctr"/>
              <a:t>13</a:t>
            </a:fld>
            <a:endParaRPr lang="en-US" sz="900">
              <a:solidFill>
                <a:srgbClr val="663300"/>
              </a:solidFill>
              <a:latin typeface="Verdana" pitchFamily="34" charset="0"/>
            </a:endParaRPr>
          </a:p>
        </p:txBody>
      </p:sp>
      <p:sp>
        <p:nvSpPr>
          <p:cNvPr id="30729" name="Rectangle 3"/>
          <p:cNvSpPr txBox="1">
            <a:spLocks noChangeArrowheads="1"/>
          </p:cNvSpPr>
          <p:nvPr/>
        </p:nvSpPr>
        <p:spPr bwMode="auto">
          <a:xfrm>
            <a:off x="314325" y="4886325"/>
            <a:ext cx="4565650" cy="3698875"/>
          </a:xfrm>
          <a:prstGeom prst="rect">
            <a:avLst/>
          </a:prstGeom>
          <a:noFill/>
          <a:ln w="9525">
            <a:noFill/>
            <a:miter lim="800000"/>
            <a:headEnd/>
            <a:tailEnd/>
          </a:ln>
        </p:spPr>
        <p:txBody>
          <a:bodyPr lIns="91429" tIns="45714" rIns="91429" bIns="45714"/>
          <a:lstStyle/>
          <a:p>
            <a:pPr eaLnBrk="0" hangingPunct="0">
              <a:tabLst>
                <a:tab pos="347663" algn="l"/>
              </a:tabLst>
            </a:pPr>
            <a:r>
              <a:rPr lang="en-US" sz="1200" dirty="0" smtClean="0">
                <a:solidFill>
                  <a:srgbClr val="000000"/>
                </a:solidFill>
              </a:rPr>
              <a:t>         </a:t>
            </a:r>
            <a:r>
              <a:rPr lang="en-US" sz="1200" b="1" dirty="0" smtClean="0">
                <a:solidFill>
                  <a:srgbClr val="000000"/>
                </a:solidFill>
              </a:rPr>
              <a:t>INSTRUCTOR NOTE:</a:t>
            </a:r>
          </a:p>
          <a:p>
            <a:pPr eaLnBrk="0" hangingPunct="0">
              <a:tabLst>
                <a:tab pos="347663" algn="l"/>
              </a:tabLst>
            </a:pPr>
            <a:endParaRPr lang="en-US" sz="1200" b="1" dirty="0" smtClean="0">
              <a:solidFill>
                <a:srgbClr val="000000"/>
              </a:solidFill>
            </a:endParaRPr>
          </a:p>
          <a:p>
            <a:pPr eaLnBrk="0" hangingPunct="0">
              <a:tabLst>
                <a:tab pos="347663" algn="l"/>
              </a:tabLst>
            </a:pPr>
            <a:r>
              <a:rPr lang="en-US" sz="1200" dirty="0" smtClean="0">
                <a:solidFill>
                  <a:srgbClr val="000000"/>
                </a:solidFill>
              </a:rPr>
              <a:t>It </a:t>
            </a:r>
            <a:r>
              <a:rPr lang="en-US" sz="1200" dirty="0">
                <a:solidFill>
                  <a:srgbClr val="000000"/>
                </a:solidFill>
              </a:rPr>
              <a:t>can also be beneficial to use bilingual staff who are certified to provide care in non-English </a:t>
            </a:r>
            <a:r>
              <a:rPr lang="en-US" sz="1200" dirty="0" smtClean="0">
                <a:solidFill>
                  <a:srgbClr val="000000"/>
                </a:solidFill>
              </a:rPr>
              <a:t>languages </a:t>
            </a:r>
            <a:r>
              <a:rPr lang="en-US" sz="1200" dirty="0">
                <a:solidFill>
                  <a:srgbClr val="000000"/>
                </a:solidFill>
              </a:rPr>
              <a:t>or volunteers who are trained and certified to act as interpreters.</a:t>
            </a:r>
          </a:p>
          <a:p>
            <a:pPr>
              <a:spcBef>
                <a:spcPct val="50000"/>
              </a:spcBef>
              <a:tabLst>
                <a:tab pos="347663" algn="l"/>
              </a:tabLst>
            </a:pPr>
            <a:r>
              <a:rPr lang="en-US" sz="1200" dirty="0" smtClean="0">
                <a:solidFill>
                  <a:srgbClr val="000000"/>
                </a:solidFill>
              </a:rPr>
              <a:t>Some </a:t>
            </a:r>
            <a:r>
              <a:rPr lang="en-US" sz="1200" dirty="0">
                <a:solidFill>
                  <a:srgbClr val="000000"/>
                </a:solidFill>
              </a:rPr>
              <a:t>health care settings advocate a “Black Box” model, where </a:t>
            </a:r>
            <a:r>
              <a:rPr lang="en-US" sz="1200" dirty="0" smtClean="0">
                <a:solidFill>
                  <a:srgbClr val="000000"/>
                </a:solidFill>
              </a:rPr>
              <a:t>interpreters limit </a:t>
            </a:r>
            <a:r>
              <a:rPr lang="en-US" sz="1200" dirty="0">
                <a:solidFill>
                  <a:srgbClr val="000000"/>
                </a:solidFill>
              </a:rPr>
              <a:t>themselves to interpreting and translating words. However, patient safety can be enhanced when the interpreter is also allowed to share important cultural information and raise patient safety concerns.</a:t>
            </a:r>
          </a:p>
          <a:p>
            <a:pPr>
              <a:spcBef>
                <a:spcPct val="50000"/>
              </a:spcBef>
              <a:tabLst>
                <a:tab pos="347663" algn="l"/>
              </a:tabLst>
            </a:pPr>
            <a:r>
              <a:rPr lang="en-US" sz="1200" dirty="0" smtClean="0">
                <a:solidFill>
                  <a:srgbClr val="000000"/>
                </a:solidFill>
              </a:rPr>
              <a:t>In </a:t>
            </a:r>
            <a:r>
              <a:rPr lang="en-US" sz="1200" dirty="0">
                <a:solidFill>
                  <a:srgbClr val="000000"/>
                </a:solidFill>
              </a:rPr>
              <a:t>many other health care settings, medical interpreters are trained to serve as cultural brokers and patient advocates, but clinical staff do not always welcome their intervention in this role. It may be useful to assess the culture of interpretation at your own hospital to help you set your goals.</a:t>
            </a:r>
          </a:p>
        </p:txBody>
      </p:sp>
      <p:pic>
        <p:nvPicPr>
          <p:cNvPr id="10" name="Picture 9" descr="Slide9.JPG"/>
          <p:cNvPicPr>
            <a:picLocks noChangeAspect="1"/>
          </p:cNvPicPr>
          <p:nvPr/>
        </p:nvPicPr>
        <p:blipFill>
          <a:blip r:embed="rId3" cstate="print"/>
          <a:stretch>
            <a:fillRect/>
          </a:stretch>
        </p:blipFill>
        <p:spPr>
          <a:xfrm>
            <a:off x="5105400" y="923925"/>
            <a:ext cx="1371600" cy="1028700"/>
          </a:xfrm>
          <a:prstGeom prst="rect">
            <a:avLst/>
          </a:prstGeom>
        </p:spPr>
      </p:pic>
      <p:pic>
        <p:nvPicPr>
          <p:cNvPr id="11" name="Picture 10"/>
          <p:cNvPicPr>
            <a:picLocks noChangeAspect="1"/>
          </p:cNvPicPr>
          <p:nvPr/>
        </p:nvPicPr>
        <p:blipFill>
          <a:blip r:embed="rId4" cstate="print"/>
          <a:srcRect r="84598" b="21956"/>
          <a:stretch>
            <a:fillRect/>
          </a:stretch>
        </p:blipFill>
        <p:spPr>
          <a:xfrm>
            <a:off x="404060" y="4897814"/>
            <a:ext cx="308809" cy="252747"/>
          </a:xfrm>
          <a:prstGeom prst="rect">
            <a:avLst/>
          </a:prstGeom>
        </p:spPr>
      </p:pic>
      <p:pic>
        <p:nvPicPr>
          <p:cNvPr id="12" name="Picture 11" descr="Time icon"/>
          <p:cNvPicPr>
            <a:picLocks noChangeAspect="1" noChangeArrowheads="1"/>
          </p:cNvPicPr>
          <p:nvPr/>
        </p:nvPicPr>
        <p:blipFill>
          <a:blip r:embed="rId5" cstate="print"/>
          <a:srcRect/>
          <a:stretch>
            <a:fillRect/>
          </a:stretch>
        </p:blipFill>
        <p:spPr bwMode="auto">
          <a:xfrm>
            <a:off x="5052261" y="2754228"/>
            <a:ext cx="209550" cy="228600"/>
          </a:xfrm>
          <a:prstGeom prst="rect">
            <a:avLst/>
          </a:prstGeom>
          <a:noFill/>
          <a:ln w="9525">
            <a:noFill/>
            <a:miter lim="800000"/>
            <a:headEnd/>
            <a:tailEnd/>
          </a:ln>
        </p:spPr>
      </p:pic>
      <p:sp>
        <p:nvSpPr>
          <p:cNvPr id="13" name="Rectangle 12"/>
          <p:cNvSpPr/>
          <p:nvPr/>
        </p:nvSpPr>
        <p:spPr>
          <a:xfrm>
            <a:off x="5305425" y="268596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3 minutes</a:t>
            </a:r>
            <a:endParaRPr lang="en-US" sz="1200" dirty="0">
              <a:solidFill>
                <a:srgbClr val="33339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2"/>
          <p:cNvSpPr>
            <a:spLocks noGrp="1" noChangeArrowheads="1"/>
          </p:cNvSpPr>
          <p:nvPr>
            <p:ph type="title" idx="4294967295"/>
          </p:nvPr>
        </p:nvSpPr>
        <p:spPr>
          <a:xfrm>
            <a:off x="2000250" y="290515"/>
            <a:ext cx="4552950" cy="395287"/>
          </a:xfrm>
        </p:spPr>
        <p:txBody>
          <a:bodyPr/>
          <a:lstStyle/>
          <a:p>
            <a:r>
              <a:rPr lang="en-US" dirty="0" smtClean="0"/>
              <a:t>Implementation</a:t>
            </a:r>
          </a:p>
        </p:txBody>
      </p:sp>
      <p:sp>
        <p:nvSpPr>
          <p:cNvPr id="31747" name="Rectangle 55"/>
          <p:cNvSpPr>
            <a:spLocks noChangeArrowheads="1"/>
          </p:cNvSpPr>
          <p:nvPr/>
        </p:nvSpPr>
        <p:spPr bwMode="auto">
          <a:xfrm>
            <a:off x="2" y="3949184"/>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31748" name="Rectangle 53"/>
          <p:cNvSpPr>
            <a:spLocks noChangeArrowheads="1"/>
          </p:cNvSpPr>
          <p:nvPr/>
        </p:nvSpPr>
        <p:spPr bwMode="auto">
          <a:xfrm>
            <a:off x="1905000" y="914403"/>
            <a:ext cx="4572000" cy="7663624"/>
          </a:xfrm>
          <a:prstGeom prst="rect">
            <a:avLst/>
          </a:prstGeom>
          <a:noFill/>
          <a:ln w="9525">
            <a:noFill/>
            <a:miter lim="800000"/>
            <a:headEnd/>
            <a:tailEnd/>
          </a:ln>
        </p:spPr>
        <p:txBody>
          <a:bodyPr lIns="91429" tIns="45714" rIns="91429" bIns="45714">
            <a:spAutoFit/>
          </a:bodyPr>
          <a:lstStyle/>
          <a:p>
            <a:r>
              <a:rPr lang="en-US" sz="1200" b="1" dirty="0">
                <a:solidFill>
                  <a:srgbClr val="000000"/>
                </a:solidFill>
              </a:rPr>
              <a:t>   SAY:</a:t>
            </a:r>
          </a:p>
          <a:p>
            <a:endParaRPr lang="en-US" sz="1200" dirty="0">
              <a:solidFill>
                <a:srgbClr val="000000"/>
              </a:solidFill>
            </a:endParaRPr>
          </a:p>
          <a:p>
            <a:pPr marL="114300" lvl="1" indent="6350"/>
            <a:r>
              <a:rPr lang="en-US" sz="1200" dirty="0">
                <a:solidFill>
                  <a:srgbClr val="000000"/>
                </a:solidFill>
              </a:rPr>
              <a:t>What is the process for obtaining an interpreter in your clinical area?  </a:t>
            </a:r>
          </a:p>
          <a:p>
            <a:pPr marL="114300" lvl="1" indent="6350"/>
            <a:endParaRPr lang="en-US" sz="1200" dirty="0">
              <a:solidFill>
                <a:srgbClr val="000000"/>
              </a:solidFill>
            </a:endParaRPr>
          </a:p>
          <a:p>
            <a:pPr marL="114300" lvl="1" indent="6350"/>
            <a:r>
              <a:rPr lang="en-US" sz="1200" dirty="0">
                <a:solidFill>
                  <a:srgbClr val="000000"/>
                </a:solidFill>
              </a:rPr>
              <a:t>The basic steps include </a:t>
            </a:r>
            <a:r>
              <a:rPr lang="en-US" sz="1200" dirty="0" smtClean="0">
                <a:solidFill>
                  <a:srgbClr val="000000"/>
                </a:solidFill>
              </a:rPr>
              <a:t>(1</a:t>
            </a:r>
            <a:r>
              <a:rPr lang="en-US" sz="1200" dirty="0">
                <a:solidFill>
                  <a:srgbClr val="000000"/>
                </a:solidFill>
              </a:rPr>
              <a:t>) identifying the need for language or cultural support, </a:t>
            </a:r>
            <a:r>
              <a:rPr lang="en-US" sz="1200" dirty="0" smtClean="0">
                <a:solidFill>
                  <a:srgbClr val="000000"/>
                </a:solidFill>
              </a:rPr>
              <a:t>(2</a:t>
            </a:r>
            <a:r>
              <a:rPr lang="en-US" sz="1200" dirty="0">
                <a:solidFill>
                  <a:srgbClr val="000000"/>
                </a:solidFill>
              </a:rPr>
              <a:t>) contacting the interpreter, </a:t>
            </a:r>
            <a:r>
              <a:rPr lang="en-US" sz="1200" dirty="0" smtClean="0">
                <a:solidFill>
                  <a:srgbClr val="000000"/>
                </a:solidFill>
              </a:rPr>
              <a:t>(3</a:t>
            </a:r>
            <a:r>
              <a:rPr lang="en-US" sz="1200" dirty="0">
                <a:solidFill>
                  <a:srgbClr val="000000"/>
                </a:solidFill>
              </a:rPr>
              <a:t>) ensuring that the interpreter remains present during the entire patient encounter, and </a:t>
            </a:r>
            <a:r>
              <a:rPr lang="en-US" sz="1200" dirty="0" smtClean="0">
                <a:solidFill>
                  <a:srgbClr val="000000"/>
                </a:solidFill>
              </a:rPr>
              <a:t>(4</a:t>
            </a:r>
            <a:r>
              <a:rPr lang="en-US" sz="1200" dirty="0">
                <a:solidFill>
                  <a:srgbClr val="000000"/>
                </a:solidFill>
              </a:rPr>
              <a:t>) ensuring that the interpreter is fully informed and integrated into the patient care team.</a:t>
            </a:r>
          </a:p>
          <a:p>
            <a:pPr marL="114300" lvl="1" indent="6350"/>
            <a:endParaRPr lang="en-US" sz="1200" dirty="0">
              <a:solidFill>
                <a:srgbClr val="000000"/>
              </a:solidFill>
            </a:endParaRPr>
          </a:p>
          <a:p>
            <a:pPr marL="114300" lvl="1" indent="6350"/>
            <a:r>
              <a:rPr lang="en-US" sz="1200" dirty="0">
                <a:solidFill>
                  <a:srgbClr val="000000"/>
                </a:solidFill>
              </a:rPr>
              <a:t>There are often barriers that make it difficult for people to fully implement the process. For example, an interpreter is not always available right away, or the interpreter may arrive late or need to leave early. Since these problems put LEP patients at risk, it is important that you or your team leader raise these issues with your patient safety and interpreter services leaders.  This </a:t>
            </a:r>
            <a:r>
              <a:rPr lang="en-US" sz="1200" dirty="0" smtClean="0">
                <a:solidFill>
                  <a:srgbClr val="000000"/>
                </a:solidFill>
              </a:rPr>
              <a:t>module </a:t>
            </a:r>
            <a:r>
              <a:rPr lang="en-US" sz="1200" dirty="0">
                <a:solidFill>
                  <a:srgbClr val="000000"/>
                </a:solidFill>
              </a:rPr>
              <a:t>has an accompanying </a:t>
            </a:r>
            <a:r>
              <a:rPr lang="en-US" sz="1200" dirty="0" smtClean="0">
                <a:solidFill>
                  <a:srgbClr val="000000"/>
                </a:solidFill>
              </a:rPr>
              <a:t>guide </a:t>
            </a:r>
            <a:r>
              <a:rPr lang="en-US" sz="1200" dirty="0">
                <a:solidFill>
                  <a:srgbClr val="000000"/>
                </a:solidFill>
              </a:rPr>
              <a:t>to help hospital leaders address the challenges. </a:t>
            </a:r>
          </a:p>
          <a:p>
            <a:pPr marL="114300" lvl="1" indent="6350"/>
            <a:endParaRPr lang="en-US" sz="1200" dirty="0">
              <a:solidFill>
                <a:srgbClr val="000000"/>
              </a:solidFill>
            </a:endParaRPr>
          </a:p>
          <a:p>
            <a:pPr marL="114300" lvl="1" indent="6350"/>
            <a:r>
              <a:rPr lang="en-US" sz="1200" dirty="0">
                <a:solidFill>
                  <a:srgbClr val="000000"/>
                </a:solidFill>
              </a:rPr>
              <a:t>In the meantime, your process should include a way of implementing contingency plans, </a:t>
            </a:r>
            <a:r>
              <a:rPr lang="en-US" sz="1200" dirty="0" smtClean="0">
                <a:solidFill>
                  <a:srgbClr val="000000"/>
                </a:solidFill>
              </a:rPr>
              <a:t>such as calling </a:t>
            </a:r>
            <a:r>
              <a:rPr lang="en-US" sz="1200" dirty="0">
                <a:solidFill>
                  <a:srgbClr val="000000"/>
                </a:solidFill>
              </a:rPr>
              <a:t>a phone interpreter if no face-to-face interpreter is available, briefing </a:t>
            </a:r>
            <a:r>
              <a:rPr lang="en-US" sz="1200" dirty="0" smtClean="0">
                <a:solidFill>
                  <a:srgbClr val="000000"/>
                </a:solidFill>
              </a:rPr>
              <a:t>interpreters </a:t>
            </a:r>
            <a:r>
              <a:rPr lang="en-US" sz="1200" dirty="0">
                <a:solidFill>
                  <a:srgbClr val="000000"/>
                </a:solidFill>
              </a:rPr>
              <a:t>when they arrive, and switching to a new interpreter or telephone interpretation if the face-to-face interpreter needs to leave </a:t>
            </a:r>
            <a:r>
              <a:rPr lang="en-US" sz="1200">
                <a:solidFill>
                  <a:srgbClr val="000000"/>
                </a:solidFill>
              </a:rPr>
              <a:t>before </a:t>
            </a:r>
            <a:r>
              <a:rPr lang="en-US" sz="1200" smtClean="0">
                <a:solidFill>
                  <a:srgbClr val="000000"/>
                </a:solidFill>
              </a:rPr>
              <a:t>the encounter </a:t>
            </a:r>
            <a:r>
              <a:rPr lang="en-US" sz="1200" dirty="0">
                <a:solidFill>
                  <a:srgbClr val="000000"/>
                </a:solidFill>
              </a:rPr>
              <a:t>is complete. </a:t>
            </a:r>
          </a:p>
          <a:p>
            <a:pPr marL="114300" lvl="1" indent="6350"/>
            <a:endParaRPr lang="en-US" sz="1200" b="1" dirty="0">
              <a:solidFill>
                <a:srgbClr val="000000"/>
              </a:solidFill>
            </a:endParaRPr>
          </a:p>
          <a:p>
            <a:pPr marL="114300" lvl="1" indent="6350"/>
            <a:r>
              <a:rPr lang="en-US" sz="1200" b="1" dirty="0">
                <a:solidFill>
                  <a:srgbClr val="000000"/>
                </a:solidFill>
              </a:rPr>
              <a:t>EXERCISE:</a:t>
            </a:r>
            <a:r>
              <a:rPr lang="en-US" sz="1200" dirty="0">
                <a:solidFill>
                  <a:srgbClr val="000000"/>
                </a:solidFill>
              </a:rPr>
              <a:t>  </a:t>
            </a:r>
          </a:p>
          <a:p>
            <a:pPr marL="114300" lvl="1" indent="6350"/>
            <a:r>
              <a:rPr lang="en-US" sz="1200" dirty="0">
                <a:solidFill>
                  <a:srgbClr val="000000"/>
                </a:solidFill>
              </a:rPr>
              <a:t>Instruct participants to take out their blank copy of the patient language process map and to take </a:t>
            </a:r>
            <a:r>
              <a:rPr lang="en-US" sz="1200" dirty="0" smtClean="0">
                <a:solidFill>
                  <a:srgbClr val="000000"/>
                </a:solidFill>
              </a:rPr>
              <a:t>5 </a:t>
            </a:r>
            <a:r>
              <a:rPr lang="en-US" sz="1200" dirty="0">
                <a:solidFill>
                  <a:srgbClr val="000000"/>
                </a:solidFill>
              </a:rPr>
              <a:t>minutes to complete it, adding any steps necessary at their site and noting who, </a:t>
            </a:r>
            <a:r>
              <a:rPr lang="en-US" sz="1200" dirty="0" smtClean="0">
                <a:solidFill>
                  <a:srgbClr val="000000"/>
                </a:solidFill>
              </a:rPr>
              <a:t>when, </a:t>
            </a:r>
            <a:r>
              <a:rPr lang="en-US" sz="1200" dirty="0">
                <a:solidFill>
                  <a:srgbClr val="000000"/>
                </a:solidFill>
              </a:rPr>
              <a:t>and how. If there is a team from one unit or area, they can work together to complete the worksheet, or they may use a flipchart for easy viewing by the whole group. Once they have completed the sheet, ask the groups to share their detailed maps with the full group, closely monitoring time (5 minutes).</a:t>
            </a:r>
          </a:p>
          <a:p>
            <a:pPr marL="114300" lvl="1" indent="6350"/>
            <a:endParaRPr lang="en-US" sz="1200" dirty="0">
              <a:solidFill>
                <a:srgbClr val="000000"/>
              </a:solidFill>
            </a:endParaRPr>
          </a:p>
          <a:p>
            <a:pPr marL="114300" lvl="1" indent="6350"/>
            <a:r>
              <a:rPr lang="en-US" sz="1200" dirty="0">
                <a:solidFill>
                  <a:srgbClr val="000000"/>
                </a:solidFill>
              </a:rPr>
              <a:t>Participants may find it useful to flag problems that hinder them from following the outlined </a:t>
            </a:r>
            <a:r>
              <a:rPr lang="en-US" sz="1200" dirty="0" smtClean="0">
                <a:solidFill>
                  <a:srgbClr val="000000"/>
                </a:solidFill>
              </a:rPr>
              <a:t>process </a:t>
            </a:r>
            <a:r>
              <a:rPr lang="en-US" sz="1200" dirty="0">
                <a:solidFill>
                  <a:srgbClr val="000000"/>
                </a:solidFill>
              </a:rPr>
              <a:t>and </a:t>
            </a:r>
            <a:r>
              <a:rPr lang="en-US" sz="1200" dirty="0" smtClean="0">
                <a:solidFill>
                  <a:srgbClr val="000000"/>
                </a:solidFill>
              </a:rPr>
              <a:t>to develop </a:t>
            </a:r>
            <a:r>
              <a:rPr lang="en-US" sz="1200" dirty="0">
                <a:solidFill>
                  <a:srgbClr val="000000"/>
                </a:solidFill>
              </a:rPr>
              <a:t>a contingency plan and a plan to raise these issues with their organization’s leaders.</a:t>
            </a:r>
          </a:p>
        </p:txBody>
      </p:sp>
      <p:pic>
        <p:nvPicPr>
          <p:cNvPr id="6" name="Picture 5" descr="Time icon"/>
          <p:cNvPicPr>
            <a:picLocks noChangeAspect="1" noChangeArrowheads="1"/>
          </p:cNvPicPr>
          <p:nvPr/>
        </p:nvPicPr>
        <p:blipFill>
          <a:blip r:embed="rId3" cstate="print"/>
          <a:srcRect/>
          <a:stretch>
            <a:fillRect/>
          </a:stretch>
        </p:blipFill>
        <p:spPr bwMode="auto">
          <a:xfrm>
            <a:off x="318336" y="2716128"/>
            <a:ext cx="209550" cy="228600"/>
          </a:xfrm>
          <a:prstGeom prst="rect">
            <a:avLst/>
          </a:prstGeom>
          <a:noFill/>
          <a:ln w="9525">
            <a:noFill/>
            <a:miter lim="800000"/>
            <a:headEnd/>
            <a:tailEnd/>
          </a:ln>
        </p:spPr>
      </p:pic>
      <p:sp>
        <p:nvSpPr>
          <p:cNvPr id="7" name="Rectangle 6"/>
          <p:cNvSpPr/>
          <p:nvPr/>
        </p:nvSpPr>
        <p:spPr>
          <a:xfrm>
            <a:off x="581025" y="264786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7 minutes</a:t>
            </a:r>
            <a:endParaRPr lang="en-US" sz="1200" dirty="0">
              <a:solidFill>
                <a:srgbClr val="333399"/>
              </a:solidFill>
            </a:endParaRPr>
          </a:p>
        </p:txBody>
      </p:sp>
      <p:pic>
        <p:nvPicPr>
          <p:cNvPr id="8" name="Picture 9" descr="exercise"/>
          <p:cNvPicPr>
            <a:picLocks noChangeAspect="1" noChangeArrowheads="1"/>
          </p:cNvPicPr>
          <p:nvPr/>
        </p:nvPicPr>
        <p:blipFill>
          <a:blip r:embed="rId4" cstate="print"/>
          <a:srcRect/>
          <a:stretch>
            <a:fillRect/>
          </a:stretch>
        </p:blipFill>
        <p:spPr bwMode="auto">
          <a:xfrm>
            <a:off x="246063" y="3351213"/>
            <a:ext cx="1624012" cy="2663825"/>
          </a:xfrm>
          <a:prstGeom prst="rect">
            <a:avLst/>
          </a:prstGeom>
          <a:noFill/>
        </p:spPr>
      </p:pic>
      <p:pic>
        <p:nvPicPr>
          <p:cNvPr id="9" name="Picture 25" descr="Materials icon"/>
          <p:cNvPicPr>
            <a:picLocks noChangeAspect="1" noChangeArrowheads="1"/>
          </p:cNvPicPr>
          <p:nvPr/>
        </p:nvPicPr>
        <p:blipFill>
          <a:blip r:embed="rId5" cstate="print"/>
          <a:srcRect/>
          <a:stretch>
            <a:fillRect/>
          </a:stretch>
        </p:blipFill>
        <p:spPr bwMode="auto">
          <a:xfrm>
            <a:off x="373981" y="6247397"/>
            <a:ext cx="136525" cy="273050"/>
          </a:xfrm>
          <a:prstGeom prst="rect">
            <a:avLst/>
          </a:prstGeom>
          <a:noFill/>
          <a:ln w="9525">
            <a:noFill/>
            <a:miter lim="800000"/>
            <a:headEnd/>
            <a:tailEnd/>
          </a:ln>
        </p:spPr>
      </p:pic>
      <p:sp>
        <p:nvSpPr>
          <p:cNvPr id="10" name="TextBox 9"/>
          <p:cNvSpPr txBox="1"/>
          <p:nvPr/>
        </p:nvSpPr>
        <p:spPr>
          <a:xfrm>
            <a:off x="323850" y="6606339"/>
            <a:ext cx="1483394" cy="1292662"/>
          </a:xfrm>
          <a:prstGeom prst="rect">
            <a:avLst/>
          </a:prstGeom>
          <a:noFill/>
        </p:spPr>
        <p:txBody>
          <a:bodyPr wrap="square" rtlCol="0">
            <a:spAutoFit/>
          </a:bodyPr>
          <a:lstStyle/>
          <a:p>
            <a:pPr marL="169863" lvl="1" indent="-168275">
              <a:spcBef>
                <a:spcPct val="50000"/>
              </a:spcBef>
              <a:buFontTx/>
              <a:buChar char="•"/>
              <a:tabLst>
                <a:tab pos="285750" algn="l"/>
              </a:tabLst>
            </a:pPr>
            <a:r>
              <a:rPr lang="en-US" sz="1200" dirty="0" smtClean="0">
                <a:solidFill>
                  <a:srgbClr val="333399"/>
                </a:solidFill>
              </a:rPr>
              <a:t>Patient Language Process Map</a:t>
            </a:r>
          </a:p>
          <a:p>
            <a:pPr marL="169863" lvl="1" indent="-168275">
              <a:spcBef>
                <a:spcPct val="50000"/>
              </a:spcBef>
              <a:buFontTx/>
              <a:buChar char="•"/>
              <a:tabLst>
                <a:tab pos="285750" algn="l"/>
              </a:tabLst>
            </a:pPr>
            <a:r>
              <a:rPr lang="en-US" sz="1200" dirty="0" smtClean="0">
                <a:solidFill>
                  <a:srgbClr val="333399"/>
                </a:solidFill>
              </a:rPr>
              <a:t>Optional: Flipcharts and markers</a:t>
            </a:r>
            <a:endParaRPr lang="en-US" dirty="0"/>
          </a:p>
        </p:txBody>
      </p:sp>
      <p:sp>
        <p:nvSpPr>
          <p:cNvPr id="11" name="Rectangle 10"/>
          <p:cNvSpPr/>
          <p:nvPr/>
        </p:nvSpPr>
        <p:spPr>
          <a:xfrm>
            <a:off x="571500" y="6257837"/>
            <a:ext cx="1200150" cy="276999"/>
          </a:xfrm>
          <a:prstGeom prst="rect">
            <a:avLst/>
          </a:prstGeom>
        </p:spPr>
        <p:txBody>
          <a:bodyPr wrap="square">
            <a:spAutoFit/>
          </a:bodyPr>
          <a:lstStyle/>
          <a:p>
            <a:r>
              <a:rPr lang="en-US" sz="1200" b="1" dirty="0" smtClean="0">
                <a:solidFill>
                  <a:srgbClr val="333399"/>
                </a:solidFill>
              </a:rPr>
              <a:t>MATERIALS:</a:t>
            </a:r>
            <a:endParaRPr lang="en-US" sz="1200" dirty="0">
              <a:solidFill>
                <a:srgbClr val="333399"/>
              </a:solidFill>
            </a:endParaRPr>
          </a:p>
        </p:txBody>
      </p:sp>
      <p:pic>
        <p:nvPicPr>
          <p:cNvPr id="12" name="Picture 11" descr="Slide10.JPG"/>
          <p:cNvPicPr>
            <a:picLocks noChangeAspect="1"/>
          </p:cNvPicPr>
          <p:nvPr/>
        </p:nvPicPr>
        <p:blipFill>
          <a:blip r:embed="rId6" cstate="print"/>
          <a:stretch>
            <a:fillRect/>
          </a:stretch>
        </p:blipFill>
        <p:spPr>
          <a:xfrm>
            <a:off x="400050" y="923925"/>
            <a:ext cx="1371600" cy="10287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9"/>
          <p:cNvSpPr>
            <a:spLocks noGrp="1" noChangeArrowheads="1"/>
          </p:cNvSpPr>
          <p:nvPr>
            <p:ph type="title" idx="4294967295"/>
          </p:nvPr>
        </p:nvSpPr>
        <p:spPr>
          <a:xfrm>
            <a:off x="333375" y="290515"/>
            <a:ext cx="4648200" cy="395287"/>
          </a:xfrm>
        </p:spPr>
        <p:txBody>
          <a:bodyPr/>
          <a:lstStyle/>
          <a:p>
            <a:pPr eaLnBrk="1" hangingPunct="1"/>
            <a:r>
              <a:rPr lang="en-US" dirty="0" smtClean="0"/>
              <a:t>Assertion, Advocacy, and Conflict Resolution</a:t>
            </a:r>
          </a:p>
        </p:txBody>
      </p:sp>
      <p:sp>
        <p:nvSpPr>
          <p:cNvPr id="32771" name="Rectangle 31"/>
          <p:cNvSpPr>
            <a:spLocks noChangeArrowheads="1"/>
          </p:cNvSpPr>
          <p:nvPr/>
        </p:nvSpPr>
        <p:spPr bwMode="auto">
          <a:xfrm>
            <a:off x="371475" y="838202"/>
            <a:ext cx="4581525" cy="646319"/>
          </a:xfrm>
          <a:prstGeom prst="rect">
            <a:avLst/>
          </a:prstGeom>
          <a:noFill/>
          <a:ln w="9525">
            <a:noFill/>
            <a:miter lim="800000"/>
            <a:headEnd/>
            <a:tailEnd/>
          </a:ln>
        </p:spPr>
        <p:txBody>
          <a:bodyPr wrap="square" lIns="91429" tIns="45714" rIns="91429" bIns="45714">
            <a:spAutoFit/>
          </a:bodyPr>
          <a:lstStyle/>
          <a:p>
            <a:pPr>
              <a:tabLst>
                <a:tab pos="228600" algn="l"/>
              </a:tabLst>
            </a:pPr>
            <a:r>
              <a:rPr lang="en-US" sz="1200" b="1" dirty="0">
                <a:solidFill>
                  <a:srgbClr val="000000"/>
                </a:solidFill>
              </a:rPr>
              <a:t>DO: </a:t>
            </a:r>
          </a:p>
          <a:p>
            <a:pPr>
              <a:tabLst>
                <a:tab pos="228600" algn="l"/>
              </a:tabLst>
            </a:pPr>
            <a:endParaRPr lang="en-US" sz="1200" b="1" dirty="0">
              <a:solidFill>
                <a:srgbClr val="000000"/>
              </a:solidFill>
            </a:endParaRPr>
          </a:p>
          <a:p>
            <a:pPr>
              <a:tabLst>
                <a:tab pos="228600" algn="l"/>
              </a:tabLst>
            </a:pPr>
            <a:r>
              <a:rPr lang="en-US" sz="1200" dirty="0">
                <a:solidFill>
                  <a:srgbClr val="000000"/>
                </a:solidFill>
              </a:rPr>
              <a:t>Read the </a:t>
            </a:r>
            <a:r>
              <a:rPr lang="en-US" sz="1200" dirty="0" smtClean="0">
                <a:solidFill>
                  <a:srgbClr val="000000"/>
                </a:solidFill>
              </a:rPr>
              <a:t>scenario.</a:t>
            </a:r>
            <a:endParaRPr lang="en-US" sz="1200" dirty="0">
              <a:solidFill>
                <a:srgbClr val="000000"/>
              </a:solidFill>
            </a:endParaRPr>
          </a:p>
        </p:txBody>
      </p:sp>
      <p:sp>
        <p:nvSpPr>
          <p:cNvPr id="32772"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8D94E891-D27A-445D-B872-0E3376BEF29F}" type="slidenum">
              <a:rPr lang="en-US" sz="900">
                <a:solidFill>
                  <a:srgbClr val="663300"/>
                </a:solidFill>
                <a:latin typeface="Verdana" pitchFamily="34" charset="0"/>
              </a:rPr>
              <a:pPr algn="ctr"/>
              <a:t>15</a:t>
            </a:fld>
            <a:endParaRPr lang="en-US" sz="900">
              <a:solidFill>
                <a:srgbClr val="663300"/>
              </a:solidFill>
              <a:latin typeface="Verdana" pitchFamily="34" charset="0"/>
            </a:endParaRPr>
          </a:p>
        </p:txBody>
      </p:sp>
      <p:sp>
        <p:nvSpPr>
          <p:cNvPr id="32776" name="Rectangle 31"/>
          <p:cNvSpPr>
            <a:spLocks noChangeArrowheads="1"/>
          </p:cNvSpPr>
          <p:nvPr/>
        </p:nvSpPr>
        <p:spPr bwMode="auto">
          <a:xfrm>
            <a:off x="419100" y="1762125"/>
            <a:ext cx="4533900" cy="2862310"/>
          </a:xfrm>
          <a:prstGeom prst="rect">
            <a:avLst/>
          </a:prstGeom>
          <a:noFill/>
          <a:ln w="9525">
            <a:noFill/>
            <a:miter lim="800000"/>
            <a:headEnd/>
            <a:tailEnd/>
          </a:ln>
        </p:spPr>
        <p:txBody>
          <a:bodyPr wrap="square" lIns="91429" tIns="45714" rIns="91429" bIns="45714">
            <a:spAutoFit/>
          </a:bodyPr>
          <a:lstStyle/>
          <a:p>
            <a:pPr>
              <a:tabLst>
                <a:tab pos="228600" algn="l"/>
              </a:tabLst>
            </a:pPr>
            <a:r>
              <a:rPr lang="en-US" sz="1200" dirty="0" smtClean="0">
                <a:solidFill>
                  <a:srgbClr val="000000"/>
                </a:solidFill>
              </a:rPr>
              <a:t>        </a:t>
            </a:r>
            <a:r>
              <a:rPr lang="en-US" sz="1200" b="1" dirty="0" smtClean="0">
                <a:solidFill>
                  <a:srgbClr val="000000"/>
                </a:solidFill>
              </a:rPr>
              <a:t>DISCUSSION:</a:t>
            </a:r>
          </a:p>
          <a:p>
            <a:pPr>
              <a:tabLst>
                <a:tab pos="228600" algn="l"/>
              </a:tabLst>
            </a:pPr>
            <a:endParaRPr lang="en-US" sz="1200" b="1" dirty="0" smtClean="0">
              <a:solidFill>
                <a:srgbClr val="000000"/>
              </a:solidFill>
            </a:endParaRPr>
          </a:p>
          <a:p>
            <a:pPr marL="182880" indent="-182880">
              <a:buFont typeface="Arial" pitchFamily="34" charset="0"/>
              <a:buChar char="•"/>
              <a:tabLst>
                <a:tab pos="228600" algn="l"/>
              </a:tabLst>
            </a:pPr>
            <a:r>
              <a:rPr lang="en-US" sz="1200" dirty="0" smtClean="0">
                <a:solidFill>
                  <a:srgbClr val="000000"/>
                </a:solidFill>
              </a:rPr>
              <a:t>What </a:t>
            </a:r>
            <a:r>
              <a:rPr lang="en-US" sz="1200" dirty="0">
                <a:solidFill>
                  <a:srgbClr val="000000"/>
                </a:solidFill>
              </a:rPr>
              <a:t>are the risks to the patient in this scenario?  </a:t>
            </a:r>
          </a:p>
          <a:p>
            <a:pPr marL="182880" indent="-182880">
              <a:buFont typeface="Arial" pitchFamily="34" charset="0"/>
              <a:buChar char="•"/>
              <a:tabLst>
                <a:tab pos="228600" algn="l"/>
              </a:tabLst>
            </a:pPr>
            <a:r>
              <a:rPr lang="en-US" sz="1200" dirty="0" smtClean="0">
                <a:solidFill>
                  <a:srgbClr val="000000"/>
                </a:solidFill>
              </a:rPr>
              <a:t>What </a:t>
            </a:r>
            <a:r>
              <a:rPr lang="en-US" sz="1200" dirty="0">
                <a:solidFill>
                  <a:srgbClr val="000000"/>
                </a:solidFill>
              </a:rPr>
              <a:t>could go wrong?  </a:t>
            </a:r>
          </a:p>
          <a:p>
            <a:pPr marL="182880" indent="-182880">
              <a:buFont typeface="Arial" pitchFamily="34" charset="0"/>
              <a:buChar char="•"/>
              <a:tabLst>
                <a:tab pos="228600" algn="l"/>
              </a:tabLst>
            </a:pPr>
            <a:r>
              <a:rPr lang="en-US" sz="1200" dirty="0" smtClean="0">
                <a:solidFill>
                  <a:srgbClr val="000000"/>
                </a:solidFill>
              </a:rPr>
              <a:t>What </a:t>
            </a:r>
            <a:r>
              <a:rPr lang="en-US" sz="1200" dirty="0">
                <a:solidFill>
                  <a:srgbClr val="000000"/>
                </a:solidFill>
              </a:rPr>
              <a:t>needs to happen to avoid problems?  If you were Ms. Pierre-Louis, what could you do? </a:t>
            </a:r>
          </a:p>
          <a:p>
            <a:pPr marL="182880" indent="-182880">
              <a:buFont typeface="Arial" pitchFamily="34" charset="0"/>
              <a:buChar char="•"/>
              <a:tabLst>
                <a:tab pos="228600" algn="l"/>
              </a:tabLst>
            </a:pPr>
            <a:r>
              <a:rPr lang="en-US" sz="1200" dirty="0" smtClean="0">
                <a:solidFill>
                  <a:srgbClr val="000000"/>
                </a:solidFill>
              </a:rPr>
              <a:t>(</a:t>
            </a:r>
            <a:r>
              <a:rPr lang="en-US" sz="1200" dirty="0">
                <a:solidFill>
                  <a:srgbClr val="000000"/>
                </a:solidFill>
              </a:rPr>
              <a:t>Allow time for group to answer questions and discuss. If no one speaks up, call on a few people by name to encourage responses to these questions.) </a:t>
            </a:r>
          </a:p>
          <a:p>
            <a:pPr>
              <a:tabLst>
                <a:tab pos="228600" algn="l"/>
              </a:tabLst>
            </a:pPr>
            <a:endParaRPr lang="en-US" sz="1200" dirty="0">
              <a:solidFill>
                <a:srgbClr val="000000"/>
              </a:solidFill>
            </a:endParaRPr>
          </a:p>
          <a:p>
            <a:pPr>
              <a:tabLst>
                <a:tab pos="228600" algn="l"/>
              </a:tabLst>
            </a:pPr>
            <a:r>
              <a:rPr lang="en-US" sz="1200" b="1" dirty="0">
                <a:solidFill>
                  <a:srgbClr val="000000"/>
                </a:solidFill>
              </a:rPr>
              <a:t>SAY:</a:t>
            </a:r>
            <a:r>
              <a:rPr lang="en-US" sz="1200" dirty="0">
                <a:solidFill>
                  <a:srgbClr val="000000"/>
                </a:solidFill>
              </a:rPr>
              <a:t>  </a:t>
            </a:r>
          </a:p>
          <a:p>
            <a:pPr>
              <a:tabLst>
                <a:tab pos="228600" algn="l"/>
              </a:tabLst>
            </a:pPr>
            <a:endParaRPr lang="en-US" sz="1200" dirty="0">
              <a:solidFill>
                <a:srgbClr val="000000"/>
              </a:solidFill>
            </a:endParaRPr>
          </a:p>
          <a:p>
            <a:pPr>
              <a:tabLst>
                <a:tab pos="228600" algn="l"/>
              </a:tabLst>
            </a:pPr>
            <a:r>
              <a:rPr lang="en-US" sz="1200" dirty="0">
                <a:solidFill>
                  <a:srgbClr val="000000"/>
                </a:solidFill>
              </a:rPr>
              <a:t>Specific skills needed in this scenario include assertion, </a:t>
            </a:r>
            <a:r>
              <a:rPr lang="en-US" sz="1200" dirty="0" smtClean="0">
                <a:solidFill>
                  <a:srgbClr val="000000"/>
                </a:solidFill>
              </a:rPr>
              <a:t>advocacy, </a:t>
            </a:r>
            <a:r>
              <a:rPr lang="en-US" sz="1200" dirty="0">
                <a:solidFill>
                  <a:srgbClr val="000000"/>
                </a:solidFill>
              </a:rPr>
              <a:t>and conflict resolution. We will learn some structured methods of assertion that might help in situations like this.</a:t>
            </a:r>
          </a:p>
        </p:txBody>
      </p:sp>
      <p:sp>
        <p:nvSpPr>
          <p:cNvPr id="32777" name="Rectangle 31"/>
          <p:cNvSpPr>
            <a:spLocks noChangeArrowheads="1"/>
          </p:cNvSpPr>
          <p:nvPr/>
        </p:nvSpPr>
        <p:spPr bwMode="auto">
          <a:xfrm>
            <a:off x="438150" y="4953000"/>
            <a:ext cx="4514850" cy="2123646"/>
          </a:xfrm>
          <a:prstGeom prst="rect">
            <a:avLst/>
          </a:prstGeom>
          <a:noFill/>
          <a:ln w="9525">
            <a:noFill/>
            <a:miter lim="800000"/>
            <a:headEnd/>
            <a:tailEnd/>
          </a:ln>
        </p:spPr>
        <p:txBody>
          <a:bodyPr wrap="square" lIns="91429" tIns="45714" rIns="91429" bIns="45714">
            <a:spAutoFit/>
          </a:bodyPr>
          <a:lstStyle/>
          <a:p>
            <a:pPr>
              <a:tabLst>
                <a:tab pos="228600" algn="l"/>
              </a:tabLst>
            </a:pPr>
            <a:r>
              <a:rPr lang="en-US" sz="1200" dirty="0" smtClean="0">
                <a:solidFill>
                  <a:srgbClr val="000000"/>
                </a:solidFill>
              </a:rPr>
              <a:t>         </a:t>
            </a:r>
            <a:r>
              <a:rPr lang="en-US" sz="1200" b="1" dirty="0" smtClean="0">
                <a:solidFill>
                  <a:srgbClr val="000000"/>
                </a:solidFill>
              </a:rPr>
              <a:t>INSTRUCTOR NOTE:</a:t>
            </a:r>
          </a:p>
          <a:p>
            <a:pPr>
              <a:tabLst>
                <a:tab pos="228600" algn="l"/>
              </a:tabLst>
            </a:pPr>
            <a:endParaRPr lang="en-US" sz="1200" b="1" dirty="0" smtClean="0">
              <a:solidFill>
                <a:srgbClr val="000000"/>
              </a:solidFill>
            </a:endParaRPr>
          </a:p>
          <a:p>
            <a:pPr>
              <a:tabLst>
                <a:tab pos="228600" algn="l"/>
              </a:tabLst>
            </a:pPr>
            <a:r>
              <a:rPr lang="en-US" sz="1200" dirty="0" smtClean="0">
                <a:solidFill>
                  <a:srgbClr val="000000"/>
                </a:solidFill>
              </a:rPr>
              <a:t>Two </a:t>
            </a:r>
            <a:r>
              <a:rPr lang="en-US" sz="1200" dirty="0">
                <a:solidFill>
                  <a:srgbClr val="000000"/>
                </a:solidFill>
              </a:rPr>
              <a:t>main languages are spoken in Haiti, Haitian Creole (sometimes referred to as just </a:t>
            </a:r>
            <a:r>
              <a:rPr lang="en-US" sz="1200" dirty="0" smtClean="0">
                <a:solidFill>
                  <a:srgbClr val="000000"/>
                </a:solidFill>
              </a:rPr>
              <a:t>“Creole</a:t>
            </a:r>
            <a:r>
              <a:rPr lang="en-US" sz="1200" dirty="0">
                <a:solidFill>
                  <a:srgbClr val="000000"/>
                </a:solidFill>
              </a:rPr>
              <a:t>”) and French. Speaking French signals a higher social status. Thus, some patients may be reluctant to admit they </a:t>
            </a:r>
            <a:r>
              <a:rPr lang="en-US" sz="1200" dirty="0" smtClean="0">
                <a:solidFill>
                  <a:srgbClr val="000000"/>
                </a:solidFill>
              </a:rPr>
              <a:t>don’t </a:t>
            </a:r>
            <a:r>
              <a:rPr lang="en-US" sz="1200" dirty="0">
                <a:solidFill>
                  <a:srgbClr val="000000"/>
                </a:solidFill>
              </a:rPr>
              <a:t>understand it well.</a:t>
            </a:r>
          </a:p>
          <a:p>
            <a:pPr>
              <a:tabLst>
                <a:tab pos="228600" algn="l"/>
              </a:tabLst>
            </a:pPr>
            <a:endParaRPr lang="en-US" sz="1200" dirty="0">
              <a:solidFill>
                <a:srgbClr val="000000"/>
              </a:solidFill>
            </a:endParaRPr>
          </a:p>
          <a:p>
            <a:pPr>
              <a:tabLst>
                <a:tab pos="228600" algn="l"/>
              </a:tabLst>
            </a:pPr>
            <a:r>
              <a:rPr lang="en-US" sz="1200" dirty="0">
                <a:solidFill>
                  <a:srgbClr val="000000"/>
                </a:solidFill>
              </a:rPr>
              <a:t>Most countries have more than one language and several dialects. </a:t>
            </a:r>
            <a:r>
              <a:rPr lang="en-US" sz="1200" dirty="0" smtClean="0">
                <a:solidFill>
                  <a:srgbClr val="000000"/>
                </a:solidFill>
              </a:rPr>
              <a:t>It is </a:t>
            </a:r>
            <a:r>
              <a:rPr lang="en-US" sz="1200" dirty="0">
                <a:solidFill>
                  <a:srgbClr val="000000"/>
                </a:solidFill>
              </a:rPr>
              <a:t>safest and only takes a few seconds to ask </a:t>
            </a:r>
            <a:r>
              <a:rPr lang="en-US" sz="1200" dirty="0" smtClean="0">
                <a:solidFill>
                  <a:srgbClr val="000000"/>
                </a:solidFill>
              </a:rPr>
              <a:t>patients </a:t>
            </a:r>
            <a:r>
              <a:rPr lang="en-US" sz="1200" dirty="0">
                <a:solidFill>
                  <a:srgbClr val="000000"/>
                </a:solidFill>
              </a:rPr>
              <a:t>what language they speak </a:t>
            </a:r>
            <a:r>
              <a:rPr lang="en-US" sz="1200" dirty="0" smtClean="0">
                <a:solidFill>
                  <a:srgbClr val="000000"/>
                </a:solidFill>
              </a:rPr>
              <a:t>best </a:t>
            </a:r>
            <a:r>
              <a:rPr lang="en-US" sz="1200" dirty="0">
                <a:solidFill>
                  <a:srgbClr val="000000"/>
                </a:solidFill>
              </a:rPr>
              <a:t>or in what language they would like to receive care.</a:t>
            </a:r>
          </a:p>
        </p:txBody>
      </p:sp>
      <p:pic>
        <p:nvPicPr>
          <p:cNvPr id="10" name="Picture 9" descr="Time icon"/>
          <p:cNvPicPr>
            <a:picLocks noChangeAspect="1" noChangeArrowheads="1"/>
          </p:cNvPicPr>
          <p:nvPr/>
        </p:nvPicPr>
        <p:blipFill>
          <a:blip r:embed="rId3" cstate="print"/>
          <a:srcRect/>
          <a:stretch>
            <a:fillRect/>
          </a:stretch>
        </p:blipFill>
        <p:spPr bwMode="auto">
          <a:xfrm>
            <a:off x="5090361" y="2763753"/>
            <a:ext cx="209550" cy="228600"/>
          </a:xfrm>
          <a:prstGeom prst="rect">
            <a:avLst/>
          </a:prstGeom>
          <a:noFill/>
          <a:ln w="9525">
            <a:noFill/>
            <a:miter lim="800000"/>
            <a:headEnd/>
            <a:tailEnd/>
          </a:ln>
        </p:spPr>
      </p:pic>
      <p:sp>
        <p:nvSpPr>
          <p:cNvPr id="11" name="Rectangle 10"/>
          <p:cNvSpPr/>
          <p:nvPr/>
        </p:nvSpPr>
        <p:spPr>
          <a:xfrm>
            <a:off x="5343525" y="2695487"/>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3 minutes</a:t>
            </a:r>
            <a:endParaRPr lang="en-US" sz="1200" dirty="0">
              <a:solidFill>
                <a:srgbClr val="333399"/>
              </a:solidFill>
            </a:endParaRPr>
          </a:p>
        </p:txBody>
      </p:sp>
      <p:pic>
        <p:nvPicPr>
          <p:cNvPr id="12" name="Picture 11" descr="Slide11.JPG"/>
          <p:cNvPicPr>
            <a:picLocks noChangeAspect="1"/>
          </p:cNvPicPr>
          <p:nvPr/>
        </p:nvPicPr>
        <p:blipFill>
          <a:blip r:embed="rId4" cstate="print"/>
          <a:stretch>
            <a:fillRect/>
          </a:stretch>
        </p:blipFill>
        <p:spPr>
          <a:xfrm>
            <a:off x="5124450" y="933450"/>
            <a:ext cx="1371600" cy="1028700"/>
          </a:xfrm>
          <a:prstGeom prst="rect">
            <a:avLst/>
          </a:prstGeom>
        </p:spPr>
      </p:pic>
      <p:pic>
        <p:nvPicPr>
          <p:cNvPr id="13" name="Picture 11"/>
          <p:cNvPicPr>
            <a:picLocks noChangeAspect="1" noChangeArrowheads="1"/>
          </p:cNvPicPr>
          <p:nvPr/>
        </p:nvPicPr>
        <p:blipFill>
          <a:blip r:embed="rId5" cstate="print"/>
          <a:srcRect/>
          <a:stretch>
            <a:fillRect/>
          </a:stretch>
        </p:blipFill>
        <p:spPr bwMode="auto">
          <a:xfrm>
            <a:off x="489935" y="1773689"/>
            <a:ext cx="284162" cy="295275"/>
          </a:xfrm>
          <a:prstGeom prst="rect">
            <a:avLst/>
          </a:prstGeom>
          <a:noFill/>
          <a:ln w="9525">
            <a:noFill/>
            <a:miter lim="800000"/>
            <a:headEnd/>
            <a:tailEnd/>
          </a:ln>
        </p:spPr>
      </p:pic>
      <p:pic>
        <p:nvPicPr>
          <p:cNvPr id="14" name="Picture 13"/>
          <p:cNvPicPr>
            <a:picLocks noChangeAspect="1"/>
          </p:cNvPicPr>
          <p:nvPr/>
        </p:nvPicPr>
        <p:blipFill>
          <a:blip r:embed="rId6" cstate="print"/>
          <a:srcRect r="84598" b="21956"/>
          <a:stretch>
            <a:fillRect/>
          </a:stretch>
        </p:blipFill>
        <p:spPr>
          <a:xfrm>
            <a:off x="537410" y="4974014"/>
            <a:ext cx="308809" cy="25274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r>
              <a:rPr lang="en-US" smtClean="0"/>
              <a:t>Advocacy and Assertion</a:t>
            </a:r>
          </a:p>
        </p:txBody>
      </p:sp>
      <p:sp>
        <p:nvSpPr>
          <p:cNvPr id="33795" name="Rectangle 7"/>
          <p:cNvSpPr>
            <a:spLocks noChangeArrowheads="1"/>
          </p:cNvSpPr>
          <p:nvPr/>
        </p:nvSpPr>
        <p:spPr bwMode="auto">
          <a:xfrm>
            <a:off x="1905000" y="762002"/>
            <a:ext cx="4724400" cy="1754326"/>
          </a:xfrm>
          <a:prstGeom prst="rect">
            <a:avLst/>
          </a:prstGeom>
          <a:noFill/>
          <a:ln w="9525">
            <a:noFill/>
            <a:miter lim="800000"/>
            <a:headEnd/>
            <a:tailEnd/>
          </a:ln>
        </p:spPr>
        <p:txBody>
          <a:bodyPr>
            <a:spAutoFit/>
          </a:bodyPr>
          <a:lstStyle/>
          <a:p>
            <a:pPr>
              <a:spcBef>
                <a:spcPct val="100000"/>
              </a:spcBef>
            </a:pPr>
            <a:r>
              <a:rPr lang="en-US" sz="1200" b="1" dirty="0">
                <a:solidFill>
                  <a:srgbClr val="000000"/>
                </a:solidFill>
              </a:rPr>
              <a:t>SAY:</a:t>
            </a:r>
          </a:p>
          <a:p>
            <a:pPr>
              <a:spcBef>
                <a:spcPct val="100000"/>
              </a:spcBef>
            </a:pPr>
            <a:r>
              <a:rPr lang="en-US" sz="1200" dirty="0">
                <a:solidFill>
                  <a:srgbClr val="000000"/>
                </a:solidFill>
              </a:rPr>
              <a:t>Advocacy and assertion are useful for any team member </a:t>
            </a:r>
            <a:r>
              <a:rPr lang="en-US" sz="1200" dirty="0" smtClean="0">
                <a:solidFill>
                  <a:srgbClr val="000000"/>
                </a:solidFill>
              </a:rPr>
              <a:t>who  </a:t>
            </a:r>
            <a:r>
              <a:rPr lang="en-US" sz="1200" dirty="0">
                <a:solidFill>
                  <a:srgbClr val="000000"/>
                </a:solidFill>
              </a:rPr>
              <a:t>does not agree with </a:t>
            </a:r>
            <a:r>
              <a:rPr lang="en-US" sz="1200" dirty="0" smtClean="0">
                <a:solidFill>
                  <a:srgbClr val="000000"/>
                </a:solidFill>
              </a:rPr>
              <a:t>a </a:t>
            </a:r>
            <a:r>
              <a:rPr lang="en-US" sz="1200" dirty="0" err="1" smtClean="0">
                <a:solidFill>
                  <a:srgbClr val="000000"/>
                </a:solidFill>
              </a:rPr>
              <a:t>decisionmaker</a:t>
            </a:r>
            <a:r>
              <a:rPr lang="en-US" sz="1200" dirty="0" smtClean="0">
                <a:solidFill>
                  <a:srgbClr val="000000"/>
                </a:solidFill>
              </a:rPr>
              <a:t> </a:t>
            </a:r>
            <a:r>
              <a:rPr lang="en-US" sz="1200" dirty="0">
                <a:solidFill>
                  <a:srgbClr val="000000"/>
                </a:solidFill>
              </a:rPr>
              <a:t>or who notices a patient safety problem. In advocating for the patient and asserting a corrective action, the team member has an opportunity to correct or avoid errors. Failure to use advocacy and assertion has been frequently identified as a primary contributor to the clinical errors found in malpractice cases and sentinel events.</a:t>
            </a:r>
            <a:endParaRPr lang="en-US" sz="1200" i="1" dirty="0">
              <a:solidFill>
                <a:srgbClr val="000000"/>
              </a:solidFill>
            </a:endParaRPr>
          </a:p>
        </p:txBody>
      </p:sp>
      <p:sp>
        <p:nvSpPr>
          <p:cNvPr id="33799" name="Rectangle 7"/>
          <p:cNvSpPr>
            <a:spLocks noChangeArrowheads="1"/>
          </p:cNvSpPr>
          <p:nvPr/>
        </p:nvSpPr>
        <p:spPr bwMode="auto">
          <a:xfrm>
            <a:off x="1905000" y="2638425"/>
            <a:ext cx="4724400" cy="3754874"/>
          </a:xfrm>
          <a:prstGeom prst="rect">
            <a:avLst/>
          </a:prstGeom>
          <a:noFill/>
          <a:ln w="9525">
            <a:noFill/>
            <a:miter lim="800000"/>
            <a:headEnd/>
            <a:tailEnd/>
          </a:ln>
        </p:spPr>
        <p:txBody>
          <a:bodyPr wrap="square">
            <a:spAutoFit/>
          </a:bodyPr>
          <a:lstStyle/>
          <a:p>
            <a:pPr>
              <a:spcBef>
                <a:spcPct val="100000"/>
              </a:spcBef>
              <a:spcAft>
                <a:spcPts val="600"/>
              </a:spcAft>
            </a:pPr>
            <a:r>
              <a:rPr lang="en-US" sz="1200" dirty="0" smtClean="0">
                <a:solidFill>
                  <a:srgbClr val="000000"/>
                </a:solidFill>
              </a:rPr>
              <a:t>        </a:t>
            </a:r>
            <a:r>
              <a:rPr lang="en-US" sz="1200" b="1" dirty="0" smtClean="0">
                <a:solidFill>
                  <a:srgbClr val="000000"/>
                </a:solidFill>
              </a:rPr>
              <a:t>DISCUSSION:</a:t>
            </a:r>
          </a:p>
          <a:p>
            <a:pPr>
              <a:spcBef>
                <a:spcPts val="0"/>
              </a:spcBef>
              <a:spcAft>
                <a:spcPts val="600"/>
              </a:spcAft>
            </a:pPr>
            <a:r>
              <a:rPr lang="en-US" sz="1200" dirty="0" smtClean="0">
                <a:solidFill>
                  <a:srgbClr val="000000"/>
                </a:solidFill>
              </a:rPr>
              <a:t>When </a:t>
            </a:r>
            <a:r>
              <a:rPr lang="en-US" sz="1200" dirty="0">
                <a:solidFill>
                  <a:srgbClr val="000000"/>
                </a:solidFill>
              </a:rPr>
              <a:t>might you use advocacy and assertion for LEP patients</a:t>
            </a:r>
            <a:r>
              <a:rPr lang="en-US" sz="1200" dirty="0" smtClean="0">
                <a:solidFill>
                  <a:srgbClr val="000000"/>
                </a:solidFill>
              </a:rPr>
              <a:t>?</a:t>
            </a:r>
          </a:p>
          <a:p>
            <a:pPr>
              <a:buFontTx/>
              <a:buChar char="•"/>
            </a:pPr>
            <a:r>
              <a:rPr lang="en-US" sz="1200" dirty="0" smtClean="0">
                <a:solidFill>
                  <a:srgbClr val="000000"/>
                </a:solidFill>
              </a:rPr>
              <a:t> </a:t>
            </a:r>
            <a:r>
              <a:rPr lang="en-US" sz="1200" dirty="0">
                <a:solidFill>
                  <a:srgbClr val="000000"/>
                </a:solidFill>
              </a:rPr>
              <a:t>To make sure that patient language needs are </a:t>
            </a:r>
            <a:r>
              <a:rPr lang="en-US" sz="1200" dirty="0" smtClean="0">
                <a:solidFill>
                  <a:srgbClr val="000000"/>
                </a:solidFill>
              </a:rPr>
              <a:t>assessed.</a:t>
            </a:r>
            <a:endParaRPr lang="en-US" sz="1200" dirty="0">
              <a:solidFill>
                <a:srgbClr val="000000"/>
              </a:solidFill>
            </a:endParaRPr>
          </a:p>
          <a:p>
            <a:pPr>
              <a:buFontTx/>
              <a:buChar char="•"/>
            </a:pPr>
            <a:r>
              <a:rPr lang="en-US" sz="1200" dirty="0">
                <a:solidFill>
                  <a:srgbClr val="000000"/>
                </a:solidFill>
              </a:rPr>
              <a:t> To make sure that an interpreter is called when </a:t>
            </a:r>
            <a:r>
              <a:rPr lang="en-US" sz="1200" dirty="0" smtClean="0">
                <a:solidFill>
                  <a:srgbClr val="000000"/>
                </a:solidFill>
              </a:rPr>
              <a:t>needed.</a:t>
            </a:r>
            <a:endParaRPr lang="en-US" sz="1200" dirty="0">
              <a:solidFill>
                <a:srgbClr val="000000"/>
              </a:solidFill>
            </a:endParaRPr>
          </a:p>
          <a:p>
            <a:pPr>
              <a:buFontTx/>
              <a:buChar char="•"/>
            </a:pPr>
            <a:r>
              <a:rPr lang="en-US" sz="1200" dirty="0">
                <a:solidFill>
                  <a:srgbClr val="000000"/>
                </a:solidFill>
              </a:rPr>
              <a:t> To raise communication </a:t>
            </a:r>
            <a:r>
              <a:rPr lang="en-US" sz="1200" dirty="0" smtClean="0">
                <a:solidFill>
                  <a:srgbClr val="000000"/>
                </a:solidFill>
              </a:rPr>
              <a:t>issues. </a:t>
            </a:r>
            <a:endParaRPr lang="en-US" sz="1200" dirty="0">
              <a:solidFill>
                <a:srgbClr val="000000"/>
              </a:solidFill>
            </a:endParaRPr>
          </a:p>
          <a:p>
            <a:pPr>
              <a:spcBef>
                <a:spcPct val="100000"/>
              </a:spcBef>
            </a:pPr>
            <a:r>
              <a:rPr lang="en-US" sz="1200" b="1" dirty="0">
                <a:solidFill>
                  <a:srgbClr val="000000"/>
                </a:solidFill>
              </a:rPr>
              <a:t>SAY:</a:t>
            </a:r>
          </a:p>
          <a:p>
            <a:pPr>
              <a:spcBef>
                <a:spcPct val="100000"/>
              </a:spcBef>
            </a:pPr>
            <a:r>
              <a:rPr lang="en-US" sz="1200" dirty="0">
                <a:solidFill>
                  <a:srgbClr val="000000"/>
                </a:solidFill>
              </a:rPr>
              <a:t>When advocating, assert your viewpoint in a firm and respectful manner. You should also be persistent and persuasive, providing evidence or data for your concerns. </a:t>
            </a:r>
            <a:r>
              <a:rPr lang="en-US" sz="1200" dirty="0" smtClean="0">
                <a:solidFill>
                  <a:srgbClr val="000000"/>
                </a:solidFill>
              </a:rPr>
              <a:t> Appropriate </a:t>
            </a:r>
            <a:r>
              <a:rPr lang="en-US" sz="1200" dirty="0">
                <a:solidFill>
                  <a:srgbClr val="000000"/>
                </a:solidFill>
              </a:rPr>
              <a:t>assertion is a way </a:t>
            </a:r>
            <a:r>
              <a:rPr lang="en-US" sz="1200" dirty="0" smtClean="0">
                <a:solidFill>
                  <a:srgbClr val="000000"/>
                </a:solidFill>
              </a:rPr>
              <a:t>to advocate </a:t>
            </a:r>
            <a:r>
              <a:rPr lang="en-US" sz="1200" dirty="0">
                <a:solidFill>
                  <a:srgbClr val="000000"/>
                </a:solidFill>
              </a:rPr>
              <a:t>for the patient. In the interest of safety, you may need to speak up to stop all patient care activity until a risk can be resolved or until the patient understands what is happening. In this session, we will show you structured language and gestures that  can make it easier to be appropriately assertive.</a:t>
            </a:r>
          </a:p>
          <a:p>
            <a:pPr>
              <a:spcBef>
                <a:spcPct val="100000"/>
              </a:spcBef>
            </a:pPr>
            <a:r>
              <a:rPr lang="en-US" sz="1200" dirty="0">
                <a:solidFill>
                  <a:srgbClr val="000000"/>
                </a:solidFill>
              </a:rPr>
              <a:t>It’s helpful to note that assertion is not </a:t>
            </a:r>
            <a:r>
              <a:rPr lang="en-US" sz="1200" dirty="0" smtClean="0">
                <a:solidFill>
                  <a:srgbClr val="000000"/>
                </a:solidFill>
              </a:rPr>
              <a:t>aggression. Assertive </a:t>
            </a:r>
            <a:r>
              <a:rPr lang="en-US" sz="1200" dirty="0">
                <a:solidFill>
                  <a:srgbClr val="000000"/>
                </a:solidFill>
              </a:rPr>
              <a:t>statements respect and support authority. </a:t>
            </a:r>
            <a:endParaRPr lang="en-US" sz="1200" i="1" dirty="0">
              <a:solidFill>
                <a:srgbClr val="000000"/>
              </a:solidFill>
            </a:endParaRPr>
          </a:p>
        </p:txBody>
      </p:sp>
      <p:sp>
        <p:nvSpPr>
          <p:cNvPr id="33800" name="Rectangle 7"/>
          <p:cNvSpPr>
            <a:spLocks noChangeArrowheads="1"/>
          </p:cNvSpPr>
          <p:nvPr/>
        </p:nvSpPr>
        <p:spPr bwMode="auto">
          <a:xfrm>
            <a:off x="1905000" y="6553200"/>
            <a:ext cx="4724400" cy="2123658"/>
          </a:xfrm>
          <a:prstGeom prst="rect">
            <a:avLst/>
          </a:prstGeom>
          <a:noFill/>
          <a:ln w="9525">
            <a:noFill/>
            <a:miter lim="800000"/>
            <a:headEnd/>
            <a:tailEnd/>
          </a:ln>
        </p:spPr>
        <p:txBody>
          <a:bodyPr wrap="square">
            <a:spAutoFit/>
          </a:bodyPr>
          <a:lstStyle/>
          <a:p>
            <a:pPr>
              <a:spcBef>
                <a:spcPct val="100000"/>
              </a:spcBef>
            </a:pPr>
            <a:r>
              <a:rPr lang="en-US" sz="1200" dirty="0" smtClean="0">
                <a:solidFill>
                  <a:srgbClr val="000000"/>
                </a:solidFill>
              </a:rPr>
              <a:t>        </a:t>
            </a:r>
            <a:r>
              <a:rPr lang="en-US" sz="1200" b="1" dirty="0" smtClean="0">
                <a:solidFill>
                  <a:srgbClr val="000000"/>
                </a:solidFill>
              </a:rPr>
              <a:t>DISCUSSION:</a:t>
            </a:r>
          </a:p>
          <a:p>
            <a:pPr>
              <a:spcBef>
                <a:spcPct val="100000"/>
              </a:spcBef>
            </a:pPr>
            <a:r>
              <a:rPr lang="en-US" sz="1200" dirty="0" smtClean="0">
                <a:solidFill>
                  <a:srgbClr val="000000"/>
                </a:solidFill>
              </a:rPr>
              <a:t>Why </a:t>
            </a:r>
            <a:r>
              <a:rPr lang="en-US" sz="1200" dirty="0">
                <a:solidFill>
                  <a:srgbClr val="000000"/>
                </a:solidFill>
              </a:rPr>
              <a:t>might it be difficult to speak up on behalf of the patient? (Allow the group to respond.)  Some possible reasons include the traditional hierarchy of </a:t>
            </a:r>
            <a:r>
              <a:rPr lang="en-US" sz="1200" dirty="0" smtClean="0">
                <a:solidFill>
                  <a:srgbClr val="000000"/>
                </a:solidFill>
              </a:rPr>
              <a:t>health care</a:t>
            </a:r>
            <a:r>
              <a:rPr lang="en-US" sz="1200" dirty="0">
                <a:solidFill>
                  <a:srgbClr val="000000"/>
                </a:solidFill>
              </a:rPr>
              <a:t>, </a:t>
            </a:r>
            <a:r>
              <a:rPr lang="en-US" sz="1200" dirty="0" smtClean="0">
                <a:solidFill>
                  <a:srgbClr val="000000"/>
                </a:solidFill>
              </a:rPr>
              <a:t>strong </a:t>
            </a:r>
            <a:r>
              <a:rPr lang="en-US" sz="1200" dirty="0">
                <a:solidFill>
                  <a:srgbClr val="000000"/>
                </a:solidFill>
              </a:rPr>
              <a:t>personalities of some </a:t>
            </a:r>
            <a:r>
              <a:rPr lang="en-US" sz="1200" dirty="0" smtClean="0">
                <a:solidFill>
                  <a:srgbClr val="000000"/>
                </a:solidFill>
              </a:rPr>
              <a:t>health care </a:t>
            </a:r>
            <a:r>
              <a:rPr lang="en-US" sz="1200" dirty="0">
                <a:solidFill>
                  <a:srgbClr val="000000"/>
                </a:solidFill>
              </a:rPr>
              <a:t>providers, </a:t>
            </a:r>
            <a:r>
              <a:rPr lang="en-US" sz="1200" dirty="0" smtClean="0">
                <a:solidFill>
                  <a:srgbClr val="000000"/>
                </a:solidFill>
              </a:rPr>
              <a:t>and previous </a:t>
            </a:r>
            <a:r>
              <a:rPr lang="en-US" sz="1200" dirty="0">
                <a:solidFill>
                  <a:srgbClr val="000000"/>
                </a:solidFill>
              </a:rPr>
              <a:t>negative experiences with speaking </a:t>
            </a:r>
            <a:r>
              <a:rPr lang="en-US" sz="1200" dirty="0" smtClean="0">
                <a:solidFill>
                  <a:srgbClr val="000000"/>
                </a:solidFill>
              </a:rPr>
              <a:t>up. If </a:t>
            </a:r>
            <a:r>
              <a:rPr lang="en-US" sz="1200" dirty="0">
                <a:solidFill>
                  <a:srgbClr val="000000"/>
                </a:solidFill>
              </a:rPr>
              <a:t>you have tried it once and been “shot </a:t>
            </a:r>
            <a:r>
              <a:rPr lang="en-US" sz="1200" dirty="0" smtClean="0">
                <a:solidFill>
                  <a:srgbClr val="000000"/>
                </a:solidFill>
              </a:rPr>
              <a:t>down,” </a:t>
            </a:r>
            <a:r>
              <a:rPr lang="en-US" sz="1200" dirty="0">
                <a:solidFill>
                  <a:srgbClr val="000000"/>
                </a:solidFill>
              </a:rPr>
              <a:t>you tend to be very hesitant to speak up again even in a different setting with different people. Cultural differences are also a factor in the difficulty with assertion, because deference to authority is an important value in many cultures.</a:t>
            </a:r>
            <a:endParaRPr lang="en-US" sz="1200" i="1" dirty="0">
              <a:solidFill>
                <a:srgbClr val="000000"/>
              </a:solidFill>
            </a:endParaRPr>
          </a:p>
        </p:txBody>
      </p:sp>
      <p:pic>
        <p:nvPicPr>
          <p:cNvPr id="9" name="Picture 8" descr="Time icon"/>
          <p:cNvPicPr>
            <a:picLocks noChangeAspect="1" noChangeArrowheads="1"/>
          </p:cNvPicPr>
          <p:nvPr/>
        </p:nvPicPr>
        <p:blipFill>
          <a:blip r:embed="rId3" cstate="print"/>
          <a:srcRect/>
          <a:stretch>
            <a:fillRect/>
          </a:stretch>
        </p:blipFill>
        <p:spPr bwMode="auto">
          <a:xfrm>
            <a:off x="337386" y="2925678"/>
            <a:ext cx="209550" cy="228600"/>
          </a:xfrm>
          <a:prstGeom prst="rect">
            <a:avLst/>
          </a:prstGeom>
          <a:noFill/>
          <a:ln w="9525">
            <a:noFill/>
            <a:miter lim="800000"/>
            <a:headEnd/>
            <a:tailEnd/>
          </a:ln>
        </p:spPr>
      </p:pic>
      <p:sp>
        <p:nvSpPr>
          <p:cNvPr id="10" name="Rectangle 9"/>
          <p:cNvSpPr/>
          <p:nvPr/>
        </p:nvSpPr>
        <p:spPr>
          <a:xfrm>
            <a:off x="542925" y="285741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3 minutes</a:t>
            </a:r>
            <a:endParaRPr lang="en-US" sz="1200" dirty="0">
              <a:solidFill>
                <a:srgbClr val="333399"/>
              </a:solidFill>
            </a:endParaRPr>
          </a:p>
        </p:txBody>
      </p:sp>
      <p:pic>
        <p:nvPicPr>
          <p:cNvPr id="11" name="Picture 10" descr="Slide12.JPG"/>
          <p:cNvPicPr>
            <a:picLocks noChangeAspect="1"/>
          </p:cNvPicPr>
          <p:nvPr/>
        </p:nvPicPr>
        <p:blipFill>
          <a:blip r:embed="rId4" cstate="print"/>
          <a:stretch>
            <a:fillRect/>
          </a:stretch>
        </p:blipFill>
        <p:spPr>
          <a:xfrm>
            <a:off x="381000" y="923925"/>
            <a:ext cx="1371600" cy="1028700"/>
          </a:xfrm>
          <a:prstGeom prst="rect">
            <a:avLst/>
          </a:prstGeom>
        </p:spPr>
      </p:pic>
      <p:pic>
        <p:nvPicPr>
          <p:cNvPr id="12" name="Picture 11"/>
          <p:cNvPicPr>
            <a:picLocks noChangeAspect="1" noChangeArrowheads="1"/>
          </p:cNvPicPr>
          <p:nvPr/>
        </p:nvPicPr>
        <p:blipFill>
          <a:blip r:embed="rId5" cstate="print"/>
          <a:srcRect/>
          <a:stretch>
            <a:fillRect/>
          </a:stretch>
        </p:blipFill>
        <p:spPr bwMode="auto">
          <a:xfrm>
            <a:off x="1966310" y="2640464"/>
            <a:ext cx="284162" cy="295275"/>
          </a:xfrm>
          <a:prstGeom prst="rect">
            <a:avLst/>
          </a:prstGeom>
          <a:noFill/>
          <a:ln w="9525">
            <a:noFill/>
            <a:miter lim="800000"/>
            <a:headEnd/>
            <a:tailEnd/>
          </a:ln>
        </p:spPr>
      </p:pic>
      <p:pic>
        <p:nvPicPr>
          <p:cNvPr id="13" name="Picture 12"/>
          <p:cNvPicPr>
            <a:picLocks noChangeAspect="1" noChangeArrowheads="1"/>
          </p:cNvPicPr>
          <p:nvPr/>
        </p:nvPicPr>
        <p:blipFill>
          <a:blip r:embed="rId5" cstate="print"/>
          <a:srcRect/>
          <a:stretch>
            <a:fillRect/>
          </a:stretch>
        </p:blipFill>
        <p:spPr bwMode="auto">
          <a:xfrm>
            <a:off x="1985360" y="6574289"/>
            <a:ext cx="284162"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347663" y="247651"/>
            <a:ext cx="4648200" cy="395288"/>
          </a:xfrm>
        </p:spPr>
        <p:txBody>
          <a:bodyPr/>
          <a:lstStyle/>
          <a:p>
            <a:r>
              <a:rPr lang="en-US" smtClean="0"/>
              <a:t>Stop the Line:  CUS</a:t>
            </a:r>
          </a:p>
        </p:txBody>
      </p:sp>
      <p:sp>
        <p:nvSpPr>
          <p:cNvPr id="20483" name="Rectangle 24"/>
          <p:cNvSpPr>
            <a:spLocks noChangeArrowheads="1"/>
          </p:cNvSpPr>
          <p:nvPr/>
        </p:nvSpPr>
        <p:spPr bwMode="auto">
          <a:xfrm>
            <a:off x="2" y="360628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a:solidFill>
                <a:srgbClr val="000000"/>
              </a:solidFill>
              <a:cs typeface="+mn-cs"/>
            </a:endParaRPr>
          </a:p>
        </p:txBody>
      </p:sp>
      <p:sp>
        <p:nvSpPr>
          <p:cNvPr id="20484" name="Rectangle 27"/>
          <p:cNvSpPr>
            <a:spLocks noChangeArrowheads="1"/>
          </p:cNvSpPr>
          <p:nvPr/>
        </p:nvSpPr>
        <p:spPr bwMode="auto">
          <a:xfrm>
            <a:off x="2" y="392060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defRPr/>
            </a:pPr>
            <a:endParaRPr lang="en-US">
              <a:solidFill>
                <a:srgbClr val="000000"/>
              </a:solidFill>
              <a:cs typeface="+mn-cs"/>
            </a:endParaRPr>
          </a:p>
        </p:txBody>
      </p:sp>
      <p:sp>
        <p:nvSpPr>
          <p:cNvPr id="20485" name="Rectangle 7"/>
          <p:cNvSpPr>
            <a:spLocks noChangeArrowheads="1"/>
          </p:cNvSpPr>
          <p:nvPr/>
        </p:nvSpPr>
        <p:spPr bwMode="auto">
          <a:xfrm>
            <a:off x="352424" y="866775"/>
            <a:ext cx="456406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100000"/>
              </a:spcBef>
              <a:tabLst>
                <a:tab pos="457200" algn="l"/>
              </a:tabLst>
              <a:defRPr/>
            </a:pPr>
            <a:r>
              <a:rPr lang="en-US" sz="1200" b="1" dirty="0">
                <a:solidFill>
                  <a:srgbClr val="000000"/>
                </a:solidFill>
                <a:cs typeface="+mn-cs"/>
              </a:rPr>
              <a:t>SAY:</a:t>
            </a:r>
          </a:p>
          <a:p>
            <a:pPr>
              <a:spcBef>
                <a:spcPct val="100000"/>
              </a:spcBef>
              <a:tabLst>
                <a:tab pos="457200" algn="l"/>
              </a:tabLst>
              <a:defRPr/>
            </a:pPr>
            <a:r>
              <a:rPr lang="en-US" sz="1200" dirty="0">
                <a:solidFill>
                  <a:srgbClr val="000000"/>
                </a:solidFill>
                <a:cs typeface="+mn-cs"/>
              </a:rPr>
              <a:t>Structured language can make it easier to speak up and be assertive when </a:t>
            </a:r>
            <a:r>
              <a:rPr lang="en-US" sz="1200" dirty="0" smtClean="0">
                <a:solidFill>
                  <a:srgbClr val="000000"/>
                </a:solidFill>
                <a:cs typeface="+mn-cs"/>
              </a:rPr>
              <a:t>it’s </a:t>
            </a:r>
            <a:r>
              <a:rPr lang="en-US" sz="1200" dirty="0">
                <a:solidFill>
                  <a:srgbClr val="000000"/>
                </a:solidFill>
                <a:cs typeface="+mn-cs"/>
              </a:rPr>
              <a:t>needed. </a:t>
            </a:r>
            <a:r>
              <a:rPr lang="en-US" sz="1200" dirty="0" smtClean="0">
                <a:solidFill>
                  <a:srgbClr val="000000"/>
                </a:solidFill>
                <a:cs typeface="+mn-cs"/>
              </a:rPr>
              <a:t>Using </a:t>
            </a:r>
            <a:r>
              <a:rPr lang="en-US" sz="1200" dirty="0">
                <a:solidFill>
                  <a:srgbClr val="000000"/>
                </a:solidFill>
                <a:cs typeface="+mn-cs"/>
              </a:rPr>
              <a:t>a “script” of set phrases that the team has agreed upon in </a:t>
            </a:r>
            <a:r>
              <a:rPr lang="en-US" sz="1200" dirty="0" smtClean="0">
                <a:solidFill>
                  <a:srgbClr val="000000"/>
                </a:solidFill>
                <a:cs typeface="+mn-cs"/>
              </a:rPr>
              <a:t>advance can make interactions more </a:t>
            </a:r>
            <a:r>
              <a:rPr lang="en-US" sz="1200" dirty="0">
                <a:solidFill>
                  <a:srgbClr val="000000"/>
                </a:solidFill>
                <a:cs typeface="+mn-cs"/>
              </a:rPr>
              <a:t>predictable and less “personal.” </a:t>
            </a:r>
          </a:p>
          <a:p>
            <a:pPr>
              <a:spcBef>
                <a:spcPct val="100000"/>
              </a:spcBef>
              <a:tabLst>
                <a:tab pos="457200" algn="l"/>
              </a:tabLst>
              <a:defRPr/>
            </a:pPr>
            <a:r>
              <a:rPr lang="en-US" sz="1200" dirty="0">
                <a:solidFill>
                  <a:srgbClr val="000000"/>
                </a:solidFill>
                <a:cs typeface="+mn-cs"/>
              </a:rPr>
              <a:t>In </a:t>
            </a:r>
            <a:r>
              <a:rPr lang="en-US" sz="1200" dirty="0" err="1" smtClean="0">
                <a:solidFill>
                  <a:srgbClr val="000000"/>
                </a:solidFill>
                <a:cs typeface="+mn-cs"/>
              </a:rPr>
              <a:t>TeamSTEPPS</a:t>
            </a:r>
            <a:r>
              <a:rPr lang="en-US" sz="1200" dirty="0" smtClean="0">
                <a:solidFill>
                  <a:srgbClr val="000000"/>
                </a:solidFill>
                <a:cs typeface="+mn-cs"/>
              </a:rPr>
              <a:t>, </a:t>
            </a:r>
            <a:r>
              <a:rPr lang="en-US" sz="1200" dirty="0">
                <a:solidFill>
                  <a:srgbClr val="000000"/>
                </a:solidFill>
                <a:cs typeface="+mn-cs"/>
              </a:rPr>
              <a:t>when we need to “stop the line” to ensure safety, we “</a:t>
            </a:r>
            <a:r>
              <a:rPr lang="en-US" sz="1200" dirty="0" smtClean="0">
                <a:solidFill>
                  <a:srgbClr val="000000"/>
                </a:solidFill>
                <a:cs typeface="+mn-cs"/>
              </a:rPr>
              <a:t>CUS.” </a:t>
            </a:r>
            <a:r>
              <a:rPr lang="en-US" sz="1200" dirty="0">
                <a:solidFill>
                  <a:srgbClr val="000000"/>
                </a:solidFill>
                <a:cs typeface="+mn-cs"/>
              </a:rPr>
              <a:t>The team understands that when any member of the team says, “I’m concerned…I’m uncomfortable…This is a safety issue…” it means that we need to pause and make sure </a:t>
            </a:r>
            <a:r>
              <a:rPr lang="en-US" sz="1200" dirty="0" smtClean="0">
                <a:solidFill>
                  <a:srgbClr val="000000"/>
                </a:solidFill>
                <a:cs typeface="+mn-cs"/>
              </a:rPr>
              <a:t> </a:t>
            </a:r>
            <a:r>
              <a:rPr lang="en-US" sz="1200" dirty="0">
                <a:solidFill>
                  <a:srgbClr val="000000"/>
                </a:solidFill>
                <a:cs typeface="+mn-cs"/>
              </a:rPr>
              <a:t>no safety risks </a:t>
            </a:r>
            <a:r>
              <a:rPr lang="en-US" sz="1200" dirty="0" smtClean="0">
                <a:solidFill>
                  <a:srgbClr val="000000"/>
                </a:solidFill>
                <a:cs typeface="+mn-cs"/>
              </a:rPr>
              <a:t>are happening </a:t>
            </a:r>
            <a:r>
              <a:rPr lang="en-US" sz="1200" dirty="0">
                <a:solidFill>
                  <a:srgbClr val="000000"/>
                </a:solidFill>
                <a:cs typeface="+mn-cs"/>
              </a:rPr>
              <a:t>and that the entire team understands the situation. </a:t>
            </a:r>
          </a:p>
          <a:p>
            <a:pPr>
              <a:spcBef>
                <a:spcPct val="100000"/>
              </a:spcBef>
              <a:tabLst>
                <a:tab pos="457200" algn="l"/>
              </a:tabLst>
              <a:defRPr/>
            </a:pPr>
            <a:r>
              <a:rPr lang="en-US" sz="1200" dirty="0">
                <a:solidFill>
                  <a:srgbClr val="000000"/>
                </a:solidFill>
                <a:cs typeface="+mn-cs"/>
              </a:rPr>
              <a:t>The phrases function as a signal, similar to calling a code. Hand signals or gestures are also useful as “code” language for interpreters (or others) to indicate a need to stop and listen. Raising the hands in front of yourself, palms out, can be an agreed-upon gesture to “stop the line” for interpreters. Here’s an </a:t>
            </a:r>
            <a:r>
              <a:rPr lang="en-US" sz="1200" dirty="0" smtClean="0">
                <a:solidFill>
                  <a:srgbClr val="000000"/>
                </a:solidFill>
                <a:cs typeface="+mn-cs"/>
              </a:rPr>
              <a:t>example.</a:t>
            </a:r>
            <a:endParaRPr lang="en-US" sz="1200" dirty="0">
              <a:solidFill>
                <a:srgbClr val="000000"/>
              </a:solidFill>
              <a:cs typeface="+mn-cs"/>
            </a:endParaRPr>
          </a:p>
        </p:txBody>
      </p:sp>
      <p:sp>
        <p:nvSpPr>
          <p:cNvPr id="20486" name="Slide Number Placeholder 3"/>
          <p:cNvSpPr txBox="1">
            <a:spLocks noGrp="1"/>
          </p:cNvSpPr>
          <p:nvPr/>
        </p:nvSpPr>
        <p:spPr bwMode="auto">
          <a:xfrm>
            <a:off x="6553200" y="8839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EEF13635-9281-4811-8E25-581C148E1E67}" type="slidenum">
              <a:rPr lang="en-US" sz="900" smtClean="0">
                <a:solidFill>
                  <a:srgbClr val="663300"/>
                </a:solidFill>
                <a:latin typeface="Verdana" pitchFamily="34" charset="0"/>
                <a:cs typeface="+mn-cs"/>
              </a:rPr>
              <a:pPr algn="ctr" eaLnBrk="1" hangingPunct="1">
                <a:defRPr/>
              </a:pPr>
              <a:t>17</a:t>
            </a:fld>
            <a:endParaRPr lang="en-US" sz="900" smtClean="0">
              <a:solidFill>
                <a:srgbClr val="663300"/>
              </a:solidFill>
              <a:latin typeface="Verdana" pitchFamily="34" charset="0"/>
              <a:cs typeface="+mn-cs"/>
            </a:endParaRPr>
          </a:p>
        </p:txBody>
      </p:sp>
      <p:sp>
        <p:nvSpPr>
          <p:cNvPr id="20490" name="Rectangle 7"/>
          <p:cNvSpPr>
            <a:spLocks noChangeArrowheads="1"/>
          </p:cNvSpPr>
          <p:nvPr/>
        </p:nvSpPr>
        <p:spPr bwMode="auto">
          <a:xfrm>
            <a:off x="823913" y="4867277"/>
            <a:ext cx="2476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100000"/>
              </a:spcBef>
              <a:tabLst>
                <a:tab pos="457200" algn="l"/>
              </a:tabLst>
              <a:defRPr/>
            </a:pPr>
            <a:r>
              <a:rPr lang="en-US" sz="1200" b="1" dirty="0" smtClean="0">
                <a:solidFill>
                  <a:srgbClr val="000000"/>
                </a:solidFill>
                <a:cs typeface="+mn-cs"/>
              </a:rPr>
              <a:t>DO: Show </a:t>
            </a:r>
            <a:r>
              <a:rPr lang="en-US" sz="1200" b="1" dirty="0">
                <a:solidFill>
                  <a:srgbClr val="000000"/>
                </a:solidFill>
                <a:cs typeface="+mn-cs"/>
              </a:rPr>
              <a:t>“CUS” video clip. </a:t>
            </a:r>
          </a:p>
        </p:txBody>
      </p:sp>
      <p:sp>
        <p:nvSpPr>
          <p:cNvPr id="20491" name="Rectangle 7"/>
          <p:cNvSpPr>
            <a:spLocks noChangeArrowheads="1"/>
          </p:cNvSpPr>
          <p:nvPr/>
        </p:nvSpPr>
        <p:spPr bwMode="auto">
          <a:xfrm>
            <a:off x="363538" y="5695950"/>
            <a:ext cx="46355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100000"/>
              </a:spcBef>
              <a:tabLst>
                <a:tab pos="457200" algn="l"/>
              </a:tabLst>
              <a:defRPr/>
            </a:pPr>
            <a:r>
              <a:rPr lang="en-US" sz="1200" dirty="0" smtClean="0">
                <a:solidFill>
                  <a:srgbClr val="000000"/>
                </a:solidFill>
                <a:cs typeface="+mn-cs"/>
              </a:rPr>
              <a:t>        </a:t>
            </a:r>
            <a:r>
              <a:rPr lang="en-US" sz="1200" b="1" dirty="0" smtClean="0">
                <a:solidFill>
                  <a:srgbClr val="000000"/>
                </a:solidFill>
                <a:cs typeface="+mn-cs"/>
              </a:rPr>
              <a:t>DISCUSSION:</a:t>
            </a:r>
          </a:p>
          <a:p>
            <a:pPr>
              <a:spcBef>
                <a:spcPct val="100000"/>
              </a:spcBef>
              <a:tabLst>
                <a:tab pos="457200" algn="l"/>
              </a:tabLst>
              <a:defRPr/>
            </a:pPr>
            <a:r>
              <a:rPr lang="en-US" sz="1200" dirty="0" smtClean="0">
                <a:solidFill>
                  <a:srgbClr val="000000"/>
                </a:solidFill>
                <a:cs typeface="+mn-cs"/>
              </a:rPr>
              <a:t>Was </a:t>
            </a:r>
            <a:r>
              <a:rPr lang="en-US" sz="1200" dirty="0">
                <a:solidFill>
                  <a:srgbClr val="000000"/>
                </a:solidFill>
                <a:cs typeface="+mn-cs"/>
              </a:rPr>
              <a:t>the use of CUS effective?  Why?  </a:t>
            </a:r>
          </a:p>
          <a:p>
            <a:pPr>
              <a:spcBef>
                <a:spcPct val="100000"/>
              </a:spcBef>
              <a:tabLst>
                <a:tab pos="457200" algn="l"/>
              </a:tabLst>
              <a:defRPr/>
            </a:pPr>
            <a:r>
              <a:rPr lang="en-US" sz="1200" b="1" dirty="0">
                <a:solidFill>
                  <a:srgbClr val="000000"/>
                </a:solidFill>
                <a:cs typeface="+mn-cs"/>
              </a:rPr>
              <a:t>SAY:</a:t>
            </a:r>
            <a:r>
              <a:rPr lang="en-US" sz="1200" dirty="0">
                <a:solidFill>
                  <a:srgbClr val="000000"/>
                </a:solidFill>
                <a:cs typeface="+mn-cs"/>
              </a:rPr>
              <a:t>  </a:t>
            </a:r>
          </a:p>
          <a:p>
            <a:pPr>
              <a:spcBef>
                <a:spcPct val="100000"/>
              </a:spcBef>
              <a:tabLst>
                <a:tab pos="457200" algn="l"/>
              </a:tabLst>
              <a:defRPr/>
            </a:pPr>
            <a:r>
              <a:rPr lang="en-US" sz="1200" dirty="0">
                <a:solidFill>
                  <a:srgbClr val="000000"/>
                </a:solidFill>
                <a:cs typeface="+mn-cs"/>
              </a:rPr>
              <a:t>You can also use these signal phrases to escalate a concern. </a:t>
            </a:r>
            <a:r>
              <a:rPr lang="en-US" sz="1200" dirty="0" smtClean="0">
                <a:solidFill>
                  <a:srgbClr val="000000"/>
                </a:solidFill>
                <a:cs typeface="+mn-cs"/>
              </a:rPr>
              <a:t>First </a:t>
            </a:r>
            <a:r>
              <a:rPr lang="en-US" sz="1200" dirty="0">
                <a:solidFill>
                  <a:srgbClr val="000000"/>
                </a:solidFill>
                <a:cs typeface="+mn-cs"/>
              </a:rPr>
              <a:t>state that you are </a:t>
            </a:r>
            <a:r>
              <a:rPr lang="en-US" sz="1200" dirty="0" smtClean="0">
                <a:solidFill>
                  <a:srgbClr val="000000"/>
                </a:solidFill>
                <a:cs typeface="+mn-cs"/>
              </a:rPr>
              <a:t>concerned; then, </a:t>
            </a:r>
            <a:r>
              <a:rPr lang="en-US" sz="1200" dirty="0">
                <a:solidFill>
                  <a:srgbClr val="000000"/>
                </a:solidFill>
                <a:cs typeface="+mn-cs"/>
              </a:rPr>
              <a:t>if there is no response, you can go on to say you are uncomfortable or that this is a safety problem. It’s important to give as much information as you can regarding why you are </a:t>
            </a:r>
            <a:r>
              <a:rPr lang="en-US" sz="1200" dirty="0" smtClean="0">
                <a:solidFill>
                  <a:srgbClr val="000000"/>
                </a:solidFill>
                <a:cs typeface="+mn-cs"/>
              </a:rPr>
              <a:t>concerned </a:t>
            </a:r>
            <a:r>
              <a:rPr lang="en-US" sz="1200" dirty="0">
                <a:solidFill>
                  <a:srgbClr val="000000"/>
                </a:solidFill>
                <a:cs typeface="+mn-cs"/>
              </a:rPr>
              <a:t>and what you are seeing or hearing that is making you uncomfortable.</a:t>
            </a:r>
          </a:p>
        </p:txBody>
      </p:sp>
      <p:sp>
        <p:nvSpPr>
          <p:cNvPr id="20492" name="Rectangle 7"/>
          <p:cNvSpPr>
            <a:spLocks noChangeArrowheads="1"/>
          </p:cNvSpPr>
          <p:nvPr/>
        </p:nvSpPr>
        <p:spPr bwMode="auto">
          <a:xfrm>
            <a:off x="388938" y="5194302"/>
            <a:ext cx="4648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100000"/>
              </a:spcBef>
              <a:tabLst>
                <a:tab pos="457200" algn="l"/>
              </a:tabLst>
              <a:defRPr/>
            </a:pPr>
            <a:r>
              <a:rPr lang="en-US" sz="1200" dirty="0">
                <a:solidFill>
                  <a:srgbClr val="000000"/>
                </a:solidFill>
                <a:cs typeface="+mn-cs"/>
              </a:rPr>
              <a:t>Play the video by clicking the penguin director icon on the slide. </a:t>
            </a:r>
          </a:p>
        </p:txBody>
      </p:sp>
      <p:pic>
        <p:nvPicPr>
          <p:cNvPr id="13" name="Picture 12" descr="Time icon"/>
          <p:cNvPicPr>
            <a:picLocks noChangeAspect="1" noChangeArrowheads="1"/>
          </p:cNvPicPr>
          <p:nvPr/>
        </p:nvPicPr>
        <p:blipFill>
          <a:blip r:embed="rId3" cstate="print"/>
          <a:srcRect/>
          <a:stretch>
            <a:fillRect/>
          </a:stretch>
        </p:blipFill>
        <p:spPr bwMode="auto">
          <a:xfrm>
            <a:off x="5080836" y="2868528"/>
            <a:ext cx="209550" cy="228600"/>
          </a:xfrm>
          <a:prstGeom prst="rect">
            <a:avLst/>
          </a:prstGeom>
          <a:noFill/>
          <a:ln w="9525">
            <a:noFill/>
            <a:miter lim="800000"/>
            <a:headEnd/>
            <a:tailEnd/>
          </a:ln>
        </p:spPr>
      </p:pic>
      <p:sp>
        <p:nvSpPr>
          <p:cNvPr id="14" name="Rectangle 13"/>
          <p:cNvSpPr/>
          <p:nvPr/>
        </p:nvSpPr>
        <p:spPr>
          <a:xfrm>
            <a:off x="5305425" y="281931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5 minutes</a:t>
            </a:r>
            <a:endParaRPr lang="en-US" sz="1200" dirty="0">
              <a:solidFill>
                <a:srgbClr val="333399"/>
              </a:solidFill>
            </a:endParaRPr>
          </a:p>
        </p:txBody>
      </p:sp>
      <p:pic>
        <p:nvPicPr>
          <p:cNvPr id="15" name="Picture 26"/>
          <p:cNvPicPr>
            <a:picLocks noChangeAspect="1" noChangeArrowheads="1"/>
          </p:cNvPicPr>
          <p:nvPr/>
        </p:nvPicPr>
        <p:blipFill>
          <a:blip r:embed="rId4" cstate="print"/>
          <a:srcRect/>
          <a:stretch>
            <a:fillRect/>
          </a:stretch>
        </p:blipFill>
        <p:spPr bwMode="auto">
          <a:xfrm>
            <a:off x="5024187" y="4948405"/>
            <a:ext cx="304800" cy="247650"/>
          </a:xfrm>
          <a:prstGeom prst="rect">
            <a:avLst/>
          </a:prstGeom>
          <a:noFill/>
          <a:ln w="9525">
            <a:noFill/>
            <a:miter lim="800000"/>
            <a:headEnd/>
            <a:tailEnd/>
          </a:ln>
        </p:spPr>
      </p:pic>
      <p:sp>
        <p:nvSpPr>
          <p:cNvPr id="17" name="Rectangle 16"/>
          <p:cNvSpPr/>
          <p:nvPr/>
        </p:nvSpPr>
        <p:spPr>
          <a:xfrm>
            <a:off x="5300412" y="4864179"/>
            <a:ext cx="1200150" cy="461665"/>
          </a:xfrm>
          <a:prstGeom prst="rect">
            <a:avLst/>
          </a:prstGeom>
        </p:spPr>
        <p:txBody>
          <a:bodyPr wrap="square">
            <a:spAutoFit/>
          </a:bodyPr>
          <a:lstStyle/>
          <a:p>
            <a:r>
              <a:rPr lang="en-US" sz="1200" b="1" dirty="0" smtClean="0">
                <a:solidFill>
                  <a:srgbClr val="333399"/>
                </a:solidFill>
              </a:rPr>
              <a:t>VIDEO TIME:</a:t>
            </a:r>
          </a:p>
          <a:p>
            <a:r>
              <a:rPr lang="en-US" sz="1200" dirty="0" smtClean="0">
                <a:solidFill>
                  <a:srgbClr val="333399"/>
                </a:solidFill>
              </a:rPr>
              <a:t>:47 seconds</a:t>
            </a:r>
            <a:endParaRPr lang="en-US" sz="1200" dirty="0">
              <a:solidFill>
                <a:srgbClr val="333399"/>
              </a:solidFill>
            </a:endParaRPr>
          </a:p>
        </p:txBody>
      </p:sp>
      <p:pic>
        <p:nvPicPr>
          <p:cNvPr id="18" name="Picture 17" descr="Slide13.JPG"/>
          <p:cNvPicPr>
            <a:picLocks noChangeAspect="1"/>
          </p:cNvPicPr>
          <p:nvPr/>
        </p:nvPicPr>
        <p:blipFill>
          <a:blip r:embed="rId5" cstate="print"/>
          <a:stretch>
            <a:fillRect/>
          </a:stretch>
        </p:blipFill>
        <p:spPr>
          <a:xfrm>
            <a:off x="5124450" y="904875"/>
            <a:ext cx="1371600" cy="1028700"/>
          </a:xfrm>
          <a:prstGeom prst="rect">
            <a:avLst/>
          </a:prstGeom>
        </p:spPr>
      </p:pic>
      <p:pic>
        <p:nvPicPr>
          <p:cNvPr id="19" name="Picture 26"/>
          <p:cNvPicPr>
            <a:picLocks noChangeAspect="1" noChangeArrowheads="1"/>
          </p:cNvPicPr>
          <p:nvPr/>
        </p:nvPicPr>
        <p:blipFill>
          <a:blip r:embed="rId4" cstate="print"/>
          <a:srcRect/>
          <a:stretch>
            <a:fillRect/>
          </a:stretch>
        </p:blipFill>
        <p:spPr bwMode="auto">
          <a:xfrm>
            <a:off x="476250" y="4846638"/>
            <a:ext cx="304800" cy="247650"/>
          </a:xfrm>
          <a:prstGeom prst="rect">
            <a:avLst/>
          </a:prstGeom>
          <a:noFill/>
          <a:ln w="9525">
            <a:noFill/>
            <a:miter lim="800000"/>
            <a:headEnd/>
            <a:tailEnd/>
          </a:ln>
        </p:spPr>
      </p:pic>
      <p:pic>
        <p:nvPicPr>
          <p:cNvPr id="20" name="Picture 19"/>
          <p:cNvPicPr>
            <a:picLocks noChangeAspect="1" noChangeArrowheads="1"/>
          </p:cNvPicPr>
          <p:nvPr/>
        </p:nvPicPr>
        <p:blipFill>
          <a:blip r:embed="rId6" cstate="print"/>
          <a:srcRect/>
          <a:stretch>
            <a:fillRect/>
          </a:stretch>
        </p:blipFill>
        <p:spPr bwMode="auto">
          <a:xfrm>
            <a:off x="413735" y="5697989"/>
            <a:ext cx="284162"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958975" y="290515"/>
            <a:ext cx="4648200" cy="395287"/>
          </a:xfrm>
        </p:spPr>
        <p:txBody>
          <a:bodyPr/>
          <a:lstStyle/>
          <a:p>
            <a:pPr eaLnBrk="1" hangingPunct="1"/>
            <a:r>
              <a:rPr lang="en-US" dirty="0" smtClean="0"/>
              <a:t>When Initial Assertion Is Ignored…</a:t>
            </a:r>
          </a:p>
        </p:txBody>
      </p:sp>
      <p:sp>
        <p:nvSpPr>
          <p:cNvPr id="35843" name="Rectangle 3"/>
          <p:cNvSpPr>
            <a:spLocks noGrp="1" noChangeArrowheads="1"/>
          </p:cNvSpPr>
          <p:nvPr>
            <p:ph type="body" idx="4294967295"/>
          </p:nvPr>
        </p:nvSpPr>
        <p:spPr>
          <a:xfrm>
            <a:off x="1958975" y="838202"/>
            <a:ext cx="4648200" cy="7758113"/>
          </a:xfrm>
        </p:spPr>
        <p:txBody>
          <a:bodyPr/>
          <a:lstStyle/>
          <a:p>
            <a:pPr marL="0" indent="0" eaLnBrk="1" hangingPunct="1">
              <a:spcBef>
                <a:spcPct val="0"/>
              </a:spcBef>
            </a:pPr>
            <a:r>
              <a:rPr lang="en-US" b="1" dirty="0" smtClean="0"/>
              <a:t>SAY:</a:t>
            </a:r>
          </a:p>
          <a:p>
            <a:pPr marL="0" indent="0" eaLnBrk="1" hangingPunct="1">
              <a:spcBef>
                <a:spcPct val="0"/>
              </a:spcBef>
            </a:pPr>
            <a:endParaRPr lang="en-US" b="1" dirty="0" smtClean="0"/>
          </a:p>
          <a:p>
            <a:pPr marL="0" indent="0" eaLnBrk="1" hangingPunct="1">
              <a:spcBef>
                <a:spcPct val="0"/>
              </a:spcBef>
            </a:pPr>
            <a:r>
              <a:rPr lang="en-US" dirty="0" smtClean="0"/>
              <a:t>It is important to voice your concern by advocating and asserting your statement at least twice if the initial assertion is ignored (sometimes it is called the “Two-Challenge rule”). These two attempts may come from the same person or two different team members. </a:t>
            </a:r>
          </a:p>
          <a:p>
            <a:pPr marL="0" indent="0" eaLnBrk="1" hangingPunct="1">
              <a:spcBef>
                <a:spcPct val="0"/>
              </a:spcBef>
            </a:pPr>
            <a:endParaRPr lang="en-US" dirty="0" smtClean="0"/>
          </a:p>
          <a:p>
            <a:pPr marL="0" indent="0" eaLnBrk="1" hangingPunct="1">
              <a:spcBef>
                <a:spcPct val="0"/>
              </a:spcBef>
            </a:pPr>
            <a:r>
              <a:rPr lang="en-US" dirty="0" smtClean="0"/>
              <a:t>The first challenge should be in the form of a question or initial concern. The s</a:t>
            </a:r>
            <a:r>
              <a:rPr lang="en-US" dirty="0" smtClean="0">
                <a:cs typeface="Times New Roman" pitchFamily="18" charset="0"/>
              </a:rPr>
              <a:t>econd</a:t>
            </a:r>
            <a:r>
              <a:rPr lang="en-US" dirty="0" smtClean="0"/>
              <a:t> challenge should provide some support for your concern. Remember, assertion is about advocating for the patient. </a:t>
            </a:r>
          </a:p>
          <a:p>
            <a:pPr marL="0" indent="0" eaLnBrk="1" hangingPunct="1">
              <a:spcBef>
                <a:spcPct val="0"/>
              </a:spcBef>
            </a:pPr>
            <a:endParaRPr lang="en-US" dirty="0" smtClean="0"/>
          </a:p>
          <a:p>
            <a:pPr marL="0" indent="0" eaLnBrk="1" hangingPunct="1">
              <a:spcBef>
                <a:spcPct val="0"/>
              </a:spcBef>
            </a:pPr>
            <a:r>
              <a:rPr lang="en-US" dirty="0" smtClean="0"/>
              <a:t>This “two-challenge" tactic ensures that an expressed concern has been heard, understood, and acknowledged. If, after two attempts to clearly assert your concern, there is no resolution of the problem, you may then seek assistance from an additional resource, such as a charge nurse or other physician.</a:t>
            </a:r>
          </a:p>
          <a:p>
            <a:pPr marL="0" indent="0" eaLnBrk="1" hangingPunct="1">
              <a:lnSpc>
                <a:spcPct val="80000"/>
              </a:lnSpc>
            </a:pPr>
            <a:endParaRPr lang="en-US" dirty="0" smtClean="0"/>
          </a:p>
        </p:txBody>
      </p:sp>
      <p:pic>
        <p:nvPicPr>
          <p:cNvPr id="5" name="Picture 4" descr="Time icon"/>
          <p:cNvPicPr>
            <a:picLocks noChangeAspect="1" noChangeArrowheads="1"/>
          </p:cNvPicPr>
          <p:nvPr/>
        </p:nvPicPr>
        <p:blipFill>
          <a:blip r:embed="rId3" cstate="print"/>
          <a:srcRect/>
          <a:stretch>
            <a:fillRect/>
          </a:stretch>
        </p:blipFill>
        <p:spPr bwMode="auto">
          <a:xfrm>
            <a:off x="337386" y="3049503"/>
            <a:ext cx="209550" cy="228600"/>
          </a:xfrm>
          <a:prstGeom prst="rect">
            <a:avLst/>
          </a:prstGeom>
          <a:noFill/>
          <a:ln w="9525">
            <a:noFill/>
            <a:miter lim="800000"/>
            <a:headEnd/>
            <a:tailEnd/>
          </a:ln>
        </p:spPr>
      </p:pic>
      <p:sp>
        <p:nvSpPr>
          <p:cNvPr id="6" name="Rectangle 5"/>
          <p:cNvSpPr/>
          <p:nvPr/>
        </p:nvSpPr>
        <p:spPr>
          <a:xfrm>
            <a:off x="581025" y="3000287"/>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1 minute</a:t>
            </a:r>
            <a:endParaRPr lang="en-US" sz="1200" dirty="0">
              <a:solidFill>
                <a:srgbClr val="333399"/>
              </a:solidFill>
            </a:endParaRPr>
          </a:p>
        </p:txBody>
      </p:sp>
      <p:pic>
        <p:nvPicPr>
          <p:cNvPr id="7" name="Picture 6" descr="Slide14.JPG"/>
          <p:cNvPicPr>
            <a:picLocks noChangeAspect="1"/>
          </p:cNvPicPr>
          <p:nvPr/>
        </p:nvPicPr>
        <p:blipFill>
          <a:blip r:embed="rId4" cstate="print"/>
          <a:stretch>
            <a:fillRect/>
          </a:stretch>
        </p:blipFill>
        <p:spPr>
          <a:xfrm>
            <a:off x="390525" y="933450"/>
            <a:ext cx="1371600" cy="10287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lstStyle/>
          <a:p>
            <a:r>
              <a:rPr lang="en-US" dirty="0" err="1" smtClean="0"/>
              <a:t>Prework</a:t>
            </a:r>
            <a:endParaRPr lang="en-US" dirty="0" smtClean="0"/>
          </a:p>
        </p:txBody>
      </p:sp>
      <p:sp>
        <p:nvSpPr>
          <p:cNvPr id="14339"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08DE104-EAD0-42A0-A9FD-762777A2FFA4}" type="slidenum">
              <a:rPr lang="en-US" smtClean="0">
                <a:solidFill>
                  <a:srgbClr val="663300"/>
                </a:solidFill>
                <a:latin typeface="Verdana" pitchFamily="34" charset="0"/>
              </a:rPr>
              <a:pPr eaLnBrk="1" hangingPunct="1">
                <a:defRPr/>
              </a:pPr>
              <a:t>1</a:t>
            </a:fld>
            <a:endParaRPr lang="en-US" dirty="0" smtClean="0">
              <a:solidFill>
                <a:srgbClr val="663300"/>
              </a:solidFill>
              <a:latin typeface="Verdana" pitchFamily="34" charset="0"/>
            </a:endParaRPr>
          </a:p>
        </p:txBody>
      </p:sp>
      <p:sp>
        <p:nvSpPr>
          <p:cNvPr id="18436" name="Text Box 6"/>
          <p:cNvSpPr txBox="1">
            <a:spLocks noChangeArrowheads="1"/>
          </p:cNvSpPr>
          <p:nvPr/>
        </p:nvSpPr>
        <p:spPr bwMode="auto">
          <a:xfrm>
            <a:off x="304800" y="769942"/>
            <a:ext cx="4343400" cy="7871386"/>
          </a:xfrm>
          <a:prstGeom prst="rect">
            <a:avLst/>
          </a:prstGeom>
          <a:noFill/>
          <a:ln w="9525">
            <a:noFill/>
            <a:miter lim="800000"/>
            <a:headEnd/>
            <a:tailEnd/>
          </a:ln>
          <a:effectLst/>
        </p:spPr>
        <p:txBody>
          <a:bodyPr>
            <a:spAutoFit/>
          </a:bodyPr>
          <a:lstStyle/>
          <a:p>
            <a:pPr>
              <a:spcBef>
                <a:spcPct val="50000"/>
              </a:spcBef>
            </a:pPr>
            <a:r>
              <a:rPr lang="en-US" sz="1200" b="1" dirty="0"/>
              <a:t> </a:t>
            </a:r>
            <a:r>
              <a:rPr lang="en-US" sz="1200" b="1" dirty="0" smtClean="0"/>
              <a:t>        INSTRUCTOR NOTE:</a:t>
            </a:r>
          </a:p>
          <a:p>
            <a:pPr>
              <a:spcBef>
                <a:spcPct val="50000"/>
              </a:spcBef>
            </a:pPr>
            <a:r>
              <a:rPr lang="en-US" sz="1200" dirty="0" smtClean="0"/>
              <a:t>A </a:t>
            </a:r>
            <a:r>
              <a:rPr lang="en-US" sz="1200" dirty="0"/>
              <a:t>training of trainers will be most beneficial if participants feel their institution is ready to implement the </a:t>
            </a:r>
            <a:r>
              <a:rPr lang="en-US" sz="1200" dirty="0" err="1"/>
              <a:t>TeamSTEPPS</a:t>
            </a:r>
            <a:r>
              <a:rPr lang="en-US" sz="1200" dirty="0"/>
              <a:t> LEP module. Ask potential participants to complete the readiness questionnaire before you schedule a training. If they feel their institution is ready, based on their responses to the questionnaire, you may include them in the training of trainers. </a:t>
            </a:r>
          </a:p>
          <a:p>
            <a:pPr>
              <a:spcBef>
                <a:spcPct val="50000"/>
              </a:spcBef>
            </a:pPr>
            <a:r>
              <a:rPr lang="en-US" sz="1200" dirty="0"/>
              <a:t>How many people should you include in your training of trainers? To ensure a team-based experience, we recommend that at least two persons lead the training and a minimum of three hospital teams attend. Each hospital team should include at least two persons to be trained as trainers. Trainings can be scaled up considerably with a larger number of facilitators. You will need at least one facilitator to support every three to four hospital teams trained during breakout sessions.</a:t>
            </a:r>
          </a:p>
          <a:p>
            <a:pPr>
              <a:spcBef>
                <a:spcPct val="50000"/>
              </a:spcBef>
            </a:pPr>
            <a:r>
              <a:rPr lang="en-US" sz="1200" dirty="0"/>
              <a:t>Who should attend? Ideally, the entire </a:t>
            </a:r>
            <a:r>
              <a:rPr lang="en-US" sz="1200" dirty="0" err="1" smtClean="0"/>
              <a:t>interprofessional</a:t>
            </a:r>
            <a:r>
              <a:rPr lang="en-US" sz="1200" dirty="0" smtClean="0"/>
              <a:t> </a:t>
            </a:r>
            <a:r>
              <a:rPr lang="en-US" sz="1200" dirty="0"/>
              <a:t>care team will be trained together so that doctors, nurses, interpreters, technicians, </a:t>
            </a:r>
            <a:r>
              <a:rPr lang="en-US" sz="1200" dirty="0" smtClean="0"/>
              <a:t>receptionists, </a:t>
            </a:r>
            <a:r>
              <a:rPr lang="en-US" sz="1200" dirty="0"/>
              <a:t>and other members of the care team can work together as a team. In practice, the team may have to be trained in smaller groups, but it is important to have a mix of professionals at each of the small-group trainings. It is also important to engage attending physicians (not just residents) to ensure that culture change takes hold. </a:t>
            </a:r>
          </a:p>
          <a:p>
            <a:pPr>
              <a:spcBef>
                <a:spcPct val="50000"/>
              </a:spcBef>
            </a:pPr>
            <a:r>
              <a:rPr lang="en-US" sz="1200" dirty="0"/>
              <a:t>Once you have a participant list finalized, </a:t>
            </a:r>
            <a:r>
              <a:rPr lang="en-US" sz="1200" dirty="0" err="1" smtClean="0"/>
              <a:t>prework</a:t>
            </a:r>
            <a:r>
              <a:rPr lang="en-US" sz="1200" dirty="0" smtClean="0"/>
              <a:t> </a:t>
            </a:r>
            <a:r>
              <a:rPr lang="en-US" sz="1200" dirty="0"/>
              <a:t>materials should be sent to training participants at least </a:t>
            </a:r>
            <a:r>
              <a:rPr lang="en-US" sz="1200" dirty="0" smtClean="0"/>
              <a:t>2 </a:t>
            </a:r>
            <a:r>
              <a:rPr lang="en-US" sz="1200" dirty="0"/>
              <a:t>weeks before the training. </a:t>
            </a:r>
            <a:r>
              <a:rPr lang="en-US" sz="1200" dirty="0" err="1" smtClean="0"/>
              <a:t>Prework</a:t>
            </a:r>
            <a:r>
              <a:rPr lang="en-US" sz="1200" dirty="0" smtClean="0"/>
              <a:t> </a:t>
            </a:r>
            <a:r>
              <a:rPr lang="en-US" sz="1200" dirty="0"/>
              <a:t>materials should include the letter provided in the “</a:t>
            </a:r>
            <a:r>
              <a:rPr lang="en-US" sz="1200" dirty="0" err="1" smtClean="0"/>
              <a:t>prework</a:t>
            </a:r>
            <a:r>
              <a:rPr lang="en-US" sz="1200" dirty="0"/>
              <a:t>” folder (edited to best meet your needs and placed on your institution's letterhead) and the site assessment questionnaire, which includes the patient language process map. </a:t>
            </a:r>
            <a:r>
              <a:rPr lang="en-US" sz="1200" dirty="0" smtClean="0"/>
              <a:t>The </a:t>
            </a:r>
            <a:r>
              <a:rPr lang="en-US" sz="1200" dirty="0"/>
              <a:t>site assessment and process map are also shown below.</a:t>
            </a:r>
          </a:p>
          <a:p>
            <a:pPr>
              <a:spcBef>
                <a:spcPct val="50000"/>
              </a:spcBef>
            </a:pPr>
            <a:endParaRPr lang="en-US" sz="1200" dirty="0"/>
          </a:p>
          <a:p>
            <a:pPr marL="214313" lvl="1" indent="-100013">
              <a:spcBef>
                <a:spcPct val="50000"/>
              </a:spcBef>
            </a:pPr>
            <a:endParaRPr lang="en-US" sz="1200" dirty="0"/>
          </a:p>
          <a:p>
            <a:pPr marL="214313" lvl="1" indent="-100013">
              <a:spcBef>
                <a:spcPct val="50000"/>
              </a:spcBef>
              <a:buFontTx/>
              <a:buChar char="•"/>
            </a:pPr>
            <a:endParaRPr lang="en-US" sz="1300" dirty="0"/>
          </a:p>
        </p:txBody>
      </p:sp>
      <p:pic>
        <p:nvPicPr>
          <p:cNvPr id="7" name="Picture 11" descr="Time icon"/>
          <p:cNvPicPr>
            <a:picLocks noChangeAspect="1" noChangeArrowheads="1"/>
          </p:cNvPicPr>
          <p:nvPr/>
        </p:nvPicPr>
        <p:blipFill>
          <a:blip r:embed="rId3" cstate="print"/>
          <a:srcRect/>
          <a:stretch>
            <a:fillRect/>
          </a:stretch>
        </p:blipFill>
        <p:spPr bwMode="auto">
          <a:xfrm>
            <a:off x="5031499" y="953815"/>
            <a:ext cx="209550" cy="228600"/>
          </a:xfrm>
          <a:prstGeom prst="rect">
            <a:avLst/>
          </a:prstGeom>
          <a:noFill/>
          <a:ln w="9525">
            <a:noFill/>
            <a:miter lim="800000"/>
            <a:headEnd/>
            <a:tailEnd/>
          </a:ln>
        </p:spPr>
      </p:pic>
      <p:sp>
        <p:nvSpPr>
          <p:cNvPr id="8" name="TextBox 7"/>
          <p:cNvSpPr txBox="1"/>
          <p:nvPr/>
        </p:nvSpPr>
        <p:spPr>
          <a:xfrm>
            <a:off x="5370786" y="893382"/>
            <a:ext cx="1143000" cy="1015663"/>
          </a:xfrm>
          <a:prstGeom prst="rect">
            <a:avLst/>
          </a:prstGeom>
          <a:noFill/>
        </p:spPr>
        <p:txBody>
          <a:bodyPr wrap="square" rtlCol="0">
            <a:spAutoFit/>
          </a:bodyPr>
          <a:lstStyle/>
          <a:p>
            <a:r>
              <a:rPr lang="en-US" sz="1200" b="1" dirty="0" smtClean="0">
                <a:solidFill>
                  <a:srgbClr val="333399"/>
                </a:solidFill>
              </a:rPr>
              <a:t>PREWORK </a:t>
            </a:r>
            <a:r>
              <a:rPr lang="en-US" sz="1200" b="1" dirty="0">
                <a:solidFill>
                  <a:srgbClr val="333399"/>
                </a:solidFill>
              </a:rPr>
              <a:t>T</a:t>
            </a:r>
            <a:r>
              <a:rPr lang="en-US" sz="1200" b="1" dirty="0" smtClean="0">
                <a:solidFill>
                  <a:srgbClr val="333399"/>
                </a:solidFill>
              </a:rPr>
              <a:t>IME:</a:t>
            </a:r>
          </a:p>
          <a:p>
            <a:r>
              <a:rPr lang="en-US" sz="1200" dirty="0" smtClean="0">
                <a:solidFill>
                  <a:srgbClr val="333399"/>
                </a:solidFill>
              </a:rPr>
              <a:t>30 minutes</a:t>
            </a:r>
          </a:p>
          <a:p>
            <a:endParaRPr lang="en-US" sz="1200" dirty="0" smtClean="0">
              <a:solidFill>
                <a:srgbClr val="333399"/>
              </a:solidFill>
            </a:endParaRPr>
          </a:p>
          <a:p>
            <a:r>
              <a:rPr lang="en-US" sz="1200" b="1" dirty="0" smtClean="0">
                <a:solidFill>
                  <a:srgbClr val="333399"/>
                </a:solidFill>
              </a:rPr>
              <a:t>MATERIALS:</a:t>
            </a:r>
            <a:endParaRPr lang="en-US" sz="1200" dirty="0">
              <a:solidFill>
                <a:srgbClr val="333399"/>
              </a:solidFill>
            </a:endParaRPr>
          </a:p>
        </p:txBody>
      </p:sp>
      <p:pic>
        <p:nvPicPr>
          <p:cNvPr id="9" name="Picture 25" descr="Materials icon"/>
          <p:cNvPicPr>
            <a:picLocks noChangeAspect="1" noChangeArrowheads="1"/>
          </p:cNvPicPr>
          <p:nvPr/>
        </p:nvPicPr>
        <p:blipFill>
          <a:blip r:embed="rId4" cstate="print"/>
          <a:srcRect/>
          <a:stretch>
            <a:fillRect/>
          </a:stretch>
        </p:blipFill>
        <p:spPr bwMode="auto">
          <a:xfrm>
            <a:off x="5065989" y="1629104"/>
            <a:ext cx="136525" cy="273051"/>
          </a:xfrm>
          <a:prstGeom prst="rect">
            <a:avLst/>
          </a:prstGeom>
          <a:noFill/>
          <a:ln w="9525">
            <a:noFill/>
            <a:miter lim="800000"/>
            <a:headEnd/>
            <a:tailEnd/>
          </a:ln>
        </p:spPr>
      </p:pic>
      <p:sp>
        <p:nvSpPr>
          <p:cNvPr id="10" name="TextBox 9"/>
          <p:cNvSpPr txBox="1"/>
          <p:nvPr/>
        </p:nvSpPr>
        <p:spPr>
          <a:xfrm>
            <a:off x="5031827" y="2000578"/>
            <a:ext cx="1447800" cy="1477328"/>
          </a:xfrm>
          <a:prstGeom prst="rect">
            <a:avLst/>
          </a:prstGeom>
          <a:noFill/>
        </p:spPr>
        <p:txBody>
          <a:bodyPr wrap="square" rtlCol="0">
            <a:spAutoFit/>
          </a:bodyPr>
          <a:lstStyle/>
          <a:p>
            <a:pPr marL="169863" lvl="1" indent="-168275">
              <a:spcBef>
                <a:spcPct val="50000"/>
              </a:spcBef>
              <a:buFontTx/>
              <a:buChar char="•"/>
              <a:tabLst>
                <a:tab pos="285750" algn="l"/>
              </a:tabLst>
            </a:pPr>
            <a:r>
              <a:rPr lang="en-US" sz="1200" dirty="0" smtClean="0">
                <a:solidFill>
                  <a:srgbClr val="333399"/>
                </a:solidFill>
              </a:rPr>
              <a:t>Readiness assessment survey </a:t>
            </a:r>
          </a:p>
          <a:p>
            <a:pPr marL="169863" lvl="1" indent="-168275">
              <a:spcBef>
                <a:spcPct val="50000"/>
              </a:spcBef>
              <a:buFontTx/>
              <a:buChar char="•"/>
              <a:tabLst>
                <a:tab pos="285750" algn="l"/>
              </a:tabLst>
            </a:pPr>
            <a:r>
              <a:rPr lang="en-US" sz="1200" dirty="0" smtClean="0">
                <a:solidFill>
                  <a:srgbClr val="333399"/>
                </a:solidFill>
              </a:rPr>
              <a:t>Letter with </a:t>
            </a:r>
            <a:r>
              <a:rPr lang="en-US" sz="1200" dirty="0" err="1" smtClean="0">
                <a:solidFill>
                  <a:srgbClr val="333399"/>
                </a:solidFill>
              </a:rPr>
              <a:t>prework</a:t>
            </a:r>
            <a:r>
              <a:rPr lang="en-US" sz="1200" dirty="0" smtClean="0">
                <a:solidFill>
                  <a:srgbClr val="333399"/>
                </a:solidFill>
              </a:rPr>
              <a:t> site assessment for trainers</a:t>
            </a:r>
            <a:endParaRPr lang="en-US" dirty="0"/>
          </a:p>
        </p:txBody>
      </p:sp>
      <p:pic>
        <p:nvPicPr>
          <p:cNvPr id="11" name="Picture 10"/>
          <p:cNvPicPr>
            <a:picLocks noChangeAspect="1"/>
          </p:cNvPicPr>
          <p:nvPr/>
        </p:nvPicPr>
        <p:blipFill>
          <a:blip r:embed="rId5" cstate="print"/>
          <a:srcRect r="84598" b="21956"/>
          <a:stretch>
            <a:fillRect/>
          </a:stretch>
        </p:blipFill>
        <p:spPr>
          <a:xfrm>
            <a:off x="362952" y="775995"/>
            <a:ext cx="308809" cy="25274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333375" y="231775"/>
            <a:ext cx="4648200" cy="395288"/>
          </a:xfrm>
        </p:spPr>
        <p:txBody>
          <a:bodyPr/>
          <a:lstStyle/>
          <a:p>
            <a:r>
              <a:rPr lang="en-US" smtClean="0"/>
              <a:t>Briefs</a:t>
            </a:r>
          </a:p>
        </p:txBody>
      </p:sp>
      <p:sp>
        <p:nvSpPr>
          <p:cNvPr id="36867" name="Rectangle 5"/>
          <p:cNvSpPr>
            <a:spLocks noChangeArrowheads="1"/>
          </p:cNvSpPr>
          <p:nvPr/>
        </p:nvSpPr>
        <p:spPr bwMode="auto">
          <a:xfrm>
            <a:off x="2" y="-184667"/>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36868" name="Rectangle 3"/>
          <p:cNvSpPr txBox="1">
            <a:spLocks noChangeArrowheads="1"/>
          </p:cNvSpPr>
          <p:nvPr/>
        </p:nvSpPr>
        <p:spPr bwMode="auto">
          <a:xfrm>
            <a:off x="352425" y="876300"/>
            <a:ext cx="4535488" cy="3695702"/>
          </a:xfrm>
          <a:prstGeom prst="rect">
            <a:avLst/>
          </a:prstGeom>
          <a:noFill/>
          <a:ln w="9525">
            <a:noFill/>
            <a:miter lim="800000"/>
            <a:headEnd/>
            <a:tailEnd/>
          </a:ln>
        </p:spPr>
        <p:txBody>
          <a:bodyPr lIns="91429" tIns="45714" rIns="91429" bIns="45714"/>
          <a:lstStyle/>
          <a:p>
            <a:pPr>
              <a:spcBef>
                <a:spcPct val="50000"/>
              </a:spcBef>
              <a:tabLst>
                <a:tab pos="347663" algn="l"/>
              </a:tabLst>
            </a:pPr>
            <a:r>
              <a:rPr lang="en-US" sz="1200" b="1" dirty="0">
                <a:solidFill>
                  <a:srgbClr val="000000"/>
                </a:solidFill>
              </a:rPr>
              <a:t>SAY:</a:t>
            </a:r>
          </a:p>
          <a:p>
            <a:pPr>
              <a:spcBef>
                <a:spcPct val="50000"/>
              </a:spcBef>
              <a:tabLst>
                <a:tab pos="347663" algn="l"/>
              </a:tabLst>
            </a:pPr>
            <a:r>
              <a:rPr lang="en-US" sz="1200" dirty="0">
                <a:solidFill>
                  <a:srgbClr val="000000"/>
                </a:solidFill>
              </a:rPr>
              <a:t>Once the full team is present and engaged, it’s necessary to ensure </a:t>
            </a:r>
            <a:r>
              <a:rPr lang="en-US" sz="1200" dirty="0" smtClean="0">
                <a:solidFill>
                  <a:srgbClr val="000000"/>
                </a:solidFill>
              </a:rPr>
              <a:t>that all </a:t>
            </a:r>
            <a:r>
              <a:rPr lang="en-US" sz="1200" dirty="0">
                <a:solidFill>
                  <a:srgbClr val="000000"/>
                </a:solidFill>
              </a:rPr>
              <a:t>are informed. This includes the interpreter. Briefs are a communication and team tool for planning purposes. </a:t>
            </a:r>
          </a:p>
          <a:p>
            <a:pPr>
              <a:spcBef>
                <a:spcPct val="50000"/>
              </a:spcBef>
              <a:tabLst>
                <a:tab pos="347663" algn="l"/>
              </a:tabLst>
            </a:pPr>
            <a:r>
              <a:rPr lang="en-US" sz="1200" dirty="0">
                <a:solidFill>
                  <a:srgbClr val="000000"/>
                </a:solidFill>
              </a:rPr>
              <a:t>The team leader is responsible for organizing a short briefing to discuss essential team information and to establish an environment in which the team, including the interpreter and the patient, are comfortable speaking up and participating. The following information should be discussed in a brief:</a:t>
            </a:r>
          </a:p>
          <a:p>
            <a:pPr marL="115888" lvl="1" indent="-114300">
              <a:spcBef>
                <a:spcPct val="50000"/>
              </a:spcBef>
              <a:buFontTx/>
              <a:buChar char="•"/>
              <a:tabLst>
                <a:tab pos="347663" algn="l"/>
              </a:tabLst>
            </a:pPr>
            <a:r>
              <a:rPr lang="en-US" sz="1200" dirty="0">
                <a:solidFill>
                  <a:srgbClr val="000000"/>
                </a:solidFill>
              </a:rPr>
              <a:t>Team membership and roles—who is on the team (including the interpreter) and who is the designated team </a:t>
            </a:r>
            <a:r>
              <a:rPr lang="en-US" sz="1200" dirty="0" smtClean="0">
                <a:solidFill>
                  <a:srgbClr val="000000"/>
                </a:solidFill>
              </a:rPr>
              <a:t>leader.</a:t>
            </a:r>
            <a:endParaRPr lang="en-US" sz="1200" dirty="0">
              <a:solidFill>
                <a:srgbClr val="000000"/>
              </a:solidFill>
            </a:endParaRPr>
          </a:p>
          <a:p>
            <a:pPr marL="115888" lvl="1" indent="-114300">
              <a:spcBef>
                <a:spcPct val="50000"/>
              </a:spcBef>
              <a:buFontTx/>
              <a:buChar char="•"/>
              <a:tabLst>
                <a:tab pos="347663" algn="l"/>
              </a:tabLst>
            </a:pPr>
            <a:r>
              <a:rPr lang="en-US" sz="1200" dirty="0">
                <a:solidFill>
                  <a:srgbClr val="000000"/>
                </a:solidFill>
              </a:rPr>
              <a:t>Encouragement to speak up and share any relevant information or </a:t>
            </a:r>
            <a:r>
              <a:rPr lang="en-US" sz="1200" dirty="0" smtClean="0">
                <a:solidFill>
                  <a:srgbClr val="000000"/>
                </a:solidFill>
              </a:rPr>
              <a:t>concerns, </a:t>
            </a:r>
            <a:r>
              <a:rPr lang="en-US" sz="1200" dirty="0">
                <a:solidFill>
                  <a:srgbClr val="000000"/>
                </a:solidFill>
              </a:rPr>
              <a:t>including relevant information about the patient’s culture that might affect </a:t>
            </a:r>
            <a:r>
              <a:rPr lang="en-US" sz="1200" dirty="0" smtClean="0">
                <a:solidFill>
                  <a:srgbClr val="000000"/>
                </a:solidFill>
              </a:rPr>
              <a:t>care.</a:t>
            </a:r>
            <a:endParaRPr lang="en-US" sz="1200" dirty="0">
              <a:solidFill>
                <a:srgbClr val="000000"/>
              </a:solidFill>
            </a:endParaRPr>
          </a:p>
          <a:p>
            <a:pPr marL="115888" lvl="1" indent="-114300">
              <a:spcBef>
                <a:spcPct val="50000"/>
              </a:spcBef>
              <a:buFontTx/>
              <a:buChar char="•"/>
              <a:tabLst>
                <a:tab pos="347663" algn="l"/>
              </a:tabLst>
            </a:pPr>
            <a:r>
              <a:rPr lang="en-US" sz="1200" dirty="0">
                <a:solidFill>
                  <a:srgbClr val="000000"/>
                </a:solidFill>
              </a:rPr>
              <a:t>Team goals, </a:t>
            </a:r>
            <a:r>
              <a:rPr lang="en-US" sz="1200" dirty="0" smtClean="0">
                <a:solidFill>
                  <a:srgbClr val="000000"/>
                </a:solidFill>
              </a:rPr>
              <a:t>plans, </a:t>
            </a:r>
            <a:r>
              <a:rPr lang="en-US" sz="1200" dirty="0">
                <a:solidFill>
                  <a:srgbClr val="000000"/>
                </a:solidFill>
              </a:rPr>
              <a:t>and risks—what is to be </a:t>
            </a:r>
            <a:r>
              <a:rPr lang="en-US" sz="1200" dirty="0" smtClean="0">
                <a:solidFill>
                  <a:srgbClr val="000000"/>
                </a:solidFill>
              </a:rPr>
              <a:t>accomplished, </a:t>
            </a:r>
            <a:r>
              <a:rPr lang="en-US" sz="1200" dirty="0">
                <a:solidFill>
                  <a:srgbClr val="000000"/>
                </a:solidFill>
              </a:rPr>
              <a:t>who </a:t>
            </a:r>
            <a:r>
              <a:rPr lang="en-US" sz="1200" dirty="0" smtClean="0">
                <a:solidFill>
                  <a:srgbClr val="000000"/>
                </a:solidFill>
              </a:rPr>
              <a:t>will </a:t>
            </a:r>
            <a:r>
              <a:rPr lang="en-US" sz="1200" dirty="0">
                <a:solidFill>
                  <a:srgbClr val="000000"/>
                </a:solidFill>
              </a:rPr>
              <a:t>do it, </a:t>
            </a:r>
            <a:r>
              <a:rPr lang="en-US" sz="1200" dirty="0" smtClean="0">
                <a:solidFill>
                  <a:srgbClr val="000000"/>
                </a:solidFill>
              </a:rPr>
              <a:t>and what the </a:t>
            </a:r>
            <a:r>
              <a:rPr lang="en-US" sz="1200" dirty="0">
                <a:solidFill>
                  <a:srgbClr val="000000"/>
                </a:solidFill>
              </a:rPr>
              <a:t>potential </a:t>
            </a:r>
            <a:r>
              <a:rPr lang="en-US" sz="1200" dirty="0" smtClean="0">
                <a:solidFill>
                  <a:srgbClr val="000000"/>
                </a:solidFill>
              </a:rPr>
              <a:t>risks are.</a:t>
            </a:r>
            <a:endParaRPr lang="en-US" sz="1100" dirty="0">
              <a:solidFill>
                <a:srgbClr val="000000"/>
              </a:solidFill>
            </a:endParaRPr>
          </a:p>
        </p:txBody>
      </p:sp>
      <p:sp>
        <p:nvSpPr>
          <p:cNvPr id="36869"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0F7706D1-0FCC-4841-8D7A-A6EEAB107E6A}" type="slidenum">
              <a:rPr lang="en-US" sz="900">
                <a:solidFill>
                  <a:srgbClr val="663300"/>
                </a:solidFill>
                <a:latin typeface="Verdana" pitchFamily="34" charset="0"/>
              </a:rPr>
              <a:pPr algn="ctr"/>
              <a:t>19</a:t>
            </a:fld>
            <a:endParaRPr lang="en-US" sz="900">
              <a:solidFill>
                <a:srgbClr val="663300"/>
              </a:solidFill>
              <a:latin typeface="Verdana" pitchFamily="34" charset="0"/>
            </a:endParaRPr>
          </a:p>
        </p:txBody>
      </p:sp>
      <p:sp>
        <p:nvSpPr>
          <p:cNvPr id="36873" name="Rectangle 3"/>
          <p:cNvSpPr txBox="1">
            <a:spLocks noChangeArrowheads="1"/>
          </p:cNvSpPr>
          <p:nvPr/>
        </p:nvSpPr>
        <p:spPr bwMode="auto">
          <a:xfrm>
            <a:off x="438149" y="4743450"/>
            <a:ext cx="4475163" cy="676275"/>
          </a:xfrm>
          <a:prstGeom prst="rect">
            <a:avLst/>
          </a:prstGeom>
          <a:noFill/>
          <a:ln w="9525">
            <a:noFill/>
            <a:miter lim="800000"/>
            <a:headEnd/>
            <a:tailEnd/>
          </a:ln>
        </p:spPr>
        <p:txBody>
          <a:bodyPr lIns="91429" tIns="45714" rIns="91429" bIns="45714"/>
          <a:lstStyle/>
          <a:p>
            <a:pPr>
              <a:spcBef>
                <a:spcPct val="50000"/>
              </a:spcBef>
              <a:tabLst>
                <a:tab pos="347663" algn="l"/>
              </a:tabLst>
            </a:pPr>
            <a:r>
              <a:rPr lang="en-US" sz="1200" dirty="0" smtClean="0">
                <a:solidFill>
                  <a:srgbClr val="000000"/>
                </a:solidFill>
              </a:rPr>
              <a:t>          </a:t>
            </a:r>
            <a:r>
              <a:rPr lang="en-US" sz="1200" b="1" dirty="0" smtClean="0">
                <a:solidFill>
                  <a:srgbClr val="000000"/>
                </a:solidFill>
              </a:rPr>
              <a:t>DO: Show “Optional Briefs” video.</a:t>
            </a:r>
          </a:p>
          <a:p>
            <a:pPr>
              <a:spcBef>
                <a:spcPct val="50000"/>
              </a:spcBef>
              <a:tabLst>
                <a:tab pos="347663" algn="l"/>
              </a:tabLst>
            </a:pPr>
            <a:r>
              <a:rPr lang="en-US" sz="1200" dirty="0" smtClean="0">
                <a:solidFill>
                  <a:srgbClr val="000000"/>
                </a:solidFill>
              </a:rPr>
              <a:t>Play </a:t>
            </a:r>
            <a:r>
              <a:rPr lang="en-US" sz="1200" dirty="0">
                <a:solidFill>
                  <a:srgbClr val="000000"/>
                </a:solidFill>
              </a:rPr>
              <a:t>the video by clicking the director icon on the slide</a:t>
            </a:r>
            <a:r>
              <a:rPr lang="en-US" sz="1200" dirty="0" smtClean="0">
                <a:solidFill>
                  <a:srgbClr val="000000"/>
                </a:solidFill>
              </a:rPr>
              <a:t>.</a:t>
            </a:r>
            <a:endParaRPr lang="en-US" sz="1100" dirty="0">
              <a:solidFill>
                <a:srgbClr val="000000"/>
              </a:solidFill>
            </a:endParaRPr>
          </a:p>
        </p:txBody>
      </p:sp>
      <p:sp>
        <p:nvSpPr>
          <p:cNvPr id="36874" name="Rectangle 3"/>
          <p:cNvSpPr txBox="1">
            <a:spLocks noChangeArrowheads="1"/>
          </p:cNvSpPr>
          <p:nvPr/>
        </p:nvSpPr>
        <p:spPr bwMode="auto">
          <a:xfrm>
            <a:off x="466725" y="5619750"/>
            <a:ext cx="4484688" cy="1981202"/>
          </a:xfrm>
          <a:prstGeom prst="rect">
            <a:avLst/>
          </a:prstGeom>
          <a:noFill/>
          <a:ln w="9525">
            <a:noFill/>
            <a:miter lim="800000"/>
            <a:headEnd/>
            <a:tailEnd/>
          </a:ln>
        </p:spPr>
        <p:txBody>
          <a:bodyPr lIns="91429" tIns="45714" rIns="91429" bIns="45714"/>
          <a:lstStyle/>
          <a:p>
            <a:pPr marL="115888" lvl="1" indent="-114300">
              <a:spcBef>
                <a:spcPct val="50000"/>
              </a:spcBef>
              <a:tabLst>
                <a:tab pos="347663" algn="l"/>
              </a:tabLst>
            </a:pPr>
            <a:r>
              <a:rPr lang="en-US" sz="1200" dirty="0" smtClean="0">
                <a:solidFill>
                  <a:srgbClr val="000000"/>
                </a:solidFill>
              </a:rPr>
              <a:t>        </a:t>
            </a:r>
            <a:r>
              <a:rPr lang="en-US" sz="1200" b="1" dirty="0" smtClean="0">
                <a:solidFill>
                  <a:srgbClr val="000000"/>
                </a:solidFill>
              </a:rPr>
              <a:t>DISCUSSION:</a:t>
            </a:r>
            <a:endParaRPr lang="en-US" sz="1200" dirty="0" smtClean="0">
              <a:solidFill>
                <a:srgbClr val="000000"/>
              </a:solidFill>
            </a:endParaRPr>
          </a:p>
          <a:p>
            <a:pPr marL="115888" lvl="1" indent="-114300">
              <a:spcBef>
                <a:spcPct val="50000"/>
              </a:spcBef>
              <a:buFontTx/>
              <a:buChar char="•"/>
              <a:tabLst>
                <a:tab pos="347663" algn="l"/>
              </a:tabLst>
            </a:pPr>
            <a:endParaRPr lang="en-US" sz="1200" dirty="0" smtClean="0">
              <a:solidFill>
                <a:srgbClr val="000000"/>
              </a:solidFill>
            </a:endParaRPr>
          </a:p>
          <a:p>
            <a:pPr marL="115888" lvl="1" indent="-114300">
              <a:spcBef>
                <a:spcPts val="0"/>
              </a:spcBef>
              <a:buFontTx/>
              <a:buChar char="•"/>
              <a:tabLst>
                <a:tab pos="347663" algn="l"/>
              </a:tabLst>
            </a:pPr>
            <a:r>
              <a:rPr lang="en-US" sz="1200" dirty="0" smtClean="0">
                <a:solidFill>
                  <a:srgbClr val="000000"/>
                </a:solidFill>
              </a:rPr>
              <a:t>Who </a:t>
            </a:r>
            <a:r>
              <a:rPr lang="en-US" sz="1200" dirty="0">
                <a:solidFill>
                  <a:srgbClr val="000000"/>
                </a:solidFill>
              </a:rPr>
              <a:t>is the team leader?  </a:t>
            </a:r>
          </a:p>
          <a:p>
            <a:pPr marL="115888" lvl="1" indent="-114300">
              <a:spcBef>
                <a:spcPct val="50000"/>
              </a:spcBef>
              <a:buFontTx/>
              <a:buChar char="•"/>
              <a:tabLst>
                <a:tab pos="347663" algn="l"/>
              </a:tabLst>
            </a:pPr>
            <a:r>
              <a:rPr lang="en-US" sz="1200" dirty="0">
                <a:solidFill>
                  <a:srgbClr val="000000"/>
                </a:solidFill>
              </a:rPr>
              <a:t>How did the leader establish psychological safety for the team?</a:t>
            </a:r>
          </a:p>
          <a:p>
            <a:pPr marL="115888" lvl="1" indent="-114300">
              <a:spcBef>
                <a:spcPct val="50000"/>
              </a:spcBef>
              <a:buFontTx/>
              <a:buChar char="•"/>
              <a:tabLst>
                <a:tab pos="347663" algn="l"/>
              </a:tabLst>
            </a:pPr>
            <a:r>
              <a:rPr lang="en-US" sz="1200" dirty="0">
                <a:solidFill>
                  <a:srgbClr val="000000"/>
                </a:solidFill>
              </a:rPr>
              <a:t>Did the team have a plan for the patient?</a:t>
            </a:r>
          </a:p>
          <a:p>
            <a:pPr marL="115888" lvl="1" indent="-114300">
              <a:spcBef>
                <a:spcPct val="50000"/>
              </a:spcBef>
              <a:buFontTx/>
              <a:buChar char="•"/>
              <a:tabLst>
                <a:tab pos="347663" algn="l"/>
              </a:tabLst>
            </a:pPr>
            <a:r>
              <a:rPr lang="en-US" sz="1200" dirty="0">
                <a:solidFill>
                  <a:srgbClr val="000000"/>
                </a:solidFill>
              </a:rPr>
              <a:t>Did everyone understand the plan?</a:t>
            </a:r>
          </a:p>
          <a:p>
            <a:pPr marL="115888" lvl="1" indent="-114300">
              <a:spcBef>
                <a:spcPct val="50000"/>
              </a:spcBef>
              <a:buFontTx/>
              <a:buChar char="•"/>
              <a:tabLst>
                <a:tab pos="347663" algn="l"/>
              </a:tabLst>
            </a:pPr>
            <a:endParaRPr lang="en-US" sz="1200" dirty="0">
              <a:solidFill>
                <a:srgbClr val="000000"/>
              </a:solidFill>
            </a:endParaRPr>
          </a:p>
          <a:p>
            <a:pPr>
              <a:spcBef>
                <a:spcPct val="50000"/>
              </a:spcBef>
              <a:tabLst>
                <a:tab pos="347663" algn="l"/>
              </a:tabLst>
            </a:pPr>
            <a:endParaRPr lang="en-US" sz="1100" dirty="0">
              <a:solidFill>
                <a:srgbClr val="000000"/>
              </a:solidFill>
            </a:endParaRPr>
          </a:p>
        </p:txBody>
      </p:sp>
      <p:pic>
        <p:nvPicPr>
          <p:cNvPr id="11" name="Picture 10" descr="Time icon"/>
          <p:cNvPicPr>
            <a:picLocks noChangeAspect="1" noChangeArrowheads="1"/>
          </p:cNvPicPr>
          <p:nvPr/>
        </p:nvPicPr>
        <p:blipFill>
          <a:blip r:embed="rId3" cstate="print"/>
          <a:srcRect/>
          <a:stretch>
            <a:fillRect/>
          </a:stretch>
        </p:blipFill>
        <p:spPr bwMode="auto">
          <a:xfrm>
            <a:off x="5004636" y="2887578"/>
            <a:ext cx="209550" cy="228600"/>
          </a:xfrm>
          <a:prstGeom prst="rect">
            <a:avLst/>
          </a:prstGeom>
          <a:noFill/>
          <a:ln w="9525">
            <a:noFill/>
            <a:miter lim="800000"/>
            <a:headEnd/>
            <a:tailEnd/>
          </a:ln>
        </p:spPr>
      </p:pic>
      <p:sp>
        <p:nvSpPr>
          <p:cNvPr id="12" name="Rectangle 11"/>
          <p:cNvSpPr/>
          <p:nvPr/>
        </p:nvSpPr>
        <p:spPr>
          <a:xfrm>
            <a:off x="5286375" y="281931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3 minutes</a:t>
            </a:r>
            <a:endParaRPr lang="en-US" sz="1200" dirty="0">
              <a:solidFill>
                <a:srgbClr val="333399"/>
              </a:solidFill>
            </a:endParaRPr>
          </a:p>
        </p:txBody>
      </p:sp>
      <p:pic>
        <p:nvPicPr>
          <p:cNvPr id="13" name="Picture 26"/>
          <p:cNvPicPr>
            <a:picLocks noChangeAspect="1" noChangeArrowheads="1"/>
          </p:cNvPicPr>
          <p:nvPr/>
        </p:nvPicPr>
        <p:blipFill>
          <a:blip r:embed="rId4" cstate="print"/>
          <a:srcRect/>
          <a:stretch>
            <a:fillRect/>
          </a:stretch>
        </p:blipFill>
        <p:spPr bwMode="auto">
          <a:xfrm>
            <a:off x="5048250" y="4755899"/>
            <a:ext cx="304800" cy="247650"/>
          </a:xfrm>
          <a:prstGeom prst="rect">
            <a:avLst/>
          </a:prstGeom>
          <a:noFill/>
          <a:ln w="9525">
            <a:noFill/>
            <a:miter lim="800000"/>
            <a:headEnd/>
            <a:tailEnd/>
          </a:ln>
        </p:spPr>
      </p:pic>
      <p:sp>
        <p:nvSpPr>
          <p:cNvPr id="14" name="Rectangle 13"/>
          <p:cNvSpPr/>
          <p:nvPr/>
        </p:nvSpPr>
        <p:spPr>
          <a:xfrm>
            <a:off x="5324475" y="4671673"/>
            <a:ext cx="1200150" cy="461665"/>
          </a:xfrm>
          <a:prstGeom prst="rect">
            <a:avLst/>
          </a:prstGeom>
        </p:spPr>
        <p:txBody>
          <a:bodyPr wrap="square">
            <a:spAutoFit/>
          </a:bodyPr>
          <a:lstStyle/>
          <a:p>
            <a:r>
              <a:rPr lang="en-US" sz="1200" b="1" dirty="0" smtClean="0">
                <a:solidFill>
                  <a:srgbClr val="333399"/>
                </a:solidFill>
              </a:rPr>
              <a:t>VIDEO TIME:</a:t>
            </a:r>
          </a:p>
          <a:p>
            <a:r>
              <a:rPr lang="en-US" sz="1200" dirty="0" smtClean="0">
                <a:solidFill>
                  <a:srgbClr val="333399"/>
                </a:solidFill>
              </a:rPr>
              <a:t>:36 seconds</a:t>
            </a:r>
            <a:endParaRPr lang="en-US" sz="1200" dirty="0">
              <a:solidFill>
                <a:srgbClr val="333399"/>
              </a:solidFill>
            </a:endParaRPr>
          </a:p>
        </p:txBody>
      </p:sp>
      <p:pic>
        <p:nvPicPr>
          <p:cNvPr id="15" name="Picture 14" descr="Slide15.JPG"/>
          <p:cNvPicPr>
            <a:picLocks noChangeAspect="1"/>
          </p:cNvPicPr>
          <p:nvPr/>
        </p:nvPicPr>
        <p:blipFill>
          <a:blip r:embed="rId5" cstate="print"/>
          <a:stretch>
            <a:fillRect/>
          </a:stretch>
        </p:blipFill>
        <p:spPr>
          <a:xfrm>
            <a:off x="5105400" y="942975"/>
            <a:ext cx="1371600" cy="1028700"/>
          </a:xfrm>
          <a:prstGeom prst="rect">
            <a:avLst/>
          </a:prstGeom>
        </p:spPr>
      </p:pic>
      <p:pic>
        <p:nvPicPr>
          <p:cNvPr id="16" name="Picture 26"/>
          <p:cNvPicPr>
            <a:picLocks noChangeAspect="1" noChangeArrowheads="1"/>
          </p:cNvPicPr>
          <p:nvPr/>
        </p:nvPicPr>
        <p:blipFill>
          <a:blip r:embed="rId4" cstate="print"/>
          <a:srcRect/>
          <a:stretch>
            <a:fillRect/>
          </a:stretch>
        </p:blipFill>
        <p:spPr bwMode="auto">
          <a:xfrm>
            <a:off x="504825" y="4751388"/>
            <a:ext cx="304800" cy="247650"/>
          </a:xfrm>
          <a:prstGeom prst="rect">
            <a:avLst/>
          </a:prstGeom>
          <a:noFill/>
          <a:ln w="9525">
            <a:noFill/>
            <a:miter lim="800000"/>
            <a:headEnd/>
            <a:tailEnd/>
          </a:ln>
        </p:spPr>
      </p:pic>
      <p:pic>
        <p:nvPicPr>
          <p:cNvPr id="17" name="Picture 16"/>
          <p:cNvPicPr>
            <a:picLocks noChangeAspect="1" noChangeArrowheads="1"/>
          </p:cNvPicPr>
          <p:nvPr/>
        </p:nvPicPr>
        <p:blipFill>
          <a:blip r:embed="rId6" cstate="print"/>
          <a:srcRect/>
          <a:stretch>
            <a:fillRect/>
          </a:stretch>
        </p:blipFill>
        <p:spPr bwMode="auto">
          <a:xfrm>
            <a:off x="537560" y="5621789"/>
            <a:ext cx="284162"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2020888" y="217491"/>
            <a:ext cx="4648200" cy="395287"/>
          </a:xfrm>
        </p:spPr>
        <p:txBody>
          <a:bodyPr/>
          <a:lstStyle/>
          <a:p>
            <a:pPr eaLnBrk="1" hangingPunct="1"/>
            <a:r>
              <a:rPr lang="en-US" smtClean="0"/>
              <a:t>Psychological Safety</a:t>
            </a:r>
          </a:p>
        </p:txBody>
      </p:sp>
      <p:sp>
        <p:nvSpPr>
          <p:cNvPr id="37891" name="Rectangle 3"/>
          <p:cNvSpPr>
            <a:spLocks noGrp="1" noChangeArrowheads="1"/>
          </p:cNvSpPr>
          <p:nvPr>
            <p:ph type="body" idx="4294967295"/>
          </p:nvPr>
        </p:nvSpPr>
        <p:spPr>
          <a:xfrm>
            <a:off x="2068513" y="895351"/>
            <a:ext cx="4648200" cy="4781551"/>
          </a:xfrm>
        </p:spPr>
        <p:txBody>
          <a:bodyPr/>
          <a:lstStyle/>
          <a:p>
            <a:pPr marL="0" indent="0" eaLnBrk="1" hangingPunct="1">
              <a:spcBef>
                <a:spcPct val="100000"/>
              </a:spcBef>
            </a:pPr>
            <a:r>
              <a:rPr lang="en-US" b="1" dirty="0" smtClean="0"/>
              <a:t>SAY:</a:t>
            </a:r>
          </a:p>
          <a:p>
            <a:pPr marL="0" indent="0" eaLnBrk="1" hangingPunct="1">
              <a:spcBef>
                <a:spcPct val="100000"/>
              </a:spcBef>
            </a:pPr>
            <a:r>
              <a:rPr lang="en-US" dirty="0" smtClean="0">
                <a:ea typeface="MS PGothic" pitchFamily="34" charset="-128"/>
              </a:rPr>
              <a:t>The team leader establishes psychological safety for the group; the INTERPRETER establishes this for the patient. This is the way we create an environment in which it is safe to speak up. </a:t>
            </a:r>
          </a:p>
          <a:p>
            <a:pPr marL="0" indent="0" eaLnBrk="1" hangingPunct="1">
              <a:spcBef>
                <a:spcPct val="100000"/>
              </a:spcBef>
            </a:pPr>
            <a:r>
              <a:rPr lang="en-US" dirty="0" smtClean="0">
                <a:ea typeface="MS PGothic" pitchFamily="34" charset="-128"/>
              </a:rPr>
              <a:t>Traditional hierarchy, status differences, and cultural differences can create real barriers to effective team communication. It is up to the leaders of a team to overcome these barriers through these strategies. </a:t>
            </a:r>
          </a:p>
          <a:p>
            <a:pPr marL="0" indent="0" eaLnBrk="1" hangingPunct="1">
              <a:spcBef>
                <a:spcPct val="100000"/>
              </a:spcBef>
            </a:pPr>
            <a:r>
              <a:rPr lang="en-US" dirty="0" smtClean="0">
                <a:ea typeface="MS PGothic" pitchFamily="34" charset="-128"/>
              </a:rPr>
              <a:t>Leaders invite comments by calling on team members by name and by role: “Gerardo, as the interpreter, do you see anything here that we’ve missed or that Mr. Ruiz may not understand?”  or “Jane, as Mrs. Ruiz’s nurse, do you have anything to add?”  </a:t>
            </a:r>
          </a:p>
          <a:p>
            <a:pPr marL="0" indent="0" eaLnBrk="1" hangingPunct="1">
              <a:spcBef>
                <a:spcPct val="100000"/>
              </a:spcBef>
            </a:pPr>
            <a:r>
              <a:rPr lang="en-US" dirty="0" smtClean="0">
                <a:ea typeface="MS PGothic" pitchFamily="34" charset="-128"/>
              </a:rPr>
              <a:t>Leaders also are perceived as more accessible and approachable if they validate the comments of the team. “Mr. Ruiz, it sounds like you are concerned about this.”   Leaders also recognize that all humans can make mistakes and they ask for mutual support to avoid error. You can do this in your own words; for example: “If you see anything that seems risky or that you don’t understand, please let me know,” or “F</a:t>
            </a:r>
            <a:r>
              <a:rPr lang="en-US" dirty="0" smtClean="0"/>
              <a:t>eel free to stop us at any time if anything is not clear, or if there is anything I should know about the patient's culture, beliefs, or concerns.”</a:t>
            </a:r>
          </a:p>
        </p:txBody>
      </p:sp>
      <p:sp>
        <p:nvSpPr>
          <p:cNvPr id="37892" name="Rectangle 4"/>
          <p:cNvSpPr>
            <a:spLocks noChangeArrowheads="1"/>
          </p:cNvSpPr>
          <p:nvPr/>
        </p:nvSpPr>
        <p:spPr bwMode="auto">
          <a:xfrm>
            <a:off x="2" y="3663435"/>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37895" name="Rectangle 3"/>
          <p:cNvSpPr txBox="1">
            <a:spLocks noChangeArrowheads="1"/>
          </p:cNvSpPr>
          <p:nvPr/>
        </p:nvSpPr>
        <p:spPr bwMode="auto">
          <a:xfrm>
            <a:off x="2562225" y="5943601"/>
            <a:ext cx="3540127" cy="346075"/>
          </a:xfrm>
          <a:prstGeom prst="rect">
            <a:avLst/>
          </a:prstGeom>
          <a:noFill/>
          <a:ln w="9525">
            <a:noFill/>
            <a:miter lim="800000"/>
            <a:headEnd/>
            <a:tailEnd/>
          </a:ln>
        </p:spPr>
        <p:txBody>
          <a:bodyPr lIns="91429" tIns="45714" rIns="91429" bIns="45714"/>
          <a:lstStyle/>
          <a:p>
            <a:pPr marL="228600" indent="-228600" eaLnBrk="0" hangingPunct="0">
              <a:spcBef>
                <a:spcPct val="50000"/>
              </a:spcBef>
            </a:pPr>
            <a:r>
              <a:rPr lang="en-US" sz="1200" b="1" dirty="0" smtClean="0">
                <a:solidFill>
                  <a:srgbClr val="000000"/>
                </a:solidFill>
              </a:rPr>
              <a:t>DO: Show </a:t>
            </a:r>
            <a:r>
              <a:rPr lang="en-US" sz="1200" b="1" dirty="0">
                <a:solidFill>
                  <a:srgbClr val="000000"/>
                </a:solidFill>
              </a:rPr>
              <a:t>the “Psychological Safety” video.</a:t>
            </a:r>
            <a:endParaRPr lang="en-US" sz="1200" dirty="0">
              <a:solidFill>
                <a:srgbClr val="000000"/>
              </a:solidFill>
            </a:endParaRPr>
          </a:p>
        </p:txBody>
      </p:sp>
      <p:sp>
        <p:nvSpPr>
          <p:cNvPr id="37896" name="Rectangle 3"/>
          <p:cNvSpPr txBox="1">
            <a:spLocks noChangeArrowheads="1"/>
          </p:cNvSpPr>
          <p:nvPr/>
        </p:nvSpPr>
        <p:spPr bwMode="auto">
          <a:xfrm>
            <a:off x="2068513" y="6289676"/>
            <a:ext cx="4648200" cy="450851"/>
          </a:xfrm>
          <a:prstGeom prst="rect">
            <a:avLst/>
          </a:prstGeom>
          <a:noFill/>
          <a:ln w="9525">
            <a:noFill/>
            <a:miter lim="800000"/>
            <a:headEnd/>
            <a:tailEnd/>
          </a:ln>
        </p:spPr>
        <p:txBody>
          <a:bodyPr lIns="91429" tIns="45714" rIns="91429" bIns="45714"/>
          <a:lstStyle/>
          <a:p>
            <a:pPr marL="342900" indent="-342900" eaLnBrk="0" hangingPunct="0">
              <a:spcBef>
                <a:spcPct val="50000"/>
              </a:spcBef>
              <a:tabLst>
                <a:tab pos="347663" algn="l"/>
              </a:tabLst>
            </a:pPr>
            <a:r>
              <a:rPr lang="en-US" sz="1200" dirty="0">
                <a:solidFill>
                  <a:srgbClr val="000000"/>
                </a:solidFill>
              </a:rPr>
              <a:t>Play the video by clicking the penguin director icon on the </a:t>
            </a:r>
            <a:r>
              <a:rPr lang="en-US" sz="1200" dirty="0" smtClean="0">
                <a:solidFill>
                  <a:srgbClr val="000000"/>
                </a:solidFill>
              </a:rPr>
              <a:t>slide.</a:t>
            </a:r>
            <a:endParaRPr lang="en-US" sz="1200" dirty="0">
              <a:solidFill>
                <a:srgbClr val="000000"/>
              </a:solidFill>
            </a:endParaRPr>
          </a:p>
        </p:txBody>
      </p:sp>
      <p:pic>
        <p:nvPicPr>
          <p:cNvPr id="9" name="Picture 26"/>
          <p:cNvPicPr>
            <a:picLocks noChangeAspect="1" noChangeArrowheads="1"/>
          </p:cNvPicPr>
          <p:nvPr/>
        </p:nvPicPr>
        <p:blipFill>
          <a:blip r:embed="rId3" cstate="print"/>
          <a:srcRect/>
          <a:stretch>
            <a:fillRect/>
          </a:stretch>
        </p:blipFill>
        <p:spPr bwMode="auto">
          <a:xfrm>
            <a:off x="2143125" y="5922963"/>
            <a:ext cx="304800" cy="247650"/>
          </a:xfrm>
          <a:prstGeom prst="rect">
            <a:avLst/>
          </a:prstGeom>
          <a:noFill/>
          <a:ln w="9525">
            <a:noFill/>
            <a:miter lim="800000"/>
            <a:headEnd/>
            <a:tailEnd/>
          </a:ln>
        </p:spPr>
      </p:pic>
      <p:pic>
        <p:nvPicPr>
          <p:cNvPr id="10" name="Picture 9" descr="Time icon"/>
          <p:cNvPicPr>
            <a:picLocks noChangeAspect="1" noChangeArrowheads="1"/>
          </p:cNvPicPr>
          <p:nvPr/>
        </p:nvPicPr>
        <p:blipFill>
          <a:blip r:embed="rId4" cstate="print"/>
          <a:srcRect/>
          <a:stretch>
            <a:fillRect/>
          </a:stretch>
        </p:blipFill>
        <p:spPr bwMode="auto">
          <a:xfrm>
            <a:off x="346911" y="2992353"/>
            <a:ext cx="209550" cy="228600"/>
          </a:xfrm>
          <a:prstGeom prst="rect">
            <a:avLst/>
          </a:prstGeom>
          <a:noFill/>
          <a:ln w="9525">
            <a:noFill/>
            <a:miter lim="800000"/>
            <a:headEnd/>
            <a:tailEnd/>
          </a:ln>
        </p:spPr>
      </p:pic>
      <p:sp>
        <p:nvSpPr>
          <p:cNvPr id="11" name="Rectangle 10"/>
          <p:cNvSpPr/>
          <p:nvPr/>
        </p:nvSpPr>
        <p:spPr>
          <a:xfrm>
            <a:off x="609600" y="2943137"/>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3 minutes</a:t>
            </a:r>
            <a:endParaRPr lang="en-US" sz="1200" dirty="0">
              <a:solidFill>
                <a:srgbClr val="333399"/>
              </a:solidFill>
            </a:endParaRPr>
          </a:p>
        </p:txBody>
      </p:sp>
      <p:pic>
        <p:nvPicPr>
          <p:cNvPr id="12" name="Picture 26"/>
          <p:cNvPicPr>
            <a:picLocks noChangeAspect="1" noChangeArrowheads="1"/>
          </p:cNvPicPr>
          <p:nvPr/>
        </p:nvPicPr>
        <p:blipFill>
          <a:blip r:embed="rId3" cstate="print"/>
          <a:srcRect/>
          <a:stretch>
            <a:fillRect/>
          </a:stretch>
        </p:blipFill>
        <p:spPr bwMode="auto">
          <a:xfrm>
            <a:off x="361950" y="5873332"/>
            <a:ext cx="304800" cy="247650"/>
          </a:xfrm>
          <a:prstGeom prst="rect">
            <a:avLst/>
          </a:prstGeom>
          <a:noFill/>
          <a:ln w="9525">
            <a:noFill/>
            <a:miter lim="800000"/>
            <a:headEnd/>
            <a:tailEnd/>
          </a:ln>
        </p:spPr>
      </p:pic>
      <p:sp>
        <p:nvSpPr>
          <p:cNvPr id="13" name="Rectangle 12"/>
          <p:cNvSpPr/>
          <p:nvPr/>
        </p:nvSpPr>
        <p:spPr>
          <a:xfrm>
            <a:off x="619125" y="5827206"/>
            <a:ext cx="1200150" cy="461665"/>
          </a:xfrm>
          <a:prstGeom prst="rect">
            <a:avLst/>
          </a:prstGeom>
        </p:spPr>
        <p:txBody>
          <a:bodyPr wrap="square">
            <a:spAutoFit/>
          </a:bodyPr>
          <a:lstStyle/>
          <a:p>
            <a:r>
              <a:rPr lang="en-US" sz="1200" b="1" dirty="0" smtClean="0">
                <a:solidFill>
                  <a:srgbClr val="333399"/>
                </a:solidFill>
              </a:rPr>
              <a:t>VIDEO TIME:</a:t>
            </a:r>
          </a:p>
          <a:p>
            <a:r>
              <a:rPr lang="en-US" sz="1200" dirty="0" smtClean="0">
                <a:solidFill>
                  <a:srgbClr val="333399"/>
                </a:solidFill>
              </a:rPr>
              <a:t>:40 seconds</a:t>
            </a:r>
            <a:endParaRPr lang="en-US" sz="1200" dirty="0">
              <a:solidFill>
                <a:srgbClr val="333399"/>
              </a:solidFill>
            </a:endParaRPr>
          </a:p>
        </p:txBody>
      </p:sp>
      <p:pic>
        <p:nvPicPr>
          <p:cNvPr id="14" name="Picture 13" descr="Slide16.JPG"/>
          <p:cNvPicPr>
            <a:picLocks noChangeAspect="1"/>
          </p:cNvPicPr>
          <p:nvPr/>
        </p:nvPicPr>
        <p:blipFill>
          <a:blip r:embed="rId5" cstate="print"/>
          <a:stretch>
            <a:fillRect/>
          </a:stretch>
        </p:blipFill>
        <p:spPr>
          <a:xfrm>
            <a:off x="371475" y="923925"/>
            <a:ext cx="1371600" cy="10287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241300" y="276225"/>
            <a:ext cx="4648200" cy="395288"/>
          </a:xfrm>
        </p:spPr>
        <p:txBody>
          <a:bodyPr/>
          <a:lstStyle/>
          <a:p>
            <a:r>
              <a:rPr lang="en-US" smtClean="0"/>
              <a:t>Optional Practice Exercise</a:t>
            </a:r>
          </a:p>
        </p:txBody>
      </p:sp>
      <p:sp>
        <p:nvSpPr>
          <p:cNvPr id="38915" name="Rectangle 4"/>
          <p:cNvSpPr>
            <a:spLocks noChangeArrowheads="1"/>
          </p:cNvSpPr>
          <p:nvPr/>
        </p:nvSpPr>
        <p:spPr bwMode="auto">
          <a:xfrm>
            <a:off x="2" y="3787259"/>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38916" name="Rectangle 7"/>
          <p:cNvSpPr>
            <a:spLocks noChangeArrowheads="1"/>
          </p:cNvSpPr>
          <p:nvPr/>
        </p:nvSpPr>
        <p:spPr bwMode="auto">
          <a:xfrm>
            <a:off x="2" y="3806308"/>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38917"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C73C2669-3DB4-4862-B71D-96BD3454A505}" type="slidenum">
              <a:rPr lang="en-US" sz="900">
                <a:solidFill>
                  <a:srgbClr val="663300"/>
                </a:solidFill>
                <a:latin typeface="Verdana" pitchFamily="34" charset="0"/>
              </a:rPr>
              <a:pPr algn="ctr"/>
              <a:t>21</a:t>
            </a:fld>
            <a:endParaRPr lang="en-US" sz="900">
              <a:solidFill>
                <a:srgbClr val="663300"/>
              </a:solidFill>
              <a:latin typeface="Verdana" pitchFamily="34" charset="0"/>
            </a:endParaRPr>
          </a:p>
        </p:txBody>
      </p:sp>
      <p:sp>
        <p:nvSpPr>
          <p:cNvPr id="38918" name="Rectangle 3"/>
          <p:cNvSpPr>
            <a:spLocks noChangeArrowheads="1"/>
          </p:cNvSpPr>
          <p:nvPr/>
        </p:nvSpPr>
        <p:spPr bwMode="auto">
          <a:xfrm>
            <a:off x="228601" y="962025"/>
            <a:ext cx="4762500" cy="3622675"/>
          </a:xfrm>
          <a:prstGeom prst="rect">
            <a:avLst/>
          </a:prstGeom>
          <a:noFill/>
          <a:ln w="9525">
            <a:noFill/>
            <a:miter lim="800000"/>
            <a:headEnd/>
            <a:tailEnd/>
          </a:ln>
        </p:spPr>
        <p:txBody>
          <a:bodyPr lIns="91429" tIns="45714" rIns="91429" bIns="45714"/>
          <a:lstStyle/>
          <a:p>
            <a:pPr>
              <a:spcBef>
                <a:spcPct val="50000"/>
              </a:spcBef>
              <a:tabLst>
                <a:tab pos="347663" algn="l"/>
              </a:tabLst>
            </a:pPr>
            <a:r>
              <a:rPr lang="en-US" sz="1200" dirty="0" smtClean="0">
                <a:solidFill>
                  <a:srgbClr val="000000"/>
                </a:solidFill>
              </a:rPr>
              <a:t>          </a:t>
            </a:r>
            <a:r>
              <a:rPr lang="en-US" sz="1200" b="1" dirty="0" smtClean="0">
                <a:solidFill>
                  <a:srgbClr val="000000"/>
                </a:solidFill>
              </a:rPr>
              <a:t>INSTRUCTOR NOTE:</a:t>
            </a:r>
          </a:p>
          <a:p>
            <a:pPr>
              <a:spcBef>
                <a:spcPct val="50000"/>
              </a:spcBef>
              <a:tabLst>
                <a:tab pos="347663" algn="l"/>
              </a:tabLst>
            </a:pPr>
            <a:r>
              <a:rPr lang="en-US" sz="1200" dirty="0" smtClean="0">
                <a:solidFill>
                  <a:srgbClr val="000000"/>
                </a:solidFill>
              </a:rPr>
              <a:t>This </a:t>
            </a:r>
            <a:r>
              <a:rPr lang="en-US" sz="1200" dirty="0">
                <a:solidFill>
                  <a:srgbClr val="000000"/>
                </a:solidFill>
              </a:rPr>
              <a:t>exercise is optional. It may be useful if you have more than an hour to teach the module, or if you are teaching the module in segments over several days’ time.</a:t>
            </a:r>
          </a:p>
          <a:p>
            <a:pPr>
              <a:spcBef>
                <a:spcPct val="50000"/>
              </a:spcBef>
              <a:tabLst>
                <a:tab pos="347663" algn="l"/>
              </a:tabLst>
            </a:pPr>
            <a:endParaRPr lang="en-US" sz="1200" b="1" dirty="0">
              <a:solidFill>
                <a:srgbClr val="000000"/>
              </a:solidFill>
            </a:endParaRPr>
          </a:p>
          <a:p>
            <a:pPr>
              <a:spcBef>
                <a:spcPct val="50000"/>
              </a:spcBef>
              <a:tabLst>
                <a:tab pos="347663" algn="l"/>
              </a:tabLst>
            </a:pPr>
            <a:r>
              <a:rPr lang="en-US" sz="1200" b="1" dirty="0">
                <a:solidFill>
                  <a:srgbClr val="000000"/>
                </a:solidFill>
              </a:rPr>
              <a:t>SAY:</a:t>
            </a:r>
            <a:r>
              <a:rPr lang="en-US" sz="1200" dirty="0">
                <a:solidFill>
                  <a:srgbClr val="000000"/>
                </a:solidFill>
              </a:rPr>
              <a:t> </a:t>
            </a:r>
          </a:p>
          <a:p>
            <a:pPr>
              <a:tabLst>
                <a:tab pos="347663" algn="l"/>
              </a:tabLst>
            </a:pPr>
            <a:r>
              <a:rPr lang="en-US" sz="1200" dirty="0">
                <a:solidFill>
                  <a:srgbClr val="000000"/>
                </a:solidFill>
              </a:rPr>
              <a:t>We’re going to practice briefing, including creating psychological safety, by having you read through a scenario where a patient is  being discharged from the hospital after </a:t>
            </a:r>
            <a:r>
              <a:rPr lang="en-US" sz="1200" dirty="0" smtClean="0">
                <a:solidFill>
                  <a:srgbClr val="000000"/>
                </a:solidFill>
              </a:rPr>
              <a:t>a </a:t>
            </a:r>
            <a:r>
              <a:rPr lang="en-US" sz="1200" dirty="0">
                <a:solidFill>
                  <a:srgbClr val="000000"/>
                </a:solidFill>
              </a:rPr>
              <a:t>myocardial infarction. I need someone to play the nurse, someone to play the </a:t>
            </a:r>
            <a:r>
              <a:rPr lang="en-US" sz="1200" dirty="0" smtClean="0">
                <a:solidFill>
                  <a:srgbClr val="000000"/>
                </a:solidFill>
              </a:rPr>
              <a:t>interpreter, </a:t>
            </a:r>
            <a:r>
              <a:rPr lang="en-US" sz="1200" dirty="0">
                <a:solidFill>
                  <a:srgbClr val="000000"/>
                </a:solidFill>
              </a:rPr>
              <a:t>and someone to play the patient.</a:t>
            </a:r>
          </a:p>
          <a:p>
            <a:pPr>
              <a:tabLst>
                <a:tab pos="347663" algn="l"/>
              </a:tabLst>
            </a:pPr>
            <a:endParaRPr lang="en-US" sz="1200" dirty="0">
              <a:solidFill>
                <a:srgbClr val="000000"/>
              </a:solidFill>
            </a:endParaRPr>
          </a:p>
          <a:p>
            <a:pPr>
              <a:tabLst>
                <a:tab pos="347663" algn="l"/>
              </a:tabLst>
            </a:pPr>
            <a:r>
              <a:rPr lang="en-US" sz="1200" b="1" dirty="0">
                <a:solidFill>
                  <a:srgbClr val="000000"/>
                </a:solidFill>
              </a:rPr>
              <a:t>DO: </a:t>
            </a:r>
            <a:r>
              <a:rPr lang="en-US" sz="1200" dirty="0">
                <a:solidFill>
                  <a:srgbClr val="000000"/>
                </a:solidFill>
              </a:rPr>
              <a:t>Hand out the briefing exercise. Ask for volunteers to be the nurse, </a:t>
            </a:r>
            <a:r>
              <a:rPr lang="en-US" sz="1200" dirty="0" smtClean="0">
                <a:solidFill>
                  <a:srgbClr val="000000"/>
                </a:solidFill>
              </a:rPr>
              <a:t>interpreter, </a:t>
            </a:r>
            <a:r>
              <a:rPr lang="en-US" sz="1200" dirty="0">
                <a:solidFill>
                  <a:srgbClr val="000000"/>
                </a:solidFill>
              </a:rPr>
              <a:t>and patient. Have them read the scenario. It is </a:t>
            </a:r>
            <a:r>
              <a:rPr lang="en-US" sz="1200" dirty="0" smtClean="0">
                <a:solidFill>
                  <a:srgbClr val="000000"/>
                </a:solidFill>
              </a:rPr>
              <a:t>o.k. for them to </a:t>
            </a:r>
            <a:r>
              <a:rPr lang="en-US" sz="1200" dirty="0">
                <a:solidFill>
                  <a:srgbClr val="000000"/>
                </a:solidFill>
              </a:rPr>
              <a:t>deviate from the script and do more of a </a:t>
            </a:r>
            <a:r>
              <a:rPr lang="en-US" sz="1200" dirty="0" smtClean="0">
                <a:solidFill>
                  <a:srgbClr val="000000"/>
                </a:solidFill>
              </a:rPr>
              <a:t>role play</a:t>
            </a:r>
            <a:r>
              <a:rPr lang="en-US" sz="1200" dirty="0">
                <a:solidFill>
                  <a:srgbClr val="000000"/>
                </a:solidFill>
              </a:rPr>
              <a:t>.</a:t>
            </a:r>
          </a:p>
        </p:txBody>
      </p:sp>
      <p:pic>
        <p:nvPicPr>
          <p:cNvPr id="9" name="Picture 8" descr="Time icon"/>
          <p:cNvPicPr>
            <a:picLocks noChangeAspect="1" noChangeArrowheads="1"/>
          </p:cNvPicPr>
          <p:nvPr/>
        </p:nvPicPr>
        <p:blipFill>
          <a:blip r:embed="rId3" cstate="print"/>
          <a:srcRect/>
          <a:stretch>
            <a:fillRect/>
          </a:stretch>
        </p:blipFill>
        <p:spPr bwMode="auto">
          <a:xfrm>
            <a:off x="5023686" y="5087853"/>
            <a:ext cx="209550" cy="228600"/>
          </a:xfrm>
          <a:prstGeom prst="rect">
            <a:avLst/>
          </a:prstGeom>
          <a:noFill/>
          <a:ln w="9525">
            <a:noFill/>
            <a:miter lim="800000"/>
            <a:headEnd/>
            <a:tailEnd/>
          </a:ln>
        </p:spPr>
      </p:pic>
      <p:sp>
        <p:nvSpPr>
          <p:cNvPr id="10" name="Rectangle 9"/>
          <p:cNvSpPr/>
          <p:nvPr/>
        </p:nvSpPr>
        <p:spPr>
          <a:xfrm>
            <a:off x="5334000" y="5010062"/>
            <a:ext cx="1200150" cy="830997"/>
          </a:xfrm>
          <a:prstGeom prst="rect">
            <a:avLst/>
          </a:prstGeom>
        </p:spPr>
        <p:txBody>
          <a:bodyPr wrap="square">
            <a:spAutoFit/>
          </a:bodyPr>
          <a:lstStyle/>
          <a:p>
            <a:r>
              <a:rPr lang="en-US" sz="1200" b="1" dirty="0" smtClean="0">
                <a:solidFill>
                  <a:srgbClr val="333399"/>
                </a:solidFill>
              </a:rPr>
              <a:t>OPTIONAL EXERCISE TIME:</a:t>
            </a:r>
          </a:p>
          <a:p>
            <a:r>
              <a:rPr lang="en-US" sz="1200" dirty="0" smtClean="0">
                <a:solidFill>
                  <a:srgbClr val="333399"/>
                </a:solidFill>
              </a:rPr>
              <a:t>5 minutes</a:t>
            </a:r>
            <a:endParaRPr lang="en-US" sz="1200" dirty="0">
              <a:solidFill>
                <a:srgbClr val="333399"/>
              </a:solidFill>
            </a:endParaRPr>
          </a:p>
        </p:txBody>
      </p:sp>
      <p:pic>
        <p:nvPicPr>
          <p:cNvPr id="11" name="Picture 25" descr="Materials icon"/>
          <p:cNvPicPr>
            <a:picLocks noChangeAspect="1" noChangeArrowheads="1"/>
          </p:cNvPicPr>
          <p:nvPr/>
        </p:nvPicPr>
        <p:blipFill>
          <a:blip r:embed="rId4" cstate="print"/>
          <a:srcRect/>
          <a:stretch>
            <a:fillRect/>
          </a:stretch>
        </p:blipFill>
        <p:spPr bwMode="auto">
          <a:xfrm>
            <a:off x="5069806" y="6047372"/>
            <a:ext cx="136525" cy="273050"/>
          </a:xfrm>
          <a:prstGeom prst="rect">
            <a:avLst/>
          </a:prstGeom>
          <a:noFill/>
          <a:ln w="9525">
            <a:noFill/>
            <a:miter lim="800000"/>
            <a:headEnd/>
            <a:tailEnd/>
          </a:ln>
        </p:spPr>
      </p:pic>
      <p:sp>
        <p:nvSpPr>
          <p:cNvPr id="12" name="Rectangle 11"/>
          <p:cNvSpPr/>
          <p:nvPr/>
        </p:nvSpPr>
        <p:spPr>
          <a:xfrm>
            <a:off x="5314950" y="6057812"/>
            <a:ext cx="1200150" cy="276999"/>
          </a:xfrm>
          <a:prstGeom prst="rect">
            <a:avLst/>
          </a:prstGeom>
        </p:spPr>
        <p:txBody>
          <a:bodyPr wrap="square">
            <a:spAutoFit/>
          </a:bodyPr>
          <a:lstStyle/>
          <a:p>
            <a:r>
              <a:rPr lang="en-US" sz="1200" b="1" dirty="0" smtClean="0">
                <a:solidFill>
                  <a:srgbClr val="333399"/>
                </a:solidFill>
              </a:rPr>
              <a:t>MATERIALS:</a:t>
            </a:r>
            <a:endParaRPr lang="en-US" sz="1200" dirty="0">
              <a:solidFill>
                <a:srgbClr val="333399"/>
              </a:solidFill>
            </a:endParaRPr>
          </a:p>
        </p:txBody>
      </p:sp>
      <p:pic>
        <p:nvPicPr>
          <p:cNvPr id="13" name="Picture 9" descr="exercise"/>
          <p:cNvPicPr>
            <a:picLocks noChangeAspect="1" noChangeArrowheads="1"/>
          </p:cNvPicPr>
          <p:nvPr/>
        </p:nvPicPr>
        <p:blipFill>
          <a:blip r:embed="rId5" cstate="print"/>
          <a:srcRect/>
          <a:stretch>
            <a:fillRect/>
          </a:stretch>
        </p:blipFill>
        <p:spPr bwMode="auto">
          <a:xfrm>
            <a:off x="4999038" y="2122488"/>
            <a:ext cx="1624012" cy="2663825"/>
          </a:xfrm>
          <a:prstGeom prst="rect">
            <a:avLst/>
          </a:prstGeom>
          <a:noFill/>
        </p:spPr>
      </p:pic>
      <p:pic>
        <p:nvPicPr>
          <p:cNvPr id="14" name="Picture 13" descr="Slide17.JPG"/>
          <p:cNvPicPr>
            <a:picLocks noChangeAspect="1"/>
          </p:cNvPicPr>
          <p:nvPr/>
        </p:nvPicPr>
        <p:blipFill>
          <a:blip r:embed="rId6" cstate="print"/>
          <a:stretch>
            <a:fillRect/>
          </a:stretch>
        </p:blipFill>
        <p:spPr>
          <a:xfrm>
            <a:off x="5124450" y="876300"/>
            <a:ext cx="1371600" cy="1028700"/>
          </a:xfrm>
          <a:prstGeom prst="rect">
            <a:avLst/>
          </a:prstGeom>
        </p:spPr>
      </p:pic>
      <p:sp>
        <p:nvSpPr>
          <p:cNvPr id="15" name="TextBox 14"/>
          <p:cNvSpPr txBox="1"/>
          <p:nvPr/>
        </p:nvSpPr>
        <p:spPr>
          <a:xfrm>
            <a:off x="5019675" y="6393476"/>
            <a:ext cx="1483394" cy="461665"/>
          </a:xfrm>
          <a:prstGeom prst="rect">
            <a:avLst/>
          </a:prstGeom>
          <a:noFill/>
        </p:spPr>
        <p:txBody>
          <a:bodyPr wrap="square" rtlCol="0">
            <a:spAutoFit/>
          </a:bodyPr>
          <a:lstStyle/>
          <a:p>
            <a:pPr marL="169863" lvl="1" indent="-168275">
              <a:spcBef>
                <a:spcPct val="50000"/>
              </a:spcBef>
              <a:buFontTx/>
              <a:buChar char="•"/>
              <a:tabLst>
                <a:tab pos="285750" algn="l"/>
              </a:tabLst>
            </a:pPr>
            <a:r>
              <a:rPr lang="en-US" sz="1200" dirty="0" smtClean="0">
                <a:solidFill>
                  <a:srgbClr val="333399"/>
                </a:solidFill>
              </a:rPr>
              <a:t>Briefing exercise handout</a:t>
            </a:r>
            <a:endParaRPr lang="en-US" dirty="0"/>
          </a:p>
        </p:txBody>
      </p:sp>
      <p:pic>
        <p:nvPicPr>
          <p:cNvPr id="16" name="Picture 15"/>
          <p:cNvPicPr>
            <a:picLocks noChangeAspect="1"/>
          </p:cNvPicPr>
          <p:nvPr/>
        </p:nvPicPr>
        <p:blipFill>
          <a:blip r:embed="rId7" cstate="print"/>
          <a:srcRect r="84598" b="21956"/>
          <a:stretch>
            <a:fillRect/>
          </a:stretch>
        </p:blipFill>
        <p:spPr>
          <a:xfrm>
            <a:off x="327860" y="973514"/>
            <a:ext cx="308809" cy="25274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2003425" y="247651"/>
            <a:ext cx="4648200" cy="395288"/>
          </a:xfrm>
        </p:spPr>
        <p:txBody>
          <a:bodyPr/>
          <a:lstStyle/>
          <a:p>
            <a:pPr eaLnBrk="1" hangingPunct="1"/>
            <a:r>
              <a:rPr lang="en-US" dirty="0" smtClean="0"/>
              <a:t>Check-Back Is…</a:t>
            </a:r>
          </a:p>
        </p:txBody>
      </p:sp>
      <p:sp>
        <p:nvSpPr>
          <p:cNvPr id="39939" name="Rectangle 3"/>
          <p:cNvSpPr>
            <a:spLocks noGrp="1" noChangeArrowheads="1"/>
          </p:cNvSpPr>
          <p:nvPr>
            <p:ph type="body" idx="4294967295"/>
          </p:nvPr>
        </p:nvSpPr>
        <p:spPr>
          <a:xfrm>
            <a:off x="2008188" y="782639"/>
            <a:ext cx="4648200" cy="7756525"/>
          </a:xfrm>
        </p:spPr>
        <p:txBody>
          <a:bodyPr/>
          <a:lstStyle/>
          <a:p>
            <a:pPr marL="0" indent="0" eaLnBrk="1" hangingPunct="1"/>
            <a:r>
              <a:rPr lang="en-US" b="1" dirty="0" smtClean="0"/>
              <a:t>SAY:</a:t>
            </a:r>
          </a:p>
          <a:p>
            <a:pPr marL="0" indent="0" eaLnBrk="1" hangingPunct="1"/>
            <a:r>
              <a:rPr lang="en-US" dirty="0" smtClean="0"/>
              <a:t>A check-back is a closed-loop communication strategy used to verify and validate information exchanged. The strategy involves the sender initiating a message, the receiver accepting the message and confirming what was communicated, and the sender verifying that the message was received. </a:t>
            </a:r>
          </a:p>
          <a:p>
            <a:pPr marL="0" indent="0" eaLnBrk="1" hangingPunct="1"/>
            <a:r>
              <a:rPr lang="en-US" dirty="0" smtClean="0"/>
              <a:t>A simple example of this is in the coffee shop when you order a tall nonfat soy latte, and the cashier says aloud, “Tall nonfat soy latte” and the person behind the counter repeats back, “Tall nonfat soy latte,” and you verify, “That’s correct.”</a:t>
            </a:r>
          </a:p>
          <a:p>
            <a:pPr marL="0" indent="0" eaLnBrk="1" hangingPunct="1"/>
            <a:r>
              <a:rPr lang="en-US" dirty="0" smtClean="0"/>
              <a:t>A clinical example would be an information call-out such as, “BP is falling, 80/48 down from 90/60.” The sender expects the information to be verified (repeated aloud) and validated and to receive a follow-on order that must be acknowledged with a check-back.</a:t>
            </a:r>
          </a:p>
          <a:p>
            <a:pPr marL="0" indent="0" eaLnBrk="1" hangingPunct="1"/>
            <a:r>
              <a:rPr lang="en-US" dirty="0" smtClean="0"/>
              <a:t>In the video, you will see a provider using check-back to confirm her understanding of what the patient was saying.</a:t>
            </a:r>
          </a:p>
          <a:p>
            <a:pPr marL="114300" lvl="1" indent="0" eaLnBrk="1" hangingPunct="1">
              <a:buFontTx/>
              <a:buNone/>
            </a:pPr>
            <a:endParaRPr lang="en-US" b="1" dirty="0" smtClean="0"/>
          </a:p>
          <a:p>
            <a:pPr marL="114300" lvl="1" indent="0" eaLnBrk="1" hangingPunct="1">
              <a:buFontTx/>
              <a:buNone/>
            </a:pPr>
            <a:r>
              <a:rPr lang="en-US" b="1" dirty="0" smtClean="0"/>
              <a:t>	  DO: Play the “Check-Back” video clip.</a:t>
            </a:r>
            <a:r>
              <a:rPr lang="en-US" dirty="0" smtClean="0"/>
              <a:t> </a:t>
            </a:r>
          </a:p>
          <a:p>
            <a:pPr marL="0" lvl="1" indent="0" eaLnBrk="1" hangingPunct="1">
              <a:buFontTx/>
              <a:buNone/>
            </a:pPr>
            <a:r>
              <a:rPr lang="en-US" dirty="0" smtClean="0"/>
              <a:t>Play the video by clicking the penguin director icon on the slide. </a:t>
            </a:r>
          </a:p>
        </p:txBody>
      </p:sp>
      <p:sp>
        <p:nvSpPr>
          <p:cNvPr id="39940" name="Rectangle 4"/>
          <p:cNvSpPr>
            <a:spLocks noChangeArrowheads="1"/>
          </p:cNvSpPr>
          <p:nvPr/>
        </p:nvSpPr>
        <p:spPr bwMode="auto">
          <a:xfrm>
            <a:off x="2" y="3777735"/>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pic>
        <p:nvPicPr>
          <p:cNvPr id="39941" name="Picture 11"/>
          <p:cNvPicPr>
            <a:picLocks noChangeAspect="1" noChangeArrowheads="1"/>
          </p:cNvPicPr>
          <p:nvPr/>
        </p:nvPicPr>
        <p:blipFill>
          <a:blip r:embed="rId3" cstate="print"/>
          <a:srcRect/>
          <a:stretch>
            <a:fillRect/>
          </a:stretch>
        </p:blipFill>
        <p:spPr bwMode="auto">
          <a:xfrm>
            <a:off x="2103438" y="4621213"/>
            <a:ext cx="336550" cy="254000"/>
          </a:xfrm>
          <a:prstGeom prst="rect">
            <a:avLst/>
          </a:prstGeom>
          <a:noFill/>
          <a:ln w="9525">
            <a:noFill/>
            <a:miter lim="800000"/>
            <a:headEnd/>
            <a:tailEnd/>
          </a:ln>
        </p:spPr>
      </p:pic>
      <p:pic>
        <p:nvPicPr>
          <p:cNvPr id="7" name="Picture 6" descr="Time icon"/>
          <p:cNvPicPr>
            <a:picLocks noChangeAspect="1" noChangeArrowheads="1"/>
          </p:cNvPicPr>
          <p:nvPr/>
        </p:nvPicPr>
        <p:blipFill>
          <a:blip r:embed="rId4" cstate="print"/>
          <a:srcRect/>
          <a:stretch>
            <a:fillRect/>
          </a:stretch>
        </p:blipFill>
        <p:spPr bwMode="auto">
          <a:xfrm>
            <a:off x="299286" y="3030453"/>
            <a:ext cx="209550" cy="228600"/>
          </a:xfrm>
          <a:prstGeom prst="rect">
            <a:avLst/>
          </a:prstGeom>
          <a:noFill/>
          <a:ln w="9525">
            <a:noFill/>
            <a:miter lim="800000"/>
            <a:headEnd/>
            <a:tailEnd/>
          </a:ln>
        </p:spPr>
      </p:pic>
      <p:sp>
        <p:nvSpPr>
          <p:cNvPr id="8" name="Rectangle 7"/>
          <p:cNvSpPr/>
          <p:nvPr/>
        </p:nvSpPr>
        <p:spPr>
          <a:xfrm>
            <a:off x="571500" y="3000287"/>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3 minutes</a:t>
            </a:r>
            <a:endParaRPr lang="en-US" sz="1200" dirty="0">
              <a:solidFill>
                <a:srgbClr val="333399"/>
              </a:solidFill>
            </a:endParaRPr>
          </a:p>
        </p:txBody>
      </p:sp>
      <p:pic>
        <p:nvPicPr>
          <p:cNvPr id="9" name="Picture 26"/>
          <p:cNvPicPr>
            <a:picLocks noChangeAspect="1" noChangeArrowheads="1"/>
          </p:cNvPicPr>
          <p:nvPr/>
        </p:nvPicPr>
        <p:blipFill>
          <a:blip r:embed="rId5" cstate="print"/>
          <a:srcRect/>
          <a:stretch>
            <a:fillRect/>
          </a:stretch>
        </p:blipFill>
        <p:spPr bwMode="auto">
          <a:xfrm>
            <a:off x="266199" y="4585954"/>
            <a:ext cx="304800" cy="247650"/>
          </a:xfrm>
          <a:prstGeom prst="rect">
            <a:avLst/>
          </a:prstGeom>
          <a:noFill/>
          <a:ln w="9525">
            <a:noFill/>
            <a:miter lim="800000"/>
            <a:headEnd/>
            <a:tailEnd/>
          </a:ln>
        </p:spPr>
      </p:pic>
      <p:sp>
        <p:nvSpPr>
          <p:cNvPr id="10" name="Rectangle 9"/>
          <p:cNvSpPr/>
          <p:nvPr/>
        </p:nvSpPr>
        <p:spPr>
          <a:xfrm>
            <a:off x="542424" y="4558878"/>
            <a:ext cx="1200150" cy="461665"/>
          </a:xfrm>
          <a:prstGeom prst="rect">
            <a:avLst/>
          </a:prstGeom>
        </p:spPr>
        <p:txBody>
          <a:bodyPr wrap="square">
            <a:spAutoFit/>
          </a:bodyPr>
          <a:lstStyle/>
          <a:p>
            <a:r>
              <a:rPr lang="en-US" sz="1200" b="1" dirty="0" smtClean="0">
                <a:solidFill>
                  <a:srgbClr val="333399"/>
                </a:solidFill>
              </a:rPr>
              <a:t>VIDEO TIME:</a:t>
            </a:r>
          </a:p>
          <a:p>
            <a:r>
              <a:rPr lang="en-US" sz="1200" dirty="0" smtClean="0">
                <a:solidFill>
                  <a:srgbClr val="333399"/>
                </a:solidFill>
              </a:rPr>
              <a:t>:57 seconds</a:t>
            </a:r>
            <a:endParaRPr lang="en-US" sz="1200" dirty="0">
              <a:solidFill>
                <a:srgbClr val="333399"/>
              </a:solidFill>
            </a:endParaRPr>
          </a:p>
        </p:txBody>
      </p:sp>
      <p:pic>
        <p:nvPicPr>
          <p:cNvPr id="11" name="Picture 10" descr="Slide18.JPG"/>
          <p:cNvPicPr>
            <a:picLocks noChangeAspect="1"/>
          </p:cNvPicPr>
          <p:nvPr/>
        </p:nvPicPr>
        <p:blipFill>
          <a:blip r:embed="rId6" cstate="print"/>
          <a:stretch>
            <a:fillRect/>
          </a:stretch>
        </p:blipFill>
        <p:spPr>
          <a:xfrm>
            <a:off x="371475" y="933450"/>
            <a:ext cx="1371600" cy="10287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347663" y="276225"/>
            <a:ext cx="4648200" cy="395288"/>
          </a:xfrm>
        </p:spPr>
        <p:txBody>
          <a:bodyPr/>
          <a:lstStyle/>
          <a:p>
            <a:r>
              <a:rPr lang="en-US" dirty="0" smtClean="0"/>
              <a:t>Teach-Back Is…</a:t>
            </a:r>
          </a:p>
        </p:txBody>
      </p:sp>
      <p:sp>
        <p:nvSpPr>
          <p:cNvPr id="40963" name="Rectangle 3"/>
          <p:cNvSpPr>
            <a:spLocks noGrp="1" noChangeArrowheads="1"/>
          </p:cNvSpPr>
          <p:nvPr>
            <p:ph type="body" idx="4294967295"/>
          </p:nvPr>
        </p:nvSpPr>
        <p:spPr>
          <a:xfrm>
            <a:off x="363538" y="793753"/>
            <a:ext cx="4648200" cy="7758113"/>
          </a:xfrm>
        </p:spPr>
        <p:txBody>
          <a:bodyPr/>
          <a:lstStyle/>
          <a:p>
            <a:pPr marL="0" indent="0" eaLnBrk="1" hangingPunct="1">
              <a:tabLst/>
            </a:pPr>
            <a:r>
              <a:rPr lang="en-US" b="1" dirty="0" smtClean="0"/>
              <a:t>SAY:</a:t>
            </a:r>
          </a:p>
          <a:p>
            <a:pPr marL="0" indent="0">
              <a:tabLst/>
            </a:pPr>
            <a:r>
              <a:rPr lang="en-US" dirty="0" smtClean="0"/>
              <a:t>While check-back simply verifies accuracy of a simple communication, teach-back is a method to confirm understanding of larger concepts or processes. In a teach-back, you ask people to tell you </a:t>
            </a:r>
            <a:r>
              <a:rPr lang="en-US" b="1" i="1" dirty="0" smtClean="0"/>
              <a:t>in their own words </a:t>
            </a:r>
            <a:r>
              <a:rPr lang="en-US" dirty="0" smtClean="0"/>
              <a:t>what they have learned or understood. </a:t>
            </a:r>
          </a:p>
          <a:p>
            <a:pPr marL="0" indent="0">
              <a:tabLst/>
            </a:pPr>
            <a:r>
              <a:rPr lang="en-US" dirty="0" smtClean="0"/>
              <a:t>This technique can be most useful for interpreters, who can use the teach-back to correct any misinformation or missed communication.</a:t>
            </a:r>
          </a:p>
          <a:p>
            <a:pPr marL="0" indent="0">
              <a:tabLst/>
            </a:pPr>
            <a:r>
              <a:rPr lang="en-US" dirty="0" smtClean="0"/>
              <a:t>Examples include asking patients to tell how they will take their medication when they get home or how they will explain their illness to their family.</a:t>
            </a:r>
          </a:p>
        </p:txBody>
      </p:sp>
      <p:sp>
        <p:nvSpPr>
          <p:cNvPr id="40964"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758F3708-171F-4D62-9324-CCE8D66C61C8}" type="slidenum">
              <a:rPr lang="en-US" sz="900">
                <a:solidFill>
                  <a:srgbClr val="663300"/>
                </a:solidFill>
                <a:latin typeface="Verdana" pitchFamily="34" charset="0"/>
              </a:rPr>
              <a:pPr algn="ctr"/>
              <a:t>23</a:t>
            </a:fld>
            <a:endParaRPr lang="en-US" sz="900">
              <a:solidFill>
                <a:srgbClr val="663300"/>
              </a:solidFill>
              <a:latin typeface="Verdana" pitchFamily="34" charset="0"/>
            </a:endParaRPr>
          </a:p>
        </p:txBody>
      </p:sp>
      <p:pic>
        <p:nvPicPr>
          <p:cNvPr id="6" name="Picture 5" descr="Time icon"/>
          <p:cNvPicPr>
            <a:picLocks noChangeAspect="1" noChangeArrowheads="1"/>
          </p:cNvPicPr>
          <p:nvPr/>
        </p:nvPicPr>
        <p:blipFill>
          <a:blip r:embed="rId2" cstate="print"/>
          <a:srcRect/>
          <a:stretch>
            <a:fillRect/>
          </a:stretch>
        </p:blipFill>
        <p:spPr bwMode="auto">
          <a:xfrm>
            <a:off x="5052261" y="2925678"/>
            <a:ext cx="209550" cy="228600"/>
          </a:xfrm>
          <a:prstGeom prst="rect">
            <a:avLst/>
          </a:prstGeom>
          <a:noFill/>
          <a:ln w="9525">
            <a:noFill/>
            <a:miter lim="800000"/>
            <a:headEnd/>
            <a:tailEnd/>
          </a:ln>
        </p:spPr>
      </p:pic>
      <p:sp>
        <p:nvSpPr>
          <p:cNvPr id="7" name="Rectangle 6"/>
          <p:cNvSpPr/>
          <p:nvPr/>
        </p:nvSpPr>
        <p:spPr>
          <a:xfrm>
            <a:off x="5324475" y="289551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1 minute</a:t>
            </a:r>
            <a:endParaRPr lang="en-US" sz="1200" dirty="0">
              <a:solidFill>
                <a:srgbClr val="333399"/>
              </a:solidFill>
            </a:endParaRPr>
          </a:p>
        </p:txBody>
      </p:sp>
      <p:pic>
        <p:nvPicPr>
          <p:cNvPr id="8" name="Picture 7" descr="Slide19.JPG"/>
          <p:cNvPicPr>
            <a:picLocks noChangeAspect="1"/>
          </p:cNvPicPr>
          <p:nvPr/>
        </p:nvPicPr>
        <p:blipFill>
          <a:blip r:embed="rId3" cstate="print"/>
          <a:stretch>
            <a:fillRect/>
          </a:stretch>
        </p:blipFill>
        <p:spPr>
          <a:xfrm>
            <a:off x="5095875" y="923925"/>
            <a:ext cx="1371600" cy="10287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60FF74B2-C512-4BDB-9245-720A11FDCB2B}" type="slidenum">
              <a:rPr lang="en-US" sz="900">
                <a:solidFill>
                  <a:srgbClr val="663300"/>
                </a:solidFill>
                <a:latin typeface="Verdana" pitchFamily="34" charset="0"/>
              </a:rPr>
              <a:pPr algn="ctr"/>
              <a:t>24</a:t>
            </a:fld>
            <a:endParaRPr lang="en-US" sz="900">
              <a:solidFill>
                <a:srgbClr val="663300"/>
              </a:solidFill>
              <a:latin typeface="Verdana" pitchFamily="34" charset="0"/>
            </a:endParaRPr>
          </a:p>
        </p:txBody>
      </p:sp>
      <p:sp>
        <p:nvSpPr>
          <p:cNvPr id="41987" name="Rectangle 2"/>
          <p:cNvSpPr>
            <a:spLocks noGrp="1" noChangeArrowheads="1"/>
          </p:cNvSpPr>
          <p:nvPr>
            <p:ph type="title" idx="4294967295"/>
          </p:nvPr>
        </p:nvSpPr>
        <p:spPr>
          <a:xfrm>
            <a:off x="1984375" y="203200"/>
            <a:ext cx="4648200" cy="395288"/>
          </a:xfrm>
        </p:spPr>
        <p:txBody>
          <a:bodyPr/>
          <a:lstStyle/>
          <a:p>
            <a:pPr eaLnBrk="1" hangingPunct="1"/>
            <a:r>
              <a:rPr lang="en-US" smtClean="0"/>
              <a:t>Putting It All Together</a:t>
            </a:r>
          </a:p>
        </p:txBody>
      </p:sp>
      <p:sp>
        <p:nvSpPr>
          <p:cNvPr id="41988" name="Rectangle 4"/>
          <p:cNvSpPr>
            <a:spLocks noChangeArrowheads="1"/>
          </p:cNvSpPr>
          <p:nvPr/>
        </p:nvSpPr>
        <p:spPr bwMode="auto">
          <a:xfrm>
            <a:off x="2" y="3892035"/>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41992" name="Rectangle 3"/>
          <p:cNvSpPr txBox="1">
            <a:spLocks noChangeArrowheads="1"/>
          </p:cNvSpPr>
          <p:nvPr/>
        </p:nvSpPr>
        <p:spPr bwMode="auto">
          <a:xfrm>
            <a:off x="2066925" y="2124076"/>
            <a:ext cx="4352925" cy="2438400"/>
          </a:xfrm>
          <a:prstGeom prst="rect">
            <a:avLst/>
          </a:prstGeom>
          <a:noFill/>
          <a:ln w="9525">
            <a:noFill/>
            <a:miter lim="800000"/>
            <a:headEnd/>
            <a:tailEnd/>
          </a:ln>
        </p:spPr>
        <p:txBody>
          <a:bodyPr lIns="91429" tIns="45714" rIns="91429" bIns="45714"/>
          <a:lstStyle/>
          <a:p>
            <a:pPr>
              <a:spcBef>
                <a:spcPct val="50000"/>
              </a:spcBef>
              <a:spcAft>
                <a:spcPts val="600"/>
              </a:spcAft>
              <a:tabLst>
                <a:tab pos="347663" algn="l"/>
              </a:tabLst>
            </a:pPr>
            <a:r>
              <a:rPr lang="en-US" sz="1200" dirty="0" smtClean="0">
                <a:solidFill>
                  <a:srgbClr val="000000"/>
                </a:solidFill>
              </a:rPr>
              <a:t>        </a:t>
            </a:r>
            <a:r>
              <a:rPr lang="en-US" sz="1200" b="1" dirty="0" smtClean="0">
                <a:solidFill>
                  <a:srgbClr val="000000"/>
                </a:solidFill>
              </a:rPr>
              <a:t>DISCUSSION:</a:t>
            </a:r>
          </a:p>
          <a:p>
            <a:pPr marL="182880" indent="-182880">
              <a:spcBef>
                <a:spcPct val="50000"/>
              </a:spcBef>
              <a:buFont typeface="Arial" pitchFamily="34" charset="0"/>
              <a:buChar char="•"/>
              <a:tabLst>
                <a:tab pos="347663" algn="l"/>
              </a:tabLst>
            </a:pPr>
            <a:r>
              <a:rPr lang="en-US" sz="1200" dirty="0" smtClean="0">
                <a:solidFill>
                  <a:srgbClr val="000000"/>
                </a:solidFill>
              </a:rPr>
              <a:t>What </a:t>
            </a:r>
            <a:r>
              <a:rPr lang="en-US" sz="1200" dirty="0">
                <a:solidFill>
                  <a:srgbClr val="000000"/>
                </a:solidFill>
              </a:rPr>
              <a:t>tools were used in this version that were not used in the first version of this </a:t>
            </a:r>
            <a:r>
              <a:rPr lang="en-US" sz="1200" dirty="0" smtClean="0">
                <a:solidFill>
                  <a:srgbClr val="000000"/>
                </a:solidFill>
              </a:rPr>
              <a:t>scenario?</a:t>
            </a:r>
          </a:p>
          <a:p>
            <a:pPr marL="182880" indent="-182880">
              <a:spcBef>
                <a:spcPct val="50000"/>
              </a:spcBef>
              <a:buFont typeface="Arial" pitchFamily="34" charset="0"/>
              <a:buChar char="•"/>
              <a:tabLst>
                <a:tab pos="347663" algn="l"/>
              </a:tabLst>
            </a:pPr>
            <a:r>
              <a:rPr lang="en-US" sz="1200" dirty="0" smtClean="0">
                <a:solidFill>
                  <a:srgbClr val="000000"/>
                </a:solidFill>
              </a:rPr>
              <a:t>How </a:t>
            </a:r>
            <a:r>
              <a:rPr lang="en-US" sz="1200" dirty="0">
                <a:solidFill>
                  <a:srgbClr val="000000"/>
                </a:solidFill>
              </a:rPr>
              <a:t>did the use of those tools change the outcome? </a:t>
            </a:r>
            <a:endParaRPr lang="en-US" sz="1200" dirty="0" smtClean="0">
              <a:solidFill>
                <a:srgbClr val="000000"/>
              </a:solidFill>
            </a:endParaRPr>
          </a:p>
          <a:p>
            <a:pPr marL="182880" indent="-182880">
              <a:spcBef>
                <a:spcPct val="50000"/>
              </a:spcBef>
              <a:buFont typeface="Arial" pitchFamily="34" charset="0"/>
              <a:buChar char="•"/>
              <a:tabLst>
                <a:tab pos="347663" algn="l"/>
              </a:tabLst>
            </a:pPr>
            <a:r>
              <a:rPr lang="en-US" sz="1200" dirty="0" smtClean="0">
                <a:solidFill>
                  <a:srgbClr val="000000"/>
                </a:solidFill>
              </a:rPr>
              <a:t>What </a:t>
            </a:r>
            <a:r>
              <a:rPr lang="en-US" sz="1200" dirty="0">
                <a:solidFill>
                  <a:srgbClr val="000000"/>
                </a:solidFill>
              </a:rPr>
              <a:t>challenges might you have using these tools in your work? </a:t>
            </a:r>
            <a:endParaRPr lang="en-US" sz="1200" dirty="0" smtClean="0">
              <a:solidFill>
                <a:srgbClr val="000000"/>
              </a:solidFill>
            </a:endParaRPr>
          </a:p>
          <a:p>
            <a:pPr marL="182880" indent="-182880">
              <a:spcBef>
                <a:spcPct val="50000"/>
              </a:spcBef>
              <a:buFont typeface="Arial" pitchFamily="34" charset="0"/>
              <a:buChar char="•"/>
              <a:tabLst>
                <a:tab pos="347663" algn="l"/>
              </a:tabLst>
            </a:pPr>
            <a:r>
              <a:rPr lang="en-US" sz="1200" dirty="0" smtClean="0">
                <a:solidFill>
                  <a:srgbClr val="000000"/>
                </a:solidFill>
              </a:rPr>
              <a:t>How </a:t>
            </a:r>
            <a:r>
              <a:rPr lang="en-US" sz="1200" dirty="0">
                <a:solidFill>
                  <a:srgbClr val="000000"/>
                </a:solidFill>
              </a:rPr>
              <a:t>might you overcome these challenges? </a:t>
            </a:r>
            <a:endParaRPr lang="en-US" sz="1200" dirty="0" smtClean="0">
              <a:solidFill>
                <a:srgbClr val="000000"/>
              </a:solidFill>
            </a:endParaRPr>
          </a:p>
          <a:p>
            <a:pPr marL="182880" indent="-182880">
              <a:spcBef>
                <a:spcPct val="50000"/>
              </a:spcBef>
              <a:buFont typeface="Arial" pitchFamily="34" charset="0"/>
              <a:buChar char="•"/>
              <a:tabLst>
                <a:tab pos="347663" algn="l"/>
              </a:tabLst>
            </a:pPr>
            <a:r>
              <a:rPr lang="en-US" sz="1200" dirty="0" smtClean="0">
                <a:solidFill>
                  <a:srgbClr val="000000"/>
                </a:solidFill>
              </a:rPr>
              <a:t>Tell </a:t>
            </a:r>
            <a:r>
              <a:rPr lang="en-US" sz="1200" dirty="0">
                <a:solidFill>
                  <a:srgbClr val="000000"/>
                </a:solidFill>
              </a:rPr>
              <a:t>us about a time when these tools would have come in </a:t>
            </a:r>
            <a:r>
              <a:rPr lang="en-US" sz="1200" dirty="0" smtClean="0">
                <a:solidFill>
                  <a:srgbClr val="000000"/>
                </a:solidFill>
              </a:rPr>
              <a:t>handy.</a:t>
            </a:r>
            <a:endParaRPr lang="en-US" sz="1200" b="1" dirty="0">
              <a:solidFill>
                <a:srgbClr val="000000"/>
              </a:solidFill>
            </a:endParaRPr>
          </a:p>
        </p:txBody>
      </p:sp>
      <p:sp>
        <p:nvSpPr>
          <p:cNvPr id="41993" name="Rectangle 3"/>
          <p:cNvSpPr txBox="1">
            <a:spLocks noChangeArrowheads="1"/>
          </p:cNvSpPr>
          <p:nvPr/>
        </p:nvSpPr>
        <p:spPr bwMode="auto">
          <a:xfrm>
            <a:off x="2111375" y="1254125"/>
            <a:ext cx="4648200" cy="549275"/>
          </a:xfrm>
          <a:prstGeom prst="rect">
            <a:avLst/>
          </a:prstGeom>
          <a:noFill/>
          <a:ln w="9525">
            <a:noFill/>
            <a:miter lim="800000"/>
            <a:headEnd/>
            <a:tailEnd/>
          </a:ln>
        </p:spPr>
        <p:txBody>
          <a:bodyPr lIns="91429" tIns="45714" rIns="91429" bIns="45714"/>
          <a:lstStyle/>
          <a:p>
            <a:pPr>
              <a:spcBef>
                <a:spcPct val="50000"/>
              </a:spcBef>
              <a:tabLst>
                <a:tab pos="347663" algn="l"/>
              </a:tabLst>
            </a:pPr>
            <a:r>
              <a:rPr lang="en-US" sz="1200" dirty="0" smtClean="0">
                <a:solidFill>
                  <a:srgbClr val="000000"/>
                </a:solidFill>
              </a:rPr>
              <a:t> </a:t>
            </a:r>
          </a:p>
        </p:txBody>
      </p:sp>
      <p:pic>
        <p:nvPicPr>
          <p:cNvPr id="10" name="Picture 9" descr="Time icon"/>
          <p:cNvPicPr>
            <a:picLocks noChangeAspect="1" noChangeArrowheads="1"/>
          </p:cNvPicPr>
          <p:nvPr/>
        </p:nvPicPr>
        <p:blipFill>
          <a:blip r:embed="rId3" cstate="print"/>
          <a:srcRect/>
          <a:stretch>
            <a:fillRect/>
          </a:stretch>
        </p:blipFill>
        <p:spPr bwMode="auto">
          <a:xfrm>
            <a:off x="299286" y="3030453"/>
            <a:ext cx="209550" cy="228600"/>
          </a:xfrm>
          <a:prstGeom prst="rect">
            <a:avLst/>
          </a:prstGeom>
          <a:noFill/>
          <a:ln w="9525">
            <a:noFill/>
            <a:miter lim="800000"/>
            <a:headEnd/>
            <a:tailEnd/>
          </a:ln>
        </p:spPr>
      </p:pic>
      <p:sp>
        <p:nvSpPr>
          <p:cNvPr id="11" name="Rectangle 10"/>
          <p:cNvSpPr/>
          <p:nvPr/>
        </p:nvSpPr>
        <p:spPr>
          <a:xfrm>
            <a:off x="571500" y="3000287"/>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8 minutes</a:t>
            </a:r>
            <a:endParaRPr lang="en-US" sz="1200" dirty="0">
              <a:solidFill>
                <a:srgbClr val="333399"/>
              </a:solidFill>
            </a:endParaRPr>
          </a:p>
        </p:txBody>
      </p:sp>
      <p:pic>
        <p:nvPicPr>
          <p:cNvPr id="12" name="Picture 26"/>
          <p:cNvPicPr>
            <a:picLocks noChangeAspect="1" noChangeArrowheads="1"/>
          </p:cNvPicPr>
          <p:nvPr/>
        </p:nvPicPr>
        <p:blipFill>
          <a:blip r:embed="rId4" cstate="print"/>
          <a:srcRect/>
          <a:stretch>
            <a:fillRect/>
          </a:stretch>
        </p:blipFill>
        <p:spPr bwMode="auto">
          <a:xfrm>
            <a:off x="314325" y="3779838"/>
            <a:ext cx="304800" cy="247650"/>
          </a:xfrm>
          <a:prstGeom prst="rect">
            <a:avLst/>
          </a:prstGeom>
          <a:noFill/>
          <a:ln w="9525">
            <a:noFill/>
            <a:miter lim="800000"/>
            <a:headEnd/>
            <a:tailEnd/>
          </a:ln>
        </p:spPr>
      </p:pic>
      <p:sp>
        <p:nvSpPr>
          <p:cNvPr id="13" name="Rectangle 12"/>
          <p:cNvSpPr/>
          <p:nvPr/>
        </p:nvSpPr>
        <p:spPr>
          <a:xfrm>
            <a:off x="590550" y="3752762"/>
            <a:ext cx="1200150" cy="461665"/>
          </a:xfrm>
          <a:prstGeom prst="rect">
            <a:avLst/>
          </a:prstGeom>
        </p:spPr>
        <p:txBody>
          <a:bodyPr wrap="square">
            <a:spAutoFit/>
          </a:bodyPr>
          <a:lstStyle/>
          <a:p>
            <a:r>
              <a:rPr lang="en-US" sz="1200" b="1" dirty="0" smtClean="0">
                <a:solidFill>
                  <a:srgbClr val="333399"/>
                </a:solidFill>
              </a:rPr>
              <a:t>VIDEO TIME:</a:t>
            </a:r>
          </a:p>
          <a:p>
            <a:r>
              <a:rPr lang="en-US" sz="1200" dirty="0" smtClean="0">
                <a:solidFill>
                  <a:srgbClr val="333399"/>
                </a:solidFill>
              </a:rPr>
              <a:t>6:08 minutes</a:t>
            </a:r>
            <a:endParaRPr lang="en-US" sz="1200" dirty="0">
              <a:solidFill>
                <a:srgbClr val="333399"/>
              </a:solidFill>
            </a:endParaRPr>
          </a:p>
        </p:txBody>
      </p:sp>
      <p:pic>
        <p:nvPicPr>
          <p:cNvPr id="14" name="Picture 13" descr="Slide20.JPG"/>
          <p:cNvPicPr>
            <a:picLocks noChangeAspect="1"/>
          </p:cNvPicPr>
          <p:nvPr/>
        </p:nvPicPr>
        <p:blipFill>
          <a:blip r:embed="rId5" cstate="print"/>
          <a:stretch>
            <a:fillRect/>
          </a:stretch>
        </p:blipFill>
        <p:spPr>
          <a:xfrm>
            <a:off x="400050" y="923925"/>
            <a:ext cx="1371600" cy="1028700"/>
          </a:xfrm>
          <a:prstGeom prst="rect">
            <a:avLst/>
          </a:prstGeom>
        </p:spPr>
      </p:pic>
      <p:sp>
        <p:nvSpPr>
          <p:cNvPr id="15" name="Rectangle 14"/>
          <p:cNvSpPr/>
          <p:nvPr/>
        </p:nvSpPr>
        <p:spPr>
          <a:xfrm>
            <a:off x="2057399" y="1185386"/>
            <a:ext cx="4371975" cy="830997"/>
          </a:xfrm>
          <a:prstGeom prst="rect">
            <a:avLst/>
          </a:prstGeom>
        </p:spPr>
        <p:txBody>
          <a:bodyPr wrap="square">
            <a:spAutoFit/>
          </a:bodyPr>
          <a:lstStyle/>
          <a:p>
            <a:pPr marL="114300" lvl="1" indent="0" eaLnBrk="1" hangingPunct="1">
              <a:buFontTx/>
              <a:buNone/>
            </a:pPr>
            <a:r>
              <a:rPr lang="en-US" sz="1200" b="1" dirty="0" smtClean="0"/>
              <a:t>      DO: Play the “Success” video.</a:t>
            </a:r>
            <a:r>
              <a:rPr lang="en-US" sz="1200" dirty="0" smtClean="0"/>
              <a:t> </a:t>
            </a:r>
          </a:p>
          <a:p>
            <a:pPr marL="114300" lvl="1" indent="0" eaLnBrk="1" hangingPunct="1">
              <a:buFontTx/>
              <a:buNone/>
            </a:pPr>
            <a:endParaRPr lang="en-US" sz="1200" dirty="0" smtClean="0"/>
          </a:p>
          <a:p>
            <a:pPr marL="0" lvl="1" indent="0" eaLnBrk="1" hangingPunct="1">
              <a:buFontTx/>
              <a:buNone/>
            </a:pPr>
            <a:r>
              <a:rPr lang="en-US" sz="1200" dirty="0" smtClean="0"/>
              <a:t>Play the video by clicking the penguin director icon on the slide. </a:t>
            </a:r>
          </a:p>
        </p:txBody>
      </p:sp>
      <p:pic>
        <p:nvPicPr>
          <p:cNvPr id="16" name="Picture 26"/>
          <p:cNvPicPr>
            <a:picLocks noChangeAspect="1" noChangeArrowheads="1"/>
          </p:cNvPicPr>
          <p:nvPr/>
        </p:nvPicPr>
        <p:blipFill>
          <a:blip r:embed="rId4" cstate="print"/>
          <a:srcRect/>
          <a:stretch>
            <a:fillRect/>
          </a:stretch>
        </p:blipFill>
        <p:spPr bwMode="auto">
          <a:xfrm>
            <a:off x="2171700" y="1208088"/>
            <a:ext cx="304800" cy="247650"/>
          </a:xfrm>
          <a:prstGeom prst="rect">
            <a:avLst/>
          </a:prstGeom>
          <a:noFill/>
          <a:ln w="9525">
            <a:noFill/>
            <a:miter lim="800000"/>
            <a:headEnd/>
            <a:tailEnd/>
          </a:ln>
        </p:spPr>
      </p:pic>
      <p:pic>
        <p:nvPicPr>
          <p:cNvPr id="17" name="Picture 16"/>
          <p:cNvPicPr>
            <a:picLocks noChangeAspect="1" noChangeArrowheads="1"/>
          </p:cNvPicPr>
          <p:nvPr/>
        </p:nvPicPr>
        <p:blipFill>
          <a:blip r:embed="rId6" cstate="print"/>
          <a:srcRect/>
          <a:stretch>
            <a:fillRect/>
          </a:stretch>
        </p:blipFill>
        <p:spPr bwMode="auto">
          <a:xfrm>
            <a:off x="2128235" y="2126114"/>
            <a:ext cx="284162"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409575" y="242890"/>
            <a:ext cx="4648200" cy="395287"/>
          </a:xfrm>
        </p:spPr>
        <p:txBody>
          <a:bodyPr/>
          <a:lstStyle/>
          <a:p>
            <a:r>
              <a:rPr lang="en-US" dirty="0" smtClean="0"/>
              <a:t>Summary</a:t>
            </a:r>
          </a:p>
        </p:txBody>
      </p:sp>
      <p:sp>
        <p:nvSpPr>
          <p:cNvPr id="43011" name="Rectangle 3"/>
          <p:cNvSpPr>
            <a:spLocks noGrp="1" noChangeArrowheads="1"/>
          </p:cNvSpPr>
          <p:nvPr>
            <p:ph type="body" idx="4294967295"/>
          </p:nvPr>
        </p:nvSpPr>
        <p:spPr>
          <a:xfrm>
            <a:off x="430213" y="914402"/>
            <a:ext cx="4494212" cy="7758113"/>
          </a:xfrm>
        </p:spPr>
        <p:txBody>
          <a:bodyPr/>
          <a:lstStyle/>
          <a:p>
            <a:pPr marL="0" indent="0" eaLnBrk="1" hangingPunct="1">
              <a:tabLst/>
            </a:pPr>
            <a:r>
              <a:rPr lang="en-US" b="1" dirty="0" smtClean="0"/>
              <a:t>SAY:</a:t>
            </a:r>
          </a:p>
          <a:p>
            <a:pPr marL="0" indent="0">
              <a:tabLst/>
            </a:pPr>
            <a:r>
              <a:rPr lang="en-US" dirty="0" smtClean="0"/>
              <a:t>In summary, here are tools and strategies that can enhance the safety of your patients with LEP:</a:t>
            </a:r>
          </a:p>
          <a:p>
            <a:pPr marL="182880" indent="-182880">
              <a:buFont typeface="Arial" pitchFamily="34" charset="0"/>
              <a:buChar char="•"/>
              <a:tabLst/>
            </a:pPr>
            <a:r>
              <a:rPr lang="en-US" dirty="0" smtClean="0"/>
              <a:t>Process for including in-person and /or phone interpreters</a:t>
            </a:r>
          </a:p>
          <a:p>
            <a:pPr marL="182880" indent="-182880">
              <a:buFont typeface="Arial" pitchFamily="34" charset="0"/>
              <a:buChar char="•"/>
              <a:tabLst/>
            </a:pPr>
            <a:r>
              <a:rPr lang="en-US" dirty="0" smtClean="0"/>
              <a:t>Brief/psychological safety</a:t>
            </a:r>
          </a:p>
          <a:p>
            <a:pPr marL="182880" indent="-182880">
              <a:buFont typeface="Arial" pitchFamily="34" charset="0"/>
              <a:buChar char="•"/>
              <a:tabLst/>
            </a:pPr>
            <a:r>
              <a:rPr lang="en-US" dirty="0" smtClean="0"/>
              <a:t>Advocacy and assertion</a:t>
            </a:r>
          </a:p>
          <a:p>
            <a:pPr marL="182880" indent="-182880">
              <a:buFont typeface="Arial" pitchFamily="34" charset="0"/>
              <a:buChar char="•"/>
              <a:tabLst/>
            </a:pPr>
            <a:r>
              <a:rPr lang="en-US" dirty="0" smtClean="0"/>
              <a:t>CUS</a:t>
            </a:r>
          </a:p>
          <a:p>
            <a:pPr marL="182880" indent="-182880">
              <a:buFont typeface="Arial" pitchFamily="34" charset="0"/>
              <a:buChar char="•"/>
              <a:tabLst/>
            </a:pPr>
            <a:r>
              <a:rPr lang="en-US" dirty="0" smtClean="0"/>
              <a:t>Check-back</a:t>
            </a:r>
          </a:p>
          <a:p>
            <a:pPr marL="182880" indent="-182880">
              <a:buFont typeface="Arial" pitchFamily="34" charset="0"/>
              <a:buChar char="•"/>
              <a:tabLst/>
            </a:pPr>
            <a:r>
              <a:rPr lang="en-US" dirty="0" smtClean="0"/>
              <a:t>Teach-back</a:t>
            </a:r>
          </a:p>
          <a:p>
            <a:pPr marL="0" indent="0">
              <a:tabLst/>
            </a:pPr>
            <a:endParaRPr lang="en-US" dirty="0" smtClean="0"/>
          </a:p>
        </p:txBody>
      </p:sp>
      <p:sp>
        <p:nvSpPr>
          <p:cNvPr id="43012"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F074104A-762C-41AC-A30E-9C7AE7BCE1C4}" type="slidenum">
              <a:rPr lang="en-US" sz="900">
                <a:solidFill>
                  <a:srgbClr val="663300"/>
                </a:solidFill>
                <a:latin typeface="Verdana" pitchFamily="34" charset="0"/>
              </a:rPr>
              <a:pPr algn="ctr"/>
              <a:t>25</a:t>
            </a:fld>
            <a:endParaRPr lang="en-US" sz="900">
              <a:solidFill>
                <a:srgbClr val="663300"/>
              </a:solidFill>
              <a:latin typeface="Verdana" pitchFamily="34" charset="0"/>
            </a:endParaRPr>
          </a:p>
        </p:txBody>
      </p:sp>
      <p:pic>
        <p:nvPicPr>
          <p:cNvPr id="6" name="Picture 5" descr="Time icon"/>
          <p:cNvPicPr>
            <a:picLocks noChangeAspect="1" noChangeArrowheads="1"/>
          </p:cNvPicPr>
          <p:nvPr/>
        </p:nvPicPr>
        <p:blipFill>
          <a:blip r:embed="rId2" cstate="print"/>
          <a:srcRect/>
          <a:stretch>
            <a:fillRect/>
          </a:stretch>
        </p:blipFill>
        <p:spPr bwMode="auto">
          <a:xfrm>
            <a:off x="5033211" y="2773278"/>
            <a:ext cx="209550" cy="228600"/>
          </a:xfrm>
          <a:prstGeom prst="rect">
            <a:avLst/>
          </a:prstGeom>
          <a:noFill/>
          <a:ln w="9525">
            <a:noFill/>
            <a:miter lim="800000"/>
            <a:headEnd/>
            <a:tailEnd/>
          </a:ln>
        </p:spPr>
      </p:pic>
      <p:sp>
        <p:nvSpPr>
          <p:cNvPr id="7" name="Rectangle 6"/>
          <p:cNvSpPr/>
          <p:nvPr/>
        </p:nvSpPr>
        <p:spPr>
          <a:xfrm>
            <a:off x="5305425" y="274311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1 minute</a:t>
            </a:r>
            <a:endParaRPr lang="en-US" sz="1200" dirty="0">
              <a:solidFill>
                <a:srgbClr val="333399"/>
              </a:solidFill>
            </a:endParaRPr>
          </a:p>
        </p:txBody>
      </p:sp>
      <p:pic>
        <p:nvPicPr>
          <p:cNvPr id="8" name="Picture 7" descr="Slide21.JPG"/>
          <p:cNvPicPr>
            <a:picLocks noChangeAspect="1"/>
          </p:cNvPicPr>
          <p:nvPr/>
        </p:nvPicPr>
        <p:blipFill>
          <a:blip r:embed="rId3" cstate="print"/>
          <a:stretch>
            <a:fillRect/>
          </a:stretch>
        </p:blipFill>
        <p:spPr>
          <a:xfrm>
            <a:off x="5133975" y="933450"/>
            <a:ext cx="1371600" cy="10287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905000" y="290515"/>
            <a:ext cx="4648200" cy="395287"/>
          </a:xfrm>
        </p:spPr>
        <p:txBody>
          <a:bodyPr/>
          <a:lstStyle/>
          <a:p>
            <a:r>
              <a:rPr lang="en-US" smtClean="0"/>
              <a:t>Training Evaluation</a:t>
            </a:r>
          </a:p>
        </p:txBody>
      </p:sp>
      <p:sp>
        <p:nvSpPr>
          <p:cNvPr id="44035" name="Content Placeholder 2"/>
          <p:cNvSpPr>
            <a:spLocks noGrp="1"/>
          </p:cNvSpPr>
          <p:nvPr>
            <p:ph idx="4294967295"/>
          </p:nvPr>
        </p:nvSpPr>
        <p:spPr>
          <a:xfrm>
            <a:off x="1838325" y="817563"/>
            <a:ext cx="4657725" cy="7758112"/>
          </a:xfrm>
        </p:spPr>
        <p:txBody>
          <a:bodyPr/>
          <a:lstStyle/>
          <a:p>
            <a:pPr marL="55563" indent="-1588">
              <a:tabLst/>
            </a:pPr>
            <a:r>
              <a:rPr lang="en-US" b="1" dirty="0" smtClean="0"/>
              <a:t>SAY:</a:t>
            </a:r>
          </a:p>
          <a:p>
            <a:pPr marL="55563" indent="-1588">
              <a:tabLst/>
            </a:pPr>
            <a:r>
              <a:rPr lang="en-US" dirty="0" smtClean="0"/>
              <a:t>Thank you very much for your participation today. Please take a few minutes to complete the training evaluations that are in your training packets. Then we will discuss this module. Everyone should complete two forms: the Training Participant Satisfaction Survey and the Learning Outcomes Survey. We anticipate this will take you no more than 15 minutes.</a:t>
            </a:r>
          </a:p>
          <a:p>
            <a:pPr marL="55563" indent="-1588">
              <a:tabLst/>
            </a:pPr>
            <a:r>
              <a:rPr lang="en-US" dirty="0" smtClean="0"/>
              <a:t>As a reminder, you do not have to put your names on any of the survey questionnaires. We are just using this information to get some feedback on how we did as trainers and to improve future trainings.</a:t>
            </a:r>
          </a:p>
        </p:txBody>
      </p:sp>
      <p:pic>
        <p:nvPicPr>
          <p:cNvPr id="6" name="Picture 5" descr="Time icon"/>
          <p:cNvPicPr>
            <a:picLocks noChangeAspect="1" noChangeArrowheads="1"/>
          </p:cNvPicPr>
          <p:nvPr/>
        </p:nvPicPr>
        <p:blipFill>
          <a:blip r:embed="rId2" cstate="print"/>
          <a:srcRect/>
          <a:stretch>
            <a:fillRect/>
          </a:stretch>
        </p:blipFill>
        <p:spPr bwMode="auto">
          <a:xfrm>
            <a:off x="356436" y="2563728"/>
            <a:ext cx="209550" cy="228600"/>
          </a:xfrm>
          <a:prstGeom prst="rect">
            <a:avLst/>
          </a:prstGeom>
          <a:noFill/>
          <a:ln w="9525">
            <a:noFill/>
            <a:miter lim="800000"/>
            <a:headEnd/>
            <a:tailEnd/>
          </a:ln>
        </p:spPr>
      </p:pic>
      <p:sp>
        <p:nvSpPr>
          <p:cNvPr id="7" name="Rectangle 6"/>
          <p:cNvSpPr/>
          <p:nvPr/>
        </p:nvSpPr>
        <p:spPr>
          <a:xfrm>
            <a:off x="552450" y="2514512"/>
            <a:ext cx="1200150" cy="1015663"/>
          </a:xfrm>
          <a:prstGeom prst="rect">
            <a:avLst/>
          </a:prstGeom>
        </p:spPr>
        <p:txBody>
          <a:bodyPr wrap="square">
            <a:spAutoFit/>
          </a:bodyPr>
          <a:lstStyle/>
          <a:p>
            <a:r>
              <a:rPr lang="en-US" sz="1200" b="1" dirty="0" smtClean="0">
                <a:solidFill>
                  <a:srgbClr val="333399"/>
                </a:solidFill>
              </a:rPr>
              <a:t>POST-TRAINING EVALUATIONTIME:</a:t>
            </a:r>
          </a:p>
          <a:p>
            <a:r>
              <a:rPr lang="en-US" sz="1200" dirty="0" smtClean="0">
                <a:solidFill>
                  <a:srgbClr val="333399"/>
                </a:solidFill>
              </a:rPr>
              <a:t>15 minutes</a:t>
            </a:r>
            <a:endParaRPr lang="en-US" sz="1200" dirty="0">
              <a:solidFill>
                <a:srgbClr val="333399"/>
              </a:solidFill>
            </a:endParaRPr>
          </a:p>
        </p:txBody>
      </p:sp>
      <p:pic>
        <p:nvPicPr>
          <p:cNvPr id="8" name="Picture 25" descr="Materials icon"/>
          <p:cNvPicPr>
            <a:picLocks noChangeAspect="1" noChangeArrowheads="1"/>
          </p:cNvPicPr>
          <p:nvPr/>
        </p:nvPicPr>
        <p:blipFill>
          <a:blip r:embed="rId3" cstate="print"/>
          <a:srcRect/>
          <a:stretch>
            <a:fillRect/>
          </a:stretch>
        </p:blipFill>
        <p:spPr bwMode="auto">
          <a:xfrm>
            <a:off x="402556" y="3589922"/>
            <a:ext cx="136525" cy="273050"/>
          </a:xfrm>
          <a:prstGeom prst="rect">
            <a:avLst/>
          </a:prstGeom>
          <a:noFill/>
          <a:ln w="9525">
            <a:noFill/>
            <a:miter lim="800000"/>
            <a:headEnd/>
            <a:tailEnd/>
          </a:ln>
        </p:spPr>
      </p:pic>
      <p:sp>
        <p:nvSpPr>
          <p:cNvPr id="9" name="Rectangle 8"/>
          <p:cNvSpPr/>
          <p:nvPr/>
        </p:nvSpPr>
        <p:spPr>
          <a:xfrm>
            <a:off x="533400" y="3600362"/>
            <a:ext cx="1200150" cy="276999"/>
          </a:xfrm>
          <a:prstGeom prst="rect">
            <a:avLst/>
          </a:prstGeom>
        </p:spPr>
        <p:txBody>
          <a:bodyPr wrap="square">
            <a:spAutoFit/>
          </a:bodyPr>
          <a:lstStyle/>
          <a:p>
            <a:r>
              <a:rPr lang="en-US" sz="1200" b="1" dirty="0" smtClean="0">
                <a:solidFill>
                  <a:srgbClr val="333399"/>
                </a:solidFill>
              </a:rPr>
              <a:t>MATERIALS:</a:t>
            </a:r>
            <a:endParaRPr lang="en-US" sz="1200" dirty="0">
              <a:solidFill>
                <a:srgbClr val="333399"/>
              </a:solidFill>
            </a:endParaRPr>
          </a:p>
        </p:txBody>
      </p:sp>
      <p:sp>
        <p:nvSpPr>
          <p:cNvPr id="10" name="TextBox 9"/>
          <p:cNvSpPr txBox="1"/>
          <p:nvPr/>
        </p:nvSpPr>
        <p:spPr>
          <a:xfrm>
            <a:off x="352425" y="3958389"/>
            <a:ext cx="1388144" cy="1754326"/>
          </a:xfrm>
          <a:prstGeom prst="rect">
            <a:avLst/>
          </a:prstGeom>
          <a:noFill/>
        </p:spPr>
        <p:txBody>
          <a:bodyPr wrap="square" rtlCol="0">
            <a:spAutoFit/>
          </a:bodyPr>
          <a:lstStyle/>
          <a:p>
            <a:pPr marL="169863" lvl="1" indent="-168275">
              <a:spcBef>
                <a:spcPct val="50000"/>
              </a:spcBef>
              <a:buFontTx/>
              <a:buChar char="•"/>
              <a:tabLst>
                <a:tab pos="285750" algn="l"/>
              </a:tabLst>
            </a:pPr>
            <a:r>
              <a:rPr lang="en-US" sz="1200" dirty="0" smtClean="0">
                <a:solidFill>
                  <a:srgbClr val="333399"/>
                </a:solidFill>
              </a:rPr>
              <a:t>Training Participant Satisfaction Survey</a:t>
            </a:r>
          </a:p>
          <a:p>
            <a:pPr marL="169863" lvl="1" indent="-168275">
              <a:spcBef>
                <a:spcPct val="50000"/>
              </a:spcBef>
              <a:buFontTx/>
              <a:buChar char="•"/>
              <a:tabLst>
                <a:tab pos="285750" algn="l"/>
              </a:tabLst>
            </a:pPr>
            <a:r>
              <a:rPr lang="en-US" sz="1200" dirty="0" smtClean="0">
                <a:solidFill>
                  <a:srgbClr val="333399"/>
                </a:solidFill>
              </a:rPr>
              <a:t>Learning Outcomes Survey</a:t>
            </a:r>
          </a:p>
          <a:p>
            <a:pPr marL="169863" lvl="1" indent="-168275">
              <a:spcBef>
                <a:spcPct val="50000"/>
              </a:spcBef>
              <a:buFontTx/>
              <a:buChar char="•"/>
              <a:tabLst>
                <a:tab pos="285750" algn="l"/>
              </a:tabLst>
            </a:pPr>
            <a:r>
              <a:rPr lang="en-US" sz="1200" dirty="0" smtClean="0">
                <a:solidFill>
                  <a:srgbClr val="333399"/>
                </a:solidFill>
              </a:rPr>
              <a:t>Pens</a:t>
            </a:r>
            <a:endParaRPr lang="en-US" dirty="0"/>
          </a:p>
        </p:txBody>
      </p:sp>
      <p:sp>
        <p:nvSpPr>
          <p:cNvPr id="11" name="TextBox 10"/>
          <p:cNvSpPr txBox="1"/>
          <p:nvPr/>
        </p:nvSpPr>
        <p:spPr>
          <a:xfrm>
            <a:off x="466725" y="1295400"/>
            <a:ext cx="1209675" cy="369332"/>
          </a:xfrm>
          <a:prstGeom prst="rect">
            <a:avLst/>
          </a:prstGeom>
          <a:noFill/>
        </p:spPr>
        <p:txBody>
          <a:bodyPr wrap="square" rtlCol="0">
            <a:spAutoFit/>
          </a:bodyPr>
          <a:lstStyle/>
          <a:p>
            <a:pPr algn="ctr"/>
            <a:r>
              <a:rPr lang="en-US" dirty="0" smtClean="0"/>
              <a:t>No Slide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331788" y="261941"/>
            <a:ext cx="4648200" cy="395287"/>
          </a:xfrm>
        </p:spPr>
        <p:txBody>
          <a:bodyPr/>
          <a:lstStyle/>
          <a:p>
            <a:r>
              <a:rPr lang="en-US" smtClean="0"/>
              <a:t>Review the Teaching Points</a:t>
            </a:r>
          </a:p>
        </p:txBody>
      </p:sp>
      <p:sp>
        <p:nvSpPr>
          <p:cNvPr id="45059" name="Content Placeholder 2"/>
          <p:cNvSpPr>
            <a:spLocks noGrp="1"/>
          </p:cNvSpPr>
          <p:nvPr>
            <p:ph idx="4294967295"/>
          </p:nvPr>
        </p:nvSpPr>
        <p:spPr>
          <a:xfrm>
            <a:off x="342900" y="866776"/>
            <a:ext cx="4678363" cy="2505074"/>
          </a:xfrm>
        </p:spPr>
        <p:txBody>
          <a:bodyPr/>
          <a:lstStyle/>
          <a:p>
            <a:pPr marL="0" indent="0">
              <a:spcAft>
                <a:spcPts val="600"/>
              </a:spcAft>
              <a:tabLst>
                <a:tab pos="463550" algn="l"/>
              </a:tabLst>
            </a:pPr>
            <a:r>
              <a:rPr lang="en-US" b="1" dirty="0" smtClean="0"/>
              <a:t>         DISCUSSION:</a:t>
            </a:r>
          </a:p>
          <a:p>
            <a:pPr marL="182880" indent="-182880">
              <a:buFont typeface="Arial" pitchFamily="34" charset="0"/>
              <a:buChar char="•"/>
              <a:tabLst>
                <a:tab pos="463550" algn="l"/>
              </a:tabLst>
            </a:pPr>
            <a:r>
              <a:rPr lang="en-US" dirty="0" smtClean="0"/>
              <a:t>Having experienced the module, what questions do you have about the content?</a:t>
            </a:r>
          </a:p>
          <a:p>
            <a:pPr marL="182880" indent="-182880">
              <a:buFont typeface="Arial" pitchFamily="34" charset="0"/>
              <a:buChar char="•"/>
              <a:tabLst>
                <a:tab pos="463550" algn="l"/>
              </a:tabLst>
            </a:pPr>
            <a:r>
              <a:rPr lang="en-US" dirty="0" smtClean="0"/>
              <a:t>What parts will be easiest for you to teach?</a:t>
            </a:r>
          </a:p>
          <a:p>
            <a:pPr marL="182880" indent="-182880">
              <a:buFont typeface="Arial" pitchFamily="34" charset="0"/>
              <a:buChar char="•"/>
              <a:tabLst>
                <a:tab pos="463550" algn="l"/>
              </a:tabLst>
            </a:pPr>
            <a:r>
              <a:rPr lang="en-US" dirty="0" smtClean="0"/>
              <a:t>Which parts will be harder to teach?  Why?</a:t>
            </a:r>
          </a:p>
          <a:p>
            <a:pPr marL="182880" indent="-182880">
              <a:buFont typeface="Arial" pitchFamily="34" charset="0"/>
              <a:buChar char="•"/>
              <a:tabLst>
                <a:tab pos="463550" algn="l"/>
              </a:tabLst>
            </a:pPr>
            <a:r>
              <a:rPr lang="en-US" dirty="0" smtClean="0"/>
              <a:t>Where will you want to customize the module for your group? (Note: Slides 6 and 7 require customization).</a:t>
            </a:r>
          </a:p>
          <a:p>
            <a:pPr marL="182880" indent="-182880">
              <a:buFont typeface="Arial" pitchFamily="34" charset="0"/>
              <a:buChar char="•"/>
              <a:tabLst>
                <a:tab pos="463550" algn="l"/>
              </a:tabLst>
            </a:pPr>
            <a:r>
              <a:rPr lang="en-US" dirty="0" smtClean="0"/>
              <a:t>What concerns were raised for you as you experienced the module? </a:t>
            </a:r>
          </a:p>
          <a:p>
            <a:pPr marL="0" indent="0">
              <a:tabLst>
                <a:tab pos="463550" algn="l"/>
              </a:tabLst>
            </a:pPr>
            <a:endParaRPr lang="en-US" dirty="0" smtClean="0"/>
          </a:p>
        </p:txBody>
      </p:sp>
      <p:sp>
        <p:nvSpPr>
          <p:cNvPr id="45060"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2C62E7BB-EC21-46F4-8F27-811E5E838D30}" type="slidenum">
              <a:rPr lang="en-US" sz="900">
                <a:solidFill>
                  <a:srgbClr val="663300"/>
                </a:solidFill>
                <a:latin typeface="Verdana" pitchFamily="34" charset="0"/>
              </a:rPr>
              <a:pPr algn="ctr"/>
              <a:t>27</a:t>
            </a:fld>
            <a:endParaRPr lang="en-US" sz="900">
              <a:solidFill>
                <a:srgbClr val="663300"/>
              </a:solidFill>
              <a:latin typeface="Verdana" pitchFamily="34" charset="0"/>
            </a:endParaRPr>
          </a:p>
        </p:txBody>
      </p:sp>
      <p:pic>
        <p:nvPicPr>
          <p:cNvPr id="8" name="Picture 7"/>
          <p:cNvPicPr>
            <a:picLocks noChangeAspect="1" noChangeArrowheads="1"/>
          </p:cNvPicPr>
          <p:nvPr/>
        </p:nvPicPr>
        <p:blipFill>
          <a:blip r:embed="rId2" cstate="print"/>
          <a:srcRect/>
          <a:stretch>
            <a:fillRect/>
          </a:stretch>
        </p:blipFill>
        <p:spPr bwMode="auto">
          <a:xfrm>
            <a:off x="413735" y="887864"/>
            <a:ext cx="284162" cy="295275"/>
          </a:xfrm>
          <a:prstGeom prst="rect">
            <a:avLst/>
          </a:prstGeom>
          <a:noFill/>
          <a:ln w="9525">
            <a:noFill/>
            <a:miter lim="800000"/>
            <a:headEnd/>
            <a:tailEnd/>
          </a:ln>
        </p:spPr>
      </p:pic>
      <p:pic>
        <p:nvPicPr>
          <p:cNvPr id="9" name="Picture 8" descr="Time icon"/>
          <p:cNvPicPr>
            <a:picLocks noChangeAspect="1" noChangeArrowheads="1"/>
          </p:cNvPicPr>
          <p:nvPr/>
        </p:nvPicPr>
        <p:blipFill>
          <a:blip r:embed="rId3" cstate="print"/>
          <a:srcRect/>
          <a:stretch>
            <a:fillRect/>
          </a:stretch>
        </p:blipFill>
        <p:spPr bwMode="auto">
          <a:xfrm>
            <a:off x="5071311" y="1144503"/>
            <a:ext cx="209550" cy="228600"/>
          </a:xfrm>
          <a:prstGeom prst="rect">
            <a:avLst/>
          </a:prstGeom>
          <a:noFill/>
          <a:ln w="9525">
            <a:noFill/>
            <a:miter lim="800000"/>
            <a:headEnd/>
            <a:tailEnd/>
          </a:ln>
        </p:spPr>
      </p:pic>
      <p:sp>
        <p:nvSpPr>
          <p:cNvPr id="11" name="Rectangle 10"/>
          <p:cNvSpPr/>
          <p:nvPr/>
        </p:nvSpPr>
        <p:spPr>
          <a:xfrm>
            <a:off x="5267325" y="1095287"/>
            <a:ext cx="1200150" cy="646331"/>
          </a:xfrm>
          <a:prstGeom prst="rect">
            <a:avLst/>
          </a:prstGeom>
        </p:spPr>
        <p:txBody>
          <a:bodyPr wrap="square">
            <a:spAutoFit/>
          </a:bodyPr>
          <a:lstStyle/>
          <a:p>
            <a:r>
              <a:rPr lang="en-US" sz="1200" b="1" dirty="0" smtClean="0">
                <a:solidFill>
                  <a:srgbClr val="333399"/>
                </a:solidFill>
              </a:rPr>
              <a:t>DISCUSSION TIME:</a:t>
            </a:r>
          </a:p>
          <a:p>
            <a:r>
              <a:rPr lang="en-US" sz="1200" dirty="0" smtClean="0">
                <a:solidFill>
                  <a:srgbClr val="333399"/>
                </a:solidFill>
              </a:rPr>
              <a:t>10 minutes</a:t>
            </a:r>
            <a:endParaRPr lang="en-US" sz="1200" dirty="0">
              <a:solidFill>
                <a:srgbClr val="333399"/>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1873250" y="290515"/>
            <a:ext cx="4648200" cy="395287"/>
          </a:xfrm>
        </p:spPr>
        <p:txBody>
          <a:bodyPr/>
          <a:lstStyle/>
          <a:p>
            <a:r>
              <a:rPr lang="en-US" smtClean="0"/>
              <a:t>Review the Instructor Guides</a:t>
            </a:r>
          </a:p>
        </p:txBody>
      </p:sp>
      <p:sp>
        <p:nvSpPr>
          <p:cNvPr id="46083" name="Content Placeholder 2"/>
          <p:cNvSpPr>
            <a:spLocks noGrp="1"/>
          </p:cNvSpPr>
          <p:nvPr>
            <p:ph idx="4294967295"/>
          </p:nvPr>
        </p:nvSpPr>
        <p:spPr>
          <a:xfrm>
            <a:off x="1895475" y="792163"/>
            <a:ext cx="4760913" cy="3560762"/>
          </a:xfrm>
        </p:spPr>
        <p:txBody>
          <a:bodyPr/>
          <a:lstStyle/>
          <a:p>
            <a:pPr marL="0" indent="0">
              <a:tabLst/>
            </a:pPr>
            <a:r>
              <a:rPr lang="en-US" b="1" dirty="0" smtClean="0"/>
              <a:t>DO:</a:t>
            </a:r>
          </a:p>
          <a:p>
            <a:pPr marL="0" indent="0">
              <a:tabLst/>
            </a:pPr>
            <a:r>
              <a:rPr lang="en-US" dirty="0" smtClean="0"/>
              <a:t>Hand out the module Instructor Guides to participants, or direct them to that segment of their packet.</a:t>
            </a:r>
          </a:p>
          <a:p>
            <a:pPr marL="0" indent="0">
              <a:tabLst/>
            </a:pPr>
            <a:r>
              <a:rPr lang="en-US" b="1" dirty="0" smtClean="0"/>
              <a:t>SAY:</a:t>
            </a:r>
          </a:p>
          <a:p>
            <a:pPr marL="0" indent="0">
              <a:tabLst/>
            </a:pPr>
            <a:r>
              <a:rPr lang="en-US" dirty="0" smtClean="0"/>
              <a:t>This guide provides you with a possible script to accompany the slides and indicates areas where you can customize the material. Additional resources and references are also provided. As we go through the guide, please note the places where you would want to customize the content.</a:t>
            </a:r>
          </a:p>
          <a:p>
            <a:pPr marL="0" indent="0">
              <a:tabLst/>
            </a:pPr>
            <a:r>
              <a:rPr lang="en-US" b="1" dirty="0" smtClean="0"/>
              <a:t>DO:</a:t>
            </a:r>
          </a:p>
          <a:p>
            <a:pPr marL="0" indent="0">
              <a:tabLst/>
            </a:pPr>
            <a:r>
              <a:rPr lang="en-US" dirty="0" smtClean="0"/>
              <a:t>Go through the guide briefly, answering questions and clarifying symbols.</a:t>
            </a:r>
          </a:p>
        </p:txBody>
      </p:sp>
      <p:sp>
        <p:nvSpPr>
          <p:cNvPr id="6" name="TextBox 5"/>
          <p:cNvSpPr txBox="1"/>
          <p:nvPr/>
        </p:nvSpPr>
        <p:spPr>
          <a:xfrm>
            <a:off x="409575" y="1200150"/>
            <a:ext cx="1343025" cy="369332"/>
          </a:xfrm>
          <a:prstGeom prst="rect">
            <a:avLst/>
          </a:prstGeom>
          <a:noFill/>
        </p:spPr>
        <p:txBody>
          <a:bodyPr wrap="square" rtlCol="0">
            <a:spAutoFit/>
          </a:bodyPr>
          <a:lstStyle/>
          <a:p>
            <a:pPr algn="ctr"/>
            <a:r>
              <a:rPr lang="en-US" dirty="0" smtClean="0"/>
              <a:t>No Slide</a:t>
            </a:r>
            <a:endParaRPr lang="en-US" dirty="0"/>
          </a:p>
        </p:txBody>
      </p:sp>
      <p:pic>
        <p:nvPicPr>
          <p:cNvPr id="7" name="Picture 6" descr="Time icon"/>
          <p:cNvPicPr>
            <a:picLocks noChangeAspect="1" noChangeArrowheads="1"/>
          </p:cNvPicPr>
          <p:nvPr/>
        </p:nvPicPr>
        <p:blipFill>
          <a:blip r:embed="rId2" cstate="print"/>
          <a:srcRect/>
          <a:stretch>
            <a:fillRect/>
          </a:stretch>
        </p:blipFill>
        <p:spPr bwMode="auto">
          <a:xfrm>
            <a:off x="356436" y="2563728"/>
            <a:ext cx="209550" cy="228600"/>
          </a:xfrm>
          <a:prstGeom prst="rect">
            <a:avLst/>
          </a:prstGeom>
          <a:noFill/>
          <a:ln w="9525">
            <a:noFill/>
            <a:miter lim="800000"/>
            <a:headEnd/>
            <a:tailEnd/>
          </a:ln>
        </p:spPr>
      </p:pic>
      <p:sp>
        <p:nvSpPr>
          <p:cNvPr id="8" name="Rectangle 7"/>
          <p:cNvSpPr/>
          <p:nvPr/>
        </p:nvSpPr>
        <p:spPr>
          <a:xfrm>
            <a:off x="552450" y="2514512"/>
            <a:ext cx="1200150" cy="276999"/>
          </a:xfrm>
          <a:prstGeom prst="rect">
            <a:avLst/>
          </a:prstGeom>
        </p:spPr>
        <p:txBody>
          <a:bodyPr wrap="square">
            <a:spAutoFit/>
          </a:bodyPr>
          <a:lstStyle/>
          <a:p>
            <a:r>
              <a:rPr lang="en-US" sz="1200" dirty="0" smtClean="0">
                <a:solidFill>
                  <a:srgbClr val="333399"/>
                </a:solidFill>
              </a:rPr>
              <a:t>5 minutes</a:t>
            </a:r>
            <a:endParaRPr lang="en-US" sz="1200" dirty="0">
              <a:solidFill>
                <a:srgbClr val="333399"/>
              </a:solidFill>
            </a:endParaRPr>
          </a:p>
        </p:txBody>
      </p:sp>
      <p:pic>
        <p:nvPicPr>
          <p:cNvPr id="9" name="Picture 9" descr="exercise"/>
          <p:cNvPicPr>
            <a:picLocks noChangeAspect="1" noChangeArrowheads="1"/>
          </p:cNvPicPr>
          <p:nvPr/>
        </p:nvPicPr>
        <p:blipFill>
          <a:blip r:embed="rId3" cstate="print"/>
          <a:srcRect/>
          <a:stretch>
            <a:fillRect/>
          </a:stretch>
        </p:blipFill>
        <p:spPr bwMode="auto">
          <a:xfrm>
            <a:off x="217488" y="2998788"/>
            <a:ext cx="1624012" cy="2663825"/>
          </a:xfrm>
          <a:prstGeom prst="rect">
            <a:avLst/>
          </a:prstGeom>
          <a:noFill/>
        </p:spPr>
      </p:pic>
      <p:pic>
        <p:nvPicPr>
          <p:cNvPr id="10" name="Picture 25" descr="Materials icon"/>
          <p:cNvPicPr>
            <a:picLocks noChangeAspect="1" noChangeArrowheads="1"/>
          </p:cNvPicPr>
          <p:nvPr/>
        </p:nvPicPr>
        <p:blipFill>
          <a:blip r:embed="rId4" cstate="print"/>
          <a:srcRect/>
          <a:stretch>
            <a:fillRect/>
          </a:stretch>
        </p:blipFill>
        <p:spPr bwMode="auto">
          <a:xfrm>
            <a:off x="364456" y="5952122"/>
            <a:ext cx="136525" cy="273050"/>
          </a:xfrm>
          <a:prstGeom prst="rect">
            <a:avLst/>
          </a:prstGeom>
          <a:noFill/>
          <a:ln w="9525">
            <a:noFill/>
            <a:miter lim="800000"/>
            <a:headEnd/>
            <a:tailEnd/>
          </a:ln>
        </p:spPr>
      </p:pic>
      <p:sp>
        <p:nvSpPr>
          <p:cNvPr id="11" name="Rectangle 10"/>
          <p:cNvSpPr/>
          <p:nvPr/>
        </p:nvSpPr>
        <p:spPr>
          <a:xfrm>
            <a:off x="571500" y="5962562"/>
            <a:ext cx="1200150" cy="276999"/>
          </a:xfrm>
          <a:prstGeom prst="rect">
            <a:avLst/>
          </a:prstGeom>
        </p:spPr>
        <p:txBody>
          <a:bodyPr wrap="square">
            <a:spAutoFit/>
          </a:bodyPr>
          <a:lstStyle/>
          <a:p>
            <a:r>
              <a:rPr lang="en-US" sz="1200" b="1" dirty="0" smtClean="0">
                <a:solidFill>
                  <a:srgbClr val="333399"/>
                </a:solidFill>
              </a:rPr>
              <a:t>MATERIALS:</a:t>
            </a:r>
            <a:endParaRPr lang="en-US" sz="1200" dirty="0">
              <a:solidFill>
                <a:srgbClr val="333399"/>
              </a:solidFill>
            </a:endParaRPr>
          </a:p>
        </p:txBody>
      </p:sp>
      <p:sp>
        <p:nvSpPr>
          <p:cNvPr id="12" name="TextBox 11"/>
          <p:cNvSpPr txBox="1"/>
          <p:nvPr/>
        </p:nvSpPr>
        <p:spPr>
          <a:xfrm>
            <a:off x="276225" y="6377739"/>
            <a:ext cx="1483394" cy="830997"/>
          </a:xfrm>
          <a:prstGeom prst="rect">
            <a:avLst/>
          </a:prstGeom>
          <a:noFill/>
        </p:spPr>
        <p:txBody>
          <a:bodyPr wrap="square" rtlCol="0">
            <a:spAutoFit/>
          </a:bodyPr>
          <a:lstStyle/>
          <a:p>
            <a:pPr marL="169863" lvl="1" indent="-168275">
              <a:spcBef>
                <a:spcPct val="50000"/>
              </a:spcBef>
              <a:buFontTx/>
              <a:buChar char="•"/>
              <a:tabLst>
                <a:tab pos="285750" algn="l"/>
              </a:tabLst>
            </a:pPr>
            <a:r>
              <a:rPr lang="en-US" sz="1200" dirty="0" smtClean="0">
                <a:solidFill>
                  <a:srgbClr val="333399"/>
                </a:solidFill>
              </a:rPr>
              <a:t>LEP Staff Training Instructor Guides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err="1" smtClean="0"/>
              <a:t>Prework</a:t>
            </a:r>
            <a:r>
              <a:rPr lang="en-US" dirty="0" smtClean="0"/>
              <a:t>: Site Assessment for Trainers</a:t>
            </a:r>
          </a:p>
        </p:txBody>
      </p:sp>
      <p:sp>
        <p:nvSpPr>
          <p:cNvPr id="8195" name="Rectangle 3"/>
          <p:cNvSpPr>
            <a:spLocks noGrp="1" noChangeArrowheads="1"/>
          </p:cNvSpPr>
          <p:nvPr>
            <p:ph type="body" idx="1"/>
          </p:nvPr>
        </p:nvSpPr>
        <p:spPr/>
        <p:txBody>
          <a:bodyPr/>
          <a:lstStyle/>
          <a:p>
            <a:pPr marL="0" indent="4763">
              <a:tabLst/>
              <a:defRPr/>
            </a:pPr>
            <a:r>
              <a:rPr lang="en-US" dirty="0"/>
              <a:t>Please take a moment to answer the questions </a:t>
            </a:r>
            <a:r>
              <a:rPr lang="en-US" dirty="0" smtClean="0"/>
              <a:t>below. This </a:t>
            </a:r>
            <a:r>
              <a:rPr lang="en-US" dirty="0"/>
              <a:t>will help you to customize the training module to your audience’s needs.</a:t>
            </a:r>
          </a:p>
          <a:p>
            <a:pPr>
              <a:buFont typeface="+mj-lt"/>
              <a:buAutoNum type="arabicPeriod"/>
              <a:defRPr/>
            </a:pPr>
            <a:r>
              <a:rPr lang="en-US" dirty="0" smtClean="0"/>
              <a:t>Approximately </a:t>
            </a:r>
            <a:r>
              <a:rPr lang="en-US" dirty="0"/>
              <a:t>what percentage of your patients </a:t>
            </a:r>
            <a:r>
              <a:rPr lang="en-US" dirty="0" smtClean="0"/>
              <a:t>has </a:t>
            </a:r>
            <a:r>
              <a:rPr lang="en-US" dirty="0"/>
              <a:t>limited English </a:t>
            </a:r>
            <a:r>
              <a:rPr lang="en-US" dirty="0" smtClean="0"/>
              <a:t>proficiency (LEP)?</a:t>
            </a:r>
            <a:endParaRPr lang="en-US" dirty="0"/>
          </a:p>
          <a:p>
            <a:pPr>
              <a:defRPr/>
            </a:pPr>
            <a:r>
              <a:rPr lang="en-US" dirty="0"/>
              <a:t> </a:t>
            </a:r>
          </a:p>
          <a:p>
            <a:pPr>
              <a:buFont typeface="+mj-lt"/>
              <a:buAutoNum type="arabicPeriod" startAt="2"/>
              <a:tabLst>
                <a:tab pos="457200" algn="l"/>
              </a:tabLst>
              <a:defRPr/>
            </a:pPr>
            <a:r>
              <a:rPr lang="en-US" dirty="0" smtClean="0"/>
              <a:t>What </a:t>
            </a:r>
            <a:r>
              <a:rPr lang="en-US" dirty="0"/>
              <a:t>are the most common languages spoken by your patients?</a:t>
            </a:r>
          </a:p>
          <a:p>
            <a:pPr>
              <a:defRPr/>
            </a:pPr>
            <a:r>
              <a:rPr lang="en-US" dirty="0"/>
              <a:t> </a:t>
            </a:r>
          </a:p>
          <a:p>
            <a:pPr>
              <a:buFont typeface="+mj-lt"/>
              <a:buAutoNum type="arabicPeriod" startAt="3"/>
              <a:tabLst/>
              <a:defRPr/>
            </a:pPr>
            <a:r>
              <a:rPr lang="en-US" dirty="0" smtClean="0"/>
              <a:t>Answer </a:t>
            </a:r>
            <a:r>
              <a:rPr lang="en-US" dirty="0"/>
              <a:t>the following questions on the attached Patient </a:t>
            </a:r>
            <a:r>
              <a:rPr lang="en-US" dirty="0" smtClean="0"/>
              <a:t>Language Process </a:t>
            </a:r>
            <a:r>
              <a:rPr lang="en-US" dirty="0"/>
              <a:t>Map for the </a:t>
            </a:r>
            <a:r>
              <a:rPr lang="en-US" dirty="0" smtClean="0"/>
              <a:t>units </a:t>
            </a:r>
            <a:r>
              <a:rPr lang="en-US" dirty="0"/>
              <a:t>that will receive the training; mark areas of risk or in need of improvement.</a:t>
            </a:r>
          </a:p>
          <a:p>
            <a:pPr>
              <a:defRPr/>
            </a:pPr>
            <a:r>
              <a:rPr lang="en-US" dirty="0" smtClean="0"/>
              <a:t>	In </a:t>
            </a:r>
            <a:r>
              <a:rPr lang="en-US" dirty="0"/>
              <a:t>your clinical </a:t>
            </a:r>
            <a:r>
              <a:rPr lang="en-US" dirty="0" smtClean="0"/>
              <a:t>area…</a:t>
            </a:r>
          </a:p>
          <a:p>
            <a:pPr marL="914400">
              <a:buFontTx/>
              <a:buAutoNum type="alphaLcPeriod"/>
              <a:tabLst/>
              <a:defRPr/>
            </a:pPr>
            <a:r>
              <a:rPr lang="en-US" dirty="0" smtClean="0"/>
              <a:t>Who </a:t>
            </a:r>
            <a:r>
              <a:rPr lang="en-US" dirty="0"/>
              <a:t>on staff identifies patient language needs?  </a:t>
            </a:r>
            <a:r>
              <a:rPr lang="en-US" dirty="0" smtClean="0"/>
              <a:t>How?</a:t>
            </a:r>
          </a:p>
          <a:p>
            <a:pPr marL="914400">
              <a:buFontTx/>
              <a:buAutoNum type="alphaLcPeriod"/>
              <a:tabLst/>
              <a:defRPr/>
            </a:pPr>
            <a:r>
              <a:rPr lang="en-US" dirty="0" smtClean="0"/>
              <a:t>Who </a:t>
            </a:r>
            <a:r>
              <a:rPr lang="en-US" dirty="0"/>
              <a:t>contacts an interpreter if needed?  How?</a:t>
            </a:r>
          </a:p>
          <a:p>
            <a:pPr marL="914400">
              <a:tabLst/>
              <a:defRPr/>
            </a:pPr>
            <a:r>
              <a:rPr lang="en-US" dirty="0" smtClean="0"/>
              <a:t>	</a:t>
            </a:r>
            <a:r>
              <a:rPr lang="en-US" i="1" dirty="0" smtClean="0"/>
              <a:t>Contingency </a:t>
            </a:r>
            <a:r>
              <a:rPr lang="en-US" i="1" dirty="0"/>
              <a:t>plans:   </a:t>
            </a:r>
            <a:r>
              <a:rPr lang="en-US" i="1" dirty="0" smtClean="0"/>
              <a:t>What </a:t>
            </a:r>
            <a:r>
              <a:rPr lang="en-US" i="1" dirty="0"/>
              <a:t>happens when the interpreter is unavailable, </a:t>
            </a:r>
            <a:r>
              <a:rPr lang="en-US" i="1" dirty="0" smtClean="0"/>
              <a:t>arrives late</a:t>
            </a:r>
            <a:r>
              <a:rPr lang="en-US" i="1" dirty="0"/>
              <a:t>, or cannot stay for the entire patient </a:t>
            </a:r>
            <a:r>
              <a:rPr lang="en-US" i="1" dirty="0" smtClean="0"/>
              <a:t>encounter?</a:t>
            </a:r>
          </a:p>
          <a:p>
            <a:pPr marL="914400">
              <a:buFontTx/>
              <a:buAutoNum type="alphaLcPeriod" startAt="3"/>
              <a:tabLst/>
              <a:defRPr/>
            </a:pPr>
            <a:r>
              <a:rPr lang="en-US" dirty="0" smtClean="0"/>
              <a:t>Who </a:t>
            </a:r>
            <a:r>
              <a:rPr lang="en-US" dirty="0"/>
              <a:t>ensures that the interpreter is present for the entire encounter? </a:t>
            </a:r>
            <a:r>
              <a:rPr lang="en-US" dirty="0" smtClean="0"/>
              <a:t>How?</a:t>
            </a:r>
          </a:p>
          <a:p>
            <a:pPr marL="914400">
              <a:buFontTx/>
              <a:buAutoNum type="alphaLcPeriod" startAt="3"/>
              <a:tabLst/>
              <a:defRPr/>
            </a:pPr>
            <a:r>
              <a:rPr lang="en-US" dirty="0" smtClean="0"/>
              <a:t>Who </a:t>
            </a:r>
            <a:r>
              <a:rPr lang="en-US" dirty="0"/>
              <a:t>ensures </a:t>
            </a:r>
            <a:r>
              <a:rPr lang="en-US" dirty="0" smtClean="0"/>
              <a:t>that the </a:t>
            </a:r>
            <a:r>
              <a:rPr lang="en-US" dirty="0"/>
              <a:t>interpreter is fully informed and integrated into the team? How</a:t>
            </a:r>
            <a:r>
              <a:rPr lang="en-US" dirty="0" smtClean="0"/>
              <a:t>?</a:t>
            </a:r>
          </a:p>
          <a:p>
            <a:pPr marL="914400">
              <a:buFontTx/>
              <a:buAutoNum type="alphaLcPeriod" startAt="3"/>
              <a:tabLst/>
              <a:defRPr/>
            </a:pPr>
            <a:endParaRPr lang="en-US" dirty="0"/>
          </a:p>
          <a:p>
            <a:pPr>
              <a:buFont typeface="+mj-lt"/>
              <a:buAutoNum type="arabicPeriod" startAt="4"/>
              <a:defRPr/>
            </a:pPr>
            <a:r>
              <a:rPr lang="en-US" dirty="0" smtClean="0"/>
              <a:t>Please </a:t>
            </a:r>
            <a:r>
              <a:rPr lang="en-US" dirty="0"/>
              <a:t>attach a copy of your hospital or organization’s policies for calling an interpreter.</a:t>
            </a:r>
          </a:p>
          <a:p>
            <a:pPr>
              <a:defRPr/>
            </a:pPr>
            <a:r>
              <a:rPr lang="en-US" dirty="0"/>
              <a:t> </a:t>
            </a:r>
          </a:p>
          <a:p>
            <a:pPr>
              <a:buFont typeface="+mj-lt"/>
              <a:buAutoNum type="arabicPeriod" startAt="5"/>
              <a:defRPr/>
            </a:pPr>
            <a:r>
              <a:rPr lang="en-US" dirty="0" smtClean="0"/>
              <a:t>List </a:t>
            </a:r>
            <a:r>
              <a:rPr lang="en-US" dirty="0"/>
              <a:t>some examples of real situations from your hospital/clinical area in which LEP patients were at risk due to language barriers </a:t>
            </a:r>
            <a:r>
              <a:rPr lang="en-US" dirty="0" smtClean="0"/>
              <a:t>or </a:t>
            </a:r>
            <a:r>
              <a:rPr lang="en-US" dirty="0"/>
              <a:t>not having an interpreter available (use the reverse side of this sheet if needed).</a:t>
            </a:r>
          </a:p>
          <a:p>
            <a:pPr>
              <a:defRPr/>
            </a:pPr>
            <a:r>
              <a:rPr lang="en-US" dirty="0"/>
              <a:t/>
            </a:r>
            <a:br>
              <a:rPr lang="en-US" dirty="0"/>
            </a:br>
            <a:endParaRPr lang="en-US" dirty="0" smtClean="0"/>
          </a:p>
        </p:txBody>
      </p:sp>
      <p:sp>
        <p:nvSpPr>
          <p:cNvPr id="19460" name="Rectangle 15"/>
          <p:cNvSpPr>
            <a:spLocks noChangeArrowheads="1"/>
          </p:cNvSpPr>
          <p:nvPr/>
        </p:nvSpPr>
        <p:spPr bwMode="auto">
          <a:xfrm>
            <a:off x="304800" y="762000"/>
            <a:ext cx="1524000" cy="1981200"/>
          </a:xfrm>
          <a:prstGeom prst="rect">
            <a:avLst/>
          </a:prstGeom>
          <a:solidFill>
            <a:srgbClr val="EDEDE1"/>
          </a:solidFill>
          <a:ln w="9525">
            <a:noFill/>
            <a:miter lim="800000"/>
            <a:headEnd/>
            <a:tailEnd/>
          </a:ln>
        </p:spPr>
        <p:txBody>
          <a:bodyPr wrap="none" anchor="ctr"/>
          <a:lstStyle/>
          <a:p>
            <a:endParaRPr lang="en-US"/>
          </a:p>
        </p:txBody>
      </p:sp>
      <p:sp>
        <p:nvSpPr>
          <p:cNvPr id="19461" name="Rectangle 48"/>
          <p:cNvSpPr>
            <a:spLocks noChangeArrowheads="1"/>
          </p:cNvSpPr>
          <p:nvPr/>
        </p:nvSpPr>
        <p:spPr bwMode="auto">
          <a:xfrm>
            <a:off x="354013" y="2601915"/>
            <a:ext cx="1447800" cy="6043612"/>
          </a:xfrm>
          <a:prstGeom prst="rect">
            <a:avLst/>
          </a:prstGeom>
          <a:noFill/>
          <a:ln w="9525" algn="ctr">
            <a:noFill/>
            <a:miter lim="800000"/>
            <a:headEnd/>
            <a:tailEnd/>
          </a:ln>
        </p:spPr>
        <p:txBody>
          <a:bodyPr lIns="91429" tIns="45714" rIns="0" bIns="45714"/>
          <a:lstStyle/>
          <a:p>
            <a:pPr marL="169863" lvl="1" indent="-168275">
              <a:spcBef>
                <a:spcPct val="50000"/>
              </a:spcBef>
              <a:tabLst>
                <a:tab pos="285750" algn="l"/>
              </a:tabLst>
            </a:pPr>
            <a:endParaRPr lang="en-US" sz="1200">
              <a:solidFill>
                <a:srgbClr val="333399"/>
              </a:solidFill>
              <a:sym typeface="Wingdings" pitchFamily="2" charset="2"/>
            </a:endParaRPr>
          </a:p>
          <a:p>
            <a:pPr marL="169863" lvl="1" indent="-168275">
              <a:spcBef>
                <a:spcPct val="50000"/>
              </a:spcBef>
              <a:buFontTx/>
              <a:buChar char="•"/>
              <a:tabLst>
                <a:tab pos="285750" algn="l"/>
              </a:tabLst>
            </a:pPr>
            <a:endParaRPr lang="en-US" sz="1200">
              <a:solidFill>
                <a:srgbClr val="333399"/>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319090" y="276225"/>
            <a:ext cx="4122737" cy="395288"/>
          </a:xfrm>
        </p:spPr>
        <p:txBody>
          <a:bodyPr/>
          <a:lstStyle/>
          <a:p>
            <a:r>
              <a:rPr lang="en-US" smtClean="0"/>
              <a:t>Implementation</a:t>
            </a:r>
          </a:p>
        </p:txBody>
      </p:sp>
      <p:sp>
        <p:nvSpPr>
          <p:cNvPr id="36867" name="Content Placeholder 2"/>
          <p:cNvSpPr>
            <a:spLocks noGrp="1"/>
          </p:cNvSpPr>
          <p:nvPr>
            <p:ph idx="4294967295"/>
          </p:nvPr>
        </p:nvSpPr>
        <p:spPr>
          <a:xfrm>
            <a:off x="304800" y="879478"/>
            <a:ext cx="4706938" cy="3244847"/>
          </a:xfrm>
        </p:spPr>
        <p:txBody>
          <a:bodyPr/>
          <a:lstStyle/>
          <a:p>
            <a:pPr marL="465138" indent="0">
              <a:tabLst/>
              <a:defRPr/>
            </a:pPr>
            <a:r>
              <a:rPr lang="en-US" b="1" dirty="0" smtClean="0"/>
              <a:t>INSTRUCTOR NOTE:</a:t>
            </a:r>
          </a:p>
          <a:p>
            <a:pPr marL="0" indent="0">
              <a:tabLst/>
              <a:defRPr/>
            </a:pPr>
            <a:r>
              <a:rPr lang="en-US" dirty="0" smtClean="0"/>
              <a:t>The TeamSTEPPS LEP implementation slides are used in the following segment, which will take about 50 minutes to complete. </a:t>
            </a:r>
          </a:p>
          <a:p>
            <a:pPr marL="0" indent="0">
              <a:tabLst/>
              <a:defRPr/>
            </a:pPr>
            <a:endParaRPr lang="en-US" b="1" dirty="0" smtClean="0"/>
          </a:p>
          <a:p>
            <a:pPr marL="0" indent="0">
              <a:tabLst/>
              <a:defRPr/>
            </a:pPr>
            <a:r>
              <a:rPr lang="en-US" b="1" dirty="0" smtClean="0"/>
              <a:t>SAY:  </a:t>
            </a:r>
          </a:p>
          <a:p>
            <a:pPr marL="0" indent="0">
              <a:tabLst/>
              <a:defRPr/>
            </a:pPr>
            <a:r>
              <a:rPr lang="en-US" dirty="0" smtClean="0"/>
              <a:t>For this portion of the training, you need to be in groups with the others from your organization so that you can work together on the activities and worksheets.</a:t>
            </a:r>
          </a:p>
          <a:p>
            <a:pPr marL="0" indent="0">
              <a:tabLst/>
              <a:defRPr/>
            </a:pPr>
            <a:endParaRPr lang="en-US" dirty="0" smtClean="0"/>
          </a:p>
        </p:txBody>
      </p:sp>
      <p:sp>
        <p:nvSpPr>
          <p:cNvPr id="47109"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2E449E23-44CB-4858-B271-60811AB46110}" type="slidenum">
              <a:rPr lang="en-US" sz="900">
                <a:solidFill>
                  <a:srgbClr val="663300"/>
                </a:solidFill>
                <a:latin typeface="Verdana" pitchFamily="34" charset="0"/>
              </a:rPr>
              <a:pPr algn="ctr"/>
              <a:t>29</a:t>
            </a:fld>
            <a:endParaRPr lang="en-US" sz="900">
              <a:solidFill>
                <a:srgbClr val="663300"/>
              </a:solidFill>
              <a:latin typeface="Verdana" pitchFamily="34" charset="0"/>
            </a:endParaRPr>
          </a:p>
        </p:txBody>
      </p:sp>
      <p:pic>
        <p:nvPicPr>
          <p:cNvPr id="8" name="Picture 7"/>
          <p:cNvPicPr>
            <a:picLocks noChangeAspect="1"/>
          </p:cNvPicPr>
          <p:nvPr/>
        </p:nvPicPr>
        <p:blipFill>
          <a:blip r:embed="rId2" cstate="print"/>
          <a:srcRect r="84598" b="21956"/>
          <a:stretch>
            <a:fillRect/>
          </a:stretch>
        </p:blipFill>
        <p:spPr>
          <a:xfrm>
            <a:off x="394535" y="897314"/>
            <a:ext cx="308809" cy="252747"/>
          </a:xfrm>
          <a:prstGeom prst="rect">
            <a:avLst/>
          </a:prstGeom>
        </p:spPr>
      </p:pic>
      <p:pic>
        <p:nvPicPr>
          <p:cNvPr id="9" name="Picture 8" descr="Slide1.JPG"/>
          <p:cNvPicPr>
            <a:picLocks noChangeAspect="1"/>
          </p:cNvPicPr>
          <p:nvPr/>
        </p:nvPicPr>
        <p:blipFill>
          <a:blip r:embed="rId3" cstate="print"/>
          <a:stretch>
            <a:fillRect/>
          </a:stretch>
        </p:blipFill>
        <p:spPr>
          <a:xfrm>
            <a:off x="5095875" y="923925"/>
            <a:ext cx="1371600" cy="10287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944688" y="217491"/>
            <a:ext cx="4648200" cy="395287"/>
          </a:xfrm>
        </p:spPr>
        <p:txBody>
          <a:bodyPr/>
          <a:lstStyle/>
          <a:p>
            <a:r>
              <a:rPr lang="en-US" dirty="0" smtClean="0"/>
              <a:t>Implementation: Shift Toward a Culture of Safety</a:t>
            </a:r>
          </a:p>
        </p:txBody>
      </p:sp>
      <p:sp>
        <p:nvSpPr>
          <p:cNvPr id="48131" name="Rectangle 3"/>
          <p:cNvSpPr>
            <a:spLocks noGrp="1" noChangeArrowheads="1"/>
          </p:cNvSpPr>
          <p:nvPr>
            <p:ph type="body" idx="4294967295"/>
          </p:nvPr>
        </p:nvSpPr>
        <p:spPr>
          <a:xfrm>
            <a:off x="1930400" y="976313"/>
            <a:ext cx="4648200" cy="7758112"/>
          </a:xfrm>
        </p:spPr>
        <p:txBody>
          <a:bodyPr/>
          <a:lstStyle/>
          <a:p>
            <a:pPr marL="0" indent="0">
              <a:tabLst/>
            </a:pPr>
            <a:r>
              <a:rPr lang="en-US" sz="1100" b="1" dirty="0" smtClean="0"/>
              <a:t>SAY:</a:t>
            </a:r>
          </a:p>
          <a:p>
            <a:pPr marL="0" indent="0" eaLnBrk="1" hangingPunct="1">
              <a:spcAft>
                <a:spcPts val="600"/>
              </a:spcAft>
              <a:tabLst/>
            </a:pPr>
            <a:r>
              <a:rPr lang="en-US" sz="1100" dirty="0" smtClean="0"/>
              <a:t>This diagram provides an overview of the implementation of any culture change and of any </a:t>
            </a:r>
            <a:r>
              <a:rPr lang="en-US" sz="1100" dirty="0" err="1" smtClean="0"/>
              <a:t>TeamSTEPPS</a:t>
            </a:r>
            <a:r>
              <a:rPr lang="en-US" sz="1100" dirty="0" smtClean="0"/>
              <a:t> intervention. If you have done other </a:t>
            </a:r>
            <a:r>
              <a:rPr lang="en-US" sz="1100" dirty="0" err="1" smtClean="0"/>
              <a:t>TeamSTEPPS</a:t>
            </a:r>
            <a:r>
              <a:rPr lang="en-US" sz="1100" dirty="0" smtClean="0"/>
              <a:t> work in your organization, you are probably familiar with this process. We’ll review it very briefly.  Any successful implementation has three phases: Assessment, Planning/Training/Action, and Sustainment. You can think of it in simple terms by following the bottom of the diagram:  Set the Stage, Decide What To Do, Make It Happen, Make It Stick. </a:t>
            </a:r>
          </a:p>
          <a:p>
            <a:pPr marL="0" indent="0" eaLnBrk="1" hangingPunct="1">
              <a:spcAft>
                <a:spcPts val="600"/>
              </a:spcAft>
              <a:tabLst/>
            </a:pPr>
            <a:r>
              <a:rPr lang="en-US" sz="1100" dirty="0" smtClean="0"/>
              <a:t>In Phase I, assessment, you use what information you have to determine readiness and to inform your planning phase. For this intervention to improve the safety of LEP patients, you’ll use the site assessment you completed prior to training. This will include the process map you completed, information you gathered about your hospital or organization’s policies for calling an interpreter, and data you have about LEP patients at your organization. You can include any useful survey data you might have, such as patient satisfaction survey information if it can be segmented by language or cultural needs. If the results of your assessment indicate readiness, then you move into action planning—and we will do that today in this module. You’ll leave this session with an action plan for your implementation. </a:t>
            </a:r>
          </a:p>
          <a:p>
            <a:pPr marL="0" indent="0" eaLnBrk="1" hangingPunct="1">
              <a:spcAft>
                <a:spcPts val="600"/>
              </a:spcAft>
              <a:tabLst/>
            </a:pPr>
            <a:r>
              <a:rPr lang="en-US" sz="1100" dirty="0" smtClean="0"/>
              <a:t>Only after assessment, review of the information, and action planning are you ready to plan your training. Training alone is not enough to implement a change in safety culture. Your staff probably won’t be motivated to change their behavior in terms of accessing language services and integrating interpreters on the care team with just training. You have to build in a change in the way things are done…that’s the intervention. Then you test your intervention, on a small scale, to see if it needs any adjustment prior to implementing. If you are changing the way you call for an interpreter, for example, do that in just one unit or on just a few days to see if the process you’ve decided on really works well. Then, once it’s been tested and improved, you can actually implement the change. Build your training to prepare people for the change in behavior and the change in practice.</a:t>
            </a:r>
          </a:p>
          <a:p>
            <a:pPr marL="0" indent="0" eaLnBrk="1" hangingPunct="1">
              <a:spcAft>
                <a:spcPts val="600"/>
              </a:spcAft>
              <a:tabLst/>
            </a:pPr>
            <a:r>
              <a:rPr lang="en-US" sz="1100" dirty="0" smtClean="0"/>
              <a:t>Monitoring the measures you choose during assessment is a way of building in sustainment and making your changes stick. So is the use of coaches. We will provide you with some information about coaching later today….but this is the basic process you’ll be using now to plan your changes and your training.</a:t>
            </a:r>
          </a:p>
        </p:txBody>
      </p:sp>
      <p:pic>
        <p:nvPicPr>
          <p:cNvPr id="5" name="Picture 4" descr="Time icon"/>
          <p:cNvPicPr>
            <a:picLocks noChangeAspect="1" noChangeArrowheads="1"/>
          </p:cNvPicPr>
          <p:nvPr/>
        </p:nvPicPr>
        <p:blipFill>
          <a:blip r:embed="rId2" cstate="print"/>
          <a:srcRect/>
          <a:stretch>
            <a:fillRect/>
          </a:stretch>
        </p:blipFill>
        <p:spPr bwMode="auto">
          <a:xfrm>
            <a:off x="327861" y="2906628"/>
            <a:ext cx="209550" cy="228600"/>
          </a:xfrm>
          <a:prstGeom prst="rect">
            <a:avLst/>
          </a:prstGeom>
          <a:noFill/>
          <a:ln w="9525">
            <a:noFill/>
            <a:miter lim="800000"/>
            <a:headEnd/>
            <a:tailEnd/>
          </a:ln>
        </p:spPr>
      </p:pic>
      <p:sp>
        <p:nvSpPr>
          <p:cNvPr id="6" name="Rectangle 5"/>
          <p:cNvSpPr/>
          <p:nvPr/>
        </p:nvSpPr>
        <p:spPr>
          <a:xfrm>
            <a:off x="523875" y="285741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5 minutes</a:t>
            </a:r>
            <a:endParaRPr lang="en-US" sz="1200" dirty="0">
              <a:solidFill>
                <a:srgbClr val="333399"/>
              </a:solidFill>
            </a:endParaRPr>
          </a:p>
        </p:txBody>
      </p:sp>
      <p:pic>
        <p:nvPicPr>
          <p:cNvPr id="9" name="Picture 8" descr="Slide2.JPG"/>
          <p:cNvPicPr>
            <a:picLocks noChangeAspect="1"/>
          </p:cNvPicPr>
          <p:nvPr/>
        </p:nvPicPr>
        <p:blipFill>
          <a:blip r:embed="rId3" cstate="print"/>
          <a:stretch>
            <a:fillRect/>
          </a:stretch>
        </p:blipFill>
        <p:spPr>
          <a:xfrm>
            <a:off x="371475" y="923925"/>
            <a:ext cx="1371600" cy="10287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377825" y="261941"/>
            <a:ext cx="4648200" cy="395287"/>
          </a:xfrm>
        </p:spPr>
        <p:txBody>
          <a:bodyPr/>
          <a:lstStyle/>
          <a:p>
            <a:r>
              <a:rPr lang="en-US" smtClean="0"/>
              <a:t>Implementation Phase I - Assessment</a:t>
            </a:r>
          </a:p>
        </p:txBody>
      </p:sp>
      <p:sp>
        <p:nvSpPr>
          <p:cNvPr id="49155" name="Rectangle 3"/>
          <p:cNvSpPr>
            <a:spLocks noGrp="1" noChangeArrowheads="1"/>
          </p:cNvSpPr>
          <p:nvPr>
            <p:ph type="body" idx="4294967295"/>
          </p:nvPr>
        </p:nvSpPr>
        <p:spPr>
          <a:xfrm>
            <a:off x="304800" y="865188"/>
            <a:ext cx="4648200" cy="7756525"/>
          </a:xfrm>
        </p:spPr>
        <p:txBody>
          <a:bodyPr/>
          <a:lstStyle/>
          <a:p>
            <a:pPr marL="0" indent="0">
              <a:tabLst/>
            </a:pPr>
            <a:r>
              <a:rPr lang="en-US" b="1" dirty="0" smtClean="0"/>
              <a:t>SAY:</a:t>
            </a:r>
            <a:r>
              <a:rPr lang="en-US" dirty="0" smtClean="0"/>
              <a:t>  </a:t>
            </a:r>
          </a:p>
          <a:p>
            <a:pPr marL="0" indent="0">
              <a:tabLst/>
            </a:pPr>
            <a:r>
              <a:rPr lang="en-US" dirty="0" smtClean="0"/>
              <a:t>We will now work through the first phase, assessment, using your </a:t>
            </a:r>
            <a:r>
              <a:rPr lang="en-US" dirty="0" err="1" smtClean="0"/>
              <a:t>prework</a:t>
            </a:r>
            <a:r>
              <a:rPr lang="en-US" dirty="0" smtClean="0"/>
              <a:t> materials.</a:t>
            </a:r>
          </a:p>
          <a:p>
            <a:pPr marL="0" indent="0">
              <a:tabLst/>
            </a:pPr>
            <a:endParaRPr lang="en-US" dirty="0" smtClean="0"/>
          </a:p>
        </p:txBody>
      </p:sp>
      <p:sp>
        <p:nvSpPr>
          <p:cNvPr id="49156"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D16FAF16-9862-4892-A4C1-E8EADC7BA879}" type="slidenum">
              <a:rPr lang="en-US" sz="900">
                <a:solidFill>
                  <a:srgbClr val="663300"/>
                </a:solidFill>
                <a:latin typeface="Verdana" pitchFamily="34" charset="0"/>
              </a:rPr>
              <a:pPr algn="ctr"/>
              <a:t>31</a:t>
            </a:fld>
            <a:endParaRPr lang="en-US" sz="900">
              <a:solidFill>
                <a:srgbClr val="663300"/>
              </a:solidFill>
              <a:latin typeface="Verdana" pitchFamily="34" charset="0"/>
            </a:endParaRPr>
          </a:p>
        </p:txBody>
      </p:sp>
      <p:pic>
        <p:nvPicPr>
          <p:cNvPr id="6" name="Picture 25" descr="Materials icon"/>
          <p:cNvPicPr>
            <a:picLocks noChangeAspect="1" noChangeArrowheads="1"/>
          </p:cNvPicPr>
          <p:nvPr/>
        </p:nvPicPr>
        <p:blipFill>
          <a:blip r:embed="rId2" cstate="print"/>
          <a:srcRect/>
          <a:stretch>
            <a:fillRect/>
          </a:stretch>
        </p:blipFill>
        <p:spPr bwMode="auto">
          <a:xfrm>
            <a:off x="5117431" y="3066047"/>
            <a:ext cx="136525" cy="273050"/>
          </a:xfrm>
          <a:prstGeom prst="rect">
            <a:avLst/>
          </a:prstGeom>
          <a:noFill/>
          <a:ln w="9525">
            <a:noFill/>
            <a:miter lim="800000"/>
            <a:headEnd/>
            <a:tailEnd/>
          </a:ln>
        </p:spPr>
      </p:pic>
      <p:sp>
        <p:nvSpPr>
          <p:cNvPr id="7" name="Rectangle 6"/>
          <p:cNvSpPr/>
          <p:nvPr/>
        </p:nvSpPr>
        <p:spPr>
          <a:xfrm>
            <a:off x="5324475" y="3076487"/>
            <a:ext cx="1200150" cy="276999"/>
          </a:xfrm>
          <a:prstGeom prst="rect">
            <a:avLst/>
          </a:prstGeom>
        </p:spPr>
        <p:txBody>
          <a:bodyPr wrap="square">
            <a:spAutoFit/>
          </a:bodyPr>
          <a:lstStyle/>
          <a:p>
            <a:r>
              <a:rPr lang="en-US" sz="1200" b="1" dirty="0" smtClean="0">
                <a:solidFill>
                  <a:srgbClr val="333399"/>
                </a:solidFill>
              </a:rPr>
              <a:t>MATERIALS:</a:t>
            </a:r>
            <a:endParaRPr lang="en-US" sz="1200" dirty="0">
              <a:solidFill>
                <a:srgbClr val="333399"/>
              </a:solidFill>
            </a:endParaRPr>
          </a:p>
        </p:txBody>
      </p:sp>
      <p:sp>
        <p:nvSpPr>
          <p:cNvPr id="8" name="TextBox 7"/>
          <p:cNvSpPr txBox="1"/>
          <p:nvPr/>
        </p:nvSpPr>
        <p:spPr>
          <a:xfrm>
            <a:off x="5029200" y="3491664"/>
            <a:ext cx="1483394" cy="461665"/>
          </a:xfrm>
          <a:prstGeom prst="rect">
            <a:avLst/>
          </a:prstGeom>
          <a:noFill/>
        </p:spPr>
        <p:txBody>
          <a:bodyPr wrap="square" rtlCol="0">
            <a:spAutoFit/>
          </a:bodyPr>
          <a:lstStyle/>
          <a:p>
            <a:pPr marL="169863" lvl="1" indent="-168275">
              <a:spcBef>
                <a:spcPct val="50000"/>
              </a:spcBef>
              <a:buFontTx/>
              <a:buChar char="•"/>
              <a:tabLst>
                <a:tab pos="285750" algn="l"/>
              </a:tabLst>
            </a:pPr>
            <a:r>
              <a:rPr lang="en-US" sz="1200" dirty="0" smtClean="0">
                <a:solidFill>
                  <a:srgbClr val="333399"/>
                </a:solidFill>
              </a:rPr>
              <a:t>Completed site assessments</a:t>
            </a:r>
            <a:endParaRPr lang="en-US" dirty="0"/>
          </a:p>
        </p:txBody>
      </p:sp>
      <p:pic>
        <p:nvPicPr>
          <p:cNvPr id="10" name="Picture 9" descr="Slide3.JPG"/>
          <p:cNvPicPr>
            <a:picLocks noChangeAspect="1"/>
          </p:cNvPicPr>
          <p:nvPr/>
        </p:nvPicPr>
        <p:blipFill>
          <a:blip r:embed="rId3" cstate="print"/>
          <a:stretch>
            <a:fillRect/>
          </a:stretch>
        </p:blipFill>
        <p:spPr>
          <a:xfrm>
            <a:off x="5105400" y="914400"/>
            <a:ext cx="1371600" cy="10287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2074863" y="174625"/>
            <a:ext cx="4648200" cy="395288"/>
          </a:xfrm>
        </p:spPr>
        <p:txBody>
          <a:bodyPr/>
          <a:lstStyle/>
          <a:p>
            <a:r>
              <a:rPr lang="en-US" smtClean="0"/>
              <a:t>Implementation:  Patient Language Process Map</a:t>
            </a:r>
          </a:p>
        </p:txBody>
      </p:sp>
      <p:sp>
        <p:nvSpPr>
          <p:cNvPr id="40963" name="Rectangle 3"/>
          <p:cNvSpPr>
            <a:spLocks noGrp="1" noChangeArrowheads="1"/>
          </p:cNvSpPr>
          <p:nvPr>
            <p:ph type="body" idx="4294967295"/>
          </p:nvPr>
        </p:nvSpPr>
        <p:spPr>
          <a:xfrm>
            <a:off x="2128838" y="930277"/>
            <a:ext cx="4367212" cy="7758113"/>
          </a:xfrm>
        </p:spPr>
        <p:txBody>
          <a:bodyPr/>
          <a:lstStyle/>
          <a:p>
            <a:pPr marL="1588" indent="-1588">
              <a:tabLst>
                <a:tab pos="463550" algn="l"/>
              </a:tabLst>
              <a:defRPr/>
            </a:pPr>
            <a:r>
              <a:rPr lang="en-US" b="1" dirty="0" smtClean="0"/>
              <a:t>SAY: </a:t>
            </a:r>
          </a:p>
          <a:p>
            <a:pPr marL="1588" indent="-1588">
              <a:tabLst>
                <a:tab pos="463550" algn="l"/>
              </a:tabLst>
              <a:defRPr/>
            </a:pPr>
            <a:r>
              <a:rPr lang="en-US" dirty="0" smtClean="0"/>
              <a:t>Let’s start with your Patient Language Process Map. Take out the one from your </a:t>
            </a:r>
            <a:r>
              <a:rPr lang="en-US" dirty="0" err="1" smtClean="0"/>
              <a:t>prework</a:t>
            </a:r>
            <a:r>
              <a:rPr lang="en-US" dirty="0" smtClean="0"/>
              <a:t> assessment, as well as the one completed today when you experienced the LEP module. It may be helpful to label these “Current Process Map 1” and “Current Process Map 2.” These should represent how your process currently works.</a:t>
            </a:r>
          </a:p>
          <a:p>
            <a:pPr marL="1588" indent="-1588">
              <a:tabLst>
                <a:tab pos="463550" algn="l"/>
              </a:tabLst>
              <a:defRPr/>
            </a:pPr>
            <a:r>
              <a:rPr lang="en-US" dirty="0" smtClean="0"/>
              <a:t>You have in your packet a blank process map. Work with your group to reach consensus on the ideal, safest process you’d like your clinical area to follow and complete the worksheet accordingly. It may be helpful to label this worksheet “ideal process map.” You have 5 minutes to complete this exercise.</a:t>
            </a:r>
          </a:p>
          <a:p>
            <a:pPr marL="1588" indent="-1588">
              <a:tabLst>
                <a:tab pos="463550" algn="l"/>
              </a:tabLst>
              <a:defRPr/>
            </a:pPr>
            <a:r>
              <a:rPr lang="en-US" dirty="0" smtClean="0"/>
              <a:t>        </a:t>
            </a:r>
          </a:p>
          <a:p>
            <a:pPr marL="1588" indent="-1588">
              <a:tabLst>
                <a:tab pos="463550" algn="l"/>
              </a:tabLst>
              <a:defRPr/>
            </a:pPr>
            <a:r>
              <a:rPr lang="en-US" b="1" dirty="0" smtClean="0"/>
              <a:t>        DISCUSSION:</a:t>
            </a:r>
            <a:endParaRPr lang="en-US" dirty="0" smtClean="0"/>
          </a:p>
          <a:p>
            <a:pPr marL="182880" indent="-182880">
              <a:buFont typeface="Arial" pitchFamily="34" charset="0"/>
              <a:buChar char="•"/>
              <a:tabLst>
                <a:tab pos="463550" algn="l"/>
              </a:tabLst>
              <a:defRPr/>
            </a:pPr>
            <a:r>
              <a:rPr lang="en-US" dirty="0" smtClean="0"/>
              <a:t>What are the gaps that you identified in the current process?</a:t>
            </a:r>
          </a:p>
          <a:p>
            <a:pPr marL="182880" indent="-182880">
              <a:buFont typeface="Arial" pitchFamily="34" charset="0"/>
              <a:buChar char="•"/>
              <a:tabLst>
                <a:tab pos="463550" algn="l"/>
              </a:tabLst>
              <a:defRPr/>
            </a:pPr>
            <a:r>
              <a:rPr lang="en-US" dirty="0" smtClean="0"/>
              <a:t>How will you address them so that you can implement the ideal process map?</a:t>
            </a:r>
          </a:p>
          <a:p>
            <a:pPr marL="1588" indent="-1588">
              <a:tabLst>
                <a:tab pos="463550" algn="l"/>
              </a:tabLst>
              <a:defRPr/>
            </a:pPr>
            <a:endParaRPr lang="en-US" b="1" dirty="0" smtClean="0"/>
          </a:p>
          <a:p>
            <a:pPr marL="1588" indent="-1588">
              <a:tabLst>
                <a:tab pos="463550" algn="l"/>
              </a:tabLst>
              <a:defRPr/>
            </a:pPr>
            <a:r>
              <a:rPr lang="en-US" b="1" dirty="0" smtClean="0"/>
              <a:t>SAY: </a:t>
            </a:r>
          </a:p>
          <a:p>
            <a:pPr marL="1588" indent="-1588">
              <a:tabLst>
                <a:tab pos="463550" algn="l"/>
              </a:tabLst>
              <a:defRPr/>
            </a:pPr>
            <a:r>
              <a:rPr lang="en-US" dirty="0" smtClean="0"/>
              <a:t>During the field test for this training module, several hospital teams found that they needed to make system changes so that their ideal process could become a reality. For example:</a:t>
            </a:r>
          </a:p>
          <a:p>
            <a:pPr marL="171450" indent="-171450">
              <a:buFont typeface="Arial" pitchFamily="34" charset="0"/>
              <a:buChar char="•"/>
              <a:tabLst>
                <a:tab pos="463550" algn="l"/>
              </a:tabLst>
              <a:defRPr/>
            </a:pPr>
            <a:r>
              <a:rPr lang="en-US" dirty="0" smtClean="0"/>
              <a:t>One hospital revised its interpreter standards to recognize the interpreter’s advocate role; and</a:t>
            </a:r>
          </a:p>
          <a:p>
            <a:pPr marL="171450" indent="-171450">
              <a:buFont typeface="Arial" pitchFamily="34" charset="0"/>
              <a:buChar char="•"/>
              <a:tabLst>
                <a:tab pos="463550" algn="l"/>
              </a:tabLst>
              <a:defRPr/>
            </a:pPr>
            <a:r>
              <a:rPr lang="en-US" dirty="0" smtClean="0"/>
              <a:t>Another hospital restructured its interpreter services to accommodate higher demand in Labor and Delivery.</a:t>
            </a:r>
          </a:p>
          <a:p>
            <a:pPr marL="1588" indent="-1588">
              <a:tabLst>
                <a:tab pos="463550" algn="l"/>
              </a:tabLst>
              <a:defRPr/>
            </a:pPr>
            <a:endParaRPr lang="en-US" dirty="0" smtClean="0"/>
          </a:p>
        </p:txBody>
      </p:sp>
      <p:pic>
        <p:nvPicPr>
          <p:cNvPr id="6" name="Picture 5" descr="Time icon"/>
          <p:cNvPicPr>
            <a:picLocks noChangeAspect="1" noChangeArrowheads="1"/>
          </p:cNvPicPr>
          <p:nvPr/>
        </p:nvPicPr>
        <p:blipFill>
          <a:blip r:embed="rId2" cstate="print"/>
          <a:srcRect/>
          <a:stretch>
            <a:fillRect/>
          </a:stretch>
        </p:blipFill>
        <p:spPr bwMode="auto">
          <a:xfrm>
            <a:off x="327861" y="2697078"/>
            <a:ext cx="209550" cy="228600"/>
          </a:xfrm>
          <a:prstGeom prst="rect">
            <a:avLst/>
          </a:prstGeom>
          <a:noFill/>
          <a:ln w="9525">
            <a:noFill/>
            <a:miter lim="800000"/>
            <a:headEnd/>
            <a:tailEnd/>
          </a:ln>
        </p:spPr>
      </p:pic>
      <p:sp>
        <p:nvSpPr>
          <p:cNvPr id="7" name="Rectangle 6"/>
          <p:cNvSpPr/>
          <p:nvPr/>
        </p:nvSpPr>
        <p:spPr>
          <a:xfrm>
            <a:off x="523875" y="2647862"/>
            <a:ext cx="1200150" cy="461665"/>
          </a:xfrm>
          <a:prstGeom prst="rect">
            <a:avLst/>
          </a:prstGeom>
        </p:spPr>
        <p:txBody>
          <a:bodyPr wrap="square">
            <a:spAutoFit/>
          </a:bodyPr>
          <a:lstStyle/>
          <a:p>
            <a:r>
              <a:rPr lang="en-US" sz="1200" b="1" dirty="0" smtClean="0">
                <a:solidFill>
                  <a:srgbClr val="333399"/>
                </a:solidFill>
              </a:rPr>
              <a:t>TIME:</a:t>
            </a:r>
          </a:p>
          <a:p>
            <a:r>
              <a:rPr lang="en-US" sz="1200" dirty="0" smtClean="0">
                <a:solidFill>
                  <a:srgbClr val="333399"/>
                </a:solidFill>
              </a:rPr>
              <a:t>10 minutes</a:t>
            </a:r>
            <a:endParaRPr lang="en-US" sz="1200" dirty="0">
              <a:solidFill>
                <a:srgbClr val="333399"/>
              </a:solidFill>
            </a:endParaRPr>
          </a:p>
        </p:txBody>
      </p:sp>
      <p:pic>
        <p:nvPicPr>
          <p:cNvPr id="8" name="Picture 9" descr="exercise"/>
          <p:cNvPicPr>
            <a:picLocks noChangeAspect="1" noChangeArrowheads="1"/>
          </p:cNvPicPr>
          <p:nvPr/>
        </p:nvPicPr>
        <p:blipFill>
          <a:blip r:embed="rId3" cstate="print"/>
          <a:srcRect/>
          <a:stretch>
            <a:fillRect/>
          </a:stretch>
        </p:blipFill>
        <p:spPr bwMode="auto">
          <a:xfrm>
            <a:off x="284163" y="3341688"/>
            <a:ext cx="1624012" cy="2663825"/>
          </a:xfrm>
          <a:prstGeom prst="rect">
            <a:avLst/>
          </a:prstGeom>
          <a:noFill/>
        </p:spPr>
      </p:pic>
      <p:pic>
        <p:nvPicPr>
          <p:cNvPr id="9" name="Picture 25" descr="Materials icon"/>
          <p:cNvPicPr>
            <a:picLocks noChangeAspect="1" noChangeArrowheads="1"/>
          </p:cNvPicPr>
          <p:nvPr/>
        </p:nvPicPr>
        <p:blipFill>
          <a:blip r:embed="rId4" cstate="print"/>
          <a:srcRect/>
          <a:stretch>
            <a:fillRect/>
          </a:stretch>
        </p:blipFill>
        <p:spPr bwMode="auto">
          <a:xfrm>
            <a:off x="412081" y="6228347"/>
            <a:ext cx="136525" cy="273050"/>
          </a:xfrm>
          <a:prstGeom prst="rect">
            <a:avLst/>
          </a:prstGeom>
          <a:noFill/>
          <a:ln w="9525">
            <a:noFill/>
            <a:miter lim="800000"/>
            <a:headEnd/>
            <a:tailEnd/>
          </a:ln>
        </p:spPr>
      </p:pic>
      <p:sp>
        <p:nvSpPr>
          <p:cNvPr id="10" name="Rectangle 9"/>
          <p:cNvSpPr/>
          <p:nvPr/>
        </p:nvSpPr>
        <p:spPr>
          <a:xfrm>
            <a:off x="619125" y="6238787"/>
            <a:ext cx="1200150" cy="276999"/>
          </a:xfrm>
          <a:prstGeom prst="rect">
            <a:avLst/>
          </a:prstGeom>
        </p:spPr>
        <p:txBody>
          <a:bodyPr wrap="square">
            <a:spAutoFit/>
          </a:bodyPr>
          <a:lstStyle/>
          <a:p>
            <a:r>
              <a:rPr lang="en-US" sz="1200" b="1" dirty="0" smtClean="0">
                <a:solidFill>
                  <a:srgbClr val="333399"/>
                </a:solidFill>
              </a:rPr>
              <a:t>MATERIALS:</a:t>
            </a:r>
            <a:endParaRPr lang="en-US" sz="1200" dirty="0">
              <a:solidFill>
                <a:srgbClr val="333399"/>
              </a:solidFill>
            </a:endParaRPr>
          </a:p>
        </p:txBody>
      </p:sp>
      <p:sp>
        <p:nvSpPr>
          <p:cNvPr id="12" name="TextBox 11"/>
          <p:cNvSpPr txBox="1"/>
          <p:nvPr/>
        </p:nvSpPr>
        <p:spPr>
          <a:xfrm>
            <a:off x="323850" y="6653964"/>
            <a:ext cx="1483394" cy="1846659"/>
          </a:xfrm>
          <a:prstGeom prst="rect">
            <a:avLst/>
          </a:prstGeom>
          <a:noFill/>
        </p:spPr>
        <p:txBody>
          <a:bodyPr wrap="square" rtlCol="0">
            <a:spAutoFit/>
          </a:bodyPr>
          <a:lstStyle/>
          <a:p>
            <a:pPr marL="169863" lvl="1" indent="-168275">
              <a:spcBef>
                <a:spcPct val="50000"/>
              </a:spcBef>
              <a:buFontTx/>
              <a:buChar char="•"/>
              <a:tabLst>
                <a:tab pos="285750" algn="l"/>
              </a:tabLst>
            </a:pPr>
            <a:r>
              <a:rPr lang="en-US" sz="1200" dirty="0" smtClean="0">
                <a:solidFill>
                  <a:srgbClr val="333399"/>
                </a:solidFill>
              </a:rPr>
              <a:t>Previously completed Patient Language Process Maps</a:t>
            </a:r>
          </a:p>
          <a:p>
            <a:pPr marL="169863" lvl="1" indent="-168275">
              <a:spcBef>
                <a:spcPct val="50000"/>
              </a:spcBef>
              <a:buFontTx/>
              <a:buChar char="•"/>
              <a:tabLst>
                <a:tab pos="285750" algn="l"/>
              </a:tabLst>
            </a:pPr>
            <a:r>
              <a:rPr lang="en-US" sz="1200" dirty="0" smtClean="0">
                <a:solidFill>
                  <a:srgbClr val="333399"/>
                </a:solidFill>
              </a:rPr>
              <a:t>One blank copy of the Patient Language Process Map</a:t>
            </a:r>
            <a:endParaRPr lang="en-US" dirty="0"/>
          </a:p>
        </p:txBody>
      </p:sp>
      <p:pic>
        <p:nvPicPr>
          <p:cNvPr id="14" name="Picture 13"/>
          <p:cNvPicPr>
            <a:picLocks noChangeAspect="1" noChangeArrowheads="1"/>
          </p:cNvPicPr>
          <p:nvPr/>
        </p:nvPicPr>
        <p:blipFill>
          <a:blip r:embed="rId5" cstate="print"/>
          <a:srcRect/>
          <a:stretch>
            <a:fillRect/>
          </a:stretch>
        </p:blipFill>
        <p:spPr bwMode="auto">
          <a:xfrm>
            <a:off x="2204435" y="3650114"/>
            <a:ext cx="284162" cy="295275"/>
          </a:xfrm>
          <a:prstGeom prst="rect">
            <a:avLst/>
          </a:prstGeom>
          <a:noFill/>
          <a:ln w="9525">
            <a:noFill/>
            <a:miter lim="800000"/>
            <a:headEnd/>
            <a:tailEnd/>
          </a:ln>
        </p:spPr>
      </p:pic>
      <p:pic>
        <p:nvPicPr>
          <p:cNvPr id="15" name="Picture 14" descr="Slide4.JPG"/>
          <p:cNvPicPr>
            <a:picLocks noChangeAspect="1"/>
          </p:cNvPicPr>
          <p:nvPr/>
        </p:nvPicPr>
        <p:blipFill>
          <a:blip r:embed="rId6" cstate="print"/>
          <a:stretch>
            <a:fillRect/>
          </a:stretch>
        </p:blipFill>
        <p:spPr>
          <a:xfrm>
            <a:off x="381000" y="914400"/>
            <a:ext cx="1371600" cy="10287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434975" y="247651"/>
            <a:ext cx="4648200" cy="395288"/>
          </a:xfrm>
        </p:spPr>
        <p:txBody>
          <a:bodyPr/>
          <a:lstStyle/>
          <a:p>
            <a:r>
              <a:rPr lang="en-US" smtClean="0"/>
              <a:t>Implementation:  Policies and Guidelines</a:t>
            </a:r>
          </a:p>
        </p:txBody>
      </p:sp>
      <p:sp>
        <p:nvSpPr>
          <p:cNvPr id="39939" name="Rectangle 3"/>
          <p:cNvSpPr>
            <a:spLocks noGrp="1" noChangeArrowheads="1"/>
          </p:cNvSpPr>
          <p:nvPr>
            <p:ph type="body" idx="4294967295"/>
          </p:nvPr>
        </p:nvSpPr>
        <p:spPr>
          <a:xfrm>
            <a:off x="438152" y="919166"/>
            <a:ext cx="4562473" cy="4843460"/>
          </a:xfrm>
        </p:spPr>
        <p:txBody>
          <a:bodyPr/>
          <a:lstStyle/>
          <a:p>
            <a:pPr marL="1588" indent="-1588">
              <a:tabLst>
                <a:tab pos="463550" algn="l"/>
              </a:tabLst>
              <a:defRPr/>
            </a:pPr>
            <a:r>
              <a:rPr lang="en-US" b="1" dirty="0" smtClean="0"/>
              <a:t>SAY:</a:t>
            </a:r>
          </a:p>
          <a:p>
            <a:pPr marL="1588" indent="-1588">
              <a:tabLst>
                <a:tab pos="463550" algn="l"/>
              </a:tabLst>
              <a:defRPr/>
            </a:pPr>
            <a:r>
              <a:rPr lang="en-US" sz="1100" dirty="0" smtClean="0"/>
              <a:t>Now we will consider policies that govern use of language services for your patients.</a:t>
            </a:r>
          </a:p>
          <a:p>
            <a:pPr marL="0" indent="4763">
              <a:tabLst/>
              <a:defRPr/>
            </a:pPr>
            <a:r>
              <a:rPr lang="en-US" sz="1100" b="1" dirty="0" smtClean="0"/>
              <a:t>Title VI of the Civil Rights Act </a:t>
            </a:r>
            <a:r>
              <a:rPr lang="en-US" sz="1100" dirty="0" smtClean="0"/>
              <a:t>requires recipients of Federal assistance (such as Medicare and Medicaid funds and grants) to take reasonable steps to provide meaningful access to LEP persons. </a:t>
            </a:r>
            <a:r>
              <a:rPr lang="en-US" sz="1100" dirty="0" smtClean="0">
                <a:hlinkClick r:id="rId2"/>
              </a:rPr>
              <a:t>http://www.hhs.gov/ocr/civilrights/resources/specialtopics/lep/policyguidancedocument.html</a:t>
            </a:r>
            <a:r>
              <a:rPr lang="en-US" sz="1100" dirty="0" smtClean="0"/>
              <a:t>. In case any of your trainees feel they should not  have to accommodate LEP patients, it can be helpful to mention this legal requirement.</a:t>
            </a:r>
          </a:p>
          <a:p>
            <a:pPr marL="0" indent="4763">
              <a:tabLst/>
              <a:defRPr/>
            </a:pPr>
            <a:r>
              <a:rPr lang="en-US" sz="1100" dirty="0" smtClean="0"/>
              <a:t>Effective July 1, 2012, </a:t>
            </a:r>
            <a:r>
              <a:rPr lang="en-US" sz="1100" b="1" dirty="0" smtClean="0"/>
              <a:t>Joint Commission standards </a:t>
            </a:r>
            <a:r>
              <a:rPr lang="en-US" sz="1100" dirty="0" smtClean="0"/>
              <a:t>require </a:t>
            </a:r>
            <a:r>
              <a:rPr lang="en-US" sz="1100" dirty="0"/>
              <a:t>hospitals to </a:t>
            </a:r>
            <a:r>
              <a:rPr lang="en-US" sz="1100" dirty="0" smtClean="0"/>
              <a:t>identify, record, and address patient communication needs, including preferred </a:t>
            </a:r>
            <a:r>
              <a:rPr lang="en-US" sz="1100" dirty="0"/>
              <a:t>language for discussing health </a:t>
            </a:r>
            <a:r>
              <a:rPr lang="en-US" sz="1100" dirty="0" smtClean="0"/>
              <a:t>care. Hospitals are required to provide qualified interpreter services when needed. The Joint Commission’s Patient-Centered </a:t>
            </a:r>
            <a:r>
              <a:rPr lang="en-US" sz="1100" dirty="0"/>
              <a:t>Communication standards </a:t>
            </a:r>
            <a:r>
              <a:rPr lang="en-US" sz="1100" dirty="0" smtClean="0"/>
              <a:t>are available in Appendix C of the guide titled </a:t>
            </a:r>
            <a:r>
              <a:rPr lang="en-US" sz="1100" i="1" dirty="0" smtClean="0"/>
              <a:t>Advancing Effective Communication, Cultural Competence, and Patient- and Family-Centered Care: A Roadmap for Hospitals</a:t>
            </a:r>
            <a:r>
              <a:rPr lang="en-US" sz="1100" dirty="0" smtClean="0"/>
              <a:t>, available at: </a:t>
            </a:r>
            <a:r>
              <a:rPr lang="en-US" sz="1100" dirty="0" smtClean="0">
                <a:hlinkClick r:id="rId3"/>
              </a:rPr>
              <a:t>http://www.jointcommission.org/assets/1/6/ARoadmapforHospitalsfinalversion727.pdf</a:t>
            </a:r>
            <a:endParaRPr lang="en-US" sz="1100" dirty="0" smtClean="0">
              <a:solidFill>
                <a:srgbClr val="FF0000"/>
              </a:solidFill>
            </a:endParaRPr>
          </a:p>
          <a:p>
            <a:pPr marL="1588" indent="-1588">
              <a:tabLst>
                <a:tab pos="463550" algn="l"/>
              </a:tabLst>
              <a:defRPr/>
            </a:pPr>
            <a:r>
              <a:rPr lang="en-US" sz="1100" dirty="0" smtClean="0"/>
              <a:t>Consider these requirements along with your hospital policies that you have included in your </a:t>
            </a:r>
            <a:r>
              <a:rPr lang="en-US" sz="1100" dirty="0" err="1" smtClean="0"/>
              <a:t>Prework</a:t>
            </a:r>
            <a:r>
              <a:rPr lang="en-US" sz="1100" dirty="0" smtClean="0"/>
              <a:t> Site Assessment. Take 5 minutes to review the policies with your group and note any changes in policy that will be needed to implement your ideal process for meeting patient language and cultural needs. Also note any relevant current policies that are not being followed in your current process. </a:t>
            </a:r>
            <a:endParaRPr lang="en-US" sz="1100" dirty="0" smtClean="0">
              <a:solidFill>
                <a:srgbClr val="FF0000"/>
              </a:solidFill>
            </a:endParaRPr>
          </a:p>
          <a:p>
            <a:pPr marL="1588" indent="-1588">
              <a:tabLst>
                <a:tab pos="463550" algn="l"/>
              </a:tabLst>
              <a:defRPr/>
            </a:pPr>
            <a:endParaRPr lang="en-US" sz="1000" dirty="0" smtClean="0">
              <a:solidFill>
                <a:srgbClr val="FF0000"/>
              </a:solidFill>
            </a:endParaRPr>
          </a:p>
          <a:p>
            <a:pPr marL="1588" indent="-1588">
              <a:tabLst>
                <a:tab pos="463550" algn="l"/>
              </a:tabLst>
              <a:defRPr/>
            </a:pPr>
            <a:r>
              <a:rPr lang="en-US" sz="1000" b="1" dirty="0" smtClean="0"/>
              <a:t>		</a:t>
            </a:r>
            <a:endParaRPr lang="en-US" sz="1000" dirty="0" smtClean="0"/>
          </a:p>
        </p:txBody>
      </p:sp>
      <p:sp>
        <p:nvSpPr>
          <p:cNvPr id="51204"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8F87864E-CF28-4AB7-AF71-D53105017AF8}" type="slidenum">
              <a:rPr lang="en-US" sz="900">
                <a:solidFill>
                  <a:srgbClr val="663300"/>
                </a:solidFill>
                <a:latin typeface="Verdana" pitchFamily="34" charset="0"/>
              </a:rPr>
              <a:pPr algn="ctr"/>
              <a:t>33</a:t>
            </a:fld>
            <a:endParaRPr lang="en-US" sz="900">
              <a:solidFill>
                <a:srgbClr val="663300"/>
              </a:solidFill>
              <a:latin typeface="Verdana" pitchFamily="34" charset="0"/>
            </a:endParaRPr>
          </a:p>
        </p:txBody>
      </p:sp>
      <p:sp>
        <p:nvSpPr>
          <p:cNvPr id="51206" name="Rectangle 3"/>
          <p:cNvSpPr txBox="1">
            <a:spLocks noChangeArrowheads="1"/>
          </p:cNvSpPr>
          <p:nvPr/>
        </p:nvSpPr>
        <p:spPr bwMode="auto">
          <a:xfrm>
            <a:off x="461963" y="5934075"/>
            <a:ext cx="4557712" cy="1562100"/>
          </a:xfrm>
          <a:prstGeom prst="rect">
            <a:avLst/>
          </a:prstGeom>
          <a:noFill/>
          <a:ln w="9525">
            <a:noFill/>
            <a:miter lim="800000"/>
            <a:headEnd/>
            <a:tailEnd/>
          </a:ln>
        </p:spPr>
        <p:txBody>
          <a:bodyPr lIns="91429" tIns="45714" rIns="91429" bIns="45714"/>
          <a:lstStyle/>
          <a:p>
            <a:pPr marL="1588" indent="-1588" eaLnBrk="0" hangingPunct="0">
              <a:spcBef>
                <a:spcPct val="50000"/>
              </a:spcBef>
              <a:spcAft>
                <a:spcPts val="600"/>
              </a:spcAft>
              <a:tabLst>
                <a:tab pos="463550" algn="l"/>
              </a:tabLst>
            </a:pPr>
            <a:r>
              <a:rPr lang="en-US" sz="1000" b="1" dirty="0" smtClean="0"/>
              <a:t>         DISCUSSION:</a:t>
            </a:r>
          </a:p>
          <a:p>
            <a:pPr marL="1588" indent="-1588" eaLnBrk="0" hangingPunct="0">
              <a:spcBef>
                <a:spcPts val="600"/>
              </a:spcBef>
              <a:tabLst>
                <a:tab pos="463550" algn="l"/>
              </a:tabLst>
            </a:pPr>
            <a:r>
              <a:rPr lang="en-US" sz="1100" b="1" dirty="0"/>
              <a:t>	</a:t>
            </a:r>
            <a:r>
              <a:rPr lang="en-US" sz="1100" dirty="0"/>
              <a:t>Did you find any discrepancies between policies that you thought your hospital had  (or </a:t>
            </a:r>
            <a:r>
              <a:rPr lang="en-US" sz="1100" dirty="0" smtClean="0"/>
              <a:t>didn’t </a:t>
            </a:r>
            <a:r>
              <a:rPr lang="en-US" sz="1100" dirty="0"/>
              <a:t>have) in place versus those that are actually outlined  by the hospital? Did you identify any relevant policies that are not being followed right now?  What are some examples of policy changes that would be needed if your ideal process were implemented?</a:t>
            </a:r>
          </a:p>
        </p:txBody>
      </p:sp>
      <p:pic>
        <p:nvPicPr>
          <p:cNvPr id="8" name="Picture 7" descr="Time icon"/>
          <p:cNvPicPr>
            <a:picLocks noChangeAspect="1" noChangeArrowheads="1"/>
          </p:cNvPicPr>
          <p:nvPr/>
        </p:nvPicPr>
        <p:blipFill>
          <a:blip r:embed="rId4" cstate="print"/>
          <a:srcRect/>
          <a:stretch>
            <a:fillRect/>
          </a:stretch>
        </p:blipFill>
        <p:spPr bwMode="auto">
          <a:xfrm>
            <a:off x="5099886" y="2916153"/>
            <a:ext cx="209550" cy="228600"/>
          </a:xfrm>
          <a:prstGeom prst="rect">
            <a:avLst/>
          </a:prstGeom>
          <a:noFill/>
          <a:ln w="9525">
            <a:noFill/>
            <a:miter lim="800000"/>
            <a:headEnd/>
            <a:tailEnd/>
          </a:ln>
        </p:spPr>
      </p:pic>
      <p:sp>
        <p:nvSpPr>
          <p:cNvPr id="10" name="Rectangle 9"/>
          <p:cNvSpPr/>
          <p:nvPr/>
        </p:nvSpPr>
        <p:spPr>
          <a:xfrm>
            <a:off x="5295900" y="2866937"/>
            <a:ext cx="1200150" cy="276999"/>
          </a:xfrm>
          <a:prstGeom prst="rect">
            <a:avLst/>
          </a:prstGeom>
        </p:spPr>
        <p:txBody>
          <a:bodyPr wrap="square">
            <a:spAutoFit/>
          </a:bodyPr>
          <a:lstStyle/>
          <a:p>
            <a:r>
              <a:rPr lang="en-US" sz="1200" dirty="0" smtClean="0">
                <a:solidFill>
                  <a:srgbClr val="333399"/>
                </a:solidFill>
              </a:rPr>
              <a:t>10 minutes</a:t>
            </a:r>
            <a:endParaRPr lang="en-US" sz="1200" dirty="0">
              <a:solidFill>
                <a:srgbClr val="333399"/>
              </a:solidFill>
            </a:endParaRPr>
          </a:p>
        </p:txBody>
      </p:sp>
      <p:pic>
        <p:nvPicPr>
          <p:cNvPr id="11" name="Picture 10"/>
          <p:cNvPicPr>
            <a:picLocks noChangeAspect="1" noChangeArrowheads="1"/>
          </p:cNvPicPr>
          <p:nvPr/>
        </p:nvPicPr>
        <p:blipFill>
          <a:blip r:embed="rId5" cstate="print"/>
          <a:srcRect/>
          <a:stretch>
            <a:fillRect/>
          </a:stretch>
        </p:blipFill>
        <p:spPr bwMode="auto">
          <a:xfrm>
            <a:off x="518510" y="5936114"/>
            <a:ext cx="284162" cy="295275"/>
          </a:xfrm>
          <a:prstGeom prst="rect">
            <a:avLst/>
          </a:prstGeom>
          <a:noFill/>
          <a:ln w="9525">
            <a:noFill/>
            <a:miter lim="800000"/>
            <a:headEnd/>
            <a:tailEnd/>
          </a:ln>
        </p:spPr>
      </p:pic>
      <p:pic>
        <p:nvPicPr>
          <p:cNvPr id="13" name="Picture 12" descr="Slide5.JPG"/>
          <p:cNvPicPr>
            <a:picLocks noChangeAspect="1"/>
          </p:cNvPicPr>
          <p:nvPr/>
        </p:nvPicPr>
        <p:blipFill>
          <a:blip r:embed="rId6" cstate="print"/>
          <a:stretch>
            <a:fillRect/>
          </a:stretch>
        </p:blipFill>
        <p:spPr>
          <a:xfrm>
            <a:off x="5114925" y="895350"/>
            <a:ext cx="1371600" cy="10287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1952626" y="276225"/>
            <a:ext cx="4524374" cy="395288"/>
          </a:xfrm>
        </p:spPr>
        <p:txBody>
          <a:bodyPr/>
          <a:lstStyle/>
          <a:p>
            <a:r>
              <a:rPr lang="en-US" dirty="0" smtClean="0"/>
              <a:t>Site Assessment</a:t>
            </a:r>
          </a:p>
        </p:txBody>
      </p:sp>
      <p:sp>
        <p:nvSpPr>
          <p:cNvPr id="52227" name="Rectangle 3"/>
          <p:cNvSpPr>
            <a:spLocks noGrp="1" noChangeArrowheads="1"/>
          </p:cNvSpPr>
          <p:nvPr>
            <p:ph type="body" idx="4294967295"/>
          </p:nvPr>
        </p:nvSpPr>
        <p:spPr>
          <a:xfrm>
            <a:off x="1990725" y="760415"/>
            <a:ext cx="4648200" cy="7756525"/>
          </a:xfrm>
        </p:spPr>
        <p:txBody>
          <a:bodyPr/>
          <a:lstStyle/>
          <a:p>
            <a:pPr marL="1588" indent="-1588">
              <a:tabLst>
                <a:tab pos="463550" algn="l"/>
              </a:tabLst>
            </a:pPr>
            <a:r>
              <a:rPr lang="en-US" b="1" dirty="0" smtClean="0"/>
              <a:t>SAY:</a:t>
            </a:r>
          </a:p>
          <a:p>
            <a:pPr marL="1588" indent="-1588">
              <a:tabLst>
                <a:tab pos="463550" algn="l"/>
              </a:tabLst>
            </a:pPr>
            <a:r>
              <a:rPr lang="en-US" dirty="0" smtClean="0"/>
              <a:t>In your planning you will need to consider your data—for example, the percentage of your patients with LEP or the most common languages spoken by your patients. You’ll also want to consider additional information about your hospital, your unit, and your patients with LEP, information that may not show up in the data. These may be stories or  examples of specific incidents involving LEP patients, particular patterns of cultural bias or conflict  in your area, and general attitudes about diversity and inclusion. </a:t>
            </a:r>
          </a:p>
          <a:p>
            <a:pPr marL="1588" indent="-1588">
              <a:tabLst>
                <a:tab pos="463550" algn="l"/>
              </a:tabLst>
            </a:pPr>
            <a:r>
              <a:rPr lang="en-US" b="1" dirty="0" smtClean="0"/>
              <a:t>ASK:  </a:t>
            </a:r>
          </a:p>
          <a:p>
            <a:pPr marL="1588" indent="-1588">
              <a:tabLst>
                <a:tab pos="463550" algn="l"/>
              </a:tabLst>
            </a:pPr>
            <a:r>
              <a:rPr lang="en-US" dirty="0" smtClean="0"/>
              <a:t>What other information needs to be included in planning changes for your process of meeting the language and cultural needs of your patients?  Take 5 minutes to discuss with your group any other information from your </a:t>
            </a:r>
            <a:r>
              <a:rPr lang="en-US" dirty="0" err="1" smtClean="0"/>
              <a:t>prework</a:t>
            </a:r>
            <a:r>
              <a:rPr lang="en-US" dirty="0" smtClean="0"/>
              <a:t> that needs to be considered as you plan. Also note any additional information that you may need to collect.</a:t>
            </a:r>
          </a:p>
          <a:p>
            <a:pPr marL="1588" indent="-1588">
              <a:tabLst>
                <a:tab pos="463550" algn="l"/>
              </a:tabLst>
            </a:pPr>
            <a:r>
              <a:rPr lang="en-US" b="1" dirty="0" smtClean="0"/>
              <a:t>	</a:t>
            </a:r>
          </a:p>
          <a:p>
            <a:pPr marL="1588" indent="-1588">
              <a:tabLst>
                <a:tab pos="463550" algn="l"/>
              </a:tabLst>
            </a:pPr>
            <a:r>
              <a:rPr lang="en-US" b="1" dirty="0" smtClean="0"/>
              <a:t>        DISCUSSION:</a:t>
            </a:r>
          </a:p>
          <a:p>
            <a:pPr marL="1588" indent="-1588">
              <a:tabLst>
                <a:tab pos="463550" algn="l"/>
              </a:tabLst>
            </a:pPr>
            <a:r>
              <a:rPr lang="en-US" dirty="0" smtClean="0"/>
              <a:t>What other information will you need to consider? </a:t>
            </a:r>
          </a:p>
        </p:txBody>
      </p:sp>
      <p:pic>
        <p:nvPicPr>
          <p:cNvPr id="6" name="Picture 5" descr="Time icon"/>
          <p:cNvPicPr>
            <a:picLocks noChangeAspect="1" noChangeArrowheads="1"/>
          </p:cNvPicPr>
          <p:nvPr/>
        </p:nvPicPr>
        <p:blipFill>
          <a:blip r:embed="rId2" cstate="print"/>
          <a:srcRect/>
          <a:stretch>
            <a:fillRect/>
          </a:stretch>
        </p:blipFill>
        <p:spPr bwMode="auto">
          <a:xfrm>
            <a:off x="356436" y="2839953"/>
            <a:ext cx="209550" cy="228600"/>
          </a:xfrm>
          <a:prstGeom prst="rect">
            <a:avLst/>
          </a:prstGeom>
          <a:noFill/>
          <a:ln w="9525">
            <a:noFill/>
            <a:miter lim="800000"/>
            <a:headEnd/>
            <a:tailEnd/>
          </a:ln>
        </p:spPr>
      </p:pic>
      <p:sp>
        <p:nvSpPr>
          <p:cNvPr id="7" name="Rectangle 6"/>
          <p:cNvSpPr/>
          <p:nvPr/>
        </p:nvSpPr>
        <p:spPr>
          <a:xfrm>
            <a:off x="552450" y="2790737"/>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6 minutes</a:t>
            </a:r>
            <a:endParaRPr lang="en-US" sz="1200" dirty="0">
              <a:solidFill>
                <a:srgbClr val="333399"/>
              </a:solidFill>
            </a:endParaRPr>
          </a:p>
        </p:txBody>
      </p:sp>
      <p:pic>
        <p:nvPicPr>
          <p:cNvPr id="10" name="Picture 9"/>
          <p:cNvPicPr>
            <a:picLocks noChangeAspect="1" noChangeArrowheads="1"/>
          </p:cNvPicPr>
          <p:nvPr/>
        </p:nvPicPr>
        <p:blipFill>
          <a:blip r:embed="rId3" cstate="print"/>
          <a:srcRect/>
          <a:stretch>
            <a:fillRect/>
          </a:stretch>
        </p:blipFill>
        <p:spPr bwMode="auto">
          <a:xfrm>
            <a:off x="2071085" y="4297814"/>
            <a:ext cx="284162" cy="295275"/>
          </a:xfrm>
          <a:prstGeom prst="rect">
            <a:avLst/>
          </a:prstGeom>
          <a:noFill/>
          <a:ln w="9525">
            <a:noFill/>
            <a:miter lim="800000"/>
            <a:headEnd/>
            <a:tailEnd/>
          </a:ln>
        </p:spPr>
      </p:pic>
      <p:pic>
        <p:nvPicPr>
          <p:cNvPr id="8" name="Picture 7" descr="Slide6.JPG"/>
          <p:cNvPicPr>
            <a:picLocks noChangeAspect="1"/>
          </p:cNvPicPr>
          <p:nvPr/>
        </p:nvPicPr>
        <p:blipFill>
          <a:blip r:embed="rId4" cstate="print"/>
          <a:stretch>
            <a:fillRect/>
          </a:stretch>
        </p:blipFill>
        <p:spPr>
          <a:xfrm>
            <a:off x="390525" y="914400"/>
            <a:ext cx="1371600" cy="10287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304800" y="261941"/>
            <a:ext cx="4648200" cy="395287"/>
          </a:xfrm>
        </p:spPr>
        <p:txBody>
          <a:bodyPr/>
          <a:lstStyle/>
          <a:p>
            <a:r>
              <a:rPr lang="en-US" smtClean="0"/>
              <a:t>Phase II:  Planning, Training, Implementing</a:t>
            </a:r>
          </a:p>
        </p:txBody>
      </p:sp>
      <p:sp>
        <p:nvSpPr>
          <p:cNvPr id="41987" name="Content Placeholder 2"/>
          <p:cNvSpPr>
            <a:spLocks noGrp="1"/>
          </p:cNvSpPr>
          <p:nvPr>
            <p:ph idx="4294967295"/>
          </p:nvPr>
        </p:nvSpPr>
        <p:spPr>
          <a:xfrm>
            <a:off x="333375" y="809628"/>
            <a:ext cx="4591050" cy="7758113"/>
          </a:xfrm>
        </p:spPr>
        <p:txBody>
          <a:bodyPr/>
          <a:lstStyle/>
          <a:p>
            <a:pPr marL="1588" indent="-1588">
              <a:tabLst/>
              <a:defRPr/>
            </a:pPr>
            <a:r>
              <a:rPr lang="en-US" b="1" dirty="0" smtClean="0"/>
              <a:t>SAY:</a:t>
            </a:r>
          </a:p>
          <a:p>
            <a:pPr marL="1588" indent="-1588">
              <a:tabLst/>
              <a:defRPr/>
            </a:pPr>
            <a:r>
              <a:rPr lang="en-US" dirty="0" smtClean="0"/>
              <a:t>Now we move into planning the changes and the training. </a:t>
            </a:r>
          </a:p>
          <a:p>
            <a:pPr marL="1588" indent="-1588">
              <a:tabLst/>
              <a:defRPr/>
            </a:pPr>
            <a:r>
              <a:rPr lang="en-US" dirty="0" smtClean="0"/>
              <a:t>You will define your goals and identify measures that will indicate progress toward those goals. You will target specifically what processes and behaviors need to change and strategies for making those changes. And you’ll plan the logistics and customization of your training.</a:t>
            </a:r>
          </a:p>
          <a:p>
            <a:pPr marL="0" indent="0">
              <a:tabLst/>
              <a:defRPr/>
            </a:pPr>
            <a:r>
              <a:rPr lang="en-US" dirty="0" smtClean="0"/>
              <a:t>Bear in mind that there are many ways to plan the logistics of your training and to focus your TeamSTEPPS intervention. For example:</a:t>
            </a:r>
          </a:p>
          <a:p>
            <a:pPr marL="171450" indent="-171450">
              <a:buFont typeface="Arial" pitchFamily="34" charset="0"/>
              <a:buChar char="•"/>
              <a:tabLst/>
              <a:defRPr/>
            </a:pPr>
            <a:r>
              <a:rPr lang="en-US" dirty="0" smtClean="0"/>
              <a:t>One military hospital implemented the basic TeamSTEPPS training by coaching just one behavior (briefs) for 60 days. Once everyone was used to doing briefs, they added another behavior and coached that for 60 days. They kept going in that way until all the behaviors had become part of the culture. </a:t>
            </a:r>
          </a:p>
          <a:p>
            <a:pPr marL="171450" indent="-171450">
              <a:buFont typeface="Arial" pitchFamily="34" charset="0"/>
              <a:buChar char="•"/>
              <a:tabLst/>
              <a:defRPr/>
            </a:pPr>
            <a:r>
              <a:rPr lang="en-US" dirty="0"/>
              <a:t>One hospital had a large number of staff to </a:t>
            </a:r>
            <a:r>
              <a:rPr lang="en-US" dirty="0" smtClean="0"/>
              <a:t>train on the LEP module. </a:t>
            </a:r>
            <a:r>
              <a:rPr lang="en-US" dirty="0"/>
              <a:t>To  accommodate everyone’s </a:t>
            </a:r>
            <a:r>
              <a:rPr lang="en-US" dirty="0" smtClean="0"/>
              <a:t>schedule, </a:t>
            </a:r>
            <a:r>
              <a:rPr lang="en-US" dirty="0"/>
              <a:t>they provided back-to-back </a:t>
            </a:r>
            <a:r>
              <a:rPr lang="en-US" dirty="0" smtClean="0"/>
              <a:t>TeamSTEPPS LEP trainings </a:t>
            </a:r>
            <a:r>
              <a:rPr lang="en-US" dirty="0"/>
              <a:t>for </a:t>
            </a:r>
            <a:r>
              <a:rPr lang="en-US" dirty="0" smtClean="0"/>
              <a:t>2 </a:t>
            </a:r>
            <a:r>
              <a:rPr lang="en-US" dirty="0"/>
              <a:t>days, with staff dropping in at the time that was most convenient for </a:t>
            </a:r>
            <a:r>
              <a:rPr lang="en-US" dirty="0" smtClean="0"/>
              <a:t>them. Other hospitals addressed the scheduling challenge by offering the TeamSTEPPS LEP training during regular staff meetings.</a:t>
            </a:r>
          </a:p>
          <a:p>
            <a:pPr marL="171450" indent="-171450">
              <a:buFont typeface="Arial" pitchFamily="34" charset="0"/>
              <a:buChar char="•"/>
              <a:tabLst/>
              <a:defRPr/>
            </a:pPr>
            <a:r>
              <a:rPr lang="en-US" dirty="0" smtClean="0"/>
              <a:t>During the field test of this module, hospitals focused their  interventions on various aspects of LEP patient safety. One focused on the use of a qualified medical interpreter; another focused on the use of telephone interpretation services to fill in when interpreters were not immediately available; and a third focused on the use of briefs to better integrate interpreters into the care team.</a:t>
            </a:r>
            <a:endParaRPr lang="en-US" dirty="0"/>
          </a:p>
          <a:p>
            <a:pPr marL="0" indent="0">
              <a:tabLst/>
              <a:defRPr/>
            </a:pPr>
            <a:r>
              <a:rPr lang="en-US" dirty="0" smtClean="0"/>
              <a:t>When planning logistics, ensure that training groups are cross-disciplinary if possible. Include doctors, nurses, technicians, interpreters, registration staff, and any other important members of the care team. Cross-disciplinary training fosters </a:t>
            </a:r>
            <a:r>
              <a:rPr lang="en-US" dirty="0"/>
              <a:t>a collaborative learning environment and </a:t>
            </a:r>
            <a:r>
              <a:rPr lang="en-US" dirty="0" smtClean="0"/>
              <a:t>helps staff come </a:t>
            </a:r>
            <a:r>
              <a:rPr lang="en-US" dirty="0"/>
              <a:t>to a shared understanding of </a:t>
            </a:r>
            <a:r>
              <a:rPr lang="en-US" dirty="0" smtClean="0"/>
              <a:t>everyone’s role in ensuring LEP </a:t>
            </a:r>
            <a:r>
              <a:rPr lang="en-US" dirty="0"/>
              <a:t>patient safety</a:t>
            </a:r>
            <a:r>
              <a:rPr lang="en-US" dirty="0" smtClean="0"/>
              <a:t>.</a:t>
            </a:r>
          </a:p>
          <a:p>
            <a:pPr marL="0" indent="0">
              <a:tabLst/>
              <a:defRPr/>
            </a:pPr>
            <a:endParaRPr lang="en-US" dirty="0" smtClean="0"/>
          </a:p>
          <a:p>
            <a:pPr marL="1588" indent="-1588">
              <a:tabLst/>
              <a:defRPr/>
            </a:pPr>
            <a:endParaRPr lang="en-US" dirty="0" smtClean="0"/>
          </a:p>
          <a:p>
            <a:pPr marL="1588" indent="-1588">
              <a:tabLst/>
              <a:defRPr/>
            </a:pPr>
            <a:endParaRPr lang="en-US" dirty="0" smtClean="0"/>
          </a:p>
          <a:p>
            <a:pPr marL="1588" indent="-1588">
              <a:tabLst/>
              <a:defRPr/>
            </a:pPr>
            <a:endParaRPr lang="en-US" dirty="0" smtClean="0"/>
          </a:p>
          <a:p>
            <a:pPr marL="1588" indent="-1588">
              <a:tabLst/>
              <a:defRPr/>
            </a:pPr>
            <a:endParaRPr lang="en-US" dirty="0" smtClean="0"/>
          </a:p>
        </p:txBody>
      </p:sp>
      <p:sp>
        <p:nvSpPr>
          <p:cNvPr id="53252"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B47D2A1F-E880-4F62-ACAE-ADBE0F935E1A}" type="slidenum">
              <a:rPr lang="en-US" sz="900">
                <a:solidFill>
                  <a:srgbClr val="663300"/>
                </a:solidFill>
                <a:latin typeface="Verdana" pitchFamily="34" charset="0"/>
              </a:rPr>
              <a:pPr algn="ctr"/>
              <a:t>35</a:t>
            </a:fld>
            <a:endParaRPr lang="en-US" sz="900">
              <a:solidFill>
                <a:srgbClr val="663300"/>
              </a:solidFill>
              <a:latin typeface="Verdana" pitchFamily="34" charset="0"/>
            </a:endParaRPr>
          </a:p>
        </p:txBody>
      </p:sp>
      <p:pic>
        <p:nvPicPr>
          <p:cNvPr id="6" name="Picture 5" descr="Time icon"/>
          <p:cNvPicPr>
            <a:picLocks noChangeAspect="1" noChangeArrowheads="1"/>
          </p:cNvPicPr>
          <p:nvPr/>
        </p:nvPicPr>
        <p:blipFill>
          <a:blip r:embed="rId2" cstate="print"/>
          <a:srcRect/>
          <a:stretch>
            <a:fillRect/>
          </a:stretch>
        </p:blipFill>
        <p:spPr bwMode="auto">
          <a:xfrm>
            <a:off x="5090361" y="2897103"/>
            <a:ext cx="209550" cy="228600"/>
          </a:xfrm>
          <a:prstGeom prst="rect">
            <a:avLst/>
          </a:prstGeom>
          <a:noFill/>
          <a:ln w="9525">
            <a:noFill/>
            <a:miter lim="800000"/>
            <a:headEnd/>
            <a:tailEnd/>
          </a:ln>
        </p:spPr>
      </p:pic>
      <p:sp>
        <p:nvSpPr>
          <p:cNvPr id="7" name="Rectangle 6"/>
          <p:cNvSpPr/>
          <p:nvPr/>
        </p:nvSpPr>
        <p:spPr>
          <a:xfrm>
            <a:off x="5286375" y="2847887"/>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2 minutes</a:t>
            </a:r>
            <a:endParaRPr lang="en-US" sz="1200" dirty="0">
              <a:solidFill>
                <a:srgbClr val="333399"/>
              </a:solidFill>
            </a:endParaRPr>
          </a:p>
        </p:txBody>
      </p:sp>
      <p:pic>
        <p:nvPicPr>
          <p:cNvPr id="9" name="Picture 8" descr="Slide7.JPG"/>
          <p:cNvPicPr>
            <a:picLocks noChangeAspect="1"/>
          </p:cNvPicPr>
          <p:nvPr/>
        </p:nvPicPr>
        <p:blipFill>
          <a:blip r:embed="rId3" cstate="print"/>
          <a:stretch>
            <a:fillRect/>
          </a:stretch>
        </p:blipFill>
        <p:spPr>
          <a:xfrm>
            <a:off x="5105400" y="923925"/>
            <a:ext cx="1371600" cy="10287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1930400" y="276225"/>
            <a:ext cx="4648200" cy="395288"/>
          </a:xfrm>
        </p:spPr>
        <p:txBody>
          <a:bodyPr/>
          <a:lstStyle/>
          <a:p>
            <a:r>
              <a:rPr lang="en-US" smtClean="0"/>
              <a:t>Goals and Outcomes</a:t>
            </a:r>
          </a:p>
        </p:txBody>
      </p:sp>
      <p:sp>
        <p:nvSpPr>
          <p:cNvPr id="54275" name="Content Placeholder 2"/>
          <p:cNvSpPr>
            <a:spLocks noGrp="1"/>
          </p:cNvSpPr>
          <p:nvPr>
            <p:ph idx="4294967295"/>
          </p:nvPr>
        </p:nvSpPr>
        <p:spPr>
          <a:xfrm>
            <a:off x="1916113" y="838202"/>
            <a:ext cx="4648200" cy="7758113"/>
          </a:xfrm>
        </p:spPr>
        <p:txBody>
          <a:bodyPr/>
          <a:lstStyle/>
          <a:p>
            <a:pPr marL="1588" indent="-1588">
              <a:tabLst/>
            </a:pPr>
            <a:r>
              <a:rPr lang="en-US" b="1" dirty="0" smtClean="0"/>
              <a:t>SAY:</a:t>
            </a:r>
          </a:p>
          <a:p>
            <a:pPr marL="1588" indent="-1588">
              <a:tabLst/>
            </a:pPr>
            <a:r>
              <a:rPr lang="en-US" dirty="0" smtClean="0"/>
              <a:t>Return to your Patient Language Process Maps of the current process and the ideal process. With your group, take 5 minutes to identify specific changes that are needed, and write them on the Goals and Outcomes worksheet. </a:t>
            </a:r>
          </a:p>
        </p:txBody>
      </p:sp>
      <p:pic>
        <p:nvPicPr>
          <p:cNvPr id="5" name="Picture 4" descr="Time icon"/>
          <p:cNvPicPr>
            <a:picLocks noChangeAspect="1" noChangeArrowheads="1"/>
          </p:cNvPicPr>
          <p:nvPr/>
        </p:nvPicPr>
        <p:blipFill>
          <a:blip r:embed="rId2" cstate="print"/>
          <a:srcRect/>
          <a:stretch>
            <a:fillRect/>
          </a:stretch>
        </p:blipFill>
        <p:spPr bwMode="auto">
          <a:xfrm>
            <a:off x="356436" y="2706603"/>
            <a:ext cx="209550" cy="228600"/>
          </a:xfrm>
          <a:prstGeom prst="rect">
            <a:avLst/>
          </a:prstGeom>
          <a:noFill/>
          <a:ln w="9525">
            <a:noFill/>
            <a:miter lim="800000"/>
            <a:headEnd/>
            <a:tailEnd/>
          </a:ln>
        </p:spPr>
      </p:pic>
      <p:sp>
        <p:nvSpPr>
          <p:cNvPr id="6" name="Rectangle 5"/>
          <p:cNvSpPr/>
          <p:nvPr/>
        </p:nvSpPr>
        <p:spPr>
          <a:xfrm>
            <a:off x="552450" y="2657387"/>
            <a:ext cx="1200150" cy="276999"/>
          </a:xfrm>
          <a:prstGeom prst="rect">
            <a:avLst/>
          </a:prstGeom>
        </p:spPr>
        <p:txBody>
          <a:bodyPr wrap="square">
            <a:spAutoFit/>
          </a:bodyPr>
          <a:lstStyle/>
          <a:p>
            <a:r>
              <a:rPr lang="en-US" sz="1200" dirty="0" smtClean="0">
                <a:solidFill>
                  <a:srgbClr val="333399"/>
                </a:solidFill>
              </a:rPr>
              <a:t>5 minutes</a:t>
            </a:r>
            <a:endParaRPr lang="en-US" sz="1200" dirty="0">
              <a:solidFill>
                <a:srgbClr val="333399"/>
              </a:solidFill>
            </a:endParaRPr>
          </a:p>
        </p:txBody>
      </p:sp>
      <p:pic>
        <p:nvPicPr>
          <p:cNvPr id="7" name="Picture 9" descr="exercise"/>
          <p:cNvPicPr>
            <a:picLocks noChangeAspect="1" noChangeArrowheads="1"/>
          </p:cNvPicPr>
          <p:nvPr/>
        </p:nvPicPr>
        <p:blipFill>
          <a:blip r:embed="rId3" cstate="print"/>
          <a:srcRect/>
          <a:stretch>
            <a:fillRect/>
          </a:stretch>
        </p:blipFill>
        <p:spPr bwMode="auto">
          <a:xfrm>
            <a:off x="265113" y="3065463"/>
            <a:ext cx="1624012" cy="2663825"/>
          </a:xfrm>
          <a:prstGeom prst="rect">
            <a:avLst/>
          </a:prstGeom>
          <a:noFill/>
        </p:spPr>
      </p:pic>
      <p:pic>
        <p:nvPicPr>
          <p:cNvPr id="8" name="Picture 25" descr="Materials icon"/>
          <p:cNvPicPr>
            <a:picLocks noChangeAspect="1" noChangeArrowheads="1"/>
          </p:cNvPicPr>
          <p:nvPr/>
        </p:nvPicPr>
        <p:blipFill>
          <a:blip r:embed="rId4" cstate="print"/>
          <a:srcRect/>
          <a:stretch>
            <a:fillRect/>
          </a:stretch>
        </p:blipFill>
        <p:spPr bwMode="auto">
          <a:xfrm>
            <a:off x="412081" y="5933072"/>
            <a:ext cx="136525" cy="273050"/>
          </a:xfrm>
          <a:prstGeom prst="rect">
            <a:avLst/>
          </a:prstGeom>
          <a:noFill/>
          <a:ln w="9525">
            <a:noFill/>
            <a:miter lim="800000"/>
            <a:headEnd/>
            <a:tailEnd/>
          </a:ln>
        </p:spPr>
      </p:pic>
      <p:sp>
        <p:nvSpPr>
          <p:cNvPr id="9" name="Rectangle 8"/>
          <p:cNvSpPr/>
          <p:nvPr/>
        </p:nvSpPr>
        <p:spPr>
          <a:xfrm>
            <a:off x="619125" y="5943512"/>
            <a:ext cx="1200150" cy="276999"/>
          </a:xfrm>
          <a:prstGeom prst="rect">
            <a:avLst/>
          </a:prstGeom>
        </p:spPr>
        <p:txBody>
          <a:bodyPr wrap="square">
            <a:spAutoFit/>
          </a:bodyPr>
          <a:lstStyle/>
          <a:p>
            <a:r>
              <a:rPr lang="en-US" sz="1200" b="1" dirty="0" smtClean="0">
                <a:solidFill>
                  <a:srgbClr val="333399"/>
                </a:solidFill>
              </a:rPr>
              <a:t>MATERIALS:</a:t>
            </a:r>
            <a:endParaRPr lang="en-US" sz="1200" dirty="0">
              <a:solidFill>
                <a:srgbClr val="333399"/>
              </a:solidFill>
            </a:endParaRPr>
          </a:p>
        </p:txBody>
      </p:sp>
      <p:sp>
        <p:nvSpPr>
          <p:cNvPr id="10" name="TextBox 9"/>
          <p:cNvSpPr txBox="1"/>
          <p:nvPr/>
        </p:nvSpPr>
        <p:spPr>
          <a:xfrm>
            <a:off x="323850" y="6358689"/>
            <a:ext cx="1483394" cy="1846659"/>
          </a:xfrm>
          <a:prstGeom prst="rect">
            <a:avLst/>
          </a:prstGeom>
          <a:noFill/>
        </p:spPr>
        <p:txBody>
          <a:bodyPr wrap="square" rtlCol="0">
            <a:spAutoFit/>
          </a:bodyPr>
          <a:lstStyle/>
          <a:p>
            <a:pPr marL="169863" lvl="1" indent="-168275">
              <a:spcBef>
                <a:spcPct val="50000"/>
              </a:spcBef>
              <a:buFontTx/>
              <a:buChar char="•"/>
              <a:tabLst>
                <a:tab pos="285750" algn="l"/>
              </a:tabLst>
            </a:pPr>
            <a:r>
              <a:rPr lang="en-US" sz="1200" dirty="0" smtClean="0">
                <a:solidFill>
                  <a:srgbClr val="333399"/>
                </a:solidFill>
              </a:rPr>
              <a:t>Goals and Outcomes worksheet (see next page)</a:t>
            </a:r>
          </a:p>
          <a:p>
            <a:pPr marL="169863" lvl="1" indent="-168275">
              <a:spcBef>
                <a:spcPct val="50000"/>
              </a:spcBef>
              <a:buFontTx/>
              <a:buChar char="•"/>
              <a:tabLst>
                <a:tab pos="285750" algn="l"/>
              </a:tabLst>
            </a:pPr>
            <a:r>
              <a:rPr lang="en-US" sz="1200" dirty="0" smtClean="0">
                <a:solidFill>
                  <a:srgbClr val="333399"/>
                </a:solidFill>
              </a:rPr>
              <a:t>Patient Language Process Maps completed earlier</a:t>
            </a:r>
            <a:endParaRPr lang="en-US" dirty="0"/>
          </a:p>
        </p:txBody>
      </p:sp>
      <p:pic>
        <p:nvPicPr>
          <p:cNvPr id="12" name="Picture 11" descr="Slide8.JPG"/>
          <p:cNvPicPr>
            <a:picLocks noChangeAspect="1"/>
          </p:cNvPicPr>
          <p:nvPr/>
        </p:nvPicPr>
        <p:blipFill>
          <a:blip r:embed="rId5" cstate="print"/>
          <a:stretch>
            <a:fillRect/>
          </a:stretch>
        </p:blipFill>
        <p:spPr>
          <a:xfrm>
            <a:off x="371475" y="914400"/>
            <a:ext cx="1371600" cy="10287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rot="16200000">
            <a:off x="-1143000" y="114300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p:txBody>
          <a:bodyPr/>
          <a:lstStyle/>
          <a:p>
            <a:r>
              <a:rPr lang="en-US" smtClean="0"/>
              <a:t>Evaluation</a:t>
            </a:r>
          </a:p>
        </p:txBody>
      </p:sp>
      <p:sp>
        <p:nvSpPr>
          <p:cNvPr id="56323" name="Content Placeholder 2"/>
          <p:cNvSpPr>
            <a:spLocks noGrp="1"/>
          </p:cNvSpPr>
          <p:nvPr>
            <p:ph idx="4294967295"/>
          </p:nvPr>
        </p:nvSpPr>
        <p:spPr>
          <a:xfrm>
            <a:off x="1922463" y="841378"/>
            <a:ext cx="4648200" cy="7758113"/>
          </a:xfrm>
        </p:spPr>
        <p:txBody>
          <a:bodyPr/>
          <a:lstStyle/>
          <a:p>
            <a:pPr marL="1588" indent="-1588">
              <a:tabLst/>
            </a:pPr>
            <a:r>
              <a:rPr lang="en-US" b="1" dirty="0" smtClean="0"/>
              <a:t>SAY:</a:t>
            </a:r>
          </a:p>
          <a:p>
            <a:pPr marL="1588" indent="-1588">
              <a:tabLst/>
            </a:pPr>
            <a:r>
              <a:rPr lang="en-US" dirty="0" smtClean="0"/>
              <a:t>Evaluating your </a:t>
            </a:r>
            <a:r>
              <a:rPr lang="en-US" dirty="0" err="1" smtClean="0"/>
              <a:t>TeamSTEPPS</a:t>
            </a:r>
            <a:r>
              <a:rPr lang="en-US" dirty="0" smtClean="0"/>
              <a:t> module can help you to figure out if the training worked and how to improve your results over time. By documenting your efforts and results,  you can help increase buy-in from the leadership and staff members in your hospital, which can help you to sustain change in your hospital.</a:t>
            </a:r>
          </a:p>
          <a:p>
            <a:pPr marL="1588" indent="-1588">
              <a:tabLst/>
            </a:pPr>
            <a:r>
              <a:rPr lang="en-US" dirty="0" smtClean="0"/>
              <a:t>As part of this training, we are sharing with you an evaluation guide to help you in your evaluation task. The guide discusses the purposes of evaluation, provides evaluation metrics and survey instruments, and gives you a basic evaluation checklist.</a:t>
            </a:r>
          </a:p>
        </p:txBody>
      </p:sp>
      <p:pic>
        <p:nvPicPr>
          <p:cNvPr id="5" name="Picture 4" descr="Time icon"/>
          <p:cNvPicPr>
            <a:picLocks noChangeAspect="1" noChangeArrowheads="1"/>
          </p:cNvPicPr>
          <p:nvPr/>
        </p:nvPicPr>
        <p:blipFill>
          <a:blip r:embed="rId2" cstate="print"/>
          <a:srcRect/>
          <a:stretch>
            <a:fillRect/>
          </a:stretch>
        </p:blipFill>
        <p:spPr bwMode="auto">
          <a:xfrm>
            <a:off x="337386" y="2868528"/>
            <a:ext cx="209550" cy="228600"/>
          </a:xfrm>
          <a:prstGeom prst="rect">
            <a:avLst/>
          </a:prstGeom>
          <a:noFill/>
          <a:ln w="9525">
            <a:noFill/>
            <a:miter lim="800000"/>
            <a:headEnd/>
            <a:tailEnd/>
          </a:ln>
        </p:spPr>
      </p:pic>
      <p:sp>
        <p:nvSpPr>
          <p:cNvPr id="6" name="Rectangle 5"/>
          <p:cNvSpPr/>
          <p:nvPr/>
        </p:nvSpPr>
        <p:spPr>
          <a:xfrm>
            <a:off x="533400" y="281931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2 minutes</a:t>
            </a:r>
            <a:endParaRPr lang="en-US" sz="1200" dirty="0">
              <a:solidFill>
                <a:srgbClr val="333399"/>
              </a:solidFill>
            </a:endParaRPr>
          </a:p>
        </p:txBody>
      </p:sp>
      <p:pic>
        <p:nvPicPr>
          <p:cNvPr id="7" name="Picture 25" descr="Materials icon"/>
          <p:cNvPicPr>
            <a:picLocks noChangeAspect="1" noChangeArrowheads="1"/>
          </p:cNvPicPr>
          <p:nvPr/>
        </p:nvPicPr>
        <p:blipFill>
          <a:blip r:embed="rId3" cstate="print"/>
          <a:srcRect/>
          <a:stretch>
            <a:fillRect/>
          </a:stretch>
        </p:blipFill>
        <p:spPr bwMode="auto">
          <a:xfrm>
            <a:off x="354931" y="3513722"/>
            <a:ext cx="136525" cy="273050"/>
          </a:xfrm>
          <a:prstGeom prst="rect">
            <a:avLst/>
          </a:prstGeom>
          <a:noFill/>
          <a:ln w="9525">
            <a:noFill/>
            <a:miter lim="800000"/>
            <a:headEnd/>
            <a:tailEnd/>
          </a:ln>
        </p:spPr>
      </p:pic>
      <p:sp>
        <p:nvSpPr>
          <p:cNvPr id="8" name="Rectangle 7"/>
          <p:cNvSpPr/>
          <p:nvPr/>
        </p:nvSpPr>
        <p:spPr>
          <a:xfrm>
            <a:off x="561975" y="3524162"/>
            <a:ext cx="1200150" cy="276999"/>
          </a:xfrm>
          <a:prstGeom prst="rect">
            <a:avLst/>
          </a:prstGeom>
        </p:spPr>
        <p:txBody>
          <a:bodyPr wrap="square">
            <a:spAutoFit/>
          </a:bodyPr>
          <a:lstStyle/>
          <a:p>
            <a:r>
              <a:rPr lang="en-US" sz="1200" b="1" dirty="0" smtClean="0">
                <a:solidFill>
                  <a:srgbClr val="333399"/>
                </a:solidFill>
              </a:rPr>
              <a:t>MATERIALS:</a:t>
            </a:r>
            <a:endParaRPr lang="en-US" sz="1200" dirty="0">
              <a:solidFill>
                <a:srgbClr val="333399"/>
              </a:solidFill>
            </a:endParaRPr>
          </a:p>
        </p:txBody>
      </p:sp>
      <p:sp>
        <p:nvSpPr>
          <p:cNvPr id="9" name="TextBox 8"/>
          <p:cNvSpPr txBox="1"/>
          <p:nvPr/>
        </p:nvSpPr>
        <p:spPr>
          <a:xfrm>
            <a:off x="276225" y="3834564"/>
            <a:ext cx="1483394" cy="276999"/>
          </a:xfrm>
          <a:prstGeom prst="rect">
            <a:avLst/>
          </a:prstGeom>
          <a:noFill/>
        </p:spPr>
        <p:txBody>
          <a:bodyPr wrap="square" rtlCol="0">
            <a:spAutoFit/>
          </a:bodyPr>
          <a:lstStyle/>
          <a:p>
            <a:pPr marL="169863" lvl="1" indent="-168275">
              <a:spcBef>
                <a:spcPct val="50000"/>
              </a:spcBef>
              <a:buFontTx/>
              <a:buChar char="•"/>
              <a:tabLst>
                <a:tab pos="285750" algn="l"/>
              </a:tabLst>
            </a:pPr>
            <a:r>
              <a:rPr lang="en-US" sz="1200" dirty="0" smtClean="0">
                <a:solidFill>
                  <a:srgbClr val="333399"/>
                </a:solidFill>
              </a:rPr>
              <a:t>Evaluation guide</a:t>
            </a:r>
            <a:endParaRPr lang="en-US" dirty="0"/>
          </a:p>
        </p:txBody>
      </p:sp>
      <p:pic>
        <p:nvPicPr>
          <p:cNvPr id="10" name="Picture 9" descr="Slide9.JPG"/>
          <p:cNvPicPr>
            <a:picLocks noChangeAspect="1"/>
          </p:cNvPicPr>
          <p:nvPr/>
        </p:nvPicPr>
        <p:blipFill>
          <a:blip r:embed="rId4" cstate="print"/>
          <a:stretch>
            <a:fillRect/>
          </a:stretch>
        </p:blipFill>
        <p:spPr>
          <a:xfrm>
            <a:off x="390525" y="914400"/>
            <a:ext cx="1371600" cy="10287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5"/>
          <p:cNvSpPr>
            <a:spLocks noChangeArrowheads="1"/>
          </p:cNvSpPr>
          <p:nvPr/>
        </p:nvSpPr>
        <p:spPr bwMode="auto">
          <a:xfrm>
            <a:off x="5029200" y="762000"/>
            <a:ext cx="1524000" cy="1981200"/>
          </a:xfrm>
          <a:prstGeom prst="rect">
            <a:avLst/>
          </a:prstGeom>
          <a:solidFill>
            <a:srgbClr val="EDEDE1"/>
          </a:solidFill>
          <a:ln w="9525">
            <a:noFill/>
            <a:miter lim="800000"/>
            <a:headEnd/>
            <a:tailEnd/>
          </a:ln>
        </p:spPr>
        <p:txBody>
          <a:bodyPr wrap="none" anchor="ctr"/>
          <a:lstStyle/>
          <a:p>
            <a:endParaRPr lang="en-US"/>
          </a:p>
        </p:txBody>
      </p:sp>
      <p:pic>
        <p:nvPicPr>
          <p:cNvPr id="8" name="Picture 6" descr="The process map asks the following questions:&#10;Who identifies patients' language and cultural needs? How? &#10;Who contacts the interpreter? How? List various methods and note contingency plans.&#10;Who ensures that the interpreter is present for the entire encounter? How?&#10;Who ensures that the interpreter is fully informed and integrated into the care team? How?"/>
          <p:cNvPicPr>
            <a:picLocks noChangeAspect="1" noChangeArrowheads="1"/>
          </p:cNvPicPr>
          <p:nvPr/>
        </p:nvPicPr>
        <p:blipFill>
          <a:blip r:embed="rId2" cstate="print"/>
          <a:srcRect/>
          <a:stretch>
            <a:fillRect/>
          </a:stretch>
        </p:blipFill>
        <p:spPr bwMode="auto">
          <a:xfrm rot="16200000">
            <a:off x="-1142536" y="1144654"/>
            <a:ext cx="9141883" cy="685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type="body" idx="4294967295"/>
          </p:nvPr>
        </p:nvSpPr>
        <p:spPr>
          <a:xfrm>
            <a:off x="392113" y="852488"/>
            <a:ext cx="4648200" cy="7758112"/>
          </a:xfrm>
        </p:spPr>
        <p:txBody>
          <a:bodyPr/>
          <a:lstStyle/>
          <a:p>
            <a:pPr marL="1588" indent="-1588">
              <a:tabLst/>
            </a:pPr>
            <a:r>
              <a:rPr lang="en-US" b="1" dirty="0" smtClean="0"/>
              <a:t>SAY:</a:t>
            </a:r>
          </a:p>
          <a:p>
            <a:pPr marL="1588" indent="-1588">
              <a:tabLst/>
            </a:pPr>
            <a:r>
              <a:rPr lang="en-US" dirty="0" smtClean="0"/>
              <a:t>The evaluation guide outlines a simple evaluation design. It also provides metrics and survey instruments to collect them, as well as some basic tips to analyze the data and create a report Feel free to adapt the tools provided in this evaluation guide to best meet your data needs.</a:t>
            </a:r>
          </a:p>
          <a:p>
            <a:pPr marL="1588" indent="-1588">
              <a:tabLst/>
            </a:pPr>
            <a:r>
              <a:rPr lang="en-US" dirty="0" smtClean="0"/>
              <a:t>If you plan to implement your </a:t>
            </a:r>
            <a:r>
              <a:rPr lang="en-US" dirty="0" err="1" smtClean="0"/>
              <a:t>TeamSTEPPS</a:t>
            </a:r>
            <a:r>
              <a:rPr lang="en-US" dirty="0" smtClean="0"/>
              <a:t> intervention in a large number of units, you may want to consult with an evaluation researcher to see if a more rigorous evaluation design (such as a randomized controlled trial) is feasible.</a:t>
            </a:r>
          </a:p>
          <a:p>
            <a:pPr marL="1588" indent="-1588">
              <a:tabLst/>
            </a:pPr>
            <a:r>
              <a:rPr lang="en-US" dirty="0" smtClean="0"/>
              <a:t>In any case, it’s a good idea to delegate the evaluation work to someone else, since you’re going to be busy with the trainings. It’s also a good idea to monitor your process during the intervention. This can help you explain why you got the results you got, whether any midcourse corrections are needed, and  what you can do to improve the intervention next time. The evaluation guide includes a basic template to monitor your process.  </a:t>
            </a:r>
          </a:p>
        </p:txBody>
      </p:sp>
      <p:sp>
        <p:nvSpPr>
          <p:cNvPr id="57347" name="Title 1"/>
          <p:cNvSpPr>
            <a:spLocks noGrp="1"/>
          </p:cNvSpPr>
          <p:nvPr>
            <p:ph type="title" idx="4294967295"/>
          </p:nvPr>
        </p:nvSpPr>
        <p:spPr>
          <a:xfrm>
            <a:off x="333375" y="290515"/>
            <a:ext cx="4648200" cy="395287"/>
          </a:xfrm>
        </p:spPr>
        <p:txBody>
          <a:bodyPr/>
          <a:lstStyle/>
          <a:p>
            <a:r>
              <a:rPr lang="en-US" smtClean="0"/>
              <a:t>Evaluation</a:t>
            </a:r>
          </a:p>
        </p:txBody>
      </p:sp>
      <p:sp>
        <p:nvSpPr>
          <p:cNvPr id="57348"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07455640-365D-4ED5-8BB3-87018D50A642}" type="slidenum">
              <a:rPr lang="en-US" sz="900">
                <a:solidFill>
                  <a:srgbClr val="663300"/>
                </a:solidFill>
                <a:latin typeface="Verdana" pitchFamily="34" charset="0"/>
              </a:rPr>
              <a:pPr algn="ctr"/>
              <a:t>39</a:t>
            </a:fld>
            <a:endParaRPr lang="en-US" sz="900">
              <a:solidFill>
                <a:srgbClr val="663300"/>
              </a:solidFill>
              <a:latin typeface="Verdana" pitchFamily="34" charset="0"/>
            </a:endParaRPr>
          </a:p>
        </p:txBody>
      </p:sp>
      <p:pic>
        <p:nvPicPr>
          <p:cNvPr id="6" name="Picture 5" descr="Time icon"/>
          <p:cNvPicPr>
            <a:picLocks noChangeAspect="1" noChangeArrowheads="1"/>
          </p:cNvPicPr>
          <p:nvPr/>
        </p:nvPicPr>
        <p:blipFill>
          <a:blip r:embed="rId2" cstate="print"/>
          <a:srcRect/>
          <a:stretch>
            <a:fillRect/>
          </a:stretch>
        </p:blipFill>
        <p:spPr bwMode="auto">
          <a:xfrm>
            <a:off x="5042736" y="2744703"/>
            <a:ext cx="209550" cy="228600"/>
          </a:xfrm>
          <a:prstGeom prst="rect">
            <a:avLst/>
          </a:prstGeom>
          <a:noFill/>
          <a:ln w="9525">
            <a:noFill/>
            <a:miter lim="800000"/>
            <a:headEnd/>
            <a:tailEnd/>
          </a:ln>
        </p:spPr>
      </p:pic>
      <p:sp>
        <p:nvSpPr>
          <p:cNvPr id="7" name="Rectangle 6"/>
          <p:cNvSpPr/>
          <p:nvPr/>
        </p:nvSpPr>
        <p:spPr>
          <a:xfrm>
            <a:off x="5238750" y="2695487"/>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1 minute</a:t>
            </a:r>
            <a:endParaRPr lang="en-US" sz="1200" dirty="0">
              <a:solidFill>
                <a:srgbClr val="333399"/>
              </a:solidFill>
            </a:endParaRPr>
          </a:p>
        </p:txBody>
      </p:sp>
      <p:pic>
        <p:nvPicPr>
          <p:cNvPr id="8" name="Picture 7" descr="Slide10.JPG"/>
          <p:cNvPicPr>
            <a:picLocks noChangeAspect="1"/>
          </p:cNvPicPr>
          <p:nvPr/>
        </p:nvPicPr>
        <p:blipFill>
          <a:blip r:embed="rId3" cstate="print"/>
          <a:stretch>
            <a:fillRect/>
          </a:stretch>
        </p:blipFill>
        <p:spPr>
          <a:xfrm>
            <a:off x="5105400" y="933450"/>
            <a:ext cx="1371600" cy="10287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type="body" idx="1"/>
          </p:nvPr>
        </p:nvSpPr>
        <p:spPr/>
        <p:txBody>
          <a:bodyPr/>
          <a:lstStyle/>
          <a:p>
            <a:pPr marL="1588" indent="-1588">
              <a:tabLst>
                <a:tab pos="457200" algn="l"/>
              </a:tabLst>
            </a:pPr>
            <a:r>
              <a:rPr lang="en-US" dirty="0" smtClean="0"/>
              <a:t>The evaluation guide provides basic evaluation metrics, but you should feel free to customize the metrics to best meet your information needs. Ideally, your metrics should help you measure whether you are meeting the goals you have set for your intervention.</a:t>
            </a:r>
          </a:p>
          <a:p>
            <a:pPr marL="1588" indent="-1588">
              <a:tabLst>
                <a:tab pos="457200" algn="l"/>
              </a:tabLst>
            </a:pPr>
            <a:r>
              <a:rPr lang="en-US" dirty="0" smtClean="0"/>
              <a:t>In training programs you can evaluate metrics on four levels: reactions, learning, behaviors, and patient outcomes. At level 1, you measure trainees’ reactions to the training – whether they liked it and found it to be useful. At level 2, you measure how much they learned from the training. Level 3 measures how behaviors change because of the training. Finally, at level 4, you measure patient outcomes resulting from the training.</a:t>
            </a:r>
          </a:p>
          <a:p>
            <a:pPr marL="1588" indent="-1588">
              <a:tabLst>
                <a:tab pos="457200" algn="l"/>
              </a:tabLst>
            </a:pPr>
            <a:r>
              <a:rPr lang="en-US" dirty="0" smtClean="0"/>
              <a:t>When you experienced the module as intended for staff, you filled out the questionnaires for levels 1, 2, and </a:t>
            </a:r>
            <a:r>
              <a:rPr lang="en-US" dirty="0" err="1" smtClean="0"/>
              <a:t>pretraining</a:t>
            </a:r>
            <a:r>
              <a:rPr lang="en-US" dirty="0" smtClean="0"/>
              <a:t> level 3. Take a moment now to review the other surveys in the evaluation guide. These include the </a:t>
            </a:r>
            <a:r>
              <a:rPr lang="en-US" dirty="0" err="1" smtClean="0"/>
              <a:t>Posttraining</a:t>
            </a:r>
            <a:r>
              <a:rPr lang="en-US" dirty="0" smtClean="0"/>
              <a:t> Behavior Survey at level 3 and LEP Patient Outcome Survey at level 4.</a:t>
            </a:r>
          </a:p>
          <a:p>
            <a:pPr marL="1588" indent="-1588">
              <a:tabLst>
                <a:tab pos="457200" algn="l"/>
              </a:tabLst>
            </a:pPr>
            <a:endParaRPr lang="en-US" dirty="0" smtClean="0"/>
          </a:p>
          <a:p>
            <a:pPr marL="1588" indent="-1588">
              <a:tabLst>
                <a:tab pos="463550" algn="l"/>
              </a:tabLst>
            </a:pPr>
            <a:r>
              <a:rPr lang="en-US" dirty="0" smtClean="0"/>
              <a:t>	</a:t>
            </a:r>
            <a:r>
              <a:rPr lang="en-US" b="1" dirty="0" smtClean="0"/>
              <a:t>	</a:t>
            </a:r>
          </a:p>
          <a:p>
            <a:pPr marL="1588" indent="-1588">
              <a:tabLst>
                <a:tab pos="463550" algn="l"/>
              </a:tabLst>
            </a:pPr>
            <a:r>
              <a:rPr lang="en-US" b="1" dirty="0" smtClean="0"/>
              <a:t>        DISCUSSION:</a:t>
            </a:r>
          </a:p>
          <a:p>
            <a:pPr marL="182880" indent="-182880">
              <a:buFont typeface="Arial" pitchFamily="34" charset="0"/>
              <a:buChar char="•"/>
              <a:tabLst>
                <a:tab pos="457200" algn="l"/>
              </a:tabLst>
            </a:pPr>
            <a:r>
              <a:rPr lang="en-US" dirty="0" smtClean="0"/>
              <a:t>The higher up you go in the levels, the more convincing your evaluation will be. How high will you go in your evaluation?</a:t>
            </a:r>
          </a:p>
          <a:p>
            <a:pPr marL="182880" indent="-182880">
              <a:buFont typeface="Arial" pitchFamily="34" charset="0"/>
              <a:buChar char="•"/>
              <a:tabLst>
                <a:tab pos="457200" algn="l"/>
              </a:tabLst>
            </a:pPr>
            <a:r>
              <a:rPr lang="en-US" dirty="0" smtClean="0"/>
              <a:t>What other metrics might you like to use, beyond what’s provided in the evaluation guide?</a:t>
            </a:r>
          </a:p>
        </p:txBody>
      </p:sp>
      <p:sp>
        <p:nvSpPr>
          <p:cNvPr id="58371" name="Title 1"/>
          <p:cNvSpPr>
            <a:spLocks noGrp="1"/>
          </p:cNvSpPr>
          <p:nvPr>
            <p:ph type="title"/>
          </p:nvPr>
        </p:nvSpPr>
        <p:spPr/>
        <p:txBody>
          <a:bodyPr/>
          <a:lstStyle/>
          <a:p>
            <a:r>
              <a:rPr lang="en-US" smtClean="0"/>
              <a:t>Evaluation</a:t>
            </a:r>
          </a:p>
        </p:txBody>
      </p:sp>
      <p:pic>
        <p:nvPicPr>
          <p:cNvPr id="9" name="Picture 8" descr="Time icon"/>
          <p:cNvPicPr>
            <a:picLocks noChangeAspect="1" noChangeArrowheads="1"/>
          </p:cNvPicPr>
          <p:nvPr/>
        </p:nvPicPr>
        <p:blipFill>
          <a:blip r:embed="rId2" cstate="print"/>
          <a:srcRect/>
          <a:stretch>
            <a:fillRect/>
          </a:stretch>
        </p:blipFill>
        <p:spPr bwMode="auto">
          <a:xfrm>
            <a:off x="337386" y="2868528"/>
            <a:ext cx="209550" cy="228600"/>
          </a:xfrm>
          <a:prstGeom prst="rect">
            <a:avLst/>
          </a:prstGeom>
          <a:noFill/>
          <a:ln w="9525">
            <a:noFill/>
            <a:miter lim="800000"/>
            <a:headEnd/>
            <a:tailEnd/>
          </a:ln>
        </p:spPr>
      </p:pic>
      <p:sp>
        <p:nvSpPr>
          <p:cNvPr id="10" name="Rectangle 9"/>
          <p:cNvSpPr/>
          <p:nvPr/>
        </p:nvSpPr>
        <p:spPr>
          <a:xfrm>
            <a:off x="533400" y="281931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7 minutes</a:t>
            </a:r>
            <a:endParaRPr lang="en-US" sz="1200" dirty="0">
              <a:solidFill>
                <a:srgbClr val="333399"/>
              </a:solidFill>
            </a:endParaRPr>
          </a:p>
        </p:txBody>
      </p:sp>
      <p:pic>
        <p:nvPicPr>
          <p:cNvPr id="11" name="Picture 25" descr="Materials icon"/>
          <p:cNvPicPr>
            <a:picLocks noChangeAspect="1" noChangeArrowheads="1"/>
          </p:cNvPicPr>
          <p:nvPr/>
        </p:nvPicPr>
        <p:blipFill>
          <a:blip r:embed="rId3" cstate="print"/>
          <a:srcRect/>
          <a:stretch>
            <a:fillRect/>
          </a:stretch>
        </p:blipFill>
        <p:spPr bwMode="auto">
          <a:xfrm>
            <a:off x="354931" y="3513722"/>
            <a:ext cx="136525" cy="273050"/>
          </a:xfrm>
          <a:prstGeom prst="rect">
            <a:avLst/>
          </a:prstGeom>
          <a:noFill/>
          <a:ln w="9525">
            <a:noFill/>
            <a:miter lim="800000"/>
            <a:headEnd/>
            <a:tailEnd/>
          </a:ln>
        </p:spPr>
      </p:pic>
      <p:sp>
        <p:nvSpPr>
          <p:cNvPr id="12" name="Rectangle 11"/>
          <p:cNvSpPr/>
          <p:nvPr/>
        </p:nvSpPr>
        <p:spPr>
          <a:xfrm>
            <a:off x="561975" y="3524162"/>
            <a:ext cx="1200150" cy="276999"/>
          </a:xfrm>
          <a:prstGeom prst="rect">
            <a:avLst/>
          </a:prstGeom>
        </p:spPr>
        <p:txBody>
          <a:bodyPr wrap="square">
            <a:spAutoFit/>
          </a:bodyPr>
          <a:lstStyle/>
          <a:p>
            <a:r>
              <a:rPr lang="en-US" sz="1200" b="1" dirty="0" smtClean="0">
                <a:solidFill>
                  <a:srgbClr val="333399"/>
                </a:solidFill>
              </a:rPr>
              <a:t>MATERIALS:</a:t>
            </a:r>
            <a:endParaRPr lang="en-US" sz="1200" dirty="0">
              <a:solidFill>
                <a:srgbClr val="333399"/>
              </a:solidFill>
            </a:endParaRPr>
          </a:p>
        </p:txBody>
      </p:sp>
      <p:sp>
        <p:nvSpPr>
          <p:cNvPr id="13" name="TextBox 12"/>
          <p:cNvSpPr txBox="1"/>
          <p:nvPr/>
        </p:nvSpPr>
        <p:spPr>
          <a:xfrm>
            <a:off x="276225" y="3834564"/>
            <a:ext cx="1483394" cy="276999"/>
          </a:xfrm>
          <a:prstGeom prst="rect">
            <a:avLst/>
          </a:prstGeom>
          <a:noFill/>
        </p:spPr>
        <p:txBody>
          <a:bodyPr wrap="square" rtlCol="0">
            <a:spAutoFit/>
          </a:bodyPr>
          <a:lstStyle/>
          <a:p>
            <a:pPr marL="169863" lvl="1" indent="-168275">
              <a:spcBef>
                <a:spcPct val="50000"/>
              </a:spcBef>
              <a:buFontTx/>
              <a:buChar char="•"/>
              <a:tabLst>
                <a:tab pos="285750" algn="l"/>
              </a:tabLst>
            </a:pPr>
            <a:r>
              <a:rPr lang="en-US" sz="1200" dirty="0" smtClean="0">
                <a:solidFill>
                  <a:srgbClr val="333399"/>
                </a:solidFill>
              </a:rPr>
              <a:t>Evaluation guide</a:t>
            </a:r>
            <a:endParaRPr lang="en-US" dirty="0"/>
          </a:p>
        </p:txBody>
      </p:sp>
      <p:pic>
        <p:nvPicPr>
          <p:cNvPr id="14" name="Picture 13" descr="Slide11.JPG"/>
          <p:cNvPicPr>
            <a:picLocks noChangeAspect="1"/>
          </p:cNvPicPr>
          <p:nvPr/>
        </p:nvPicPr>
        <p:blipFill>
          <a:blip r:embed="rId4" cstate="print"/>
          <a:stretch>
            <a:fillRect/>
          </a:stretch>
        </p:blipFill>
        <p:spPr>
          <a:xfrm>
            <a:off x="381000" y="923925"/>
            <a:ext cx="1371600" cy="1028700"/>
          </a:xfrm>
          <a:prstGeom prst="rect">
            <a:avLst/>
          </a:prstGeom>
        </p:spPr>
      </p:pic>
      <p:pic>
        <p:nvPicPr>
          <p:cNvPr id="15" name="Picture 14"/>
          <p:cNvPicPr>
            <a:picLocks noChangeAspect="1" noChangeArrowheads="1"/>
          </p:cNvPicPr>
          <p:nvPr/>
        </p:nvPicPr>
        <p:blipFill>
          <a:blip r:embed="rId5" cstate="print"/>
          <a:srcRect/>
          <a:stretch>
            <a:fillRect/>
          </a:stretch>
        </p:blipFill>
        <p:spPr bwMode="auto">
          <a:xfrm>
            <a:off x="1994885" y="4755014"/>
            <a:ext cx="284162"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DD0FB12-6026-4D4B-8B00-4870E6D1A582}" type="slidenum">
              <a:rPr lang="en-US" smtClean="0">
                <a:solidFill>
                  <a:srgbClr val="663300"/>
                </a:solidFill>
                <a:latin typeface="Verdana" pitchFamily="34" charset="0"/>
              </a:rPr>
              <a:pPr eaLnBrk="1" hangingPunct="1">
                <a:defRPr/>
              </a:pPr>
              <a:t>41</a:t>
            </a:fld>
            <a:endParaRPr lang="en-US" dirty="0" smtClean="0">
              <a:solidFill>
                <a:srgbClr val="663300"/>
              </a:solidFill>
              <a:latin typeface="Verdana" pitchFamily="34" charset="0"/>
            </a:endParaRPr>
          </a:p>
        </p:txBody>
      </p:sp>
      <p:sp>
        <p:nvSpPr>
          <p:cNvPr id="59395" name="Title 1"/>
          <p:cNvSpPr>
            <a:spLocks noGrp="1"/>
          </p:cNvSpPr>
          <p:nvPr>
            <p:ph type="title" idx="4294967295"/>
          </p:nvPr>
        </p:nvSpPr>
        <p:spPr/>
        <p:txBody>
          <a:bodyPr/>
          <a:lstStyle/>
          <a:p>
            <a:r>
              <a:rPr lang="en-US" smtClean="0"/>
              <a:t>Training</a:t>
            </a:r>
          </a:p>
        </p:txBody>
      </p:sp>
      <p:sp>
        <p:nvSpPr>
          <p:cNvPr id="59396" name="Content Placeholder 2"/>
          <p:cNvSpPr>
            <a:spLocks noGrp="1"/>
          </p:cNvSpPr>
          <p:nvPr>
            <p:ph idx="4294967295"/>
          </p:nvPr>
        </p:nvSpPr>
        <p:spPr/>
        <p:txBody>
          <a:bodyPr/>
          <a:lstStyle/>
          <a:p>
            <a:pPr marL="0" indent="0">
              <a:tabLst/>
            </a:pPr>
            <a:r>
              <a:rPr lang="en-US" b="1" dirty="0" smtClean="0"/>
              <a:t>SAY:</a:t>
            </a:r>
            <a:r>
              <a:rPr lang="en-US" dirty="0" smtClean="0"/>
              <a:t> </a:t>
            </a:r>
          </a:p>
          <a:p>
            <a:pPr marL="0" indent="0">
              <a:tabLst/>
            </a:pPr>
            <a:r>
              <a:rPr lang="en-US" dirty="0" smtClean="0"/>
              <a:t>Now that you know what changes you want to implement and how to measure the success of those changes, you are ready to plan your training. Take a few minutes with your group to discuss the logistics of your training. Who will be trained?  Can you bring interdisciplinary teams together for the training?  How will you get everyone together for the 60-minute session?  How long will it take to cycle everyone through training?  How will you handle staff who work during the night shift?</a:t>
            </a:r>
          </a:p>
          <a:p>
            <a:pPr marL="0" indent="0">
              <a:tabLst/>
            </a:pPr>
            <a:endParaRPr lang="en-US" dirty="0" smtClean="0"/>
          </a:p>
        </p:txBody>
      </p:sp>
      <p:pic>
        <p:nvPicPr>
          <p:cNvPr id="6" name="Picture 5" descr="Time icon"/>
          <p:cNvPicPr>
            <a:picLocks noChangeAspect="1" noChangeArrowheads="1"/>
          </p:cNvPicPr>
          <p:nvPr/>
        </p:nvPicPr>
        <p:blipFill>
          <a:blip r:embed="rId2" cstate="print"/>
          <a:srcRect/>
          <a:stretch>
            <a:fillRect/>
          </a:stretch>
        </p:blipFill>
        <p:spPr bwMode="auto">
          <a:xfrm>
            <a:off x="5042736" y="2782803"/>
            <a:ext cx="209550" cy="228600"/>
          </a:xfrm>
          <a:prstGeom prst="rect">
            <a:avLst/>
          </a:prstGeom>
          <a:noFill/>
          <a:ln w="9525">
            <a:noFill/>
            <a:miter lim="800000"/>
            <a:headEnd/>
            <a:tailEnd/>
          </a:ln>
        </p:spPr>
      </p:pic>
      <p:sp>
        <p:nvSpPr>
          <p:cNvPr id="7" name="Rectangle 6"/>
          <p:cNvSpPr/>
          <p:nvPr/>
        </p:nvSpPr>
        <p:spPr>
          <a:xfrm>
            <a:off x="5238750" y="2733587"/>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7 minutes</a:t>
            </a:r>
            <a:endParaRPr lang="en-US" sz="1200" dirty="0">
              <a:solidFill>
                <a:srgbClr val="333399"/>
              </a:solidFill>
            </a:endParaRPr>
          </a:p>
        </p:txBody>
      </p:sp>
      <p:pic>
        <p:nvPicPr>
          <p:cNvPr id="8" name="Picture 7" descr="Slide12.JPG"/>
          <p:cNvPicPr>
            <a:picLocks noChangeAspect="1"/>
          </p:cNvPicPr>
          <p:nvPr/>
        </p:nvPicPr>
        <p:blipFill>
          <a:blip r:embed="rId3" cstate="print"/>
          <a:stretch>
            <a:fillRect/>
          </a:stretch>
        </p:blipFill>
        <p:spPr>
          <a:xfrm>
            <a:off x="5086350" y="904875"/>
            <a:ext cx="1371600" cy="10287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p:txBody>
          <a:bodyPr/>
          <a:lstStyle/>
          <a:p>
            <a:r>
              <a:rPr lang="en-US" smtClean="0"/>
              <a:t>Phase III:  Sustainment</a:t>
            </a:r>
          </a:p>
        </p:txBody>
      </p:sp>
      <p:sp>
        <p:nvSpPr>
          <p:cNvPr id="60419" name="Content Placeholder 2"/>
          <p:cNvSpPr>
            <a:spLocks noGrp="1"/>
          </p:cNvSpPr>
          <p:nvPr>
            <p:ph idx="4294967295"/>
          </p:nvPr>
        </p:nvSpPr>
        <p:spPr/>
        <p:txBody>
          <a:bodyPr/>
          <a:lstStyle/>
          <a:p>
            <a:pPr marL="1588" indent="-1588">
              <a:tabLst/>
            </a:pPr>
            <a:r>
              <a:rPr lang="en-US" b="1" dirty="0" smtClean="0"/>
              <a:t>SAY:</a:t>
            </a:r>
          </a:p>
          <a:p>
            <a:pPr marL="1588" indent="-1588">
              <a:tabLst/>
            </a:pPr>
            <a:r>
              <a:rPr lang="en-US" dirty="0" smtClean="0"/>
              <a:t>Now consider how you will “make it stick.” How will new staff be trained?  How will these changes become “institutionalized” and permanent?  </a:t>
            </a:r>
          </a:p>
          <a:p>
            <a:pPr marL="1588" indent="-1588">
              <a:tabLst/>
            </a:pPr>
            <a:r>
              <a:rPr lang="en-US" dirty="0" smtClean="0"/>
              <a:t>Remember that it took time for providers to develop their habits and practices regarding the use of interpreters. It can take time and more than one training session  to undo habits that were developed  over time, especially if those habits were developed in response to the limited availability of interpretation services. Take a moment to think about objections people may raise during trainings about the changes you’re trying to make. How will you answer these objections? The hospital guide that comes with this module offers a “Frequently Asked Questions” section that answers several commonly heard objections. Planning ongoing training and refresher courses also helps it “stick,” as do consistent feedback and encouragement from leadership.</a:t>
            </a:r>
          </a:p>
          <a:p>
            <a:pPr marL="1588" indent="-1588">
              <a:tabLst/>
            </a:pPr>
            <a:r>
              <a:rPr lang="en-US" dirty="0" smtClean="0"/>
              <a:t>One element that can support long-term behavior change is the use of coaches:  people within the unit representing the different professions and disciplines, including interpreters, who agree to help their peers use the new tools and processes. Internal coaches receive extra training and support and provide effective, respectful feedback in the midst of the work that can help keep the team on track. For example, a coach in a clinical area who works at the front desk as unit clerk might remind the nurse, “We agreed to call language services first when a patient comes in and we are unclear about their language needs, remember?  Let’s do that now….”   Or a coach who is an interpreter might debrief with another interpreter, encouraging him or her to use assertion skills in future. There is a coaching module on your CD and in your packet, and we encourage you to use it to help you prepare for sustaining your changes and improvements. </a:t>
            </a:r>
          </a:p>
          <a:p>
            <a:pPr marL="1588" indent="-1588">
              <a:tabLst/>
            </a:pPr>
            <a:r>
              <a:rPr lang="en-US" dirty="0" smtClean="0"/>
              <a:t>Another key element to help with sustainment is mobilizing leadership support. Ideally you would do this before your first training. The hospital guide that comes with this module provides tools and information to engage hospital leaders. </a:t>
            </a:r>
          </a:p>
        </p:txBody>
      </p:sp>
      <p:pic>
        <p:nvPicPr>
          <p:cNvPr id="5" name="Picture 4" descr="Time icon"/>
          <p:cNvPicPr>
            <a:picLocks noChangeAspect="1" noChangeArrowheads="1"/>
          </p:cNvPicPr>
          <p:nvPr/>
        </p:nvPicPr>
        <p:blipFill>
          <a:blip r:embed="rId2" cstate="print"/>
          <a:srcRect/>
          <a:stretch>
            <a:fillRect/>
          </a:stretch>
        </p:blipFill>
        <p:spPr bwMode="auto">
          <a:xfrm>
            <a:off x="337386" y="2868528"/>
            <a:ext cx="209550" cy="228600"/>
          </a:xfrm>
          <a:prstGeom prst="rect">
            <a:avLst/>
          </a:prstGeom>
          <a:noFill/>
          <a:ln w="9525">
            <a:noFill/>
            <a:miter lim="800000"/>
            <a:headEnd/>
            <a:tailEnd/>
          </a:ln>
        </p:spPr>
      </p:pic>
      <p:sp>
        <p:nvSpPr>
          <p:cNvPr id="6" name="Rectangle 5"/>
          <p:cNvSpPr/>
          <p:nvPr/>
        </p:nvSpPr>
        <p:spPr>
          <a:xfrm>
            <a:off x="533400" y="2819312"/>
            <a:ext cx="1200150" cy="461665"/>
          </a:xfrm>
          <a:prstGeom prst="rect">
            <a:avLst/>
          </a:prstGeom>
        </p:spPr>
        <p:txBody>
          <a:bodyPr wrap="square">
            <a:spAutoFit/>
          </a:bodyPr>
          <a:lstStyle/>
          <a:p>
            <a:r>
              <a:rPr lang="en-US" sz="1200" b="1" dirty="0" smtClean="0">
                <a:solidFill>
                  <a:srgbClr val="333399"/>
                </a:solidFill>
              </a:rPr>
              <a:t>SLIDE TIME:</a:t>
            </a:r>
          </a:p>
          <a:p>
            <a:r>
              <a:rPr lang="en-US" sz="1200" dirty="0" smtClean="0">
                <a:solidFill>
                  <a:srgbClr val="333399"/>
                </a:solidFill>
              </a:rPr>
              <a:t>5 minutes</a:t>
            </a:r>
            <a:endParaRPr lang="en-US" sz="1200" dirty="0">
              <a:solidFill>
                <a:srgbClr val="333399"/>
              </a:solidFill>
            </a:endParaRPr>
          </a:p>
        </p:txBody>
      </p:sp>
      <p:pic>
        <p:nvPicPr>
          <p:cNvPr id="7" name="Picture 25" descr="Materials icon"/>
          <p:cNvPicPr>
            <a:picLocks noChangeAspect="1" noChangeArrowheads="1"/>
          </p:cNvPicPr>
          <p:nvPr/>
        </p:nvPicPr>
        <p:blipFill>
          <a:blip r:embed="rId3" cstate="print"/>
          <a:srcRect/>
          <a:stretch>
            <a:fillRect/>
          </a:stretch>
        </p:blipFill>
        <p:spPr bwMode="auto">
          <a:xfrm>
            <a:off x="354931" y="3513722"/>
            <a:ext cx="136525" cy="273050"/>
          </a:xfrm>
          <a:prstGeom prst="rect">
            <a:avLst/>
          </a:prstGeom>
          <a:noFill/>
          <a:ln w="9525">
            <a:noFill/>
            <a:miter lim="800000"/>
            <a:headEnd/>
            <a:tailEnd/>
          </a:ln>
        </p:spPr>
      </p:pic>
      <p:sp>
        <p:nvSpPr>
          <p:cNvPr id="8" name="Rectangle 7"/>
          <p:cNvSpPr/>
          <p:nvPr/>
        </p:nvSpPr>
        <p:spPr>
          <a:xfrm>
            <a:off x="561975" y="3524162"/>
            <a:ext cx="1200150" cy="276999"/>
          </a:xfrm>
          <a:prstGeom prst="rect">
            <a:avLst/>
          </a:prstGeom>
        </p:spPr>
        <p:txBody>
          <a:bodyPr wrap="square">
            <a:spAutoFit/>
          </a:bodyPr>
          <a:lstStyle/>
          <a:p>
            <a:r>
              <a:rPr lang="en-US" sz="1200" b="1" dirty="0" smtClean="0">
                <a:solidFill>
                  <a:srgbClr val="333399"/>
                </a:solidFill>
              </a:rPr>
              <a:t>MATERIALS:</a:t>
            </a:r>
            <a:endParaRPr lang="en-US" sz="1200" dirty="0">
              <a:solidFill>
                <a:srgbClr val="333399"/>
              </a:solidFill>
            </a:endParaRPr>
          </a:p>
        </p:txBody>
      </p:sp>
      <p:sp>
        <p:nvSpPr>
          <p:cNvPr id="9" name="TextBox 8"/>
          <p:cNvSpPr txBox="1"/>
          <p:nvPr/>
        </p:nvSpPr>
        <p:spPr>
          <a:xfrm>
            <a:off x="276225" y="3834564"/>
            <a:ext cx="1483394" cy="461665"/>
          </a:xfrm>
          <a:prstGeom prst="rect">
            <a:avLst/>
          </a:prstGeom>
          <a:noFill/>
        </p:spPr>
        <p:txBody>
          <a:bodyPr wrap="square" rtlCol="0">
            <a:spAutoFit/>
          </a:bodyPr>
          <a:lstStyle/>
          <a:p>
            <a:pPr marL="169863" lvl="1" indent="-168275">
              <a:spcBef>
                <a:spcPct val="50000"/>
              </a:spcBef>
              <a:buFontTx/>
              <a:buChar char="•"/>
              <a:tabLst>
                <a:tab pos="285750" algn="l"/>
              </a:tabLst>
            </a:pPr>
            <a:r>
              <a:rPr lang="en-US" sz="1200" dirty="0" smtClean="0">
                <a:solidFill>
                  <a:srgbClr val="333399"/>
                </a:solidFill>
              </a:rPr>
              <a:t>Coaching manual</a:t>
            </a:r>
            <a:endParaRPr lang="en-US" dirty="0"/>
          </a:p>
        </p:txBody>
      </p:sp>
      <p:pic>
        <p:nvPicPr>
          <p:cNvPr id="10" name="Picture 9" descr="Slide13.JPG"/>
          <p:cNvPicPr>
            <a:picLocks noChangeAspect="1"/>
          </p:cNvPicPr>
          <p:nvPr/>
        </p:nvPicPr>
        <p:blipFill>
          <a:blip r:embed="rId4" cstate="print"/>
          <a:stretch>
            <a:fillRect/>
          </a:stretch>
        </p:blipFill>
        <p:spPr>
          <a:xfrm>
            <a:off x="381000" y="933450"/>
            <a:ext cx="1371600" cy="10287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0CF742C-F1F5-4F20-B19E-7C3C93FDF664}" type="slidenum">
              <a:rPr lang="en-US" smtClean="0">
                <a:solidFill>
                  <a:srgbClr val="663300"/>
                </a:solidFill>
                <a:latin typeface="Verdana" pitchFamily="34" charset="0"/>
              </a:rPr>
              <a:pPr eaLnBrk="1" hangingPunct="1">
                <a:defRPr/>
              </a:pPr>
              <a:t>43</a:t>
            </a:fld>
            <a:endParaRPr lang="en-US" dirty="0" smtClean="0">
              <a:solidFill>
                <a:srgbClr val="663300"/>
              </a:solidFill>
              <a:latin typeface="Verdana" pitchFamily="34" charset="0"/>
            </a:endParaRPr>
          </a:p>
        </p:txBody>
      </p:sp>
      <p:sp>
        <p:nvSpPr>
          <p:cNvPr id="61443" name="Title 1"/>
          <p:cNvSpPr>
            <a:spLocks noGrp="1"/>
          </p:cNvSpPr>
          <p:nvPr>
            <p:ph type="title" idx="4294967295"/>
          </p:nvPr>
        </p:nvSpPr>
        <p:spPr>
          <a:xfrm>
            <a:off x="406400" y="290515"/>
            <a:ext cx="4648200" cy="395287"/>
          </a:xfrm>
        </p:spPr>
        <p:txBody>
          <a:bodyPr/>
          <a:lstStyle/>
          <a:p>
            <a:r>
              <a:rPr lang="en-US" smtClean="0"/>
              <a:t>Action Planning</a:t>
            </a:r>
          </a:p>
        </p:txBody>
      </p:sp>
      <p:sp>
        <p:nvSpPr>
          <p:cNvPr id="61444" name="Content Placeholder 2"/>
          <p:cNvSpPr>
            <a:spLocks noGrp="1"/>
          </p:cNvSpPr>
          <p:nvPr>
            <p:ph idx="4294967295"/>
          </p:nvPr>
        </p:nvSpPr>
        <p:spPr>
          <a:xfrm>
            <a:off x="276225" y="852488"/>
            <a:ext cx="4648200" cy="7758112"/>
          </a:xfrm>
        </p:spPr>
        <p:txBody>
          <a:bodyPr/>
          <a:lstStyle/>
          <a:p>
            <a:pPr marL="1588" indent="-1588">
              <a:tabLst/>
            </a:pPr>
            <a:r>
              <a:rPr lang="en-US" b="1" dirty="0" smtClean="0"/>
              <a:t>SAY:</a:t>
            </a:r>
          </a:p>
          <a:p>
            <a:pPr marL="1588" indent="-1588">
              <a:tabLst/>
            </a:pPr>
            <a:r>
              <a:rPr lang="en-US" dirty="0" smtClean="0"/>
              <a:t>Take 20 minutes in your group to complete your action plan for implementation, using all the information you have gathered and discussed so far. Include all the steps of the plan, note who will be responsible for each step, and set a target timeframe for each step. Use the action planning worksheet provided. We will be available to help your groups as you complete the action planning.</a:t>
            </a:r>
          </a:p>
          <a:p>
            <a:pPr marL="1588" indent="-1588">
              <a:tabLst/>
            </a:pPr>
            <a:endParaRPr lang="en-US" dirty="0" smtClean="0"/>
          </a:p>
          <a:p>
            <a:pPr marL="1588" indent="-1588">
              <a:tabLst/>
            </a:pPr>
            <a:r>
              <a:rPr lang="en-US" b="1" dirty="0" smtClean="0"/>
              <a:t>DO:  </a:t>
            </a:r>
          </a:p>
          <a:p>
            <a:pPr marL="1588" indent="-1588">
              <a:tabLst/>
            </a:pPr>
            <a:r>
              <a:rPr lang="en-US" dirty="0" smtClean="0"/>
              <a:t>Ask the groups to share their action plans with each other.</a:t>
            </a:r>
          </a:p>
          <a:p>
            <a:pPr marL="1588" indent="-1588">
              <a:tabLst/>
            </a:pPr>
            <a:endParaRPr lang="en-US" dirty="0" smtClean="0"/>
          </a:p>
        </p:txBody>
      </p:sp>
      <p:sp>
        <p:nvSpPr>
          <p:cNvPr id="61445" name="Rectangle 15"/>
          <p:cNvSpPr>
            <a:spLocks noChangeArrowheads="1"/>
          </p:cNvSpPr>
          <p:nvPr/>
        </p:nvSpPr>
        <p:spPr bwMode="auto">
          <a:xfrm>
            <a:off x="5053015" y="3889375"/>
            <a:ext cx="1500187" cy="1981200"/>
          </a:xfrm>
          <a:prstGeom prst="rect">
            <a:avLst/>
          </a:prstGeom>
          <a:solidFill>
            <a:srgbClr val="EDEDE1"/>
          </a:solidFill>
          <a:ln w="9525">
            <a:noFill/>
            <a:miter lim="800000"/>
            <a:headEnd/>
            <a:tailEnd/>
          </a:ln>
        </p:spPr>
        <p:txBody>
          <a:bodyPr wrap="none" anchor="ctr"/>
          <a:lstStyle/>
          <a:p>
            <a:endParaRPr lang="en-US"/>
          </a:p>
        </p:txBody>
      </p:sp>
      <p:pic>
        <p:nvPicPr>
          <p:cNvPr id="7" name="Picture 6" descr="Time icon"/>
          <p:cNvPicPr>
            <a:picLocks noChangeAspect="1" noChangeArrowheads="1"/>
          </p:cNvPicPr>
          <p:nvPr/>
        </p:nvPicPr>
        <p:blipFill>
          <a:blip r:embed="rId2" cstate="print"/>
          <a:srcRect/>
          <a:stretch>
            <a:fillRect/>
          </a:stretch>
        </p:blipFill>
        <p:spPr bwMode="auto">
          <a:xfrm>
            <a:off x="5099886" y="2735178"/>
            <a:ext cx="209550" cy="228600"/>
          </a:xfrm>
          <a:prstGeom prst="rect">
            <a:avLst/>
          </a:prstGeom>
          <a:noFill/>
          <a:ln w="9525">
            <a:noFill/>
            <a:miter lim="800000"/>
            <a:headEnd/>
            <a:tailEnd/>
          </a:ln>
        </p:spPr>
      </p:pic>
      <p:sp>
        <p:nvSpPr>
          <p:cNvPr id="8" name="Rectangle 7"/>
          <p:cNvSpPr/>
          <p:nvPr/>
        </p:nvSpPr>
        <p:spPr>
          <a:xfrm>
            <a:off x="5295900" y="2685962"/>
            <a:ext cx="1200150" cy="276999"/>
          </a:xfrm>
          <a:prstGeom prst="rect">
            <a:avLst/>
          </a:prstGeom>
        </p:spPr>
        <p:txBody>
          <a:bodyPr wrap="square">
            <a:spAutoFit/>
          </a:bodyPr>
          <a:lstStyle/>
          <a:p>
            <a:r>
              <a:rPr lang="en-US" sz="1200" dirty="0" smtClean="0">
                <a:solidFill>
                  <a:srgbClr val="333399"/>
                </a:solidFill>
              </a:rPr>
              <a:t>20 minutes</a:t>
            </a:r>
            <a:endParaRPr lang="en-US" sz="1200" dirty="0">
              <a:solidFill>
                <a:srgbClr val="333399"/>
              </a:solidFill>
            </a:endParaRPr>
          </a:p>
        </p:txBody>
      </p:sp>
      <p:pic>
        <p:nvPicPr>
          <p:cNvPr id="9" name="Picture 9" descr="exercise"/>
          <p:cNvPicPr>
            <a:picLocks noChangeAspect="1" noChangeArrowheads="1"/>
          </p:cNvPicPr>
          <p:nvPr/>
        </p:nvPicPr>
        <p:blipFill>
          <a:blip r:embed="rId3" cstate="print"/>
          <a:srcRect/>
          <a:stretch>
            <a:fillRect/>
          </a:stretch>
        </p:blipFill>
        <p:spPr bwMode="auto">
          <a:xfrm>
            <a:off x="5008563" y="3094038"/>
            <a:ext cx="1624012" cy="2663825"/>
          </a:xfrm>
          <a:prstGeom prst="rect">
            <a:avLst/>
          </a:prstGeom>
          <a:noFill/>
        </p:spPr>
      </p:pic>
      <p:pic>
        <p:nvPicPr>
          <p:cNvPr id="10" name="Picture 25" descr="Materials icon"/>
          <p:cNvPicPr>
            <a:picLocks noChangeAspect="1" noChangeArrowheads="1"/>
          </p:cNvPicPr>
          <p:nvPr/>
        </p:nvPicPr>
        <p:blipFill>
          <a:blip r:embed="rId4" cstate="print"/>
          <a:srcRect/>
          <a:stretch>
            <a:fillRect/>
          </a:stretch>
        </p:blipFill>
        <p:spPr bwMode="auto">
          <a:xfrm>
            <a:off x="5155531" y="5961647"/>
            <a:ext cx="136525" cy="273050"/>
          </a:xfrm>
          <a:prstGeom prst="rect">
            <a:avLst/>
          </a:prstGeom>
          <a:noFill/>
          <a:ln w="9525">
            <a:noFill/>
            <a:miter lim="800000"/>
            <a:headEnd/>
            <a:tailEnd/>
          </a:ln>
        </p:spPr>
      </p:pic>
      <p:sp>
        <p:nvSpPr>
          <p:cNvPr id="11" name="Rectangle 10"/>
          <p:cNvSpPr/>
          <p:nvPr/>
        </p:nvSpPr>
        <p:spPr>
          <a:xfrm>
            <a:off x="5362575" y="5972087"/>
            <a:ext cx="1200150" cy="276999"/>
          </a:xfrm>
          <a:prstGeom prst="rect">
            <a:avLst/>
          </a:prstGeom>
        </p:spPr>
        <p:txBody>
          <a:bodyPr wrap="square">
            <a:spAutoFit/>
          </a:bodyPr>
          <a:lstStyle/>
          <a:p>
            <a:r>
              <a:rPr lang="en-US" sz="1200" b="1" dirty="0" smtClean="0">
                <a:solidFill>
                  <a:srgbClr val="333399"/>
                </a:solidFill>
              </a:rPr>
              <a:t>MATERIALS:</a:t>
            </a:r>
            <a:endParaRPr lang="en-US" sz="1200" dirty="0">
              <a:solidFill>
                <a:srgbClr val="333399"/>
              </a:solidFill>
            </a:endParaRPr>
          </a:p>
        </p:txBody>
      </p:sp>
      <p:sp>
        <p:nvSpPr>
          <p:cNvPr id="12" name="TextBox 11"/>
          <p:cNvSpPr txBox="1"/>
          <p:nvPr/>
        </p:nvSpPr>
        <p:spPr>
          <a:xfrm>
            <a:off x="5067300" y="6387264"/>
            <a:ext cx="1483394" cy="461665"/>
          </a:xfrm>
          <a:prstGeom prst="rect">
            <a:avLst/>
          </a:prstGeom>
          <a:noFill/>
        </p:spPr>
        <p:txBody>
          <a:bodyPr wrap="square" rtlCol="0">
            <a:spAutoFit/>
          </a:bodyPr>
          <a:lstStyle/>
          <a:p>
            <a:pPr marL="169863" lvl="1" indent="-168275">
              <a:spcBef>
                <a:spcPct val="50000"/>
              </a:spcBef>
              <a:buFontTx/>
              <a:buChar char="•"/>
              <a:tabLst>
                <a:tab pos="285750" algn="l"/>
              </a:tabLst>
            </a:pPr>
            <a:r>
              <a:rPr lang="en-US" sz="1200" dirty="0" smtClean="0">
                <a:solidFill>
                  <a:srgbClr val="333399"/>
                </a:solidFill>
              </a:rPr>
              <a:t>Action planning worksheets</a:t>
            </a:r>
            <a:endParaRPr lang="en-US" dirty="0"/>
          </a:p>
        </p:txBody>
      </p:sp>
      <p:pic>
        <p:nvPicPr>
          <p:cNvPr id="13" name="Picture 12" descr="Slide14.JPG"/>
          <p:cNvPicPr>
            <a:picLocks noChangeAspect="1"/>
          </p:cNvPicPr>
          <p:nvPr/>
        </p:nvPicPr>
        <p:blipFill>
          <a:blip r:embed="rId5" cstate="print"/>
          <a:stretch>
            <a:fillRect/>
          </a:stretch>
        </p:blipFill>
        <p:spPr>
          <a:xfrm>
            <a:off x="5114925" y="914400"/>
            <a:ext cx="1371600" cy="10287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rot="16200000">
            <a:off x="-1223962" y="1223964"/>
            <a:ext cx="9677400" cy="722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p:txBody>
          <a:bodyPr/>
          <a:lstStyle/>
          <a:p>
            <a:r>
              <a:rPr lang="en-US" smtClean="0"/>
              <a:t>Practice Teaching</a:t>
            </a:r>
          </a:p>
        </p:txBody>
      </p:sp>
      <p:sp>
        <p:nvSpPr>
          <p:cNvPr id="63491" name="Content Placeholder 2"/>
          <p:cNvSpPr>
            <a:spLocks noGrp="1"/>
          </p:cNvSpPr>
          <p:nvPr>
            <p:ph idx="4294967295"/>
          </p:nvPr>
        </p:nvSpPr>
        <p:spPr/>
        <p:txBody>
          <a:bodyPr/>
          <a:lstStyle/>
          <a:p>
            <a:pPr marL="1588" indent="-1588">
              <a:tabLst/>
            </a:pPr>
            <a:r>
              <a:rPr lang="en-US" b="1" dirty="0" smtClean="0"/>
              <a:t>SAY:</a:t>
            </a:r>
          </a:p>
          <a:p>
            <a:pPr marL="1588" indent="-1588">
              <a:tabLst/>
            </a:pPr>
            <a:r>
              <a:rPr lang="en-US" dirty="0" smtClean="0"/>
              <a:t>For our practice teaching segment, you will be assigned one slide from the LEP module. You will have a few minutes to review the instructor guide for that slide and prepare to present that one slide to the group (or to a small group segment if there are more than 10 participants in the Train-the-Trainer session).</a:t>
            </a:r>
          </a:p>
          <a:p>
            <a:pPr marL="1588" indent="-1588">
              <a:tabLst/>
            </a:pPr>
            <a:endParaRPr lang="en-US" dirty="0" smtClean="0"/>
          </a:p>
          <a:p>
            <a:pPr marL="1588" indent="-1588">
              <a:tabLst/>
            </a:pPr>
            <a:r>
              <a:rPr lang="en-US" b="1" dirty="0" smtClean="0"/>
              <a:t>DO:</a:t>
            </a:r>
          </a:p>
          <a:p>
            <a:pPr marL="182880" indent="-182880">
              <a:buFont typeface="Arial" pitchFamily="34" charset="0"/>
              <a:buChar char="•"/>
              <a:tabLst/>
            </a:pPr>
            <a:r>
              <a:rPr lang="en-US" dirty="0" smtClean="0"/>
              <a:t>Assign each participant one slide from the set.</a:t>
            </a:r>
          </a:p>
          <a:p>
            <a:pPr marL="182880" indent="-182880">
              <a:buFont typeface="Arial" pitchFamily="34" charset="0"/>
              <a:buChar char="•"/>
              <a:tabLst/>
            </a:pPr>
            <a:r>
              <a:rPr lang="en-US" dirty="0" smtClean="0"/>
              <a:t>Allow them 10 minutes to work individually with their instructor guides preparing the material to present.</a:t>
            </a:r>
          </a:p>
          <a:p>
            <a:pPr marL="182880" indent="-182880">
              <a:buFont typeface="Arial" pitchFamily="34" charset="0"/>
              <a:buChar char="•"/>
              <a:tabLst/>
            </a:pPr>
            <a:r>
              <a:rPr lang="en-US" dirty="0" smtClean="0"/>
              <a:t>Then have them present their slides in order, with 1 minute per slide. Provide encouragement and suggestions, and give them assistance with navigating the CD and the slides.</a:t>
            </a:r>
          </a:p>
          <a:p>
            <a:pPr marL="182880" indent="-182880">
              <a:buFont typeface="Arial" pitchFamily="34" charset="0"/>
              <a:buChar char="•"/>
              <a:tabLst/>
            </a:pPr>
            <a:r>
              <a:rPr lang="en-US" dirty="0" smtClean="0"/>
              <a:t>Debrief with the group, praising good presentations with specific feedback. </a:t>
            </a:r>
          </a:p>
        </p:txBody>
      </p:sp>
      <p:sp>
        <p:nvSpPr>
          <p:cNvPr id="63492" name="Rectangle 15"/>
          <p:cNvSpPr>
            <a:spLocks noChangeArrowheads="1"/>
          </p:cNvSpPr>
          <p:nvPr/>
        </p:nvSpPr>
        <p:spPr bwMode="auto">
          <a:xfrm>
            <a:off x="304800" y="838200"/>
            <a:ext cx="1524000" cy="1981200"/>
          </a:xfrm>
          <a:prstGeom prst="rect">
            <a:avLst/>
          </a:prstGeom>
          <a:solidFill>
            <a:srgbClr val="EDEDE1"/>
          </a:solidFill>
          <a:ln w="9525">
            <a:noFill/>
            <a:miter lim="800000"/>
            <a:headEnd/>
            <a:tailEnd/>
          </a:ln>
        </p:spPr>
        <p:txBody>
          <a:bodyPr wrap="none" anchor="ctr"/>
          <a:lstStyle/>
          <a:p>
            <a:endParaRPr lang="en-US"/>
          </a:p>
        </p:txBody>
      </p:sp>
      <p:pic>
        <p:nvPicPr>
          <p:cNvPr id="6" name="Picture 5" descr="Time icon"/>
          <p:cNvPicPr>
            <a:picLocks noChangeAspect="1" noChangeArrowheads="1"/>
          </p:cNvPicPr>
          <p:nvPr/>
        </p:nvPicPr>
        <p:blipFill>
          <a:blip r:embed="rId2" cstate="print"/>
          <a:srcRect/>
          <a:stretch>
            <a:fillRect/>
          </a:stretch>
        </p:blipFill>
        <p:spPr bwMode="auto">
          <a:xfrm>
            <a:off x="356436" y="1192128"/>
            <a:ext cx="209550" cy="228600"/>
          </a:xfrm>
          <a:prstGeom prst="rect">
            <a:avLst/>
          </a:prstGeom>
          <a:noFill/>
          <a:ln w="9525">
            <a:noFill/>
            <a:miter lim="800000"/>
            <a:headEnd/>
            <a:tailEnd/>
          </a:ln>
        </p:spPr>
      </p:pic>
      <p:sp>
        <p:nvSpPr>
          <p:cNvPr id="7" name="Rectangle 6"/>
          <p:cNvSpPr/>
          <p:nvPr/>
        </p:nvSpPr>
        <p:spPr>
          <a:xfrm>
            <a:off x="552450" y="1142912"/>
            <a:ext cx="1200150" cy="276999"/>
          </a:xfrm>
          <a:prstGeom prst="rect">
            <a:avLst/>
          </a:prstGeom>
        </p:spPr>
        <p:txBody>
          <a:bodyPr wrap="square">
            <a:spAutoFit/>
          </a:bodyPr>
          <a:lstStyle/>
          <a:p>
            <a:r>
              <a:rPr lang="en-US" sz="1200" dirty="0" smtClean="0">
                <a:solidFill>
                  <a:srgbClr val="333399"/>
                </a:solidFill>
              </a:rPr>
              <a:t>40 minutes</a:t>
            </a:r>
            <a:endParaRPr lang="en-US" sz="1200" dirty="0">
              <a:solidFill>
                <a:srgbClr val="333399"/>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2"/>
          <p:cNvSpPr>
            <a:spLocks/>
          </p:cNvSpPr>
          <p:nvPr/>
        </p:nvSpPr>
        <p:spPr bwMode="auto">
          <a:xfrm>
            <a:off x="336550" y="857253"/>
            <a:ext cx="4648200" cy="7758113"/>
          </a:xfrm>
          <a:prstGeom prst="rect">
            <a:avLst/>
          </a:prstGeom>
          <a:noFill/>
          <a:ln w="9525">
            <a:noFill/>
            <a:miter lim="800000"/>
            <a:headEnd/>
            <a:tailEnd/>
          </a:ln>
        </p:spPr>
        <p:txBody>
          <a:bodyPr lIns="91429" tIns="45714" rIns="91429" bIns="45714"/>
          <a:lstStyle/>
          <a:p>
            <a:pPr eaLnBrk="0" hangingPunct="0">
              <a:spcBef>
                <a:spcPct val="50000"/>
              </a:spcBef>
              <a:tabLst>
                <a:tab pos="463550" algn="l"/>
              </a:tabLst>
            </a:pPr>
            <a:r>
              <a:rPr lang="en-US" sz="1200" b="1" dirty="0"/>
              <a:t>SAY: </a:t>
            </a:r>
          </a:p>
          <a:p>
            <a:pPr eaLnBrk="0" hangingPunct="0">
              <a:spcBef>
                <a:spcPct val="50000"/>
              </a:spcBef>
              <a:tabLst>
                <a:tab pos="463550" algn="l"/>
              </a:tabLst>
            </a:pPr>
            <a:r>
              <a:rPr lang="en-US" sz="1200" dirty="0"/>
              <a:t>This concludes our training of trainers for the LEP Patient Safety module. Thank you all for your participation. We would be very interested in your honest feedback, which will help us continue to improve this session.</a:t>
            </a:r>
          </a:p>
          <a:p>
            <a:pPr eaLnBrk="0" hangingPunct="0">
              <a:spcBef>
                <a:spcPct val="50000"/>
              </a:spcBef>
              <a:tabLst>
                <a:tab pos="463550" algn="l"/>
              </a:tabLst>
            </a:pPr>
            <a:endParaRPr lang="en-US" sz="1200" dirty="0"/>
          </a:p>
          <a:p>
            <a:pPr eaLnBrk="0" hangingPunct="0">
              <a:spcBef>
                <a:spcPct val="50000"/>
              </a:spcBef>
              <a:spcAft>
                <a:spcPts val="600"/>
              </a:spcAft>
              <a:tabLst>
                <a:tab pos="463550" algn="l"/>
              </a:tabLst>
            </a:pPr>
            <a:r>
              <a:rPr lang="en-US" sz="1200" b="1" dirty="0" smtClean="0"/>
              <a:t>        DISCUSSION:</a:t>
            </a:r>
            <a:endParaRPr lang="en-US" sz="1200" b="1" dirty="0"/>
          </a:p>
          <a:p>
            <a:pPr marL="182880" indent="-182880" eaLnBrk="0" hangingPunct="0">
              <a:spcBef>
                <a:spcPct val="50000"/>
              </a:spcBef>
              <a:buFont typeface="Arial" pitchFamily="34" charset="0"/>
              <a:buChar char="•"/>
              <a:tabLst>
                <a:tab pos="463550" algn="l"/>
              </a:tabLst>
            </a:pPr>
            <a:r>
              <a:rPr lang="en-US" sz="1200" dirty="0"/>
              <a:t>What questions do you have about the training?</a:t>
            </a:r>
          </a:p>
          <a:p>
            <a:pPr marL="182880" indent="-182880" eaLnBrk="0" hangingPunct="0">
              <a:spcBef>
                <a:spcPct val="50000"/>
              </a:spcBef>
              <a:buFont typeface="Arial" pitchFamily="34" charset="0"/>
              <a:buChar char="•"/>
              <a:tabLst>
                <a:tab pos="463550" algn="l"/>
              </a:tabLst>
            </a:pPr>
            <a:r>
              <a:rPr lang="en-US" sz="1200" dirty="0"/>
              <a:t>What worked in this training of trainers?</a:t>
            </a:r>
          </a:p>
          <a:p>
            <a:pPr marL="182880" indent="-182880" eaLnBrk="0" hangingPunct="0">
              <a:spcBef>
                <a:spcPct val="50000"/>
              </a:spcBef>
              <a:buFont typeface="Arial" pitchFamily="34" charset="0"/>
              <a:buChar char="•"/>
              <a:tabLst>
                <a:tab pos="463550" algn="l"/>
              </a:tabLst>
            </a:pPr>
            <a:r>
              <a:rPr lang="en-US" sz="1200" dirty="0"/>
              <a:t>What could be improved?</a:t>
            </a:r>
          </a:p>
        </p:txBody>
      </p:sp>
      <p:sp>
        <p:nvSpPr>
          <p:cNvPr id="64515" name="Title 1"/>
          <p:cNvSpPr>
            <a:spLocks noGrp="1"/>
          </p:cNvSpPr>
          <p:nvPr>
            <p:ph type="title"/>
          </p:nvPr>
        </p:nvSpPr>
        <p:spPr/>
        <p:txBody>
          <a:bodyPr/>
          <a:lstStyle/>
          <a:p>
            <a:r>
              <a:rPr lang="en-US" smtClean="0"/>
              <a:t>Evaluation of the Train-the-Trainer Session</a:t>
            </a:r>
          </a:p>
        </p:txBody>
      </p:sp>
      <p:sp>
        <p:nvSpPr>
          <p:cNvPr id="64516"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77BECD01-4520-45AD-B60E-23A65BB3718B}" type="slidenum">
              <a:rPr lang="en-US" sz="900">
                <a:solidFill>
                  <a:srgbClr val="663300"/>
                </a:solidFill>
                <a:latin typeface="Verdana" pitchFamily="34" charset="0"/>
              </a:rPr>
              <a:pPr algn="ctr"/>
              <a:t>46</a:t>
            </a:fld>
            <a:endParaRPr lang="en-US" sz="900">
              <a:solidFill>
                <a:srgbClr val="663300"/>
              </a:solidFill>
              <a:latin typeface="Verdana" pitchFamily="34" charset="0"/>
            </a:endParaRPr>
          </a:p>
        </p:txBody>
      </p:sp>
      <p:pic>
        <p:nvPicPr>
          <p:cNvPr id="7" name="Picture 6" descr="Time icon"/>
          <p:cNvPicPr>
            <a:picLocks noChangeAspect="1" noChangeArrowheads="1"/>
          </p:cNvPicPr>
          <p:nvPr/>
        </p:nvPicPr>
        <p:blipFill>
          <a:blip r:embed="rId2" cstate="print"/>
          <a:srcRect/>
          <a:stretch>
            <a:fillRect/>
          </a:stretch>
        </p:blipFill>
        <p:spPr bwMode="auto">
          <a:xfrm>
            <a:off x="5033211" y="963528"/>
            <a:ext cx="209550" cy="228600"/>
          </a:xfrm>
          <a:prstGeom prst="rect">
            <a:avLst/>
          </a:prstGeom>
          <a:noFill/>
          <a:ln w="9525">
            <a:noFill/>
            <a:miter lim="800000"/>
            <a:headEnd/>
            <a:tailEnd/>
          </a:ln>
        </p:spPr>
      </p:pic>
      <p:sp>
        <p:nvSpPr>
          <p:cNvPr id="9" name="Rectangle 8"/>
          <p:cNvSpPr/>
          <p:nvPr/>
        </p:nvSpPr>
        <p:spPr>
          <a:xfrm>
            <a:off x="5248275" y="933362"/>
            <a:ext cx="1047750" cy="276999"/>
          </a:xfrm>
          <a:prstGeom prst="rect">
            <a:avLst/>
          </a:prstGeom>
        </p:spPr>
        <p:txBody>
          <a:bodyPr wrap="square">
            <a:spAutoFit/>
          </a:bodyPr>
          <a:lstStyle/>
          <a:p>
            <a:r>
              <a:rPr lang="en-US" sz="1200" dirty="0" smtClean="0">
                <a:solidFill>
                  <a:srgbClr val="333399"/>
                </a:solidFill>
              </a:rPr>
              <a:t>15 minutes</a:t>
            </a:r>
            <a:endParaRPr lang="en-US" sz="1200" dirty="0">
              <a:solidFill>
                <a:srgbClr val="333399"/>
              </a:solidFill>
            </a:endParaRPr>
          </a:p>
        </p:txBody>
      </p:sp>
      <p:pic>
        <p:nvPicPr>
          <p:cNvPr id="10" name="Picture 9"/>
          <p:cNvPicPr>
            <a:picLocks noChangeAspect="1" noChangeArrowheads="1"/>
          </p:cNvPicPr>
          <p:nvPr/>
        </p:nvPicPr>
        <p:blipFill>
          <a:blip r:embed="rId3" cstate="print"/>
          <a:srcRect/>
          <a:stretch>
            <a:fillRect/>
          </a:stretch>
        </p:blipFill>
        <p:spPr bwMode="auto">
          <a:xfrm>
            <a:off x="404210" y="2211839"/>
            <a:ext cx="284162"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905000" y="290513"/>
            <a:ext cx="4648200" cy="395287"/>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smtClean="0">
                <a:ln>
                  <a:noFill/>
                </a:ln>
                <a:solidFill>
                  <a:srgbClr val="663300"/>
                </a:solidFill>
                <a:effectLst/>
                <a:uLnTx/>
                <a:uFillTx/>
                <a:latin typeface="+mj-lt"/>
                <a:ea typeface="+mj-ea"/>
                <a:cs typeface="+mj-cs"/>
              </a:rPr>
              <a:t>Train-the-Trainer Session Agenda</a:t>
            </a:r>
            <a:endParaRPr kumimoji="0" lang="en-US" sz="1400" b="1" i="0" u="none" strike="noStrike" kern="0" cap="none" spc="0" normalizeH="0" baseline="0" noProof="0" dirty="0" smtClean="0">
              <a:ln>
                <a:noFill/>
              </a:ln>
              <a:solidFill>
                <a:srgbClr val="663300"/>
              </a:solidFill>
              <a:effectLst/>
              <a:uLnTx/>
              <a:uFillTx/>
              <a:latin typeface="+mj-lt"/>
              <a:ea typeface="+mj-ea"/>
              <a:cs typeface="+mj-cs"/>
            </a:endParaRPr>
          </a:p>
        </p:txBody>
      </p:sp>
      <p:sp>
        <p:nvSpPr>
          <p:cNvPr id="7" name="Text Box 7"/>
          <p:cNvSpPr txBox="1">
            <a:spLocks noChangeArrowheads="1"/>
          </p:cNvSpPr>
          <p:nvPr/>
        </p:nvSpPr>
        <p:spPr bwMode="auto">
          <a:xfrm>
            <a:off x="1828800" y="990600"/>
            <a:ext cx="4648200" cy="692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tabLst>
                <a:tab pos="290513" algn="l"/>
              </a:tabLst>
              <a:defRPr>
                <a:solidFill>
                  <a:schemeClr val="tx1"/>
                </a:solidFill>
                <a:latin typeface="Arial" charset="0"/>
                <a:cs typeface="Arial" charset="0"/>
              </a:defRPr>
            </a:lvl1pPr>
            <a:lvl2pPr marL="290513" indent="-176213" eaLnBrk="0" hangingPunct="0">
              <a:tabLst>
                <a:tab pos="290513" algn="l"/>
              </a:tabLst>
              <a:defRPr>
                <a:solidFill>
                  <a:schemeClr val="tx1"/>
                </a:solidFill>
                <a:latin typeface="Arial" charset="0"/>
                <a:cs typeface="Arial" charset="0"/>
              </a:defRPr>
            </a:lvl2pPr>
            <a:lvl3pPr marL="1143000" indent="-228600" eaLnBrk="0" hangingPunct="0">
              <a:tabLst>
                <a:tab pos="290513" algn="l"/>
              </a:tabLst>
              <a:defRPr>
                <a:solidFill>
                  <a:schemeClr val="tx1"/>
                </a:solidFill>
                <a:latin typeface="Arial" charset="0"/>
                <a:cs typeface="Arial" charset="0"/>
              </a:defRPr>
            </a:lvl3pPr>
            <a:lvl4pPr marL="1600200" indent="-228600" eaLnBrk="0" hangingPunct="0">
              <a:tabLst>
                <a:tab pos="290513" algn="l"/>
              </a:tabLst>
              <a:defRPr>
                <a:solidFill>
                  <a:schemeClr val="tx1"/>
                </a:solidFill>
                <a:latin typeface="Arial" charset="0"/>
                <a:cs typeface="Arial" charset="0"/>
              </a:defRPr>
            </a:lvl4pPr>
            <a:lvl5pPr marL="2057400" indent="-228600" eaLnBrk="0" hangingPunct="0">
              <a:tabLst>
                <a:tab pos="2905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905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905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905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90513" algn="l"/>
              </a:tabLst>
              <a:defRPr>
                <a:solidFill>
                  <a:schemeClr val="tx1"/>
                </a:solidFill>
                <a:latin typeface="Arial" charset="0"/>
                <a:cs typeface="Arial" charset="0"/>
              </a:defRPr>
            </a:lvl9pPr>
          </a:lstStyle>
          <a:p>
            <a:pPr lvl="1" eaLnBrk="1" hangingPunct="1">
              <a:spcBef>
                <a:spcPct val="50000"/>
              </a:spcBef>
              <a:buFontTx/>
              <a:buChar char="•"/>
            </a:pPr>
            <a:r>
              <a:rPr lang="en-US" sz="1200" dirty="0"/>
              <a:t>Experience </a:t>
            </a:r>
            <a:r>
              <a:rPr lang="en-US" sz="1200" dirty="0" err="1" smtClean="0"/>
              <a:t>pretraining</a:t>
            </a:r>
            <a:r>
              <a:rPr lang="en-US" sz="1200" dirty="0" smtClean="0"/>
              <a:t> </a:t>
            </a:r>
            <a:r>
              <a:rPr lang="en-US" sz="1200" dirty="0"/>
              <a:t>evaluation questionnaires as intended for students (15 minutes)</a:t>
            </a:r>
          </a:p>
          <a:p>
            <a:pPr lvl="1" eaLnBrk="1" hangingPunct="1">
              <a:spcBef>
                <a:spcPct val="50000"/>
              </a:spcBef>
              <a:buFontTx/>
              <a:buChar char="•"/>
            </a:pPr>
            <a:r>
              <a:rPr lang="en-US" sz="1200" dirty="0"/>
              <a:t>Experience the module as intended for students (60 minutes)</a:t>
            </a:r>
          </a:p>
          <a:p>
            <a:pPr lvl="1" eaLnBrk="1" hangingPunct="1">
              <a:spcBef>
                <a:spcPct val="50000"/>
              </a:spcBef>
              <a:buFontTx/>
              <a:buChar char="•"/>
            </a:pPr>
            <a:r>
              <a:rPr lang="en-US" sz="1200" dirty="0"/>
              <a:t>Experience </a:t>
            </a:r>
            <a:r>
              <a:rPr lang="en-US" sz="1200" dirty="0" err="1" smtClean="0"/>
              <a:t>posttraining</a:t>
            </a:r>
            <a:r>
              <a:rPr lang="en-US" sz="1200" dirty="0" smtClean="0"/>
              <a:t> </a:t>
            </a:r>
            <a:r>
              <a:rPr lang="en-US" sz="1200" dirty="0"/>
              <a:t>evaluation questionnaires as intended for students (15 minutes)</a:t>
            </a:r>
          </a:p>
          <a:p>
            <a:pPr lvl="1" algn="ctr" eaLnBrk="1" hangingPunct="1">
              <a:spcBef>
                <a:spcPct val="50000"/>
              </a:spcBef>
            </a:pPr>
            <a:r>
              <a:rPr lang="en-US" sz="1200" dirty="0"/>
              <a:t>~ Break – 15 minutes ~</a:t>
            </a:r>
          </a:p>
          <a:p>
            <a:pPr lvl="1" eaLnBrk="1" hangingPunct="1">
              <a:spcBef>
                <a:spcPct val="50000"/>
              </a:spcBef>
              <a:buFontTx/>
              <a:buChar char="•"/>
            </a:pPr>
            <a:endParaRPr lang="en-US" sz="1200" dirty="0"/>
          </a:p>
          <a:p>
            <a:pPr lvl="1" eaLnBrk="1" hangingPunct="1">
              <a:spcBef>
                <a:spcPct val="50000"/>
              </a:spcBef>
              <a:buFontTx/>
              <a:buChar char="•"/>
            </a:pPr>
            <a:r>
              <a:rPr lang="en-US" sz="1200" dirty="0"/>
              <a:t>Debrief on teaching points and areas for customization (15 minutes)</a:t>
            </a:r>
          </a:p>
          <a:p>
            <a:pPr lvl="1" eaLnBrk="1" hangingPunct="1">
              <a:spcBef>
                <a:spcPct val="50000"/>
              </a:spcBef>
              <a:buFontTx/>
              <a:buChar char="•"/>
            </a:pPr>
            <a:r>
              <a:rPr lang="en-US" sz="1200" dirty="0"/>
              <a:t>Implementation planning – phases I and II (55 minutes)</a:t>
            </a:r>
          </a:p>
          <a:p>
            <a:pPr lvl="1" algn="ctr" eaLnBrk="1" hangingPunct="1">
              <a:spcBef>
                <a:spcPct val="50000"/>
              </a:spcBef>
            </a:pPr>
            <a:r>
              <a:rPr lang="en-US" sz="1200" dirty="0"/>
              <a:t>~ Lunch – 45 minutes ~</a:t>
            </a:r>
          </a:p>
          <a:p>
            <a:pPr lvl="1" eaLnBrk="1" hangingPunct="1">
              <a:spcBef>
                <a:spcPct val="50000"/>
              </a:spcBef>
            </a:pPr>
            <a:endParaRPr lang="en-US" sz="1200" dirty="0"/>
          </a:p>
          <a:p>
            <a:pPr lvl="1" eaLnBrk="1" hangingPunct="1">
              <a:spcBef>
                <a:spcPct val="50000"/>
              </a:spcBef>
              <a:buFontTx/>
              <a:buChar char="•"/>
            </a:pPr>
            <a:r>
              <a:rPr lang="en-US" sz="1200" dirty="0"/>
              <a:t>Implementation planning – phase III (25 minutes)</a:t>
            </a:r>
          </a:p>
          <a:p>
            <a:pPr lvl="1" eaLnBrk="1" hangingPunct="1">
              <a:spcBef>
                <a:spcPct val="50000"/>
              </a:spcBef>
              <a:buFontTx/>
              <a:buChar char="•"/>
            </a:pPr>
            <a:r>
              <a:rPr lang="en-US" sz="1200" dirty="0"/>
              <a:t>Practice teaching parts of the module (40 minutes)</a:t>
            </a:r>
          </a:p>
          <a:p>
            <a:pPr lvl="1" eaLnBrk="1" hangingPunct="1">
              <a:spcBef>
                <a:spcPct val="50000"/>
              </a:spcBef>
              <a:buFontTx/>
              <a:buChar char="•"/>
            </a:pPr>
            <a:r>
              <a:rPr lang="en-US" sz="1200" dirty="0"/>
              <a:t>Wrap-up and Q&amp;A and evaluation (15 minutes)</a:t>
            </a:r>
          </a:p>
          <a:p>
            <a:pPr lvl="1" eaLnBrk="1" hangingPunct="1">
              <a:spcBef>
                <a:spcPct val="50000"/>
              </a:spcBef>
            </a:pPr>
            <a:endParaRPr lang="en-US" sz="1200" dirty="0"/>
          </a:p>
          <a:p>
            <a:pPr lvl="1" eaLnBrk="1" hangingPunct="1">
              <a:spcBef>
                <a:spcPct val="50000"/>
              </a:spcBef>
            </a:pPr>
            <a:r>
              <a:rPr lang="en-US" sz="1200" b="1" dirty="0"/>
              <a:t>LEARNING OBJECTIVES:</a:t>
            </a:r>
          </a:p>
          <a:p>
            <a:pPr lvl="1" eaLnBrk="1" hangingPunct="1">
              <a:spcBef>
                <a:spcPct val="50000"/>
              </a:spcBef>
            </a:pPr>
            <a:r>
              <a:rPr lang="en-US" sz="1200" dirty="0"/>
              <a:t>1. 	Understand the evidence on patient safety risks to LEP patients</a:t>
            </a:r>
          </a:p>
          <a:p>
            <a:pPr lvl="1" eaLnBrk="1" hangingPunct="1">
              <a:spcBef>
                <a:spcPct val="50000"/>
              </a:spcBef>
            </a:pPr>
            <a:r>
              <a:rPr lang="en-US" sz="1200" dirty="0"/>
              <a:t>2. 	Assemble the most appropriate and effective care team for LEP patients</a:t>
            </a:r>
          </a:p>
          <a:p>
            <a:pPr lvl="1" eaLnBrk="1" hangingPunct="1">
              <a:spcBef>
                <a:spcPct val="50000"/>
              </a:spcBef>
            </a:pPr>
            <a:r>
              <a:rPr lang="en-US" sz="1200" dirty="0"/>
              <a:t>3. Identify and raise patient communication issues</a:t>
            </a:r>
          </a:p>
          <a:p>
            <a:pPr lvl="1" eaLnBrk="1" hangingPunct="1">
              <a:spcBef>
                <a:spcPct val="50000"/>
              </a:spcBef>
            </a:pPr>
            <a:r>
              <a:rPr lang="en-US" sz="1200" dirty="0"/>
              <a:t>4. Use the site readiness assessment to customize training and implementation plans</a:t>
            </a:r>
          </a:p>
          <a:p>
            <a:pPr lvl="1" eaLnBrk="1" hangingPunct="1">
              <a:spcBef>
                <a:spcPct val="50000"/>
              </a:spcBef>
            </a:pPr>
            <a:r>
              <a:rPr lang="en-US" sz="1200" dirty="0"/>
              <a:t>5. Develop an implementation plan</a:t>
            </a:r>
          </a:p>
          <a:p>
            <a:pPr lvl="1" eaLnBrk="1" hangingPunct="1">
              <a:spcBef>
                <a:spcPct val="50000"/>
              </a:spcBef>
            </a:pPr>
            <a:r>
              <a:rPr lang="en-US" sz="1200" dirty="0"/>
              <a:t>6. Develop the ability to teach Objectives </a:t>
            </a:r>
            <a:r>
              <a:rPr lang="en-US" sz="1200" dirty="0" smtClean="0"/>
              <a:t>1–3</a:t>
            </a:r>
            <a:endParaRPr lang="en-US" sz="1200" dirty="0"/>
          </a:p>
          <a:p>
            <a:pPr lvl="1" eaLnBrk="1" hangingPunct="1">
              <a:spcBef>
                <a:spcPct val="50000"/>
              </a:spcBef>
            </a:pPr>
            <a:endParaRPr lang="en-US" sz="1200" dirty="0"/>
          </a:p>
        </p:txBody>
      </p:sp>
      <p:pic>
        <p:nvPicPr>
          <p:cNvPr id="8" name="Picture 11" descr="Time icon"/>
          <p:cNvPicPr>
            <a:picLocks noChangeAspect="1" noChangeArrowheads="1"/>
          </p:cNvPicPr>
          <p:nvPr/>
        </p:nvPicPr>
        <p:blipFill>
          <a:blip r:embed="rId2" cstate="print"/>
          <a:srcRect/>
          <a:stretch>
            <a:fillRect/>
          </a:stretch>
        </p:blipFill>
        <p:spPr bwMode="auto">
          <a:xfrm>
            <a:off x="324352" y="2769770"/>
            <a:ext cx="209550" cy="228600"/>
          </a:xfrm>
          <a:prstGeom prst="rect">
            <a:avLst/>
          </a:prstGeom>
          <a:noFill/>
          <a:ln w="9525">
            <a:noFill/>
            <a:miter lim="800000"/>
            <a:headEnd/>
            <a:tailEnd/>
          </a:ln>
        </p:spPr>
      </p:pic>
      <p:sp>
        <p:nvSpPr>
          <p:cNvPr id="9" name="TextBox 8"/>
          <p:cNvSpPr txBox="1"/>
          <p:nvPr/>
        </p:nvSpPr>
        <p:spPr>
          <a:xfrm>
            <a:off x="569495" y="2725152"/>
            <a:ext cx="1143000" cy="1384995"/>
          </a:xfrm>
          <a:prstGeom prst="rect">
            <a:avLst/>
          </a:prstGeom>
          <a:noFill/>
        </p:spPr>
        <p:txBody>
          <a:bodyPr wrap="square" rtlCol="0">
            <a:spAutoFit/>
          </a:bodyPr>
          <a:lstStyle/>
          <a:p>
            <a:r>
              <a:rPr lang="en-US" sz="1200" b="1" dirty="0" smtClean="0">
                <a:solidFill>
                  <a:srgbClr val="333399"/>
                </a:solidFill>
              </a:rPr>
              <a:t>SESSION TIME:</a:t>
            </a:r>
          </a:p>
          <a:p>
            <a:r>
              <a:rPr lang="en-US" sz="1200" dirty="0" smtClean="0">
                <a:solidFill>
                  <a:srgbClr val="333399"/>
                </a:solidFill>
              </a:rPr>
              <a:t>4 hours, not including breaks</a:t>
            </a:r>
          </a:p>
          <a:p>
            <a:endParaRPr lang="en-US" sz="1200" dirty="0" smtClean="0">
              <a:solidFill>
                <a:srgbClr val="333399"/>
              </a:solidFill>
            </a:endParaRPr>
          </a:p>
          <a:p>
            <a:r>
              <a:rPr lang="en-US" sz="1200" b="1" dirty="0" smtClean="0">
                <a:solidFill>
                  <a:srgbClr val="333399"/>
                </a:solidFill>
              </a:rPr>
              <a:t>MATERIALS:</a:t>
            </a:r>
            <a:endParaRPr lang="en-US" sz="1200" dirty="0">
              <a:solidFill>
                <a:srgbClr val="333399"/>
              </a:solidFill>
            </a:endParaRPr>
          </a:p>
        </p:txBody>
      </p:sp>
      <p:pic>
        <p:nvPicPr>
          <p:cNvPr id="10" name="Picture 25" descr="Materials icon"/>
          <p:cNvPicPr>
            <a:picLocks noChangeAspect="1" noChangeArrowheads="1"/>
          </p:cNvPicPr>
          <p:nvPr/>
        </p:nvPicPr>
        <p:blipFill>
          <a:blip r:embed="rId3" cstate="print"/>
          <a:srcRect/>
          <a:stretch>
            <a:fillRect/>
          </a:stretch>
        </p:blipFill>
        <p:spPr bwMode="auto">
          <a:xfrm>
            <a:off x="348415" y="3811003"/>
            <a:ext cx="136525" cy="273050"/>
          </a:xfrm>
          <a:prstGeom prst="rect">
            <a:avLst/>
          </a:prstGeom>
          <a:noFill/>
          <a:ln w="9525">
            <a:noFill/>
            <a:miter lim="800000"/>
            <a:headEnd/>
            <a:tailEnd/>
          </a:ln>
        </p:spPr>
      </p:pic>
      <p:sp>
        <p:nvSpPr>
          <p:cNvPr id="11" name="TextBox 10"/>
          <p:cNvSpPr txBox="1"/>
          <p:nvPr/>
        </p:nvSpPr>
        <p:spPr>
          <a:xfrm>
            <a:off x="292768" y="4083719"/>
            <a:ext cx="1447800" cy="2215991"/>
          </a:xfrm>
          <a:prstGeom prst="rect">
            <a:avLst/>
          </a:prstGeom>
          <a:noFill/>
        </p:spPr>
        <p:txBody>
          <a:bodyPr wrap="square" rtlCol="0">
            <a:spAutoFit/>
          </a:bodyPr>
          <a:lstStyle/>
          <a:p>
            <a:pPr marL="169863" lvl="1" indent="-168275">
              <a:spcBef>
                <a:spcPct val="50000"/>
              </a:spcBef>
              <a:buFontTx/>
              <a:buChar char="•"/>
              <a:tabLst>
                <a:tab pos="285750" algn="l"/>
              </a:tabLst>
            </a:pPr>
            <a:r>
              <a:rPr lang="en-US" sz="1200" dirty="0" smtClean="0">
                <a:solidFill>
                  <a:srgbClr val="333399"/>
                </a:solidFill>
              </a:rPr>
              <a:t>Flash drive or CD with training materials </a:t>
            </a:r>
          </a:p>
          <a:p>
            <a:pPr marL="169863" lvl="1" indent="-168275">
              <a:spcBef>
                <a:spcPct val="50000"/>
              </a:spcBef>
              <a:buFontTx/>
              <a:buChar char="•"/>
              <a:tabLst>
                <a:tab pos="285750" algn="l"/>
              </a:tabLst>
            </a:pPr>
            <a:r>
              <a:rPr lang="en-US" sz="1200" dirty="0" smtClean="0">
                <a:solidFill>
                  <a:srgbClr val="333399"/>
                </a:solidFill>
              </a:rPr>
              <a:t>Pens</a:t>
            </a:r>
          </a:p>
          <a:p>
            <a:pPr marL="169863" lvl="1" indent="-168275">
              <a:spcBef>
                <a:spcPct val="50000"/>
              </a:spcBef>
              <a:buFontTx/>
              <a:buChar char="•"/>
              <a:tabLst>
                <a:tab pos="285750" algn="l"/>
              </a:tabLst>
            </a:pPr>
            <a:r>
              <a:rPr lang="en-US" sz="1200" dirty="0" smtClean="0">
                <a:solidFill>
                  <a:srgbClr val="333399"/>
                </a:solidFill>
              </a:rPr>
              <a:t>Train-the-Trainer handouts</a:t>
            </a:r>
          </a:p>
          <a:p>
            <a:pPr marL="169863" lvl="1" indent="-168275">
              <a:spcBef>
                <a:spcPct val="50000"/>
              </a:spcBef>
              <a:buFontTx/>
              <a:buChar char="•"/>
              <a:tabLst>
                <a:tab pos="285750" algn="l"/>
              </a:tabLst>
            </a:pPr>
            <a:r>
              <a:rPr lang="en-US" sz="1200" dirty="0" err="1" smtClean="0">
                <a:solidFill>
                  <a:srgbClr val="333399"/>
                </a:solidFill>
              </a:rPr>
              <a:t>Prework</a:t>
            </a:r>
            <a:r>
              <a:rPr lang="en-US" sz="1200" dirty="0" smtClean="0">
                <a:solidFill>
                  <a:srgbClr val="333399"/>
                </a:solidFill>
              </a:rPr>
              <a:t> (brought in by participants)</a:t>
            </a:r>
            <a:endParaRPr lang="en-US" dirty="0"/>
          </a:p>
        </p:txBody>
      </p:sp>
      <p:sp>
        <p:nvSpPr>
          <p:cNvPr id="12" name="TextBox 11"/>
          <p:cNvSpPr txBox="1"/>
          <p:nvPr/>
        </p:nvSpPr>
        <p:spPr>
          <a:xfrm>
            <a:off x="476250" y="1276350"/>
            <a:ext cx="1209675" cy="369332"/>
          </a:xfrm>
          <a:prstGeom prst="rect">
            <a:avLst/>
          </a:prstGeom>
          <a:noFill/>
        </p:spPr>
        <p:txBody>
          <a:bodyPr wrap="square" rtlCol="0">
            <a:spAutoFit/>
          </a:bodyPr>
          <a:lstStyle/>
          <a:p>
            <a:pPr algn="ctr"/>
            <a:r>
              <a:rPr lang="en-US" dirty="0" smtClean="0"/>
              <a:t>No Slide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7"/>
          <p:cNvSpPr>
            <a:spLocks noGrp="1" noChangeArrowheads="1"/>
          </p:cNvSpPr>
          <p:nvPr>
            <p:ph type="title" idx="4294967295"/>
          </p:nvPr>
        </p:nvSpPr>
        <p:spPr/>
        <p:txBody>
          <a:bodyPr/>
          <a:lstStyle/>
          <a:p>
            <a:pPr eaLnBrk="1" hangingPunct="1"/>
            <a:r>
              <a:rPr lang="en-US" dirty="0" smtClean="0"/>
              <a:t>Introduction</a:t>
            </a:r>
          </a:p>
        </p:txBody>
      </p:sp>
      <p:sp>
        <p:nvSpPr>
          <p:cNvPr id="22531" name="Rectangle 28"/>
          <p:cNvSpPr>
            <a:spLocks noGrp="1" noChangeArrowheads="1"/>
          </p:cNvSpPr>
          <p:nvPr>
            <p:ph idx="4294967295"/>
          </p:nvPr>
        </p:nvSpPr>
        <p:spPr>
          <a:xfrm>
            <a:off x="363538" y="5799221"/>
            <a:ext cx="4648200" cy="2784726"/>
          </a:xfrm>
        </p:spPr>
        <p:txBody>
          <a:bodyPr/>
          <a:lstStyle/>
          <a:p>
            <a:pPr marL="0" indent="0" eaLnBrk="1" hangingPunct="1"/>
            <a:r>
              <a:rPr lang="en-US" dirty="0" smtClean="0"/>
              <a:t>         </a:t>
            </a:r>
            <a:r>
              <a:rPr lang="en-US" b="1" dirty="0" smtClean="0"/>
              <a:t>INSTRUCTOR NOTE:</a:t>
            </a:r>
          </a:p>
          <a:p>
            <a:pPr marL="0" indent="0" eaLnBrk="1" hangingPunct="1"/>
            <a:r>
              <a:rPr lang="en-US" dirty="0" smtClean="0"/>
              <a:t>This module may be customized based on the group’s knowledge and experience with LEP and culturally diverse patients and </a:t>
            </a:r>
            <a:r>
              <a:rPr lang="en-US" dirty="0" err="1" smtClean="0"/>
              <a:t>TeamSTEPPS</a:t>
            </a:r>
            <a:r>
              <a:rPr lang="en-US" dirty="0" smtClean="0"/>
              <a:t>. For example, if the group is aware of medically significant miscommunication incidents that have occurred with  LEP patients in their hospital, it may be useful to replace one of the presentation’s case examples with the example that participants know. Groups familiar with </a:t>
            </a:r>
            <a:r>
              <a:rPr lang="en-US" dirty="0" err="1" smtClean="0"/>
              <a:t>TeamSTEPPS</a:t>
            </a:r>
            <a:r>
              <a:rPr lang="en-US" dirty="0" smtClean="0"/>
              <a:t> may not need as many slides about </a:t>
            </a:r>
            <a:r>
              <a:rPr lang="en-US" dirty="0" err="1" smtClean="0"/>
              <a:t>TeamSTEPPS</a:t>
            </a:r>
            <a:r>
              <a:rPr lang="en-US" dirty="0" smtClean="0"/>
              <a:t>, whereas some hospital teams may want to add more slides about </a:t>
            </a:r>
            <a:r>
              <a:rPr lang="en-US" dirty="0" err="1" smtClean="0"/>
              <a:t>TeamSTEPPS</a:t>
            </a:r>
            <a:r>
              <a:rPr lang="en-US" dirty="0" smtClean="0"/>
              <a:t> as part of a comprehensive implementation effort. Additional </a:t>
            </a:r>
            <a:r>
              <a:rPr lang="en-US" dirty="0" err="1" smtClean="0"/>
              <a:t>TeamSTEPPS</a:t>
            </a:r>
            <a:r>
              <a:rPr lang="en-US" dirty="0" smtClean="0"/>
              <a:t> resources are available at </a:t>
            </a:r>
            <a:r>
              <a:rPr lang="en-US" dirty="0" smtClean="0">
                <a:hlinkClick r:id="rId3"/>
              </a:rPr>
              <a:t>http://teamstepps.ahrq.gov/</a:t>
            </a:r>
            <a:r>
              <a:rPr lang="en-US" dirty="0" smtClean="0"/>
              <a:t>.</a:t>
            </a:r>
          </a:p>
          <a:p>
            <a:pPr marL="0" indent="0" eaLnBrk="1" hangingPunct="1"/>
            <a:endParaRPr lang="en-US" dirty="0" smtClean="0"/>
          </a:p>
          <a:p>
            <a:pPr marL="0" indent="0" eaLnBrk="1" hangingPunct="1"/>
            <a:endParaRPr lang="en-US" dirty="0" smtClean="0"/>
          </a:p>
        </p:txBody>
      </p:sp>
      <p:sp>
        <p:nvSpPr>
          <p:cNvPr id="18436"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3A6E7B9-8447-48F2-A531-306E5E4C5048}" type="slidenum">
              <a:rPr lang="en-US" smtClean="0">
                <a:solidFill>
                  <a:srgbClr val="663300"/>
                </a:solidFill>
                <a:latin typeface="Verdana" pitchFamily="34" charset="0"/>
              </a:rPr>
              <a:pPr eaLnBrk="1" hangingPunct="1">
                <a:defRPr/>
              </a:pPr>
              <a:t>5</a:t>
            </a:fld>
            <a:endParaRPr lang="en-US" dirty="0" smtClean="0">
              <a:solidFill>
                <a:srgbClr val="663300"/>
              </a:solidFill>
              <a:latin typeface="Verdana" pitchFamily="34" charset="0"/>
            </a:endParaRPr>
          </a:p>
        </p:txBody>
      </p:sp>
      <p:sp>
        <p:nvSpPr>
          <p:cNvPr id="22535" name="Rectangle 28"/>
          <p:cNvSpPr txBox="1">
            <a:spLocks noChangeArrowheads="1"/>
          </p:cNvSpPr>
          <p:nvPr/>
        </p:nvSpPr>
        <p:spPr bwMode="auto">
          <a:xfrm>
            <a:off x="349250" y="841374"/>
            <a:ext cx="4648200" cy="7616825"/>
          </a:xfrm>
          <a:prstGeom prst="rect">
            <a:avLst/>
          </a:prstGeom>
          <a:noFill/>
          <a:ln w="9525">
            <a:noFill/>
            <a:miter lim="800000"/>
            <a:headEnd/>
            <a:tailEnd/>
          </a:ln>
        </p:spPr>
        <p:txBody>
          <a:bodyPr lIns="91429" tIns="45714" rIns="91429" bIns="45714"/>
          <a:lstStyle/>
          <a:p>
            <a:pPr>
              <a:spcBef>
                <a:spcPct val="50000"/>
              </a:spcBef>
              <a:tabLst>
                <a:tab pos="347663" algn="l"/>
              </a:tabLst>
            </a:pPr>
            <a:r>
              <a:rPr lang="en-US" sz="1200" b="1" dirty="0"/>
              <a:t>SAY:</a:t>
            </a:r>
          </a:p>
          <a:p>
            <a:pPr>
              <a:spcBef>
                <a:spcPct val="50000"/>
              </a:spcBef>
              <a:tabLst>
                <a:tab pos="347663" algn="l"/>
              </a:tabLst>
            </a:pPr>
            <a:r>
              <a:rPr lang="en-US" sz="1200" dirty="0"/>
              <a:t>We begin this Train-the-Trainer session with the module itself,  just as you will present it to your participants. Please locate and use your slide handouts for the module “Enhancing Safety for Patients </a:t>
            </a:r>
            <a:r>
              <a:rPr lang="en-US" sz="1200" dirty="0" smtClean="0"/>
              <a:t>With </a:t>
            </a:r>
            <a:r>
              <a:rPr lang="en-US" sz="1200" dirty="0"/>
              <a:t>Limited English Proficiency” and follow along, noting areas where you may wish to customize the material for your own group. The “script” of notes for these slides will be provided to you later in this session.</a:t>
            </a:r>
          </a:p>
          <a:p>
            <a:pPr>
              <a:spcBef>
                <a:spcPct val="50000"/>
              </a:spcBef>
              <a:tabLst>
                <a:tab pos="347663" algn="l"/>
              </a:tabLst>
            </a:pPr>
            <a:r>
              <a:rPr lang="en-US" sz="1200" dirty="0"/>
              <a:t>In recent years, the Agency for Healthcare Research and Quality and the Department of Defense have worked together to enhance patient safety through the </a:t>
            </a:r>
            <a:r>
              <a:rPr lang="en-US" sz="1200" dirty="0" err="1"/>
              <a:t>TeamSTEPPS</a:t>
            </a:r>
            <a:r>
              <a:rPr lang="en-US" sz="1200" dirty="0"/>
              <a:t> system. The </a:t>
            </a:r>
            <a:r>
              <a:rPr lang="en-US" sz="1200" dirty="0" err="1"/>
              <a:t>TeamSTEPPS</a:t>
            </a:r>
            <a:r>
              <a:rPr lang="en-US" sz="1200" dirty="0"/>
              <a:t> system is a powerful set of teachable and trainable skills, </a:t>
            </a:r>
            <a:r>
              <a:rPr lang="en-US" sz="1200" dirty="0" smtClean="0"/>
              <a:t>behaviors, </a:t>
            </a:r>
            <a:r>
              <a:rPr lang="en-US" sz="1200" dirty="0"/>
              <a:t>and tools that has been shown to reduce medical errors. In this module, we show how the </a:t>
            </a:r>
            <a:r>
              <a:rPr lang="en-US" sz="1200" dirty="0" err="1"/>
              <a:t>TeamSTEPPS</a:t>
            </a:r>
            <a:r>
              <a:rPr lang="en-US" sz="1200" dirty="0"/>
              <a:t> system can be used to enhance the safety of patients with </a:t>
            </a:r>
            <a:r>
              <a:rPr lang="en-US" sz="1200" dirty="0" smtClean="0"/>
              <a:t>limited </a:t>
            </a:r>
            <a:r>
              <a:rPr lang="en-US" sz="1200" dirty="0"/>
              <a:t>English </a:t>
            </a:r>
            <a:r>
              <a:rPr lang="en-US" sz="1200" dirty="0" smtClean="0"/>
              <a:t>proficiency </a:t>
            </a:r>
            <a:r>
              <a:rPr lang="en-US" sz="1200" dirty="0"/>
              <a:t>(LEP).</a:t>
            </a:r>
          </a:p>
          <a:p>
            <a:pPr>
              <a:spcBef>
                <a:spcPct val="50000"/>
              </a:spcBef>
              <a:tabLst>
                <a:tab pos="347663" algn="l"/>
              </a:tabLst>
            </a:pPr>
            <a:r>
              <a:rPr lang="en-US" sz="1200" dirty="0"/>
              <a:t>Before we start the module, I’d like you to complete some baseline surveys. The surveys are anonymous and will help us track our progress as a team. Everyone in this session should complete the Learning Outcomes Survey. In addition, everyone in the group </a:t>
            </a:r>
            <a:r>
              <a:rPr lang="en-US" sz="1200" i="1" dirty="0"/>
              <a:t>except for interpreters</a:t>
            </a:r>
            <a:r>
              <a:rPr lang="en-US" sz="1200" dirty="0"/>
              <a:t> should complete the baseline </a:t>
            </a:r>
            <a:r>
              <a:rPr lang="en-US" sz="1200" dirty="0" err="1" smtClean="0"/>
              <a:t>Pretraining</a:t>
            </a:r>
            <a:r>
              <a:rPr lang="en-US" sz="1200" dirty="0" smtClean="0"/>
              <a:t> </a:t>
            </a:r>
            <a:r>
              <a:rPr lang="en-US" sz="1200" dirty="0"/>
              <a:t>Behavior Survey. You will have 10 minutes to complete these surveys.</a:t>
            </a:r>
          </a:p>
          <a:p>
            <a:pPr>
              <a:spcBef>
                <a:spcPct val="50000"/>
              </a:spcBef>
              <a:tabLst>
                <a:tab pos="347663" algn="l"/>
              </a:tabLst>
            </a:pPr>
            <a:r>
              <a:rPr lang="en-US" sz="1200" b="1" dirty="0"/>
              <a:t>(Collect baseline surveys and thank participants.)</a:t>
            </a:r>
            <a:endParaRPr lang="en-US" sz="1200" dirty="0"/>
          </a:p>
          <a:p>
            <a:pPr>
              <a:spcBef>
                <a:spcPct val="50000"/>
              </a:spcBef>
              <a:tabLst>
                <a:tab pos="347663" algn="l"/>
              </a:tabLst>
            </a:pPr>
            <a:endParaRPr lang="en-US" sz="1200" dirty="0"/>
          </a:p>
        </p:txBody>
      </p:sp>
      <p:pic>
        <p:nvPicPr>
          <p:cNvPr id="11" name="Picture 11" descr="Time icon"/>
          <p:cNvPicPr>
            <a:picLocks noChangeAspect="1" noChangeArrowheads="1"/>
          </p:cNvPicPr>
          <p:nvPr/>
        </p:nvPicPr>
        <p:blipFill>
          <a:blip r:embed="rId4" cstate="print"/>
          <a:srcRect/>
          <a:stretch>
            <a:fillRect/>
          </a:stretch>
        </p:blipFill>
        <p:spPr bwMode="auto">
          <a:xfrm>
            <a:off x="5061786" y="2249403"/>
            <a:ext cx="209550" cy="228600"/>
          </a:xfrm>
          <a:prstGeom prst="rect">
            <a:avLst/>
          </a:prstGeom>
          <a:noFill/>
          <a:ln w="9525">
            <a:noFill/>
            <a:miter lim="800000"/>
            <a:headEnd/>
            <a:tailEnd/>
          </a:ln>
        </p:spPr>
      </p:pic>
      <p:sp>
        <p:nvSpPr>
          <p:cNvPr id="12" name="TextBox 11"/>
          <p:cNvSpPr txBox="1"/>
          <p:nvPr/>
        </p:nvSpPr>
        <p:spPr>
          <a:xfrm>
            <a:off x="5269832" y="2209800"/>
            <a:ext cx="1223210" cy="2492990"/>
          </a:xfrm>
          <a:prstGeom prst="rect">
            <a:avLst/>
          </a:prstGeom>
          <a:noFill/>
        </p:spPr>
        <p:txBody>
          <a:bodyPr wrap="square" rtlCol="0">
            <a:spAutoFit/>
          </a:bodyPr>
          <a:lstStyle/>
          <a:p>
            <a:r>
              <a:rPr lang="en-US" sz="1200" b="1" dirty="0" smtClean="0">
                <a:solidFill>
                  <a:srgbClr val="333399"/>
                </a:solidFill>
              </a:rPr>
              <a:t>MODULE TIME:</a:t>
            </a:r>
          </a:p>
          <a:p>
            <a:r>
              <a:rPr lang="en-US" sz="1200" dirty="0" smtClean="0">
                <a:solidFill>
                  <a:srgbClr val="333399"/>
                </a:solidFill>
              </a:rPr>
              <a:t>60 minutes + evaluation time (30 minutes)</a:t>
            </a:r>
          </a:p>
          <a:p>
            <a:endParaRPr lang="en-US" sz="1200" dirty="0" smtClean="0">
              <a:solidFill>
                <a:srgbClr val="333399"/>
              </a:solidFill>
            </a:endParaRPr>
          </a:p>
          <a:p>
            <a:r>
              <a:rPr lang="en-US" sz="1200" b="1" dirty="0" smtClean="0">
                <a:solidFill>
                  <a:srgbClr val="333399"/>
                </a:solidFill>
              </a:rPr>
              <a:t>PRE- TRAINING EVALUATION  TIME:</a:t>
            </a:r>
          </a:p>
          <a:p>
            <a:r>
              <a:rPr lang="en-US" sz="1200" dirty="0" smtClean="0">
                <a:solidFill>
                  <a:srgbClr val="333399"/>
                </a:solidFill>
              </a:rPr>
              <a:t>15 minutes</a:t>
            </a:r>
          </a:p>
          <a:p>
            <a:endParaRPr lang="en-US" sz="1200" dirty="0">
              <a:solidFill>
                <a:srgbClr val="333399"/>
              </a:solidFill>
            </a:endParaRPr>
          </a:p>
          <a:p>
            <a:r>
              <a:rPr lang="en-US" sz="1200" b="1" dirty="0" smtClean="0">
                <a:solidFill>
                  <a:srgbClr val="333399"/>
                </a:solidFill>
              </a:rPr>
              <a:t>MATERIALS:</a:t>
            </a:r>
            <a:endParaRPr lang="en-US" sz="1200" b="1" dirty="0">
              <a:solidFill>
                <a:srgbClr val="333399"/>
              </a:solidFill>
            </a:endParaRPr>
          </a:p>
        </p:txBody>
      </p:sp>
      <p:pic>
        <p:nvPicPr>
          <p:cNvPr id="13" name="Picture 11" descr="Time icon"/>
          <p:cNvPicPr>
            <a:picLocks noChangeAspect="1" noChangeArrowheads="1"/>
          </p:cNvPicPr>
          <p:nvPr/>
        </p:nvPicPr>
        <p:blipFill>
          <a:blip r:embed="rId4" cstate="print"/>
          <a:srcRect/>
          <a:stretch>
            <a:fillRect/>
          </a:stretch>
        </p:blipFill>
        <p:spPr bwMode="auto">
          <a:xfrm>
            <a:off x="5064793" y="3352799"/>
            <a:ext cx="209550" cy="228600"/>
          </a:xfrm>
          <a:prstGeom prst="rect">
            <a:avLst/>
          </a:prstGeom>
          <a:noFill/>
          <a:ln w="9525">
            <a:noFill/>
            <a:miter lim="800000"/>
            <a:headEnd/>
            <a:tailEnd/>
          </a:ln>
        </p:spPr>
      </p:pic>
      <p:pic>
        <p:nvPicPr>
          <p:cNvPr id="14" name="Picture 25" descr="Materials icon"/>
          <p:cNvPicPr>
            <a:picLocks noChangeAspect="1" noChangeArrowheads="1"/>
          </p:cNvPicPr>
          <p:nvPr/>
        </p:nvPicPr>
        <p:blipFill>
          <a:blip r:embed="rId5" cstate="print"/>
          <a:srcRect/>
          <a:stretch>
            <a:fillRect/>
          </a:stretch>
        </p:blipFill>
        <p:spPr bwMode="auto">
          <a:xfrm>
            <a:off x="5117431" y="4418597"/>
            <a:ext cx="136525" cy="273050"/>
          </a:xfrm>
          <a:prstGeom prst="rect">
            <a:avLst/>
          </a:prstGeom>
          <a:noFill/>
          <a:ln w="9525">
            <a:noFill/>
            <a:miter lim="800000"/>
            <a:headEnd/>
            <a:tailEnd/>
          </a:ln>
        </p:spPr>
      </p:pic>
      <p:sp>
        <p:nvSpPr>
          <p:cNvPr id="15" name="TextBox 14"/>
          <p:cNvSpPr txBox="1"/>
          <p:nvPr/>
        </p:nvSpPr>
        <p:spPr>
          <a:xfrm>
            <a:off x="5093369" y="4777539"/>
            <a:ext cx="1447800" cy="1384995"/>
          </a:xfrm>
          <a:prstGeom prst="rect">
            <a:avLst/>
          </a:prstGeom>
          <a:noFill/>
        </p:spPr>
        <p:txBody>
          <a:bodyPr wrap="square" rtlCol="0">
            <a:spAutoFit/>
          </a:bodyPr>
          <a:lstStyle/>
          <a:p>
            <a:pPr marL="169863" lvl="1" indent="-168275">
              <a:spcBef>
                <a:spcPct val="50000"/>
              </a:spcBef>
              <a:buFontTx/>
              <a:buChar char="•"/>
              <a:tabLst>
                <a:tab pos="285750" algn="l"/>
              </a:tabLst>
            </a:pPr>
            <a:r>
              <a:rPr lang="en-US" sz="1200" dirty="0" smtClean="0">
                <a:solidFill>
                  <a:srgbClr val="333399"/>
                </a:solidFill>
              </a:rPr>
              <a:t>Flash drive or CD with training materials </a:t>
            </a:r>
          </a:p>
          <a:p>
            <a:pPr marL="169863" lvl="1" indent="-168275">
              <a:spcBef>
                <a:spcPct val="50000"/>
              </a:spcBef>
              <a:buFontTx/>
              <a:buChar char="•"/>
              <a:tabLst>
                <a:tab pos="285750" algn="l"/>
              </a:tabLst>
            </a:pPr>
            <a:r>
              <a:rPr lang="en-US" sz="1200" dirty="0" smtClean="0">
                <a:solidFill>
                  <a:srgbClr val="333399"/>
                </a:solidFill>
              </a:rPr>
              <a:t>Pens</a:t>
            </a:r>
          </a:p>
          <a:p>
            <a:pPr marL="169863" lvl="1" indent="-168275">
              <a:spcBef>
                <a:spcPct val="50000"/>
              </a:spcBef>
              <a:buFontTx/>
              <a:buChar char="•"/>
              <a:tabLst>
                <a:tab pos="285750" algn="l"/>
              </a:tabLst>
            </a:pPr>
            <a:r>
              <a:rPr lang="en-US" sz="1200" dirty="0" smtClean="0">
                <a:solidFill>
                  <a:srgbClr val="333399"/>
                </a:solidFill>
              </a:rPr>
              <a:t>Staff training handouts</a:t>
            </a:r>
            <a:endParaRPr lang="en-US" dirty="0"/>
          </a:p>
        </p:txBody>
      </p:sp>
      <p:pic>
        <p:nvPicPr>
          <p:cNvPr id="16" name="Picture 15"/>
          <p:cNvPicPr>
            <a:picLocks noChangeAspect="1"/>
          </p:cNvPicPr>
          <p:nvPr/>
        </p:nvPicPr>
        <p:blipFill>
          <a:blip r:embed="rId6" cstate="print"/>
          <a:srcRect r="84598" b="21956"/>
          <a:stretch>
            <a:fillRect/>
          </a:stretch>
        </p:blipFill>
        <p:spPr>
          <a:xfrm>
            <a:off x="423110" y="5793164"/>
            <a:ext cx="308809" cy="252747"/>
          </a:xfrm>
          <a:prstGeom prst="rect">
            <a:avLst/>
          </a:prstGeom>
        </p:spPr>
      </p:pic>
      <p:pic>
        <p:nvPicPr>
          <p:cNvPr id="17" name="Picture 16" descr="Slide1.JPG"/>
          <p:cNvPicPr>
            <a:picLocks noChangeAspect="1"/>
          </p:cNvPicPr>
          <p:nvPr/>
        </p:nvPicPr>
        <p:blipFill>
          <a:blip r:embed="rId7" cstate="print"/>
          <a:stretch>
            <a:fillRect/>
          </a:stretch>
        </p:blipFill>
        <p:spPr>
          <a:xfrm>
            <a:off x="5114925" y="885825"/>
            <a:ext cx="1371600" cy="10287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r>
              <a:rPr lang="en-US" smtClean="0"/>
              <a:t>Overview/Objectives</a:t>
            </a:r>
          </a:p>
        </p:txBody>
      </p:sp>
      <p:sp>
        <p:nvSpPr>
          <p:cNvPr id="23555" name="Rectangle 6"/>
          <p:cNvSpPr>
            <a:spLocks noGrp="1"/>
          </p:cNvSpPr>
          <p:nvPr>
            <p:ph type="body" idx="4294967295"/>
          </p:nvPr>
        </p:nvSpPr>
        <p:spPr/>
        <p:txBody>
          <a:bodyPr/>
          <a:lstStyle/>
          <a:p>
            <a:pPr marL="0" indent="-274638">
              <a:tabLst>
                <a:tab pos="566738" algn="l"/>
              </a:tabLst>
            </a:pPr>
            <a:r>
              <a:rPr lang="en-US" b="1" dirty="0" smtClean="0"/>
              <a:t>SAY:</a:t>
            </a:r>
          </a:p>
          <a:p>
            <a:pPr marL="0" indent="-274638">
              <a:tabLst>
                <a:tab pos="566738" algn="l"/>
              </a:tabLst>
            </a:pPr>
            <a:r>
              <a:rPr lang="en-US" dirty="0" smtClean="0"/>
              <a:t>This module will help you to:</a:t>
            </a:r>
          </a:p>
          <a:p>
            <a:pPr marL="182880" indent="-182880">
              <a:buClr>
                <a:schemeClr val="bg2"/>
              </a:buClr>
              <a:buFont typeface="Arial" pitchFamily="34" charset="0"/>
              <a:buChar char="•"/>
              <a:tabLst>
                <a:tab pos="566738" algn="l"/>
              </a:tabLst>
            </a:pPr>
            <a:r>
              <a:rPr lang="en-US" dirty="0" smtClean="0"/>
              <a:t>Understand the safety risk to patients with limited English proficiency. </a:t>
            </a:r>
          </a:p>
          <a:p>
            <a:pPr marL="182880" indent="-182880">
              <a:buClr>
                <a:schemeClr val="bg2"/>
              </a:buClr>
              <a:buFont typeface="Arial" pitchFamily="34" charset="0"/>
              <a:buChar char="•"/>
              <a:tabLst>
                <a:tab pos="566738" algn="l"/>
              </a:tabLst>
            </a:pPr>
            <a:r>
              <a:rPr lang="en-US" dirty="0" smtClean="0"/>
              <a:t>Know the process to assemble the most appropriate and effective care team for LEP and culturally diverse patients.</a:t>
            </a:r>
          </a:p>
          <a:p>
            <a:pPr marL="182880" indent="-182880">
              <a:buClr>
                <a:schemeClr val="bg2"/>
              </a:buClr>
              <a:buFont typeface="Arial" pitchFamily="34" charset="0"/>
              <a:buChar char="•"/>
              <a:tabLst>
                <a:tab pos="566738" algn="l"/>
              </a:tabLst>
            </a:pPr>
            <a:r>
              <a:rPr lang="en-US" dirty="0" smtClean="0"/>
              <a:t>Identify and raise patient communication issues.</a:t>
            </a:r>
            <a:endParaRPr lang="en-US" b="1" dirty="0" smtClean="0"/>
          </a:p>
        </p:txBody>
      </p:sp>
      <p:sp>
        <p:nvSpPr>
          <p:cNvPr id="5" name="TextBox 4"/>
          <p:cNvSpPr txBox="1"/>
          <p:nvPr/>
        </p:nvSpPr>
        <p:spPr>
          <a:xfrm>
            <a:off x="488282" y="2505075"/>
            <a:ext cx="1223210" cy="461665"/>
          </a:xfrm>
          <a:prstGeom prst="rect">
            <a:avLst/>
          </a:prstGeom>
          <a:noFill/>
        </p:spPr>
        <p:txBody>
          <a:bodyPr wrap="square" rtlCol="0">
            <a:spAutoFit/>
          </a:bodyPr>
          <a:lstStyle/>
          <a:p>
            <a:r>
              <a:rPr lang="en-US" sz="1200" b="1" dirty="0" smtClean="0">
                <a:solidFill>
                  <a:srgbClr val="333399"/>
                </a:solidFill>
              </a:rPr>
              <a:t>SLIDE TIME:</a:t>
            </a:r>
          </a:p>
          <a:p>
            <a:r>
              <a:rPr lang="en-US" sz="1200" dirty="0" smtClean="0">
                <a:solidFill>
                  <a:srgbClr val="333399"/>
                </a:solidFill>
              </a:rPr>
              <a:t>1 minute</a:t>
            </a:r>
            <a:endParaRPr lang="en-US" sz="1200" b="1" dirty="0">
              <a:solidFill>
                <a:srgbClr val="333399"/>
              </a:solidFill>
            </a:endParaRPr>
          </a:p>
        </p:txBody>
      </p:sp>
      <p:pic>
        <p:nvPicPr>
          <p:cNvPr id="6" name="Picture 11" descr="Time icon"/>
          <p:cNvPicPr>
            <a:picLocks noChangeAspect="1" noChangeArrowheads="1"/>
          </p:cNvPicPr>
          <p:nvPr/>
        </p:nvPicPr>
        <p:blipFill>
          <a:blip r:embed="rId3" cstate="print"/>
          <a:srcRect/>
          <a:stretch>
            <a:fillRect/>
          </a:stretch>
        </p:blipFill>
        <p:spPr bwMode="auto">
          <a:xfrm>
            <a:off x="327861" y="2535153"/>
            <a:ext cx="209550" cy="228600"/>
          </a:xfrm>
          <a:prstGeom prst="rect">
            <a:avLst/>
          </a:prstGeom>
          <a:noFill/>
          <a:ln w="9525">
            <a:noFill/>
            <a:miter lim="800000"/>
            <a:headEnd/>
            <a:tailEnd/>
          </a:ln>
        </p:spPr>
      </p:pic>
      <p:pic>
        <p:nvPicPr>
          <p:cNvPr id="7" name="Picture 6" descr="Slide2.JPG"/>
          <p:cNvPicPr>
            <a:picLocks noChangeAspect="1"/>
          </p:cNvPicPr>
          <p:nvPr/>
        </p:nvPicPr>
        <p:blipFill>
          <a:blip r:embed="rId4" cstate="print"/>
          <a:stretch>
            <a:fillRect/>
          </a:stretch>
        </p:blipFill>
        <p:spPr>
          <a:xfrm>
            <a:off x="390525" y="923925"/>
            <a:ext cx="1371600" cy="10287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3"/>
          <p:cNvSpPr>
            <a:spLocks noGrp="1" noChangeArrowheads="1"/>
          </p:cNvSpPr>
          <p:nvPr>
            <p:ph type="title" idx="4294967295"/>
          </p:nvPr>
        </p:nvSpPr>
        <p:spPr>
          <a:xfrm>
            <a:off x="333375" y="290515"/>
            <a:ext cx="4648200" cy="395287"/>
          </a:xfrm>
        </p:spPr>
        <p:txBody>
          <a:bodyPr/>
          <a:lstStyle/>
          <a:p>
            <a:pPr eaLnBrk="1" hangingPunct="1"/>
            <a:r>
              <a:rPr lang="en-US" dirty="0" smtClean="0">
                <a:cs typeface="Arial" charset="0"/>
              </a:rPr>
              <a:t>The Story of Willie Ramirez</a:t>
            </a:r>
          </a:p>
        </p:txBody>
      </p:sp>
      <p:sp>
        <p:nvSpPr>
          <p:cNvPr id="24579" name="Rectangle 21"/>
          <p:cNvSpPr>
            <a:spLocks noChangeArrowheads="1"/>
          </p:cNvSpPr>
          <p:nvPr/>
        </p:nvSpPr>
        <p:spPr bwMode="auto">
          <a:xfrm>
            <a:off x="2" y="3520559"/>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24580" name="Rectangle 17"/>
          <p:cNvSpPr>
            <a:spLocks noChangeArrowheads="1"/>
          </p:cNvSpPr>
          <p:nvPr/>
        </p:nvSpPr>
        <p:spPr bwMode="auto">
          <a:xfrm>
            <a:off x="373063" y="838200"/>
            <a:ext cx="4724400" cy="6654800"/>
          </a:xfrm>
          <a:prstGeom prst="rect">
            <a:avLst/>
          </a:prstGeom>
          <a:noFill/>
          <a:ln w="9525">
            <a:noFill/>
            <a:miter lim="800000"/>
            <a:headEnd/>
            <a:tailEnd/>
          </a:ln>
        </p:spPr>
        <p:txBody>
          <a:bodyPr lIns="91429" tIns="45714" rIns="91429" bIns="45714"/>
          <a:lstStyle/>
          <a:p>
            <a:pPr>
              <a:lnSpc>
                <a:spcPct val="90000"/>
              </a:lnSpc>
              <a:spcAft>
                <a:spcPts val="600"/>
              </a:spcAft>
              <a:tabLst>
                <a:tab pos="457200" algn="l"/>
              </a:tabLst>
            </a:pPr>
            <a:r>
              <a:rPr lang="en-US" sz="1200" b="1" dirty="0" smtClean="0">
                <a:solidFill>
                  <a:srgbClr val="000000"/>
                </a:solidFill>
              </a:rPr>
              <a:t>SAY:</a:t>
            </a:r>
            <a:endParaRPr lang="en-US" sz="1200" b="1" dirty="0">
              <a:solidFill>
                <a:srgbClr val="000000"/>
              </a:solidFill>
            </a:endParaRPr>
          </a:p>
          <a:p>
            <a:pPr>
              <a:lnSpc>
                <a:spcPct val="90000"/>
              </a:lnSpc>
              <a:tabLst>
                <a:tab pos="457200" algn="l"/>
              </a:tabLst>
            </a:pPr>
            <a:r>
              <a:rPr lang="en-US" sz="1200" dirty="0">
                <a:solidFill>
                  <a:srgbClr val="000000"/>
                </a:solidFill>
              </a:rPr>
              <a:t>To illustrate why LEP patients are at risk of patient safety events, I would like to share the story of Willie Ramirez. This case  is one of the most well-known examples in which limited English proficiency and cultural misunderstandings led to a tragic medical error.</a:t>
            </a:r>
          </a:p>
          <a:p>
            <a:pPr>
              <a:lnSpc>
                <a:spcPct val="90000"/>
              </a:lnSpc>
              <a:tabLst>
                <a:tab pos="457200" algn="l"/>
              </a:tabLst>
            </a:pPr>
            <a:endParaRPr lang="en-US" sz="1200" dirty="0">
              <a:solidFill>
                <a:srgbClr val="000000"/>
              </a:solidFill>
            </a:endParaRPr>
          </a:p>
          <a:p>
            <a:pPr>
              <a:lnSpc>
                <a:spcPct val="90000"/>
              </a:lnSpc>
              <a:buClr>
                <a:srgbClr val="99CC00"/>
              </a:buClr>
              <a:buSzPct val="90000"/>
              <a:tabLst>
                <a:tab pos="457200" algn="l"/>
              </a:tabLst>
            </a:pPr>
            <a:r>
              <a:rPr lang="en-US" sz="1200" dirty="0">
                <a:solidFill>
                  <a:srgbClr val="000000"/>
                </a:solidFill>
              </a:rPr>
              <a:t>In 1980, 18-year-old athlete Willie Ramirez was taken to the ER by ambulance in a coma, accompanied by his Mom, his sister, his girlfriend, and his girlfriend’s Mom. The ER physician, who did not speak Spanish, assumed Willie had a drug overdose because he had pinpoint pupils and because the girlfriend’s Mom said, in broken English, </a:t>
            </a:r>
            <a:r>
              <a:rPr lang="en-US" sz="1200" dirty="0" smtClean="0">
                <a:solidFill>
                  <a:srgbClr val="000000"/>
                </a:solidFill>
              </a:rPr>
              <a:t>“He </a:t>
            </a:r>
            <a:r>
              <a:rPr lang="en-US" sz="1200" dirty="0">
                <a:solidFill>
                  <a:srgbClr val="000000"/>
                </a:solidFill>
              </a:rPr>
              <a:t>is </a:t>
            </a:r>
            <a:r>
              <a:rPr lang="en-US" sz="1200" dirty="0" err="1" smtClean="0">
                <a:solidFill>
                  <a:srgbClr val="000000"/>
                </a:solidFill>
              </a:rPr>
              <a:t>intoxicado</a:t>
            </a:r>
            <a:r>
              <a:rPr lang="en-US" sz="1200" dirty="0" smtClean="0">
                <a:solidFill>
                  <a:srgbClr val="000000"/>
                </a:solidFill>
              </a:rPr>
              <a:t>.” </a:t>
            </a:r>
            <a:r>
              <a:rPr lang="en-US" sz="1200" dirty="0">
                <a:solidFill>
                  <a:srgbClr val="000000"/>
                </a:solidFill>
              </a:rPr>
              <a:t>In Cuban </a:t>
            </a:r>
            <a:r>
              <a:rPr lang="en-US" sz="1200" dirty="0" smtClean="0">
                <a:solidFill>
                  <a:srgbClr val="000000"/>
                </a:solidFill>
              </a:rPr>
              <a:t>Spanish, </a:t>
            </a:r>
            <a:r>
              <a:rPr lang="en-US" sz="1200" dirty="0">
                <a:solidFill>
                  <a:srgbClr val="000000"/>
                </a:solidFill>
              </a:rPr>
              <a:t>“</a:t>
            </a:r>
            <a:r>
              <a:rPr lang="en-US" sz="1200" dirty="0" err="1">
                <a:solidFill>
                  <a:srgbClr val="000000"/>
                </a:solidFill>
              </a:rPr>
              <a:t>intoxicado</a:t>
            </a:r>
            <a:r>
              <a:rPr lang="en-US" sz="1200" dirty="0">
                <a:solidFill>
                  <a:srgbClr val="000000"/>
                </a:solidFill>
              </a:rPr>
              <a:t>” means “</a:t>
            </a:r>
            <a:r>
              <a:rPr lang="en-US" sz="1200" dirty="0" smtClean="0">
                <a:solidFill>
                  <a:srgbClr val="000000"/>
                </a:solidFill>
              </a:rPr>
              <a:t>poisoned.” </a:t>
            </a:r>
            <a:r>
              <a:rPr lang="en-US" sz="1200" dirty="0">
                <a:solidFill>
                  <a:srgbClr val="000000"/>
                </a:solidFill>
              </a:rPr>
              <a:t>The family thought he had eaten a bad hamburger at a new fast food restaurant that day. </a:t>
            </a:r>
          </a:p>
          <a:p>
            <a:pPr>
              <a:lnSpc>
                <a:spcPct val="90000"/>
              </a:lnSpc>
              <a:buClr>
                <a:srgbClr val="99CC00"/>
              </a:buClr>
              <a:buSzPct val="90000"/>
              <a:tabLst>
                <a:tab pos="457200" algn="l"/>
              </a:tabLst>
            </a:pPr>
            <a:endParaRPr lang="en-US" sz="1200" dirty="0">
              <a:solidFill>
                <a:srgbClr val="000000"/>
              </a:solidFill>
            </a:endParaRPr>
          </a:p>
          <a:p>
            <a:pPr>
              <a:lnSpc>
                <a:spcPct val="90000"/>
              </a:lnSpc>
              <a:buClr>
                <a:srgbClr val="99CC00"/>
              </a:buClr>
              <a:buSzPct val="90000"/>
              <a:tabLst>
                <a:tab pos="457200" algn="l"/>
              </a:tabLst>
            </a:pPr>
            <a:r>
              <a:rPr lang="en-US" sz="1200" dirty="0">
                <a:solidFill>
                  <a:srgbClr val="000000"/>
                </a:solidFill>
              </a:rPr>
              <a:t>When the ER doctor told the family he would treat Willie for drug overdose, they said to one another, in Spanish, </a:t>
            </a:r>
            <a:r>
              <a:rPr lang="en-US" sz="1200" dirty="0" smtClean="0">
                <a:solidFill>
                  <a:srgbClr val="000000"/>
                </a:solidFill>
              </a:rPr>
              <a:t>“That’s </a:t>
            </a:r>
            <a:r>
              <a:rPr lang="en-US" sz="1200" dirty="0">
                <a:solidFill>
                  <a:srgbClr val="000000"/>
                </a:solidFill>
              </a:rPr>
              <a:t>impossible, he would never take drugs.” Willie was an all-star baseball player and was opposed to drugs and drinking. However, the doctor did not understand what the family was saying. Willie’s brain hemorrhage kept bleeding for more than </a:t>
            </a:r>
            <a:r>
              <a:rPr lang="en-US" sz="1200" dirty="0" smtClean="0">
                <a:solidFill>
                  <a:srgbClr val="000000"/>
                </a:solidFill>
              </a:rPr>
              <a:t>2 </a:t>
            </a:r>
            <a:r>
              <a:rPr lang="en-US" sz="1200" dirty="0">
                <a:solidFill>
                  <a:srgbClr val="000000"/>
                </a:solidFill>
              </a:rPr>
              <a:t>days before a </a:t>
            </a:r>
            <a:r>
              <a:rPr lang="en-US" sz="1200" dirty="0" smtClean="0">
                <a:solidFill>
                  <a:srgbClr val="000000"/>
                </a:solidFill>
              </a:rPr>
              <a:t>neurologic </a:t>
            </a:r>
            <a:r>
              <a:rPr lang="en-US" sz="1200" dirty="0">
                <a:solidFill>
                  <a:srgbClr val="000000"/>
                </a:solidFill>
              </a:rPr>
              <a:t>consult was scheduled. By then, Willie was quadriplegic. The family sued the hospital, resulting in a $71 million settlement.</a:t>
            </a:r>
          </a:p>
          <a:p>
            <a:pPr eaLnBrk="0" hangingPunct="0">
              <a:lnSpc>
                <a:spcPct val="90000"/>
              </a:lnSpc>
              <a:tabLst>
                <a:tab pos="457200" algn="l"/>
              </a:tabLst>
            </a:pPr>
            <a:endParaRPr lang="en-US" sz="1200" dirty="0">
              <a:solidFill>
                <a:srgbClr val="000000"/>
              </a:solidFill>
            </a:endParaRPr>
          </a:p>
          <a:p>
            <a:pPr eaLnBrk="0" hangingPunct="0">
              <a:lnSpc>
                <a:spcPct val="90000"/>
              </a:lnSpc>
              <a:tabLst>
                <a:tab pos="457200" algn="l"/>
              </a:tabLst>
            </a:pPr>
            <a:r>
              <a:rPr lang="en-US" sz="1200" dirty="0">
                <a:solidFill>
                  <a:srgbClr val="000000"/>
                </a:solidFill>
              </a:rPr>
              <a:t>Although the ER doctor didn’t understand what was said at the time, in a later interview, the ER doctor said, “If I had a Mom who said, ‘My son would NEVER use drugs,’ I may have thought differently.” However, the family member who was interpreting did not share this information with the doctor, because cultural differences complicated the language issue. In some cultures, people never contradict an authority figure, </a:t>
            </a:r>
            <a:r>
              <a:rPr lang="en-US" sz="1200" dirty="0" smtClean="0">
                <a:solidFill>
                  <a:srgbClr val="000000"/>
                </a:solidFill>
              </a:rPr>
              <a:t>such as </a:t>
            </a:r>
            <a:r>
              <a:rPr lang="en-US" sz="1200" dirty="0">
                <a:solidFill>
                  <a:srgbClr val="000000"/>
                </a:solidFill>
              </a:rPr>
              <a:t>a doctor.</a:t>
            </a:r>
          </a:p>
          <a:p>
            <a:pPr eaLnBrk="0" hangingPunct="0">
              <a:lnSpc>
                <a:spcPct val="90000"/>
              </a:lnSpc>
              <a:tabLst>
                <a:tab pos="457200" algn="l"/>
              </a:tabLst>
            </a:pPr>
            <a:endParaRPr lang="en-US" sz="1200" dirty="0">
              <a:solidFill>
                <a:srgbClr val="000000"/>
              </a:solidFill>
            </a:endParaRPr>
          </a:p>
          <a:p>
            <a:pPr eaLnBrk="0" hangingPunct="0">
              <a:lnSpc>
                <a:spcPct val="90000"/>
              </a:lnSpc>
              <a:tabLst>
                <a:tab pos="457200" algn="l"/>
              </a:tabLst>
            </a:pPr>
            <a:r>
              <a:rPr lang="en-US" sz="1200" dirty="0">
                <a:solidFill>
                  <a:srgbClr val="000000"/>
                </a:solidFill>
              </a:rPr>
              <a:t>Neither the doctor nor the family asked for a professional medical interpreter because they thought they were communicating well. </a:t>
            </a:r>
            <a:r>
              <a:rPr lang="en-US" sz="1200" dirty="0" smtClean="0">
                <a:solidFill>
                  <a:srgbClr val="000000"/>
                </a:solidFill>
              </a:rPr>
              <a:t> A </a:t>
            </a:r>
            <a:r>
              <a:rPr lang="en-US" sz="1200" dirty="0">
                <a:solidFill>
                  <a:srgbClr val="000000"/>
                </a:solidFill>
              </a:rPr>
              <a:t>professional interpreter could have facilitated mutual understanding by interpreting the doctor’s and family’s words to one another, asking questions to make sure they understood correctly, and speaking up when the family expressed doubts about the doctor’s diagnosis.</a:t>
            </a:r>
          </a:p>
        </p:txBody>
      </p:sp>
      <p:sp>
        <p:nvSpPr>
          <p:cNvPr id="24581" name="Slide Number Placeholder 3"/>
          <p:cNvSpPr txBox="1">
            <a:spLocks noGrp="1"/>
          </p:cNvSpPr>
          <p:nvPr/>
        </p:nvSpPr>
        <p:spPr bwMode="auto">
          <a:xfrm>
            <a:off x="6553200" y="8839200"/>
            <a:ext cx="304800" cy="228600"/>
          </a:xfrm>
          <a:prstGeom prst="rect">
            <a:avLst/>
          </a:prstGeom>
          <a:noFill/>
          <a:ln w="9525">
            <a:noFill/>
            <a:miter lim="800000"/>
            <a:headEnd/>
            <a:tailEnd/>
          </a:ln>
        </p:spPr>
        <p:txBody>
          <a:bodyPr wrap="none" lIns="0" tIns="0" rIns="0" bIns="0" anchor="ctr"/>
          <a:lstStyle/>
          <a:p>
            <a:pPr algn="ctr"/>
            <a:fld id="{49003D5D-F187-4167-A730-5C5967C949E7}" type="slidenum">
              <a:rPr lang="en-US" sz="900">
                <a:solidFill>
                  <a:srgbClr val="663300"/>
                </a:solidFill>
                <a:latin typeface="Verdana" pitchFamily="34" charset="0"/>
              </a:rPr>
              <a:pPr algn="ctr"/>
              <a:t>7</a:t>
            </a:fld>
            <a:endParaRPr lang="en-US" sz="900">
              <a:solidFill>
                <a:srgbClr val="663300"/>
              </a:solidFill>
              <a:latin typeface="Verdana" pitchFamily="34" charset="0"/>
            </a:endParaRPr>
          </a:p>
        </p:txBody>
      </p:sp>
      <p:sp>
        <p:nvSpPr>
          <p:cNvPr id="24584" name="Rectangle 17"/>
          <p:cNvSpPr>
            <a:spLocks noChangeArrowheads="1"/>
          </p:cNvSpPr>
          <p:nvPr/>
        </p:nvSpPr>
        <p:spPr bwMode="auto">
          <a:xfrm>
            <a:off x="420688" y="7543800"/>
            <a:ext cx="4724400" cy="1158875"/>
          </a:xfrm>
          <a:prstGeom prst="rect">
            <a:avLst/>
          </a:prstGeom>
          <a:noFill/>
          <a:ln w="9525">
            <a:noFill/>
            <a:miter lim="800000"/>
            <a:headEnd/>
            <a:tailEnd/>
          </a:ln>
        </p:spPr>
        <p:txBody>
          <a:bodyPr lIns="91429" tIns="45714" rIns="91429" bIns="45714"/>
          <a:lstStyle/>
          <a:p>
            <a:pPr eaLnBrk="0" hangingPunct="0">
              <a:lnSpc>
                <a:spcPct val="90000"/>
              </a:lnSpc>
              <a:tabLst>
                <a:tab pos="457200" algn="l"/>
              </a:tabLst>
            </a:pPr>
            <a:r>
              <a:rPr lang="en-US" sz="1200" dirty="0" smtClean="0">
                <a:solidFill>
                  <a:srgbClr val="000000"/>
                </a:solidFill>
              </a:rPr>
              <a:t>         </a:t>
            </a:r>
            <a:r>
              <a:rPr lang="en-US" sz="1200" b="1" kern="0" dirty="0" smtClean="0"/>
              <a:t>INSTRUCTOR NOTE:</a:t>
            </a:r>
          </a:p>
          <a:p>
            <a:pPr eaLnBrk="0" hangingPunct="0">
              <a:lnSpc>
                <a:spcPct val="90000"/>
              </a:lnSpc>
              <a:tabLst>
                <a:tab pos="457200" algn="l"/>
              </a:tabLst>
            </a:pPr>
            <a:endParaRPr lang="en-US" sz="1200" b="1" dirty="0">
              <a:solidFill>
                <a:srgbClr val="333399"/>
              </a:solidFill>
            </a:endParaRPr>
          </a:p>
          <a:p>
            <a:pPr eaLnBrk="0" hangingPunct="0">
              <a:lnSpc>
                <a:spcPct val="90000"/>
              </a:lnSpc>
              <a:tabLst>
                <a:tab pos="457200" algn="l"/>
              </a:tabLst>
            </a:pPr>
            <a:r>
              <a:rPr lang="en-US" sz="1200" dirty="0" smtClean="0">
                <a:solidFill>
                  <a:srgbClr val="000000"/>
                </a:solidFill>
              </a:rPr>
              <a:t>You </a:t>
            </a:r>
            <a:r>
              <a:rPr lang="en-US" sz="1200" dirty="0">
                <a:solidFill>
                  <a:srgbClr val="000000"/>
                </a:solidFill>
              </a:rPr>
              <a:t>may read the full story here:</a:t>
            </a:r>
          </a:p>
          <a:p>
            <a:pPr eaLnBrk="0" hangingPunct="0">
              <a:lnSpc>
                <a:spcPct val="90000"/>
              </a:lnSpc>
              <a:tabLst>
                <a:tab pos="457200" algn="l"/>
              </a:tabLst>
            </a:pPr>
            <a:r>
              <a:rPr lang="en-US" sz="1200" dirty="0">
                <a:solidFill>
                  <a:srgbClr val="000000"/>
                </a:solidFill>
                <a:hlinkClick r:id="rId3"/>
              </a:rPr>
              <a:t>http://healthaffairs.org/blog/2008/11/19/language-culture-and-medical-tragedy-the-case-of-willie-ramirez/</a:t>
            </a:r>
            <a:r>
              <a:rPr lang="en-US" sz="1200" dirty="0">
                <a:solidFill>
                  <a:srgbClr val="000000"/>
                </a:solidFill>
              </a:rPr>
              <a:t> </a:t>
            </a:r>
          </a:p>
        </p:txBody>
      </p:sp>
      <p:pic>
        <p:nvPicPr>
          <p:cNvPr id="9" name="Picture 11" descr="Time icon"/>
          <p:cNvPicPr>
            <a:picLocks noChangeAspect="1" noChangeArrowheads="1"/>
          </p:cNvPicPr>
          <p:nvPr/>
        </p:nvPicPr>
        <p:blipFill>
          <a:blip r:embed="rId4" cstate="print"/>
          <a:srcRect/>
          <a:stretch>
            <a:fillRect/>
          </a:stretch>
        </p:blipFill>
        <p:spPr bwMode="auto">
          <a:xfrm>
            <a:off x="5061786" y="2649453"/>
            <a:ext cx="209550" cy="228600"/>
          </a:xfrm>
          <a:prstGeom prst="rect">
            <a:avLst/>
          </a:prstGeom>
          <a:noFill/>
          <a:ln w="9525">
            <a:noFill/>
            <a:miter lim="800000"/>
            <a:headEnd/>
            <a:tailEnd/>
          </a:ln>
        </p:spPr>
      </p:pic>
      <p:sp>
        <p:nvSpPr>
          <p:cNvPr id="10" name="TextBox 9"/>
          <p:cNvSpPr txBox="1"/>
          <p:nvPr/>
        </p:nvSpPr>
        <p:spPr>
          <a:xfrm>
            <a:off x="5269832" y="2581275"/>
            <a:ext cx="1223210" cy="461665"/>
          </a:xfrm>
          <a:prstGeom prst="rect">
            <a:avLst/>
          </a:prstGeom>
          <a:noFill/>
        </p:spPr>
        <p:txBody>
          <a:bodyPr wrap="square" rtlCol="0">
            <a:spAutoFit/>
          </a:bodyPr>
          <a:lstStyle/>
          <a:p>
            <a:r>
              <a:rPr lang="en-US" sz="1200" b="1" dirty="0" smtClean="0">
                <a:solidFill>
                  <a:srgbClr val="333399"/>
                </a:solidFill>
              </a:rPr>
              <a:t>SLIDE TIME:</a:t>
            </a:r>
          </a:p>
          <a:p>
            <a:r>
              <a:rPr lang="en-US" sz="1200" dirty="0" smtClean="0">
                <a:solidFill>
                  <a:srgbClr val="333399"/>
                </a:solidFill>
              </a:rPr>
              <a:t>5 minutes</a:t>
            </a:r>
            <a:endParaRPr lang="en-US" sz="1200" b="1" dirty="0">
              <a:solidFill>
                <a:srgbClr val="333399"/>
              </a:solidFill>
            </a:endParaRPr>
          </a:p>
        </p:txBody>
      </p:sp>
      <p:pic>
        <p:nvPicPr>
          <p:cNvPr id="11" name="Picture 10"/>
          <p:cNvPicPr>
            <a:picLocks noChangeAspect="1"/>
          </p:cNvPicPr>
          <p:nvPr/>
        </p:nvPicPr>
        <p:blipFill>
          <a:blip r:embed="rId5" cstate="print"/>
          <a:srcRect r="84598" b="21956"/>
          <a:stretch>
            <a:fillRect/>
          </a:stretch>
        </p:blipFill>
        <p:spPr>
          <a:xfrm>
            <a:off x="480260" y="7536239"/>
            <a:ext cx="308809" cy="252747"/>
          </a:xfrm>
          <a:prstGeom prst="rect">
            <a:avLst/>
          </a:prstGeom>
        </p:spPr>
      </p:pic>
      <p:pic>
        <p:nvPicPr>
          <p:cNvPr id="12" name="Picture 11" descr="Slide3.JPG"/>
          <p:cNvPicPr>
            <a:picLocks noChangeAspect="1"/>
          </p:cNvPicPr>
          <p:nvPr/>
        </p:nvPicPr>
        <p:blipFill>
          <a:blip r:embed="rId6" cstate="print"/>
          <a:stretch>
            <a:fillRect/>
          </a:stretch>
        </p:blipFill>
        <p:spPr>
          <a:xfrm>
            <a:off x="5105400" y="914400"/>
            <a:ext cx="1371600" cy="10287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8"/>
          <p:cNvSpPr>
            <a:spLocks noGrp="1" noChangeArrowheads="1"/>
          </p:cNvSpPr>
          <p:nvPr>
            <p:ph type="title" idx="4294967295"/>
          </p:nvPr>
        </p:nvSpPr>
        <p:spPr>
          <a:xfrm>
            <a:off x="1971674" y="290515"/>
            <a:ext cx="4581525" cy="395287"/>
          </a:xfrm>
        </p:spPr>
        <p:txBody>
          <a:bodyPr/>
          <a:lstStyle/>
          <a:p>
            <a:r>
              <a:rPr lang="en-US" dirty="0" smtClean="0"/>
              <a:t>High-Risk Settings and Scenarios</a:t>
            </a:r>
          </a:p>
        </p:txBody>
      </p:sp>
      <p:sp>
        <p:nvSpPr>
          <p:cNvPr id="25603" name="Rectangle 25"/>
          <p:cNvSpPr>
            <a:spLocks noChangeArrowheads="1"/>
          </p:cNvSpPr>
          <p:nvPr/>
        </p:nvSpPr>
        <p:spPr bwMode="auto">
          <a:xfrm>
            <a:off x="2" y="3615808"/>
            <a:ext cx="184731" cy="369332"/>
          </a:xfrm>
          <a:prstGeom prst="rect">
            <a:avLst/>
          </a:prstGeom>
          <a:noFill/>
          <a:ln w="9525">
            <a:noFill/>
            <a:miter lim="800000"/>
            <a:headEnd/>
            <a:tailEnd/>
          </a:ln>
        </p:spPr>
        <p:txBody>
          <a:bodyPr wrap="none" anchor="ctr">
            <a:spAutoFit/>
          </a:bodyPr>
          <a:lstStyle/>
          <a:p>
            <a:endParaRPr lang="en-US">
              <a:solidFill>
                <a:srgbClr val="000000"/>
              </a:solidFill>
            </a:endParaRPr>
          </a:p>
        </p:txBody>
      </p:sp>
      <p:sp>
        <p:nvSpPr>
          <p:cNvPr id="25604" name="Rectangle 3"/>
          <p:cNvSpPr>
            <a:spLocks noChangeArrowheads="1"/>
          </p:cNvSpPr>
          <p:nvPr/>
        </p:nvSpPr>
        <p:spPr bwMode="auto">
          <a:xfrm>
            <a:off x="1733550" y="823913"/>
            <a:ext cx="4562475" cy="2322512"/>
          </a:xfrm>
          <a:prstGeom prst="rect">
            <a:avLst/>
          </a:prstGeom>
          <a:noFill/>
          <a:ln w="9525">
            <a:noFill/>
            <a:miter lim="800000"/>
            <a:headEnd/>
            <a:tailEnd/>
          </a:ln>
        </p:spPr>
        <p:txBody>
          <a:bodyPr lIns="91429" tIns="45714" rIns="91429" bIns="45714"/>
          <a:lstStyle/>
          <a:p>
            <a:pPr marL="228600" eaLnBrk="0" hangingPunct="0">
              <a:spcBef>
                <a:spcPct val="50000"/>
              </a:spcBef>
              <a:tabLst>
                <a:tab pos="685800" algn="l"/>
              </a:tabLst>
            </a:pPr>
            <a:r>
              <a:rPr lang="en-US" sz="1200" b="1" dirty="0">
                <a:solidFill>
                  <a:srgbClr val="000000"/>
                </a:solidFill>
              </a:rPr>
              <a:t>SAY:</a:t>
            </a:r>
            <a:endParaRPr lang="en-US" sz="1200" dirty="0">
              <a:solidFill>
                <a:srgbClr val="000000"/>
              </a:solidFill>
            </a:endParaRPr>
          </a:p>
          <a:p>
            <a:pPr marL="228600">
              <a:spcBef>
                <a:spcPct val="50000"/>
              </a:spcBef>
              <a:tabLst>
                <a:tab pos="685800" algn="l"/>
              </a:tabLst>
            </a:pPr>
            <a:r>
              <a:rPr lang="en-US" sz="1200" dirty="0">
                <a:solidFill>
                  <a:srgbClr val="000000"/>
                </a:solidFill>
                <a:cs typeface="Times New Roman" pitchFamily="18" charset="0"/>
              </a:rPr>
              <a:t>Research shows that patient safety events that affect LEP patients tend to be more severe and more frequently due to communication errors compared to English-speaking patients. </a:t>
            </a:r>
          </a:p>
          <a:p>
            <a:pPr marL="228600">
              <a:spcBef>
                <a:spcPct val="100000"/>
              </a:spcBef>
              <a:tabLst>
                <a:tab pos="685800" algn="l"/>
              </a:tabLst>
            </a:pPr>
            <a:r>
              <a:rPr lang="en-US" sz="1200" dirty="0">
                <a:solidFill>
                  <a:srgbClr val="000000"/>
                </a:solidFill>
              </a:rPr>
              <a:t>LEP patients may be particularly vulnerable in interactions with </a:t>
            </a:r>
            <a:r>
              <a:rPr lang="en-US" sz="1200" dirty="0" smtClean="0">
                <a:solidFill>
                  <a:srgbClr val="000000"/>
                </a:solidFill>
              </a:rPr>
              <a:t>staff in </a:t>
            </a:r>
            <a:r>
              <a:rPr lang="en-US" sz="1200" dirty="0">
                <a:solidFill>
                  <a:srgbClr val="000000"/>
                </a:solidFill>
              </a:rPr>
              <a:t>ED, </a:t>
            </a:r>
            <a:r>
              <a:rPr lang="en-US" sz="1200" dirty="0" smtClean="0">
                <a:solidFill>
                  <a:srgbClr val="000000"/>
                </a:solidFill>
              </a:rPr>
              <a:t>OB/GYN, </a:t>
            </a:r>
            <a:r>
              <a:rPr lang="en-US" sz="1200" dirty="0">
                <a:solidFill>
                  <a:srgbClr val="000000"/>
                </a:solidFill>
              </a:rPr>
              <a:t>or </a:t>
            </a:r>
            <a:r>
              <a:rPr lang="en-US" sz="1200" dirty="0" smtClean="0">
                <a:solidFill>
                  <a:srgbClr val="000000"/>
                </a:solidFill>
              </a:rPr>
              <a:t>surgical </a:t>
            </a:r>
            <a:r>
              <a:rPr lang="en-US" sz="1200" dirty="0">
                <a:solidFill>
                  <a:srgbClr val="000000"/>
                </a:solidFill>
              </a:rPr>
              <a:t>settings. </a:t>
            </a:r>
            <a:r>
              <a:rPr lang="en-US" sz="1200" dirty="0" smtClean="0">
                <a:solidFill>
                  <a:srgbClr val="000000"/>
                </a:solidFill>
              </a:rPr>
              <a:t>When </a:t>
            </a:r>
            <a:r>
              <a:rPr lang="en-US" sz="1200" dirty="0">
                <a:solidFill>
                  <a:srgbClr val="000000"/>
                </a:solidFill>
              </a:rPr>
              <a:t>care is </a:t>
            </a:r>
            <a:r>
              <a:rPr lang="en-US" sz="1200" dirty="0" smtClean="0">
                <a:solidFill>
                  <a:srgbClr val="000000"/>
                </a:solidFill>
              </a:rPr>
              <a:t>time sensitive </a:t>
            </a:r>
            <a:r>
              <a:rPr lang="en-US" sz="1200" dirty="0">
                <a:solidFill>
                  <a:srgbClr val="000000"/>
                </a:solidFill>
              </a:rPr>
              <a:t>and communication with the patient or </a:t>
            </a:r>
            <a:r>
              <a:rPr lang="en-US" sz="1200" dirty="0" smtClean="0">
                <a:solidFill>
                  <a:srgbClr val="000000"/>
                </a:solidFill>
              </a:rPr>
              <a:t>family </a:t>
            </a:r>
            <a:r>
              <a:rPr lang="en-US" sz="1200" dirty="0">
                <a:solidFill>
                  <a:srgbClr val="000000"/>
                </a:solidFill>
              </a:rPr>
              <a:t>is important, such as intake, transitions in care, discharge, and medication reconciliation, LEP patients may need additional </a:t>
            </a:r>
            <a:r>
              <a:rPr lang="en-US" sz="1200" dirty="0" smtClean="0">
                <a:solidFill>
                  <a:srgbClr val="000000"/>
                </a:solidFill>
              </a:rPr>
              <a:t>support </a:t>
            </a:r>
            <a:r>
              <a:rPr lang="en-US" sz="1200" dirty="0">
                <a:solidFill>
                  <a:srgbClr val="000000"/>
                </a:solidFill>
              </a:rPr>
              <a:t>to maintain safety.</a:t>
            </a:r>
            <a:endParaRPr lang="en-US" sz="1200" b="1" dirty="0">
              <a:solidFill>
                <a:srgbClr val="000000"/>
              </a:solidFill>
            </a:endParaRPr>
          </a:p>
        </p:txBody>
      </p:sp>
      <p:sp>
        <p:nvSpPr>
          <p:cNvPr id="25607" name="Rectangle 3"/>
          <p:cNvSpPr>
            <a:spLocks noChangeArrowheads="1"/>
          </p:cNvSpPr>
          <p:nvPr/>
        </p:nvSpPr>
        <p:spPr bwMode="auto">
          <a:xfrm>
            <a:off x="1771650" y="3362325"/>
            <a:ext cx="4648200" cy="2911475"/>
          </a:xfrm>
          <a:prstGeom prst="rect">
            <a:avLst/>
          </a:prstGeom>
          <a:noFill/>
          <a:ln w="9525">
            <a:noFill/>
            <a:miter lim="800000"/>
            <a:headEnd/>
            <a:tailEnd/>
          </a:ln>
        </p:spPr>
        <p:txBody>
          <a:bodyPr lIns="91429" tIns="45714" rIns="91429" bIns="45714"/>
          <a:lstStyle/>
          <a:p>
            <a:pPr marL="228600">
              <a:spcBef>
                <a:spcPct val="50000"/>
              </a:spcBef>
              <a:tabLst>
                <a:tab pos="685800" algn="l"/>
              </a:tabLst>
            </a:pPr>
            <a:r>
              <a:rPr lang="de-DE" sz="1200" dirty="0" smtClean="0">
                <a:solidFill>
                  <a:srgbClr val="000000"/>
                </a:solidFill>
                <a:cs typeface="Times New Roman" pitchFamily="18" charset="0"/>
              </a:rPr>
              <a:t>         </a:t>
            </a:r>
            <a:r>
              <a:rPr lang="de-DE" sz="1200" b="1" dirty="0" smtClean="0">
                <a:cs typeface="Times New Roman" pitchFamily="18" charset="0"/>
              </a:rPr>
              <a:t>INSTRUCTOR NOTE:</a:t>
            </a:r>
          </a:p>
          <a:p>
            <a:pPr marL="228600">
              <a:spcBef>
                <a:spcPct val="50000"/>
              </a:spcBef>
              <a:tabLst>
                <a:tab pos="685800" algn="l"/>
              </a:tabLst>
            </a:pPr>
            <a:r>
              <a:rPr lang="de-DE" sz="1200" dirty="0" smtClean="0">
                <a:solidFill>
                  <a:srgbClr val="000000"/>
                </a:solidFill>
                <a:cs typeface="Times New Roman" pitchFamily="18" charset="0"/>
              </a:rPr>
              <a:t>The </a:t>
            </a:r>
            <a:r>
              <a:rPr lang="de-DE" sz="1200" dirty="0">
                <a:solidFill>
                  <a:srgbClr val="000000"/>
                </a:solidFill>
                <a:cs typeface="Times New Roman" pitchFamily="18" charset="0"/>
              </a:rPr>
              <a:t>points made above are supported by preliminary research conducted to develop this training </a:t>
            </a:r>
            <a:r>
              <a:rPr lang="de-DE" sz="1200" dirty="0" smtClean="0">
                <a:solidFill>
                  <a:srgbClr val="000000"/>
                </a:solidFill>
                <a:cs typeface="Times New Roman" pitchFamily="18" charset="0"/>
              </a:rPr>
              <a:t>module </a:t>
            </a:r>
            <a:r>
              <a:rPr lang="de-DE" sz="1200" dirty="0">
                <a:solidFill>
                  <a:srgbClr val="000000"/>
                </a:solidFill>
                <a:cs typeface="Times New Roman" pitchFamily="18" charset="0"/>
              </a:rPr>
              <a:t>and by these references:</a:t>
            </a:r>
          </a:p>
          <a:p>
            <a:pPr marL="228600">
              <a:tabLst>
                <a:tab pos="685800" algn="l"/>
              </a:tabLst>
            </a:pPr>
            <a:endParaRPr lang="de-DE" sz="1200" dirty="0" smtClean="0">
              <a:solidFill>
                <a:srgbClr val="000000"/>
              </a:solidFill>
              <a:cs typeface="Times New Roman" pitchFamily="18" charset="0"/>
            </a:endParaRPr>
          </a:p>
          <a:p>
            <a:pPr marL="228600">
              <a:tabLst>
                <a:tab pos="685800" algn="l"/>
              </a:tabLst>
            </a:pPr>
            <a:r>
              <a:rPr lang="de-DE" sz="1200" dirty="0" smtClean="0">
                <a:solidFill>
                  <a:srgbClr val="000000"/>
                </a:solidFill>
                <a:cs typeface="Times New Roman" pitchFamily="18" charset="0"/>
              </a:rPr>
              <a:t>Divi </a:t>
            </a:r>
            <a:r>
              <a:rPr lang="de-DE" sz="1200" dirty="0">
                <a:solidFill>
                  <a:srgbClr val="000000"/>
                </a:solidFill>
                <a:cs typeface="Times New Roman" pitchFamily="18" charset="0"/>
              </a:rPr>
              <a:t>C, Koss RG, Schmaltz SP, </a:t>
            </a:r>
            <a:r>
              <a:rPr lang="de-DE" sz="1200" dirty="0" smtClean="0">
                <a:solidFill>
                  <a:srgbClr val="000000"/>
                </a:solidFill>
                <a:cs typeface="Times New Roman" pitchFamily="18" charset="0"/>
              </a:rPr>
              <a:t>et al. </a:t>
            </a:r>
            <a:r>
              <a:rPr lang="en-US" sz="1200" dirty="0">
                <a:solidFill>
                  <a:srgbClr val="000000"/>
                </a:solidFill>
                <a:cs typeface="Times New Roman" pitchFamily="18" charset="0"/>
              </a:rPr>
              <a:t>Language proficiency and adverse events in </a:t>
            </a:r>
            <a:r>
              <a:rPr lang="en-US" sz="1200" dirty="0" smtClean="0">
                <a:solidFill>
                  <a:srgbClr val="000000"/>
                </a:solidFill>
                <a:cs typeface="Times New Roman" pitchFamily="18" charset="0"/>
              </a:rPr>
              <a:t>U.S. </a:t>
            </a:r>
            <a:r>
              <a:rPr lang="en-US" sz="1200" dirty="0">
                <a:solidFill>
                  <a:srgbClr val="000000"/>
                </a:solidFill>
                <a:cs typeface="Times New Roman" pitchFamily="18" charset="0"/>
              </a:rPr>
              <a:t>hospitals:  a pilot study. Intl J </a:t>
            </a:r>
            <a:r>
              <a:rPr lang="en-US" sz="1200" dirty="0" err="1">
                <a:solidFill>
                  <a:srgbClr val="000000"/>
                </a:solidFill>
                <a:cs typeface="Times New Roman" pitchFamily="18" charset="0"/>
              </a:rPr>
              <a:t>Qual</a:t>
            </a:r>
            <a:r>
              <a:rPr lang="en-US" sz="1200" dirty="0">
                <a:solidFill>
                  <a:srgbClr val="000000"/>
                </a:solidFill>
                <a:cs typeface="Times New Roman" pitchFamily="18" charset="0"/>
              </a:rPr>
              <a:t> Health Care </a:t>
            </a:r>
            <a:r>
              <a:rPr lang="en-US" sz="1200" dirty="0" smtClean="0"/>
              <a:t>2007;19(2):60-67. </a:t>
            </a:r>
            <a:r>
              <a:rPr lang="en-US" sz="1200" dirty="0" err="1" smtClean="0"/>
              <a:t>Epub</a:t>
            </a:r>
            <a:r>
              <a:rPr lang="en-US" sz="1200" dirty="0" smtClean="0"/>
              <a:t> 2007 Feb 2</a:t>
            </a:r>
            <a:r>
              <a:rPr lang="en-US" sz="1200" dirty="0" smtClean="0">
                <a:solidFill>
                  <a:srgbClr val="000000"/>
                </a:solidFill>
                <a:cs typeface="Times New Roman" pitchFamily="18" charset="0"/>
              </a:rPr>
              <a:t>.</a:t>
            </a:r>
            <a:endParaRPr lang="en-US" sz="1200" dirty="0">
              <a:solidFill>
                <a:srgbClr val="000000"/>
              </a:solidFill>
              <a:cs typeface="Times New Roman" pitchFamily="18" charset="0"/>
            </a:endParaRPr>
          </a:p>
          <a:p>
            <a:pPr marL="228600">
              <a:tabLst>
                <a:tab pos="685800" algn="l"/>
              </a:tabLst>
            </a:pPr>
            <a:endParaRPr lang="en-US" sz="1200" dirty="0">
              <a:solidFill>
                <a:srgbClr val="000000"/>
              </a:solidFill>
              <a:cs typeface="Times New Roman" pitchFamily="18" charset="0"/>
            </a:endParaRPr>
          </a:p>
          <a:p>
            <a:pPr marL="228600">
              <a:tabLst>
                <a:tab pos="685800" algn="l"/>
              </a:tabLst>
            </a:pPr>
            <a:r>
              <a:rPr lang="en-US" sz="1200" dirty="0">
                <a:solidFill>
                  <a:srgbClr val="000000"/>
                </a:solidFill>
                <a:cs typeface="Times New Roman" pitchFamily="18" charset="0"/>
              </a:rPr>
              <a:t>Flores G, Laws MB, Mayo SJ, </a:t>
            </a:r>
            <a:r>
              <a:rPr lang="en-US" sz="1200" dirty="0" smtClean="0">
                <a:solidFill>
                  <a:srgbClr val="000000"/>
                </a:solidFill>
                <a:cs typeface="Times New Roman" pitchFamily="18" charset="0"/>
              </a:rPr>
              <a:t>et al. </a:t>
            </a:r>
            <a:r>
              <a:rPr lang="en-US" sz="1200" dirty="0">
                <a:solidFill>
                  <a:srgbClr val="000000"/>
                </a:solidFill>
                <a:cs typeface="Times New Roman" pitchFamily="18" charset="0"/>
              </a:rPr>
              <a:t>Errors in medical interpretation and their potential clinical consequences in pediatric encounters. </a:t>
            </a:r>
            <a:r>
              <a:rPr lang="en-US" sz="1200" i="1" dirty="0">
                <a:solidFill>
                  <a:srgbClr val="000000"/>
                </a:solidFill>
                <a:cs typeface="Times New Roman" pitchFamily="18" charset="0"/>
              </a:rPr>
              <a:t>Pediatrics</a:t>
            </a:r>
            <a:r>
              <a:rPr lang="en-US" sz="1200" dirty="0">
                <a:solidFill>
                  <a:srgbClr val="000000"/>
                </a:solidFill>
                <a:cs typeface="Times New Roman" pitchFamily="18" charset="0"/>
              </a:rPr>
              <a:t> </a:t>
            </a:r>
            <a:r>
              <a:rPr lang="en-US" sz="1200" dirty="0" smtClean="0">
                <a:solidFill>
                  <a:srgbClr val="000000"/>
                </a:solidFill>
                <a:cs typeface="Times New Roman" pitchFamily="18" charset="0"/>
              </a:rPr>
              <a:t>2003;111(1):6-14</a:t>
            </a:r>
            <a:r>
              <a:rPr lang="en-US" sz="1200" dirty="0">
                <a:solidFill>
                  <a:srgbClr val="000000"/>
                </a:solidFill>
                <a:cs typeface="Times New Roman" pitchFamily="18" charset="0"/>
              </a:rPr>
              <a:t>. </a:t>
            </a:r>
            <a:endParaRPr lang="en-US" sz="1200" dirty="0">
              <a:solidFill>
                <a:srgbClr val="000000"/>
              </a:solidFill>
            </a:endParaRPr>
          </a:p>
        </p:txBody>
      </p:sp>
      <p:pic>
        <p:nvPicPr>
          <p:cNvPr id="8" name="Picture 7"/>
          <p:cNvPicPr>
            <a:picLocks noChangeAspect="1"/>
          </p:cNvPicPr>
          <p:nvPr/>
        </p:nvPicPr>
        <p:blipFill>
          <a:blip r:embed="rId3" cstate="print"/>
          <a:srcRect r="84598" b="21956"/>
          <a:stretch>
            <a:fillRect/>
          </a:stretch>
        </p:blipFill>
        <p:spPr>
          <a:xfrm>
            <a:off x="2080460" y="3373814"/>
            <a:ext cx="308809" cy="252747"/>
          </a:xfrm>
          <a:prstGeom prst="rect">
            <a:avLst/>
          </a:prstGeom>
        </p:spPr>
      </p:pic>
      <p:pic>
        <p:nvPicPr>
          <p:cNvPr id="9" name="Picture 8" descr="Slide4.JPG"/>
          <p:cNvPicPr>
            <a:picLocks noChangeAspect="1"/>
          </p:cNvPicPr>
          <p:nvPr/>
        </p:nvPicPr>
        <p:blipFill>
          <a:blip r:embed="rId4" cstate="print"/>
          <a:stretch>
            <a:fillRect/>
          </a:stretch>
        </p:blipFill>
        <p:spPr>
          <a:xfrm>
            <a:off x="371475" y="904875"/>
            <a:ext cx="1371600" cy="1028700"/>
          </a:xfrm>
          <a:prstGeom prst="rect">
            <a:avLst/>
          </a:prstGeom>
        </p:spPr>
      </p:pic>
      <p:sp>
        <p:nvSpPr>
          <p:cNvPr id="10" name="TextBox 9"/>
          <p:cNvSpPr txBox="1"/>
          <p:nvPr/>
        </p:nvSpPr>
        <p:spPr>
          <a:xfrm>
            <a:off x="450182" y="2562225"/>
            <a:ext cx="1223210" cy="461665"/>
          </a:xfrm>
          <a:prstGeom prst="rect">
            <a:avLst/>
          </a:prstGeom>
          <a:noFill/>
        </p:spPr>
        <p:txBody>
          <a:bodyPr wrap="square" rtlCol="0">
            <a:spAutoFit/>
          </a:bodyPr>
          <a:lstStyle/>
          <a:p>
            <a:r>
              <a:rPr lang="en-US" sz="1200" b="1" dirty="0" smtClean="0">
                <a:solidFill>
                  <a:srgbClr val="333399"/>
                </a:solidFill>
              </a:rPr>
              <a:t>SLIDE TIME:</a:t>
            </a:r>
          </a:p>
          <a:p>
            <a:r>
              <a:rPr lang="en-US" sz="1200" smtClean="0">
                <a:solidFill>
                  <a:srgbClr val="333399"/>
                </a:solidFill>
              </a:rPr>
              <a:t>1 minute</a:t>
            </a:r>
            <a:endParaRPr lang="en-US" sz="1200" b="1" dirty="0">
              <a:solidFill>
                <a:srgbClr val="333399"/>
              </a:solidFill>
            </a:endParaRPr>
          </a:p>
        </p:txBody>
      </p:sp>
      <p:pic>
        <p:nvPicPr>
          <p:cNvPr id="11" name="Picture 11" descr="Time icon"/>
          <p:cNvPicPr>
            <a:picLocks noChangeAspect="1" noChangeArrowheads="1"/>
          </p:cNvPicPr>
          <p:nvPr/>
        </p:nvPicPr>
        <p:blipFill>
          <a:blip r:embed="rId5" cstate="print"/>
          <a:srcRect/>
          <a:stretch>
            <a:fillRect/>
          </a:stretch>
        </p:blipFill>
        <p:spPr bwMode="auto">
          <a:xfrm>
            <a:off x="299286" y="2620878"/>
            <a:ext cx="209550"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rain the Trainer Guide-3 17 11">
  <a:themeElements>
    <a:clrScheme name="Even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ven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ven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ven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ven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ven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ven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ven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ven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ven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ven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ven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ven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ven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rain the Trainer Guide-3 17 11">
  <a:themeElements>
    <a:clrScheme name="Even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ven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ven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ven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ven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ven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ven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ven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ven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ven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ven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ven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ven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ven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Train the Trainer Guide-3 17 11</Template>
  <TotalTime>11696</TotalTime>
  <Words>8565</Words>
  <Application>Microsoft Office PowerPoint</Application>
  <PresentationFormat>Letter Paper (8.5x11 in)</PresentationFormat>
  <Paragraphs>581</Paragraphs>
  <Slides>47</Slides>
  <Notes>19</Notes>
  <HiddenSlides>0</HiddenSlides>
  <MMClips>0</MMClips>
  <ScaleCrop>false</ScaleCrop>
  <HeadingPairs>
    <vt:vector size="4" baseType="variant">
      <vt:variant>
        <vt:lpstr>Theme</vt:lpstr>
      </vt:variant>
      <vt:variant>
        <vt:i4>11</vt:i4>
      </vt:variant>
      <vt:variant>
        <vt:lpstr>Slide Titles</vt:lpstr>
      </vt:variant>
      <vt:variant>
        <vt:i4>47</vt:i4>
      </vt:variant>
    </vt:vector>
  </HeadingPairs>
  <TitlesOfParts>
    <vt:vector size="58" baseType="lpstr">
      <vt:lpstr>Train the Trainer Guide-3 17 11</vt:lpstr>
      <vt:lpstr>Default Design</vt:lpstr>
      <vt:lpstr>Custom Design</vt:lpstr>
      <vt:lpstr>2_Default Design</vt:lpstr>
      <vt:lpstr>3_Default Design</vt:lpstr>
      <vt:lpstr>4_Default Design</vt:lpstr>
      <vt:lpstr>1_Train the Trainer Guide-3 17 11</vt:lpstr>
      <vt:lpstr>1_Default Design</vt:lpstr>
      <vt:lpstr>5_Default Design</vt:lpstr>
      <vt:lpstr>6_Default Design</vt:lpstr>
      <vt:lpstr>7_Default Design</vt:lpstr>
      <vt:lpstr>Enhancing Safety for Patients With  Limited English Proficiency Train-the-Trainer Instructor Guide</vt:lpstr>
      <vt:lpstr>Prework</vt:lpstr>
      <vt:lpstr>Prework: Site Assessment for Trainers</vt:lpstr>
      <vt:lpstr>PowerPoint Presentation</vt:lpstr>
      <vt:lpstr>PowerPoint Presentation</vt:lpstr>
      <vt:lpstr>Introduction</vt:lpstr>
      <vt:lpstr>Overview/Objectives</vt:lpstr>
      <vt:lpstr>The Story of Willie Ramirez</vt:lpstr>
      <vt:lpstr>High-Risk Settings and Scenarios</vt:lpstr>
      <vt:lpstr>Added Risk for LEP Patients</vt:lpstr>
      <vt:lpstr>LEP Patients in Your Clinical Area</vt:lpstr>
      <vt:lpstr>Close Call: An Interpreter’s Story</vt:lpstr>
      <vt:lpstr>Scenario</vt:lpstr>
      <vt:lpstr>Benefits of Including Interpreter on the Care Team</vt:lpstr>
      <vt:lpstr>Implementation</vt:lpstr>
      <vt:lpstr>Assertion, Advocacy, and Conflict Resolution</vt:lpstr>
      <vt:lpstr>Advocacy and Assertion</vt:lpstr>
      <vt:lpstr>Stop the Line:  CUS</vt:lpstr>
      <vt:lpstr>When Initial Assertion Is Ignored…</vt:lpstr>
      <vt:lpstr>Briefs</vt:lpstr>
      <vt:lpstr>Psychological Safety</vt:lpstr>
      <vt:lpstr>Optional Practice Exercise</vt:lpstr>
      <vt:lpstr>Check-Back Is…</vt:lpstr>
      <vt:lpstr>Teach-Back Is…</vt:lpstr>
      <vt:lpstr>Putting It All Together</vt:lpstr>
      <vt:lpstr>Summary</vt:lpstr>
      <vt:lpstr>Training Evaluation</vt:lpstr>
      <vt:lpstr>Review the Teaching Points</vt:lpstr>
      <vt:lpstr>Review the Instructor Guides</vt:lpstr>
      <vt:lpstr>Implementation</vt:lpstr>
      <vt:lpstr>Implementation: Shift Toward a Culture of Safety</vt:lpstr>
      <vt:lpstr>Implementation Phase I - Assessment</vt:lpstr>
      <vt:lpstr>Implementation:  Patient Language Process Map</vt:lpstr>
      <vt:lpstr>Implementation:  Policies and Guidelines</vt:lpstr>
      <vt:lpstr>Site Assessment</vt:lpstr>
      <vt:lpstr>Phase II:  Planning, Training, Implementing</vt:lpstr>
      <vt:lpstr>Goals and Outcomes</vt:lpstr>
      <vt:lpstr>PowerPoint Presentation</vt:lpstr>
      <vt:lpstr>Evaluation</vt:lpstr>
      <vt:lpstr>Evaluation</vt:lpstr>
      <vt:lpstr>Evaluation</vt:lpstr>
      <vt:lpstr>Training</vt:lpstr>
      <vt:lpstr>Phase III:  Sustainment</vt:lpstr>
      <vt:lpstr>Action Planning</vt:lpstr>
      <vt:lpstr>PowerPoint Presentation</vt:lpstr>
      <vt:lpstr>Practice Teaching</vt:lpstr>
      <vt:lpstr>Evaluation of the Train-the-Trainer Session</vt:lpstr>
    </vt:vector>
  </TitlesOfParts>
  <Company>Abt Associates,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Safety for Patients with  Limited English Proficiency Train-the-Trainer Instructor Guide</dc:title>
  <dc:creator>BookerC</dc:creator>
  <cp:lastModifiedBy>DHHS</cp:lastModifiedBy>
  <cp:revision>445</cp:revision>
  <cp:lastPrinted>2012-06-15T04:51:00Z</cp:lastPrinted>
  <dcterms:created xsi:type="dcterms:W3CDTF">2011-03-24T19:45:14Z</dcterms:created>
  <dcterms:modified xsi:type="dcterms:W3CDTF">2013-10-18T18:05:11Z</dcterms:modified>
</cp:coreProperties>
</file>