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4"/>
  </p:sldMasterIdLst>
  <p:notesMasterIdLst>
    <p:notesMasterId r:id="rId30"/>
  </p:notesMasterIdLst>
  <p:handoutMasterIdLst>
    <p:handoutMasterId r:id="rId31"/>
  </p:handoutMasterIdLst>
  <p:sldIdLst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7010400" cy="9236075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zie Edmondson" initials="" lastIdx="19" clrIdx="0"/>
  <p:cmAuthor id="7" name="Melissa A Miller" initials="MAM" lastIdx="4" clrIdx="7"/>
  <p:cmAuthor id="1" name="Administrator" initials="A" lastIdx="3" clrIdx="1"/>
  <p:cmAuthor id="8" name="Chris Heidenrich OCKT" initials="CH" lastIdx="2" clrIdx="8"/>
  <p:cmAuthor id="2" name="Kristina K Davis" initials="KKD" lastIdx="7" clrIdx="2"/>
  <p:cmAuthor id="3" name="Disharoon, Amy" initials="DA" lastIdx="1" clrIdx="3">
    <p:extLst/>
  </p:cmAuthor>
  <p:cmAuthor id="4" name="Hung, Louella" initials="HL" lastIdx="26" clrIdx="4">
    <p:extLst/>
  </p:cmAuthor>
  <p:cmAuthor id="5" name="Craig, Erin" initials="CE" lastIdx="10" clrIdx="5">
    <p:extLst/>
  </p:cmAuthor>
  <p:cmAuthor id="6" name="Kali Crosby" initials="KC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1" autoAdjust="0"/>
    <p:restoredTop sz="85790" autoAdjust="0"/>
  </p:normalViewPr>
  <p:slideViewPr>
    <p:cSldViewPr>
      <p:cViewPr varScale="1">
        <p:scale>
          <a:sx n="103" d="100"/>
          <a:sy n="103" d="100"/>
        </p:scale>
        <p:origin x="-17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83FF-13BF-4131-81ED-286E67F663C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EB5EA-3DBC-47A9-A760-E841457AE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4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44C48C-EDE0-4178-A57B-0F6FBF6D6E90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7244432-B47F-4822-B69A-7D4AF8D86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7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15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72821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7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5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9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4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0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12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71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26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84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0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6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05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73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09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12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1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6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4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1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6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72821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7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8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4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1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6400800" cy="1752600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276B7D"/>
              </a:buClr>
              <a:buFont typeface="Arial"/>
              <a:buNone/>
              <a:defRPr lang="en-US" sz="4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245"/>
            <a:ext cx="7886700" cy="50298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270250"/>
            <a:ext cx="1822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7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0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827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115241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939153"/>
            <a:ext cx="3868737" cy="42505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15241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39153"/>
            <a:ext cx="3887788" cy="4250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2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7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0000"/>
            <a:ext cx="9144000" cy="50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-2929"/>
            <a:ext cx="9144000" cy="890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836" y="913740"/>
            <a:ext cx="7886700" cy="502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28"/>
            <a:ext cx="7886700" cy="82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858000" y="6492875"/>
            <a:ext cx="2285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Quality</a:t>
            </a:r>
            <a:r>
              <a:rPr lang="en-US" sz="9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Improvement Study Template 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pPr algn="r"/>
              <a:t>‹#›</a:t>
            </a:fld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5270" y="6427746"/>
            <a:ext cx="5364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AHRQ Safety Program for Ambulatory Surgery</a:t>
            </a:r>
          </a:p>
          <a:p>
            <a:r>
              <a:rPr lang="en-US" sz="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Implementation Guide Appendix K – Quality Improvement Study Framework</a:t>
            </a:r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4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1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lang="en-US" sz="3600" b="0" i="0" u="none" kern="1200" dirty="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lang="en-US" sz="3200" kern="1200" dirty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72009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sz="5400" b="1" dirty="0">
                <a:solidFill>
                  <a:srgbClr val="0098AA"/>
                </a:solidFill>
              </a:rPr>
              <a:t/>
            </a:r>
            <a:br>
              <a:rPr lang="en-US" sz="5400" b="1" dirty="0">
                <a:solidFill>
                  <a:srgbClr val="0098AA"/>
                </a:solidFill>
              </a:rPr>
            </a:br>
            <a:r>
              <a:rPr lang="en-US" sz="4400" b="1" dirty="0">
                <a:solidFill>
                  <a:srgbClr val="0098AA"/>
                </a:solidFill>
              </a:rPr>
              <a:t>Quality Improvement </a:t>
            </a:r>
            <a:r>
              <a:rPr lang="en-US" sz="4400" b="1" dirty="0" smtClean="0">
                <a:solidFill>
                  <a:srgbClr val="0098AA"/>
                </a:solidFill>
              </a:rPr>
              <a:t>Study Template</a:t>
            </a:r>
            <a:r>
              <a:rPr lang="en-US" sz="5400" b="1" dirty="0">
                <a:solidFill>
                  <a:srgbClr val="0098AA"/>
                </a:solidFill>
              </a:rPr>
              <a:t/>
            </a:r>
            <a:br>
              <a:rPr lang="en-US" sz="5400" b="1" dirty="0">
                <a:solidFill>
                  <a:srgbClr val="0098AA"/>
                </a:solidFill>
              </a:rPr>
            </a:br>
            <a:endParaRPr lang="en-US" sz="5400" b="1" dirty="0" smtClean="0">
              <a:solidFill>
                <a:srgbClr val="0098AA"/>
              </a:solidFill>
            </a:endParaRPr>
          </a:p>
          <a:p>
            <a:r>
              <a:rPr lang="en-US" sz="5400" b="1" dirty="0" smtClean="0">
                <a:solidFill>
                  <a:srgbClr val="0098AA"/>
                </a:solidFill>
              </a:rPr>
              <a:t>&lt;Project Title&gt;</a:t>
            </a:r>
          </a:p>
          <a:p>
            <a:r>
              <a:rPr lang="en-US" sz="5400" b="1" dirty="0">
                <a:solidFill>
                  <a:srgbClr val="0098AA"/>
                </a:solidFill>
              </a:rPr>
              <a:t/>
            </a:r>
            <a:br>
              <a:rPr lang="en-US" sz="5400" b="1" dirty="0">
                <a:solidFill>
                  <a:srgbClr val="0098AA"/>
                </a:solidFill>
              </a:rPr>
            </a:br>
            <a:r>
              <a:rPr lang="en-US" b="1" i="1" dirty="0">
                <a:solidFill>
                  <a:srgbClr val="0098AA"/>
                </a:solidFill>
              </a:rPr>
              <a:t>&lt;name&gt; </a:t>
            </a:r>
            <a:r>
              <a:rPr lang="en-US" b="1" dirty="0">
                <a:solidFill>
                  <a:srgbClr val="0098AA"/>
                </a:solidFill>
              </a:rPr>
              <a:t>Ambulatory Surgery Center</a:t>
            </a:r>
            <a:br>
              <a:rPr lang="en-US" b="1" dirty="0">
                <a:solidFill>
                  <a:srgbClr val="0098AA"/>
                </a:solidFill>
              </a:rPr>
            </a:br>
            <a:r>
              <a:rPr lang="en-US" b="1" dirty="0">
                <a:solidFill>
                  <a:srgbClr val="0098AA"/>
                </a:solidFill>
              </a:rPr>
              <a:t/>
            </a:r>
            <a:br>
              <a:rPr lang="en-US" b="1" dirty="0">
                <a:solidFill>
                  <a:srgbClr val="0098AA"/>
                </a:solidFill>
              </a:rPr>
            </a:br>
            <a:r>
              <a:rPr lang="en-US" b="1" i="1" dirty="0">
                <a:solidFill>
                  <a:srgbClr val="0098AA"/>
                </a:solidFill>
              </a:rPr>
              <a:t>&lt;insert date&gt;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447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AHRQ Safety Program for Ambulatory Surgery</a:t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800" dirty="0" smtClean="0"/>
              <a:t>Implementation Guide</a:t>
            </a:r>
            <a:br>
              <a:rPr lang="en-US" sz="1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800" dirty="0" smtClean="0"/>
              <a:t>Appendix K. Quality Improvement Study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the Problem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1524000"/>
            <a:ext cx="8153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SzPct val="100000"/>
            </a:pPr>
            <a:r>
              <a:rPr lang="en-US" sz="2000" dirty="0" smtClean="0">
                <a:latin typeface="Arial"/>
                <a:cs typeface="Arial"/>
              </a:rPr>
              <a:t>&lt;insert observed causes of the problem&gt;</a:t>
            </a:r>
            <a:endParaRPr lang="en-US" dirty="0" smtClean="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3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Actions/Interventions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Intervention: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Target:</a:t>
            </a:r>
          </a:p>
          <a:p>
            <a:endParaRPr lang="en-US" dirty="0" smtClean="0"/>
          </a:p>
          <a:p>
            <a:r>
              <a:rPr lang="en-US" dirty="0" smtClean="0"/>
              <a:t>Timeframe:</a:t>
            </a:r>
          </a:p>
          <a:p>
            <a:pPr>
              <a:buNone/>
            </a:pPr>
            <a:r>
              <a:rPr lang="en-US" i="1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Developed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alt&quot;&quot;"/>
          <p:cNvSpPr/>
          <p:nvPr/>
        </p:nvSpPr>
        <p:spPr>
          <a:xfrm>
            <a:off x="6096000" y="4495800"/>
            <a:ext cx="2819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Data</a:t>
            </a:r>
            <a:endParaRPr lang="en-US" dirty="0"/>
          </a:p>
        </p:txBody>
      </p:sp>
      <p:graphicFrame>
        <p:nvGraphicFramePr>
          <p:cNvPr id="5" name="Content Placeholder 4" descr="blank table to be used as a template to display pre-intervention data" title="Change Data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457200" y="1676400"/>
          <a:ext cx="8153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295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Pre-Intervention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Post-Intervention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419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improvement - </a:t>
            </a:r>
            <a:r>
              <a:rPr lang="en-US" sz="2800" dirty="0" smtClean="0">
                <a:solidFill>
                  <a:srgbClr val="FF0000"/>
                </a:solidFill>
              </a:rPr>
              <a:t>below goal by 27%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4" descr="blank table to be used as a template to display post-intervention data" title="Change Data"/>
          <p:cNvGraphicFramePr>
            <a:graphicFrameLocks/>
          </p:cNvGraphicFramePr>
          <p:nvPr>
            <p:extLst/>
          </p:nvPr>
        </p:nvGraphicFramePr>
        <p:xfrm>
          <a:off x="533400" y="3581400"/>
          <a:ext cx="8153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2895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collection period:</a:t>
            </a:r>
          </a:p>
          <a:p>
            <a:r>
              <a:rPr lang="en-US" dirty="0" smtClean="0"/>
              <a:t>Exclusions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alt&quot;&quot;"/>
          <p:cNvSpPr/>
          <p:nvPr/>
        </p:nvSpPr>
        <p:spPr>
          <a:xfrm>
            <a:off x="6096000" y="4495800"/>
            <a:ext cx="2819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Comparison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305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Goal: </a:t>
            </a: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Observed performance:</a:t>
            </a: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Current performance: </a:t>
            </a:r>
            <a:r>
              <a:rPr lang="en-US" sz="2400" b="1" dirty="0" smtClean="0">
                <a:solidFill>
                  <a:srgbClr val="FF0000"/>
                </a:solidFill>
              </a:rPr>
              <a:t>Below Goal by X </a:t>
            </a:r>
            <a:r>
              <a:rPr lang="en-US" sz="2400" b="1" dirty="0" smtClean="0"/>
              <a:t>or </a:t>
            </a:r>
            <a:r>
              <a:rPr lang="en-US" sz="2400" b="1" dirty="0" smtClean="0">
                <a:solidFill>
                  <a:srgbClr val="00B050"/>
                </a:solidFill>
              </a:rPr>
              <a:t>Goal Achieved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dirty="0" smtClean="0"/>
              <a:t> 				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1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428"/>
            <a:ext cx="8991600" cy="828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Corrective Actions or Remeasurements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18288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Intervention: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Target: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Timeframe: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6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Developed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alt&quot;&quot;"/>
          <p:cNvSpPr/>
          <p:nvPr/>
        </p:nvSpPr>
        <p:spPr>
          <a:xfrm>
            <a:off x="6096000" y="4495800"/>
            <a:ext cx="2819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Remeasurement</a:t>
            </a:r>
            <a:endParaRPr lang="en-US" dirty="0"/>
          </a:p>
        </p:txBody>
      </p:sp>
      <p:graphicFrame>
        <p:nvGraphicFramePr>
          <p:cNvPr id="6" name="Table 5" descr="blank table to be used as a template to display post intervention #1 data" title="Re-measurement"/>
          <p:cNvGraphicFramePr>
            <a:graphicFrameLocks noGrp="1"/>
          </p:cNvGraphicFramePr>
          <p:nvPr>
            <p:extLst/>
          </p:nvPr>
        </p:nvGraphicFramePr>
        <p:xfrm>
          <a:off x="533400" y="1752600"/>
          <a:ext cx="8153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Cases</a:t>
                      </a:r>
                      <a:r>
                        <a:rPr lang="en-US" baseline="0" dirty="0" smtClean="0"/>
                        <a:t> Observed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Debriefs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Debrief</a:t>
                      </a:r>
                      <a:r>
                        <a:rPr lang="en-US" baseline="0" dirty="0" smtClean="0"/>
                        <a:t> Completion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371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Post-Intervention #1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3441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 reached – </a:t>
            </a:r>
            <a:r>
              <a:rPr lang="en-US" sz="2800" b="1" dirty="0" smtClean="0">
                <a:solidFill>
                  <a:srgbClr val="00B050"/>
                </a:solidFill>
              </a:rPr>
              <a:t>100%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Post-Intervention #2</a:t>
            </a:r>
            <a:endParaRPr lang="en-US" b="1" dirty="0"/>
          </a:p>
        </p:txBody>
      </p:sp>
      <p:graphicFrame>
        <p:nvGraphicFramePr>
          <p:cNvPr id="12" name="Content Placeholder 4" descr="blank table to be used as a template to display post intervention #2 data" title="Re-measurement"/>
          <p:cNvGraphicFramePr>
            <a:graphicFrameLocks/>
          </p:cNvGraphicFramePr>
          <p:nvPr>
            <p:extLst/>
          </p:nvPr>
        </p:nvGraphicFramePr>
        <p:xfrm>
          <a:off x="533400" y="3505200"/>
          <a:ext cx="81534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Observation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Cases</a:t>
                      </a:r>
                      <a:r>
                        <a:rPr lang="en-US" baseline="0" dirty="0" smtClean="0"/>
                        <a:t> Observed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Debriefs Completed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Debrief</a:t>
                      </a:r>
                      <a:r>
                        <a:rPr lang="en-US" baseline="0" dirty="0" smtClean="0"/>
                        <a:t> Completion Rate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28588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collection period:</a:t>
            </a:r>
          </a:p>
          <a:p>
            <a:r>
              <a:rPr lang="en-US" dirty="0" smtClean="0"/>
              <a:t>Exclusions: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590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Post-Intervention #2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7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alt&quot;&quot;"/>
          <p:cNvSpPr/>
          <p:nvPr/>
        </p:nvSpPr>
        <p:spPr>
          <a:xfrm>
            <a:off x="6096000" y="4495800"/>
            <a:ext cx="2819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Problem Statement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&lt;insert problem statement here&gt;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Comparison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305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Goal: </a:t>
            </a: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Observed performance:</a:t>
            </a: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Current performance: </a:t>
            </a:r>
            <a:r>
              <a:rPr lang="en-US" sz="2400" b="1" dirty="0" smtClean="0">
                <a:solidFill>
                  <a:srgbClr val="FF0000"/>
                </a:solidFill>
              </a:rPr>
              <a:t>Below Goal by X </a:t>
            </a:r>
            <a:r>
              <a:rPr lang="en-US" sz="2400" b="1" dirty="0" smtClean="0"/>
              <a:t>or </a:t>
            </a:r>
            <a:r>
              <a:rPr lang="en-US" sz="2400" b="1" dirty="0" smtClean="0">
                <a:solidFill>
                  <a:srgbClr val="00B050"/>
                </a:solidFill>
              </a:rPr>
              <a:t>Goal Achieved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dirty="0" smtClean="0"/>
              <a:t> 				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36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&lt;insert conclusions&gt;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results of this study were shared with the board on XX/XX/2015</a:t>
            </a:r>
          </a:p>
          <a:p>
            <a:endParaRPr lang="en-US" i="1" dirty="0" smtClean="0"/>
          </a:p>
          <a:p>
            <a:r>
              <a:rPr lang="en-US" i="1" dirty="0" smtClean="0"/>
              <a:t>&lt;insert excerpt from board meeting minutes&gt;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Communication/Reporting of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alt&quot;&quot;"/>
          <p:cNvSpPr/>
          <p:nvPr/>
        </p:nvSpPr>
        <p:spPr>
          <a:xfrm>
            <a:off x="6096000" y="4495800"/>
            <a:ext cx="2819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8600" y="990600"/>
            <a:ext cx="8686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Performance was reassessed X months after the goal was achieved</a:t>
            </a:r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the Gains</a:t>
            </a:r>
            <a:endParaRPr lang="en-US" dirty="0"/>
          </a:p>
        </p:txBody>
      </p:sp>
      <p:graphicFrame>
        <p:nvGraphicFramePr>
          <p:cNvPr id="8" name="Content Placeholder 4" descr="blank table to be used as a template to display long term performance measurement" title="Sustaining the Gains"/>
          <p:cNvGraphicFramePr>
            <a:graphicFrameLocks/>
          </p:cNvGraphicFramePr>
          <p:nvPr>
            <p:extLst/>
          </p:nvPr>
        </p:nvGraphicFramePr>
        <p:xfrm>
          <a:off x="609600" y="3002280"/>
          <a:ext cx="8153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2173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Data collection period:</a:t>
            </a:r>
          </a:p>
          <a:p>
            <a:r>
              <a:rPr lang="en-US" dirty="0" smtClean="0"/>
              <a:t>Exclusions: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alt&quot;&quot;"/>
          <p:cNvSpPr/>
          <p:nvPr/>
        </p:nvSpPr>
        <p:spPr>
          <a:xfrm>
            <a:off x="6096000" y="4495800"/>
            <a:ext cx="2819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the Gains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&lt;insert future work&gt;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Team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447800"/>
            <a:ext cx="81534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Project Leader(s)</a:t>
            </a:r>
          </a:p>
          <a:p>
            <a:pPr lvl="1"/>
            <a:r>
              <a:rPr lang="en-US" dirty="0"/>
              <a:t>&lt;insert name&gt;</a:t>
            </a:r>
          </a:p>
          <a:p>
            <a:r>
              <a:rPr lang="en-US" dirty="0"/>
              <a:t>Team Members</a:t>
            </a:r>
          </a:p>
          <a:p>
            <a:pPr lvl="1"/>
            <a:r>
              <a:rPr lang="en-US" dirty="0"/>
              <a:t>&lt;insert name&gt; - Administrator/Manager</a:t>
            </a:r>
          </a:p>
          <a:p>
            <a:pPr lvl="1"/>
            <a:r>
              <a:rPr lang="en-US" dirty="0"/>
              <a:t>&lt;insert name&gt; - Anesthesiologist/Certified Registered Nurse Anesthetist</a:t>
            </a:r>
          </a:p>
          <a:p>
            <a:pPr lvl="1"/>
            <a:r>
              <a:rPr lang="en-US" dirty="0"/>
              <a:t>&lt;insert name&gt; - Circulating Nurse</a:t>
            </a:r>
          </a:p>
          <a:p>
            <a:pPr lvl="1"/>
            <a:r>
              <a:rPr lang="en-US" dirty="0"/>
              <a:t>&lt;insert name&gt; - Scrub </a:t>
            </a:r>
            <a:r>
              <a:rPr lang="en-US" dirty="0" smtClean="0"/>
              <a:t>Technician</a:t>
            </a:r>
            <a:endParaRPr lang="en-US" dirty="0"/>
          </a:p>
          <a:p>
            <a:pPr lvl="1"/>
            <a:r>
              <a:rPr lang="en-US" dirty="0"/>
              <a:t>&lt;insert name&gt; - Surgeon</a:t>
            </a:r>
          </a:p>
          <a:p>
            <a:pPr lvl="1"/>
            <a:r>
              <a:rPr lang="en-US" dirty="0"/>
              <a:t>&lt;insert name&gt; - Data collector</a:t>
            </a:r>
          </a:p>
          <a:p>
            <a:pPr lvl="1" fontAlgn="ctr"/>
            <a:r>
              <a:rPr lang="en-US" dirty="0"/>
              <a:t>&lt;insert name&gt; - Anesthesia </a:t>
            </a:r>
            <a:r>
              <a:rPr lang="en-US" dirty="0" smtClean="0"/>
              <a:t>Technician</a:t>
            </a:r>
            <a:endParaRPr lang="en-US" dirty="0"/>
          </a:p>
          <a:p>
            <a:pPr lvl="1" fontAlgn="ctr"/>
            <a:r>
              <a:rPr lang="en-US" dirty="0"/>
              <a:t>&lt;insert name&gt; - Pre-op/Post-Anesthesia Care Unit Nurse (PACU)</a:t>
            </a:r>
          </a:p>
          <a:p>
            <a:pPr lvl="1" fontAlgn="ctr"/>
            <a:r>
              <a:rPr lang="en-US" dirty="0"/>
              <a:t>&lt;insert name&gt; - Physician Assistant</a:t>
            </a:r>
          </a:p>
          <a:p>
            <a:pPr lvl="1" fontAlgn="ctr"/>
            <a:r>
              <a:rPr lang="en-US" dirty="0"/>
              <a:t>&lt;insert name&gt; - Infection Preventionist</a:t>
            </a:r>
          </a:p>
          <a:p>
            <a:pPr lvl="1" fontAlgn="ctr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What: </a:t>
            </a:r>
            <a:endParaRPr lang="en-US" sz="2400" dirty="0" smtClean="0"/>
          </a:p>
          <a:p>
            <a:r>
              <a:rPr lang="en-US" sz="2400" b="1" dirty="0" smtClean="0"/>
              <a:t>Where:</a:t>
            </a:r>
            <a:endParaRPr lang="en-US" sz="2400" dirty="0" smtClean="0"/>
          </a:p>
          <a:p>
            <a:r>
              <a:rPr lang="en-US" sz="2400" b="1" dirty="0" smtClean="0"/>
              <a:t>What you’re using to collect data:</a:t>
            </a:r>
            <a:endParaRPr lang="en-US" sz="2400" dirty="0" smtClean="0"/>
          </a:p>
          <a:p>
            <a:r>
              <a:rPr lang="en-US" sz="2400" b="1" dirty="0" smtClean="0"/>
              <a:t>Who:</a:t>
            </a:r>
          </a:p>
          <a:p>
            <a:pPr lvl="0"/>
            <a:r>
              <a:rPr lang="en-US" sz="2400" b="1" dirty="0" smtClean="0"/>
              <a:t>Exclusions:</a:t>
            </a:r>
            <a:endParaRPr lang="en-US" sz="2400" b="1" i="1" dirty="0" smtClean="0"/>
          </a:p>
          <a:p>
            <a:r>
              <a:rPr lang="en-US" sz="2400" b="1" dirty="0" smtClean="0"/>
              <a:t>Who will collect data: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Collection period: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67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Baseline data collection period:</a:t>
            </a:r>
            <a:endParaRPr lang="en-US" i="1" dirty="0" smtClean="0"/>
          </a:p>
          <a:p>
            <a:r>
              <a:rPr lang="en-US" dirty="0" smtClean="0"/>
              <a:t>Number of cases observed: </a:t>
            </a:r>
          </a:p>
          <a:p>
            <a:r>
              <a:rPr lang="en-US" dirty="0" smtClean="0"/>
              <a:t>Data collected</a:t>
            </a:r>
          </a:p>
          <a:p>
            <a:pPr lvl="1"/>
            <a:r>
              <a:rPr lang="en-US" dirty="0" smtClean="0"/>
              <a:t>&lt;insert how data were collected&gt;</a:t>
            </a:r>
          </a:p>
        </p:txBody>
      </p:sp>
    </p:spTree>
    <p:extLst>
      <p:ext uri="{BB962C8B-B14F-4D97-AF65-F5344CB8AC3E}">
        <p14:creationId xmlns:p14="http://schemas.microsoft.com/office/powerpoint/2010/main" val="18902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Data</a:t>
            </a:r>
            <a:endParaRPr lang="en-US" dirty="0"/>
          </a:p>
        </p:txBody>
      </p:sp>
      <p:graphicFrame>
        <p:nvGraphicFramePr>
          <p:cNvPr id="5" name="Content Placeholder 4" descr="blank table to be used as a template to display baseline data" title="Baseline Data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457200" y="2209800"/>
          <a:ext cx="8153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447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collection period:</a:t>
            </a:r>
          </a:p>
          <a:p>
            <a:r>
              <a:rPr lang="en-US" dirty="0" smtClean="0"/>
              <a:t>Exclusions: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&lt;insert goal&gt;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63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alt&quot;&quot;"/>
          <p:cNvSpPr/>
          <p:nvPr/>
        </p:nvSpPr>
        <p:spPr>
          <a:xfrm>
            <a:off x="6096000" y="4495800"/>
            <a:ext cx="2819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305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Goal: </a:t>
            </a: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Observed performance:</a:t>
            </a: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Current performance: </a:t>
            </a:r>
            <a:r>
              <a:rPr lang="en-US" sz="2400" b="1" dirty="0" smtClean="0">
                <a:solidFill>
                  <a:srgbClr val="FF0000"/>
                </a:solidFill>
              </a:rPr>
              <a:t>Below Goal by X </a:t>
            </a:r>
            <a:r>
              <a:rPr lang="en-US" sz="2400" b="1" dirty="0" smtClean="0"/>
              <a:t>or </a:t>
            </a:r>
            <a:r>
              <a:rPr lang="en-US" sz="2400" b="1" dirty="0" smtClean="0">
                <a:solidFill>
                  <a:srgbClr val="00B050"/>
                </a:solidFill>
              </a:rPr>
              <a:t>Goal Achieved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dirty="0" smtClean="0"/>
              <a:t> 					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15&quot;&gt;&lt;object type=&quot;3&quot; unique_id=&quot;10888&quot;&gt;&lt;property id=&quot;20148&quot; value=&quot;5&quot;/&gt;&lt;property id=&quot;20300&quot; value=&quot;Slide 2 - &amp;quot;Problem Statement&amp;quot;&quot;/&gt;&lt;property id=&quot;20307&quot; value=&quot;257&quot;/&gt;&lt;/object&gt;&lt;object type=&quot;3&quot; unique_id=&quot;10889&quot;&gt;&lt;property id=&quot;20148&quot; value=&quot;5&quot;/&gt;&lt;property id=&quot;20300&quot; value=&quot;Slide 3 - &amp;quot;Improvement Team&amp;quot;&quot;/&gt;&lt;property id=&quot;20307&quot; value=&quot;258&quot;/&gt;&lt;/object&gt;&lt;object type=&quot;3&quot; unique_id=&quot;10890&quot;&gt;&lt;property id=&quot;20148&quot; value=&quot;5&quot;/&gt;&lt;property id=&quot;20300&quot; value=&quot;Slide 4 - &amp;quot;Data Description&amp;quot;&quot;/&gt;&lt;property id=&quot;20307&quot; value=&quot;259&quot;/&gt;&lt;/object&gt;&lt;object type=&quot;3&quot; unique_id=&quot;10891&quot;&gt;&lt;property id=&quot;20148&quot; value=&quot;5&quot;/&gt;&lt;property id=&quot;20300&quot; value=&quot;Slide 5 - &amp;quot;Data Collection&amp;quot;&quot;/&gt;&lt;property id=&quot;20307&quot; value=&quot;260&quot;/&gt;&lt;/object&gt;&lt;object type=&quot;3&quot; unique_id=&quot;10892&quot;&gt;&lt;property id=&quot;20148&quot; value=&quot;5&quot;/&gt;&lt;property id=&quot;20300&quot; value=&quot;Slide 6 - &amp;quot;Baseline Data&amp;quot;&quot;/&gt;&lt;property id=&quot;20307&quot; value=&quot;261&quot;/&gt;&lt;/object&gt;&lt;object type=&quot;3&quot; unique_id=&quot;10893&quot;&gt;&lt;property id=&quot;20148&quot; value=&quot;5&quot;/&gt;&lt;property id=&quot;20300&quot; value=&quot;Slide 7 - &amp;quot;The Goal&amp;quot;&quot;/&gt;&lt;property id=&quot;20307&quot; value=&quot;262&quot;/&gt;&lt;/object&gt;&lt;object type=&quot;3&quot; unique_id=&quot;10894&quot;&gt;&lt;property id=&quot;20148&quot; value=&quot;5&quot;/&gt;&lt;property id=&quot;20300&quot; value=&quot;Slide 8 - &amp;quot;Data Comparison&amp;quot;&quot;/&gt;&lt;property id=&quot;20307&quot; value=&quot;263&quot;/&gt;&lt;/object&gt;&lt;object type=&quot;3&quot; unique_id=&quot;10895&quot;&gt;&lt;property id=&quot;20148&quot; value=&quot;5&quot;/&gt;&lt;property id=&quot;20300&quot; value=&quot;Slide 9 - &amp;quot;Data Comparison&amp;quot;&quot;/&gt;&lt;property id=&quot;20307&quot; value=&quot;264&quot;/&gt;&lt;/object&gt;&lt;object type=&quot;3&quot; unique_id=&quot;10896&quot;&gt;&lt;property id=&quot;20148&quot; value=&quot;5&quot;/&gt;&lt;property id=&quot;20300&quot; value=&quot;Slide 10 - &amp;quot;Cause of the Problem&amp;quot;&quot;/&gt;&lt;property id=&quot;20307&quot; value=&quot;265&quot;/&gt;&lt;/object&gt;&lt;object type=&quot;3&quot; unique_id=&quot;10897&quot;&gt;&lt;property id=&quot;20148&quot; value=&quot;5&quot;/&gt;&lt;property id=&quot;20300&quot; value=&quot;Slide 11 - &amp;quot;Corrective Actions/Interventions&amp;quot;&quot;/&gt;&lt;property id=&quot;20307&quot; value=&quot;266&quot;/&gt;&lt;/object&gt;&lt;object type=&quot;3&quot; unique_id=&quot;10898&quot;&gt;&lt;property id=&quot;20148&quot; value=&quot;5&quot;/&gt;&lt;property id=&quot;20300&quot; value=&quot;Slide 12 - &amp;quot;Materials Developed (optional)&amp;quot;&quot;/&gt;&lt;property id=&quot;20307&quot; value=&quot;267&quot;/&gt;&lt;/object&gt;&lt;object type=&quot;3&quot; unique_id=&quot;10899&quot;&gt;&lt;property id=&quot;20148&quot; value=&quot;5&quot;/&gt;&lt;property id=&quot;20300&quot; value=&quot;Slide 13 - &amp;quot;Change Data&amp;quot;&quot;/&gt;&lt;property id=&quot;20307&quot; value=&quot;268&quot;/&gt;&lt;/object&gt;&lt;object type=&quot;3&quot; unique_id=&quot;10900&quot;&gt;&lt;property id=&quot;20148&quot; value=&quot;5&quot;/&gt;&lt;property id=&quot;20300&quot; value=&quot;Slide 14 - &amp;quot;Data Comparison&amp;quot;&quot;/&gt;&lt;property id=&quot;20307&quot; value=&quot;269&quot;/&gt;&lt;/object&gt;&lt;object type=&quot;3&quot; unique_id=&quot;10901&quot;&gt;&lt;property id=&quot;20148&quot; value=&quot;5&quot;/&gt;&lt;property id=&quot;20300&quot; value=&quot;Slide 15 - &amp;quot;Data Comparison&amp;quot;&quot;/&gt;&lt;property id=&quot;20307&quot; value=&quot;270&quot;/&gt;&lt;/object&gt;&lt;object type=&quot;3&quot; unique_id=&quot;10902&quot;&gt;&lt;property id=&quot;20148&quot; value=&quot;5&quot;/&gt;&lt;property id=&quot;20300&quot; value=&quot;Slide 16 - &amp;quot;Additional Corrective Actions or Remeasurements&amp;quot;&quot;/&gt;&lt;property id=&quot;20307&quot; value=&quot;271&quot;/&gt;&lt;/object&gt;&lt;object type=&quot;3&quot; unique_id=&quot;10903&quot;&gt;&lt;property id=&quot;20148&quot; value=&quot;5&quot;/&gt;&lt;property id=&quot;20300&quot; value=&quot;Slide 17 - &amp;quot;Materials Developed (optional)&amp;quot;&quot;/&gt;&lt;property id=&quot;20307&quot; value=&quot;272&quot;/&gt;&lt;/object&gt;&lt;object type=&quot;3&quot; unique_id=&quot;10904&quot;&gt;&lt;property id=&quot;20148&quot; value=&quot;5&quot;/&gt;&lt;property id=&quot;20300&quot; value=&quot;Slide 18 - &amp;quot;Re-measurement&amp;quot;&quot;/&gt;&lt;property id=&quot;20307&quot; value=&quot;273&quot;/&gt;&lt;/object&gt;&lt;object type=&quot;3&quot; unique_id=&quot;10905&quot;&gt;&lt;property id=&quot;20148&quot; value=&quot;5&quot;/&gt;&lt;property id=&quot;20300&quot; value=&quot;Slide 19 - &amp;quot;Data Comparison&amp;quot;&quot;/&gt;&lt;property id=&quot;20307&quot; value=&quot;274&quot;/&gt;&lt;/object&gt;&lt;object type=&quot;3&quot; unique_id=&quot;10906&quot;&gt;&lt;property id=&quot;20148&quot; value=&quot;5&quot;/&gt;&lt;property id=&quot;20300&quot; value=&quot;Slide 20 - &amp;quot;Data Comparison&amp;quot;&quot;/&gt;&lt;property id=&quot;20307&quot; value=&quot;275&quot;/&gt;&lt;/object&gt;&lt;object type=&quot;3&quot; unique_id=&quot;10907&quot;&gt;&lt;property id=&quot;20148&quot; value=&quot;5&quot;/&gt;&lt;property id=&quot;20300&quot; value=&quot;Slide 21 - &amp;quot;Conclusions&amp;quot;&quot;/&gt;&lt;property id=&quot;20307&quot; value=&quot;276&quot;/&gt;&lt;/object&gt;&lt;object type=&quot;3&quot; unique_id=&quot;10908&quot;&gt;&lt;property id=&quot;20148&quot; value=&quot;5&quot;/&gt;&lt;property id=&quot;20300&quot; value=&quot;Slide 22 - &amp;quot;Communication/Reporting of Findings&amp;quot;&quot;/&gt;&lt;property id=&quot;20307&quot; value=&quot;277&quot;/&gt;&lt;/object&gt;&lt;object type=&quot;3&quot; unique_id=&quot;10909&quot;&gt;&lt;property id=&quot;20148&quot; value=&quot;5&quot;/&gt;&lt;property id=&quot;20300&quot; value=&quot;Slide 23 - &amp;quot;Sustaining the Gains&amp;quot;&quot;/&gt;&lt;property id=&quot;20307&quot; value=&quot;278&quot;/&gt;&lt;/object&gt;&lt;object type=&quot;3&quot; unique_id=&quot;10910&quot;&gt;&lt;property id=&quot;20148&quot; value=&quot;5&quot;/&gt;&lt;property id=&quot;20300&quot; value=&quot;Slide 24 - &amp;quot;Sustaining the Gains&amp;quot;&quot;/&gt;&lt;property id=&quot;20307&quot; value=&quot;279&quot;/&gt;&lt;/object&gt;&lt;object type=&quot;3&quot; unique_id=&quot;10911&quot;&gt;&lt;property id=&quot;20148&quot; value=&quot;5&quot;/&gt;&lt;property id=&quot;20300&quot; value=&quot;Slide 25 - &amp;quot;Future Work&amp;quot;&quot;/&gt;&lt;property id=&quot;20307&quot; value=&quot;280&quot;/&gt;&lt;/object&gt;&lt;object type=&quot;3&quot; unique_id=&quot;11101&quot;&gt;&lt;property id=&quot;20148&quot; value=&quot;5&quot;/&gt;&lt;property id=&quot;20300&quot; value=&quot;Slide 1 - &amp;quot;AHRQ Safety Program  for Ambulatory Surgery&amp;quot;&quot;/&gt;&lt;property id=&quot;20307&quot; value=&quot;281&quot;/&gt;&lt;/object&gt;&lt;/object&gt;&lt;object type=&quot;8&quot; unique_id=&quot;1010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3c0451c-290c-4e3c-a011-3b2938cad35d">ASC Toolkit Review</Document_x0020_Type>
    <Status xmlns="e3c0451c-290c-4e3c-a011-3b2938cad35d">Active</Status>
    <Title0 xmlns="e3c0451c-290c-4e3c-a011-3b2938cad3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9A093AC7FA040A9DB4F9526404739" ma:contentTypeVersion="8" ma:contentTypeDescription="Create a new document." ma:contentTypeScope="" ma:versionID="d3d9ca2572fceb24ae975b9657b66f00">
  <xsd:schema xmlns:xsd="http://www.w3.org/2001/XMLSchema" xmlns:xs="http://www.w3.org/2001/XMLSchema" xmlns:p="http://schemas.microsoft.com/office/2006/metadata/properties" xmlns:ns2="e3c0451c-290c-4e3c-a011-3b2938cad35d" targetNamespace="http://schemas.microsoft.com/office/2006/metadata/properties" ma:root="true" ma:fieldsID="a3cb5b4c37628e9541255ad49107ac90" ns2:_="">
    <xsd:import namespace="e3c0451c-290c-4e3c-a011-3b2938cad35d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Title0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0451c-290c-4e3c-a011-3b2938cad35d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nillable="true" ma:displayName="Category" ma:format="Dropdown" ma:internalName="Document_x0020_Type">
      <xsd:simpleType>
        <xsd:union memberTypes="dms:Text">
          <xsd:simpleType>
            <xsd:restriction base="dms:Choice">
              <xsd:enumeration value="AHRQ Deliverable"/>
              <xsd:enumeration value="Content"/>
              <xsd:enumeration value="Communications"/>
              <xsd:enumeration value="Data"/>
              <xsd:enumeration value="Expense Form"/>
              <xsd:enumeration value="Monthly Report"/>
              <xsd:enumeration value="Quality Improvement Resources"/>
              <xsd:enumeration value="Recordings"/>
              <xsd:enumeration value="Sustainability"/>
              <xsd:enumeration value="Syllabus"/>
              <xsd:enumeration value="Template"/>
              <xsd:enumeration value="Other"/>
            </xsd:restriction>
          </xsd:simpleType>
        </xsd:union>
      </xsd:simpleType>
    </xsd:element>
    <xsd:element name="Title0" ma:index="9" nillable="true" ma:displayName="Title" ma:internalName="Title0">
      <xsd:simpleType>
        <xsd:restriction base="dms:Text">
          <xsd:maxLength value="255"/>
        </xsd:restriction>
      </xsd:simpleType>
    </xsd:element>
    <xsd:element name="Status" ma:index="10" nillable="true" ma:displayName="Status" ma:default="Active" ma:format="Dropdown" ma:internalName="Status">
      <xsd:simpleType>
        <xsd:restriction base="dms:Choice">
          <xsd:enumeration value="Active"/>
          <xsd:enumeration value="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CDF08-3913-4748-8E59-3C2A39E04D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656E47-E2B0-4936-8DF0-94264FEBAD6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e3c0451c-290c-4e3c-a011-3b2938cad35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CD2B96-DFF8-413B-9EF4-F8F686596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0451c-290c-4e3c-a011-3b2938cad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10805</TotalTime>
  <Words>393</Words>
  <Application>Microsoft Office PowerPoint</Application>
  <PresentationFormat>On-screen Show (4:3)</PresentationFormat>
  <Paragraphs>160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Custom Design</vt:lpstr>
      <vt:lpstr>AHRQ Safety Program for Ambulatory Surgery  Implementation Guide  Appendix K. Quality Improvement Study Framework</vt:lpstr>
      <vt:lpstr>Problem Statement</vt:lpstr>
      <vt:lpstr>Improvement Team</vt:lpstr>
      <vt:lpstr>Data Description</vt:lpstr>
      <vt:lpstr>Data Collection</vt:lpstr>
      <vt:lpstr>Baseline Data</vt:lpstr>
      <vt:lpstr>The Goal</vt:lpstr>
      <vt:lpstr>Data Comparison</vt:lpstr>
      <vt:lpstr>Data Comparison</vt:lpstr>
      <vt:lpstr>Cause of the Problem</vt:lpstr>
      <vt:lpstr>Corrective Actions/Interventions</vt:lpstr>
      <vt:lpstr>Materials Developed (optional)</vt:lpstr>
      <vt:lpstr>Change Data</vt:lpstr>
      <vt:lpstr>Data Comparison</vt:lpstr>
      <vt:lpstr>Data Comparison</vt:lpstr>
      <vt:lpstr>Additional Corrective Actions or Remeasurements</vt:lpstr>
      <vt:lpstr>Materials Developed (optional)</vt:lpstr>
      <vt:lpstr>Remeasurement</vt:lpstr>
      <vt:lpstr>Data Comparison</vt:lpstr>
      <vt:lpstr>Data Comparison</vt:lpstr>
      <vt:lpstr>Conclusions</vt:lpstr>
      <vt:lpstr>Communication/Reporting of Findings</vt:lpstr>
      <vt:lpstr>Sustaining the Gains</vt:lpstr>
      <vt:lpstr>Sustaining the Gains</vt:lpstr>
      <vt:lpstr>Future Work</vt:lpstr>
    </vt:vector>
  </TitlesOfParts>
  <Company>The American Hospital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Communication and Teamwork in the Surgical Environment</dc:title>
  <dc:creator>Katy O'Shea</dc:creator>
  <cp:lastModifiedBy>Windows User</cp:lastModifiedBy>
  <cp:revision>469</cp:revision>
  <cp:lastPrinted>2013-06-28T16:36:38Z</cp:lastPrinted>
  <dcterms:created xsi:type="dcterms:W3CDTF">2012-03-06T21:09:36Z</dcterms:created>
  <dcterms:modified xsi:type="dcterms:W3CDTF">2017-04-13T14:00:05Z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0x0101009CA9A093AC7FA040A9DB4F9526404739</vt:lpwstr>
  </property>
</Properties>
</file>