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50"/>
  </p:notesMasterIdLst>
  <p:handoutMasterIdLst>
    <p:handoutMasterId r:id="rId51"/>
  </p:handoutMasterIdLst>
  <p:sldIdLst>
    <p:sldId id="403"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404" r:id="rId24"/>
    <p:sldId id="378" r:id="rId25"/>
    <p:sldId id="379" r:id="rId26"/>
    <p:sldId id="380" r:id="rId27"/>
    <p:sldId id="381" r:id="rId28"/>
    <p:sldId id="382" r:id="rId29"/>
    <p:sldId id="383" r:id="rId30"/>
    <p:sldId id="384" r:id="rId31"/>
    <p:sldId id="385" r:id="rId32"/>
    <p:sldId id="405"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Lst>
  <p:sldSz cx="9144000" cy="6858000" type="screen4x3"/>
  <p:notesSz cx="7010400" cy="9236075"/>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zie Edmondson" initials="" lastIdx="19" clrIdx="0"/>
  <p:cmAuthor id="1" name="Administrator" initials="A" lastIdx="3" clrIdx="1"/>
  <p:cmAuthor id="2" name="Kristina K Davis" initials="KKD" lastIdx="7" clrIdx="2"/>
  <p:cmAuthor id="3" name="Disharoon, Amy" initials="DA" lastIdx="9" clrIdx="3">
    <p:extLst/>
  </p:cmAuthor>
  <p:cmAuthor id="4" name="Hung, Louella" initials="HL" lastIdx="26" clrIdx="4">
    <p:extLst/>
  </p:cmAuthor>
  <p:cmAuthor id="5" name="Chris Heidenrich OCKT" initials="CH" lastIdx="10" clrIdx="5"/>
  <p:cmAuthor id="6" name="Melissa A Miller" initials="MAM" lastIdx="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1" autoAdjust="0"/>
    <p:restoredTop sz="92343" autoAdjust="0"/>
  </p:normalViewPr>
  <p:slideViewPr>
    <p:cSldViewPr>
      <p:cViewPr varScale="1">
        <p:scale>
          <a:sx n="112" d="100"/>
          <a:sy n="112" d="100"/>
        </p:scale>
        <p:origin x="-15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7CADC-4648-4AA9-B150-64A9E20CD5C5}" type="doc">
      <dgm:prSet loTypeId="urn:microsoft.com/office/officeart/2009/3/layout/StepUpProcess" loCatId="process" qsTypeId="urn:microsoft.com/office/officeart/2005/8/quickstyle/simple1" qsCatId="simple" csTypeId="urn:microsoft.com/office/officeart/2005/8/colors/accent5_2" csCatId="accent5" phldr="1"/>
      <dgm:spPr/>
      <dgm:t>
        <a:bodyPr/>
        <a:lstStyle/>
        <a:p>
          <a:endParaRPr lang="en-US"/>
        </a:p>
      </dgm:t>
    </dgm:pt>
    <dgm:pt modelId="{4D3613EE-932B-41D9-B494-9512EA4756C6}">
      <dgm:prSet phldrT="[Text]" custT="1"/>
      <dgm:spPr/>
      <dgm:t>
        <a:bodyPr/>
        <a:lstStyle/>
        <a:p>
          <a:r>
            <a:rPr lang="en-US" sz="1600" b="0" dirty="0" smtClean="0"/>
            <a:t>Understand current team training in the health care setting</a:t>
          </a:r>
          <a:endParaRPr lang="en-US" sz="1600" dirty="0"/>
        </a:p>
      </dgm:t>
    </dgm:pt>
    <dgm:pt modelId="{70A28828-6CC1-4EC6-9F77-9B837E2AD3AA}" type="parTrans" cxnId="{82A86EFA-883C-4923-A708-EBA3B129C4C1}">
      <dgm:prSet/>
      <dgm:spPr/>
      <dgm:t>
        <a:bodyPr/>
        <a:lstStyle/>
        <a:p>
          <a:endParaRPr lang="en-US"/>
        </a:p>
      </dgm:t>
    </dgm:pt>
    <dgm:pt modelId="{86B90F2B-5282-4A09-B52A-82D0D331F6DB}" type="sibTrans" cxnId="{82A86EFA-883C-4923-A708-EBA3B129C4C1}">
      <dgm:prSet/>
      <dgm:spPr/>
      <dgm:t>
        <a:bodyPr/>
        <a:lstStyle/>
        <a:p>
          <a:endParaRPr lang="en-US"/>
        </a:p>
      </dgm:t>
    </dgm:pt>
    <dgm:pt modelId="{85667535-B68B-40A3-8E45-056C20669A92}">
      <dgm:prSet custT="1"/>
      <dgm:spPr/>
      <dgm:t>
        <a:bodyPr/>
        <a:lstStyle/>
        <a:p>
          <a:r>
            <a:rPr lang="en-US" sz="1600" dirty="0" smtClean="0"/>
            <a:t>Describe coaching in the clinical environment</a:t>
          </a:r>
        </a:p>
      </dgm:t>
    </dgm:pt>
    <dgm:pt modelId="{F50832B7-06A9-4254-831B-69A84310D220}" type="parTrans" cxnId="{8A906767-9E92-4A39-B06F-FFDE3085809F}">
      <dgm:prSet/>
      <dgm:spPr/>
      <dgm:t>
        <a:bodyPr/>
        <a:lstStyle/>
        <a:p>
          <a:endParaRPr lang="en-US"/>
        </a:p>
      </dgm:t>
    </dgm:pt>
    <dgm:pt modelId="{A4304AF1-324D-4690-AA8F-95060E2E8984}" type="sibTrans" cxnId="{8A906767-9E92-4A39-B06F-FFDE3085809F}">
      <dgm:prSet/>
      <dgm:spPr/>
      <dgm:t>
        <a:bodyPr/>
        <a:lstStyle/>
        <a:p>
          <a:endParaRPr lang="en-US"/>
        </a:p>
      </dgm:t>
    </dgm:pt>
    <dgm:pt modelId="{AD9D5D6E-5170-41F6-A057-05F729E0F35B}">
      <dgm:prSet custT="1"/>
      <dgm:spPr/>
      <dgm:t>
        <a:bodyPr/>
        <a:lstStyle/>
        <a:p>
          <a:r>
            <a:rPr lang="en-US" sz="1600" b="0" dirty="0" smtClean="0"/>
            <a:t>Outline benefits of coaching</a:t>
          </a:r>
          <a:endParaRPr lang="en-US" sz="1600" dirty="0" smtClean="0"/>
        </a:p>
      </dgm:t>
    </dgm:pt>
    <dgm:pt modelId="{99178E37-DEBB-4797-BC69-971B8B87C6D8}" type="parTrans" cxnId="{C9643163-D194-4C7E-8172-F02630E43CC0}">
      <dgm:prSet/>
      <dgm:spPr/>
      <dgm:t>
        <a:bodyPr/>
        <a:lstStyle/>
        <a:p>
          <a:endParaRPr lang="en-US"/>
        </a:p>
      </dgm:t>
    </dgm:pt>
    <dgm:pt modelId="{03452554-6E3A-4E53-A5D5-D8A711AD6F85}" type="sibTrans" cxnId="{C9643163-D194-4C7E-8172-F02630E43CC0}">
      <dgm:prSet/>
      <dgm:spPr/>
      <dgm:t>
        <a:bodyPr/>
        <a:lstStyle/>
        <a:p>
          <a:endParaRPr lang="en-US"/>
        </a:p>
      </dgm:t>
    </dgm:pt>
    <dgm:pt modelId="{35965930-5BA0-4BBF-BE98-21481B78D9E5}">
      <dgm:prSet custT="1"/>
      <dgm:spPr/>
      <dgm:t>
        <a:bodyPr/>
        <a:lstStyle/>
        <a:p>
          <a:r>
            <a:rPr lang="en-US" sz="1600" b="0" dirty="0" smtClean="0"/>
            <a:t>Identify the characteristics of a good coach</a:t>
          </a:r>
          <a:endParaRPr lang="en-US" sz="1600" dirty="0" smtClean="0"/>
        </a:p>
      </dgm:t>
    </dgm:pt>
    <dgm:pt modelId="{250EDAD4-A373-47C9-B526-8372BE328EEE}" type="parTrans" cxnId="{5954DDE8-FA4B-488F-B4DA-F0D16B8CEEBF}">
      <dgm:prSet/>
      <dgm:spPr/>
      <dgm:t>
        <a:bodyPr/>
        <a:lstStyle/>
        <a:p>
          <a:endParaRPr lang="en-US"/>
        </a:p>
      </dgm:t>
    </dgm:pt>
    <dgm:pt modelId="{0B98E571-AEF1-4B52-B315-63C9548986A5}" type="sibTrans" cxnId="{5954DDE8-FA4B-488F-B4DA-F0D16B8CEEBF}">
      <dgm:prSet/>
      <dgm:spPr/>
      <dgm:t>
        <a:bodyPr/>
        <a:lstStyle/>
        <a:p>
          <a:endParaRPr lang="en-US"/>
        </a:p>
      </dgm:t>
    </dgm:pt>
    <dgm:pt modelId="{5B448DC0-E118-4D26-9F6B-D75D55C7EAAF}">
      <dgm:prSet custT="1"/>
      <dgm:spPr/>
      <dgm:t>
        <a:bodyPr/>
        <a:lstStyle/>
        <a:p>
          <a:r>
            <a:rPr lang="en-US" sz="1600" dirty="0" smtClean="0"/>
            <a:t>Demonstrate coaching  steps when giving feedback to a team</a:t>
          </a:r>
        </a:p>
      </dgm:t>
    </dgm:pt>
    <dgm:pt modelId="{AEBA6230-AD64-4108-BA8F-5D114A322486}" type="parTrans" cxnId="{3A65DF58-E2CD-453F-AD21-65507AA4E70E}">
      <dgm:prSet/>
      <dgm:spPr/>
      <dgm:t>
        <a:bodyPr/>
        <a:lstStyle/>
        <a:p>
          <a:endParaRPr lang="en-US"/>
        </a:p>
      </dgm:t>
    </dgm:pt>
    <dgm:pt modelId="{2A82CF2D-2260-4F6B-85C8-BB9B501CAE34}" type="sibTrans" cxnId="{3A65DF58-E2CD-453F-AD21-65507AA4E70E}">
      <dgm:prSet/>
      <dgm:spPr/>
      <dgm:t>
        <a:bodyPr/>
        <a:lstStyle/>
        <a:p>
          <a:endParaRPr lang="en-US"/>
        </a:p>
      </dgm:t>
    </dgm:pt>
    <dgm:pt modelId="{500B41A5-8416-4DAB-92FC-A7321F5A9613}">
      <dgm:prSet custT="1"/>
      <dgm:spPr/>
      <dgm:t>
        <a:bodyPr/>
        <a:lstStyle/>
        <a:p>
          <a:r>
            <a:rPr lang="en-US" sz="1600" dirty="0" smtClean="0"/>
            <a:t>Describe how an observation tool can improve performance</a:t>
          </a:r>
          <a:endParaRPr lang="en-US" sz="1600" dirty="0"/>
        </a:p>
      </dgm:t>
    </dgm:pt>
    <dgm:pt modelId="{EBBAD2EC-3C05-45A7-ACD3-3FCE2AF25711}" type="parTrans" cxnId="{5C178760-D488-48D5-ABA2-1D0CA3649679}">
      <dgm:prSet/>
      <dgm:spPr/>
      <dgm:t>
        <a:bodyPr/>
        <a:lstStyle/>
        <a:p>
          <a:endParaRPr lang="en-US"/>
        </a:p>
      </dgm:t>
    </dgm:pt>
    <dgm:pt modelId="{BC132800-FFC7-49AC-8D16-BB1D03E30AA5}" type="sibTrans" cxnId="{5C178760-D488-48D5-ABA2-1D0CA3649679}">
      <dgm:prSet/>
      <dgm:spPr/>
      <dgm:t>
        <a:bodyPr/>
        <a:lstStyle/>
        <a:p>
          <a:endParaRPr lang="en-US"/>
        </a:p>
      </dgm:t>
    </dgm:pt>
    <dgm:pt modelId="{2A96C9A9-DC93-4B00-A7B5-44F4AA89A8D8}" type="pres">
      <dgm:prSet presAssocID="{4E87CADC-4648-4AA9-B150-64A9E20CD5C5}" presName="rootnode" presStyleCnt="0">
        <dgm:presLayoutVars>
          <dgm:chMax/>
          <dgm:chPref/>
          <dgm:dir/>
          <dgm:animLvl val="lvl"/>
        </dgm:presLayoutVars>
      </dgm:prSet>
      <dgm:spPr/>
      <dgm:t>
        <a:bodyPr/>
        <a:lstStyle/>
        <a:p>
          <a:endParaRPr lang="en-US"/>
        </a:p>
      </dgm:t>
    </dgm:pt>
    <dgm:pt modelId="{3B79A90A-A852-437E-BB91-EAC1175F65E5}" type="pres">
      <dgm:prSet presAssocID="{4D3613EE-932B-41D9-B494-9512EA4756C6}" presName="composite" presStyleCnt="0"/>
      <dgm:spPr/>
      <dgm:t>
        <a:bodyPr/>
        <a:lstStyle/>
        <a:p>
          <a:endParaRPr lang="en-US"/>
        </a:p>
      </dgm:t>
    </dgm:pt>
    <dgm:pt modelId="{4F5F873D-8495-4938-A379-6088523B5199}" type="pres">
      <dgm:prSet presAssocID="{4D3613EE-932B-41D9-B494-9512EA4756C6}" presName="LShape" presStyleLbl="alignNode1" presStyleIdx="0" presStyleCnt="11"/>
      <dgm:spPr/>
      <dgm:t>
        <a:bodyPr/>
        <a:lstStyle/>
        <a:p>
          <a:endParaRPr lang="en-US"/>
        </a:p>
      </dgm:t>
    </dgm:pt>
    <dgm:pt modelId="{A5811513-FD22-43F6-9D3D-735E074CE2D1}" type="pres">
      <dgm:prSet presAssocID="{4D3613EE-932B-41D9-B494-9512EA4756C6}" presName="ParentText" presStyleLbl="revTx" presStyleIdx="0" presStyleCnt="6" custScaleX="106696">
        <dgm:presLayoutVars>
          <dgm:chMax val="0"/>
          <dgm:chPref val="0"/>
          <dgm:bulletEnabled val="1"/>
        </dgm:presLayoutVars>
      </dgm:prSet>
      <dgm:spPr/>
      <dgm:t>
        <a:bodyPr/>
        <a:lstStyle/>
        <a:p>
          <a:endParaRPr lang="en-US"/>
        </a:p>
      </dgm:t>
    </dgm:pt>
    <dgm:pt modelId="{6B4B20B0-C6F3-405D-BECE-886A29930A6C}" type="pres">
      <dgm:prSet presAssocID="{4D3613EE-932B-41D9-B494-9512EA4756C6}" presName="Triangle" presStyleLbl="alignNode1" presStyleIdx="1" presStyleCnt="11"/>
      <dgm:spPr/>
      <dgm:t>
        <a:bodyPr/>
        <a:lstStyle/>
        <a:p>
          <a:endParaRPr lang="en-US"/>
        </a:p>
      </dgm:t>
    </dgm:pt>
    <dgm:pt modelId="{92244531-7981-4DA1-8D46-C9A1A919D0A4}" type="pres">
      <dgm:prSet presAssocID="{86B90F2B-5282-4A09-B52A-82D0D331F6DB}" presName="sibTrans" presStyleCnt="0"/>
      <dgm:spPr/>
      <dgm:t>
        <a:bodyPr/>
        <a:lstStyle/>
        <a:p>
          <a:endParaRPr lang="en-US"/>
        </a:p>
      </dgm:t>
    </dgm:pt>
    <dgm:pt modelId="{710E7183-95DD-446D-AEFB-841AB6F59C24}" type="pres">
      <dgm:prSet presAssocID="{86B90F2B-5282-4A09-B52A-82D0D331F6DB}" presName="space" presStyleCnt="0"/>
      <dgm:spPr/>
      <dgm:t>
        <a:bodyPr/>
        <a:lstStyle/>
        <a:p>
          <a:endParaRPr lang="en-US"/>
        </a:p>
      </dgm:t>
    </dgm:pt>
    <dgm:pt modelId="{80E56567-560B-4314-83B3-279A60953661}" type="pres">
      <dgm:prSet presAssocID="{85667535-B68B-40A3-8E45-056C20669A92}" presName="composite" presStyleCnt="0"/>
      <dgm:spPr/>
      <dgm:t>
        <a:bodyPr/>
        <a:lstStyle/>
        <a:p>
          <a:endParaRPr lang="en-US"/>
        </a:p>
      </dgm:t>
    </dgm:pt>
    <dgm:pt modelId="{73C9F42B-9000-46F9-BF14-85A6EE04E794}" type="pres">
      <dgm:prSet presAssocID="{85667535-B68B-40A3-8E45-056C20669A92}" presName="LShape" presStyleLbl="alignNode1" presStyleIdx="2" presStyleCnt="11"/>
      <dgm:spPr/>
      <dgm:t>
        <a:bodyPr/>
        <a:lstStyle/>
        <a:p>
          <a:endParaRPr lang="en-US"/>
        </a:p>
      </dgm:t>
    </dgm:pt>
    <dgm:pt modelId="{D0E66EDC-BE64-4569-A9AC-6086AD78D43F}" type="pres">
      <dgm:prSet presAssocID="{85667535-B68B-40A3-8E45-056C20669A92}" presName="ParentText" presStyleLbl="revTx" presStyleIdx="1" presStyleCnt="6">
        <dgm:presLayoutVars>
          <dgm:chMax val="0"/>
          <dgm:chPref val="0"/>
          <dgm:bulletEnabled val="1"/>
        </dgm:presLayoutVars>
      </dgm:prSet>
      <dgm:spPr/>
      <dgm:t>
        <a:bodyPr/>
        <a:lstStyle/>
        <a:p>
          <a:endParaRPr lang="en-US"/>
        </a:p>
      </dgm:t>
    </dgm:pt>
    <dgm:pt modelId="{1986C556-44C7-4247-95E3-82A72BB5A097}" type="pres">
      <dgm:prSet presAssocID="{85667535-B68B-40A3-8E45-056C20669A92}" presName="Triangle" presStyleLbl="alignNode1" presStyleIdx="3" presStyleCnt="11"/>
      <dgm:spPr/>
      <dgm:t>
        <a:bodyPr/>
        <a:lstStyle/>
        <a:p>
          <a:endParaRPr lang="en-US"/>
        </a:p>
      </dgm:t>
    </dgm:pt>
    <dgm:pt modelId="{20917099-A027-41A4-A0BF-034410340CD2}" type="pres">
      <dgm:prSet presAssocID="{A4304AF1-324D-4690-AA8F-95060E2E8984}" presName="sibTrans" presStyleCnt="0"/>
      <dgm:spPr/>
      <dgm:t>
        <a:bodyPr/>
        <a:lstStyle/>
        <a:p>
          <a:endParaRPr lang="en-US"/>
        </a:p>
      </dgm:t>
    </dgm:pt>
    <dgm:pt modelId="{2A8245F9-4CB8-4768-A21F-88017D8BA091}" type="pres">
      <dgm:prSet presAssocID="{A4304AF1-324D-4690-AA8F-95060E2E8984}" presName="space" presStyleCnt="0"/>
      <dgm:spPr/>
      <dgm:t>
        <a:bodyPr/>
        <a:lstStyle/>
        <a:p>
          <a:endParaRPr lang="en-US"/>
        </a:p>
      </dgm:t>
    </dgm:pt>
    <dgm:pt modelId="{D80AF2E1-8C5B-4DAC-BDC7-7154E3C56BCC}" type="pres">
      <dgm:prSet presAssocID="{AD9D5D6E-5170-41F6-A057-05F729E0F35B}" presName="composite" presStyleCnt="0"/>
      <dgm:spPr/>
      <dgm:t>
        <a:bodyPr/>
        <a:lstStyle/>
        <a:p>
          <a:endParaRPr lang="en-US"/>
        </a:p>
      </dgm:t>
    </dgm:pt>
    <dgm:pt modelId="{CDDD9FB6-6C73-410A-9A6E-A1E7DCF1EB2B}" type="pres">
      <dgm:prSet presAssocID="{AD9D5D6E-5170-41F6-A057-05F729E0F35B}" presName="LShape" presStyleLbl="alignNode1" presStyleIdx="4" presStyleCnt="11"/>
      <dgm:spPr/>
      <dgm:t>
        <a:bodyPr/>
        <a:lstStyle/>
        <a:p>
          <a:endParaRPr lang="en-US"/>
        </a:p>
      </dgm:t>
    </dgm:pt>
    <dgm:pt modelId="{21847D2C-AD69-4CA6-B731-7635D48DE008}" type="pres">
      <dgm:prSet presAssocID="{AD9D5D6E-5170-41F6-A057-05F729E0F35B}" presName="ParentText" presStyleLbl="revTx" presStyleIdx="2" presStyleCnt="6">
        <dgm:presLayoutVars>
          <dgm:chMax val="0"/>
          <dgm:chPref val="0"/>
          <dgm:bulletEnabled val="1"/>
        </dgm:presLayoutVars>
      </dgm:prSet>
      <dgm:spPr/>
      <dgm:t>
        <a:bodyPr/>
        <a:lstStyle/>
        <a:p>
          <a:endParaRPr lang="en-US"/>
        </a:p>
      </dgm:t>
    </dgm:pt>
    <dgm:pt modelId="{7D3796AC-BB93-4B6D-8B2B-9C60683D8BCE}" type="pres">
      <dgm:prSet presAssocID="{AD9D5D6E-5170-41F6-A057-05F729E0F35B}" presName="Triangle" presStyleLbl="alignNode1" presStyleIdx="5" presStyleCnt="11"/>
      <dgm:spPr/>
      <dgm:t>
        <a:bodyPr/>
        <a:lstStyle/>
        <a:p>
          <a:endParaRPr lang="en-US"/>
        </a:p>
      </dgm:t>
    </dgm:pt>
    <dgm:pt modelId="{B50EAD70-79FB-4D5D-9B4F-B827020EB30F}" type="pres">
      <dgm:prSet presAssocID="{03452554-6E3A-4E53-A5D5-D8A711AD6F85}" presName="sibTrans" presStyleCnt="0"/>
      <dgm:spPr/>
      <dgm:t>
        <a:bodyPr/>
        <a:lstStyle/>
        <a:p>
          <a:endParaRPr lang="en-US"/>
        </a:p>
      </dgm:t>
    </dgm:pt>
    <dgm:pt modelId="{40A5CF61-D4C0-4D21-A9CA-6602E1BCE667}" type="pres">
      <dgm:prSet presAssocID="{03452554-6E3A-4E53-A5D5-D8A711AD6F85}" presName="space" presStyleCnt="0"/>
      <dgm:spPr/>
      <dgm:t>
        <a:bodyPr/>
        <a:lstStyle/>
        <a:p>
          <a:endParaRPr lang="en-US"/>
        </a:p>
      </dgm:t>
    </dgm:pt>
    <dgm:pt modelId="{2A0BA596-F002-47D2-AE1D-B13B98092BD4}" type="pres">
      <dgm:prSet presAssocID="{35965930-5BA0-4BBF-BE98-21481B78D9E5}" presName="composite" presStyleCnt="0"/>
      <dgm:spPr/>
      <dgm:t>
        <a:bodyPr/>
        <a:lstStyle/>
        <a:p>
          <a:endParaRPr lang="en-US"/>
        </a:p>
      </dgm:t>
    </dgm:pt>
    <dgm:pt modelId="{703174D7-967D-4818-94B4-039CBB87CB11}" type="pres">
      <dgm:prSet presAssocID="{35965930-5BA0-4BBF-BE98-21481B78D9E5}" presName="LShape" presStyleLbl="alignNode1" presStyleIdx="6" presStyleCnt="11"/>
      <dgm:spPr/>
      <dgm:t>
        <a:bodyPr/>
        <a:lstStyle/>
        <a:p>
          <a:endParaRPr lang="en-US"/>
        </a:p>
      </dgm:t>
    </dgm:pt>
    <dgm:pt modelId="{14CBB7CE-113B-4C56-BEC7-DF6475B74293}" type="pres">
      <dgm:prSet presAssocID="{35965930-5BA0-4BBF-BE98-21481B78D9E5}" presName="ParentText" presStyleLbl="revTx" presStyleIdx="3" presStyleCnt="6" custScaleX="110105" custLinFactNeighborX="6172">
        <dgm:presLayoutVars>
          <dgm:chMax val="0"/>
          <dgm:chPref val="0"/>
          <dgm:bulletEnabled val="1"/>
        </dgm:presLayoutVars>
      </dgm:prSet>
      <dgm:spPr/>
      <dgm:t>
        <a:bodyPr/>
        <a:lstStyle/>
        <a:p>
          <a:endParaRPr lang="en-US"/>
        </a:p>
      </dgm:t>
    </dgm:pt>
    <dgm:pt modelId="{1DF108CC-155E-4881-8074-3EBAE04B28B2}" type="pres">
      <dgm:prSet presAssocID="{35965930-5BA0-4BBF-BE98-21481B78D9E5}" presName="Triangle" presStyleLbl="alignNode1" presStyleIdx="7" presStyleCnt="11"/>
      <dgm:spPr/>
      <dgm:t>
        <a:bodyPr/>
        <a:lstStyle/>
        <a:p>
          <a:endParaRPr lang="en-US"/>
        </a:p>
      </dgm:t>
    </dgm:pt>
    <dgm:pt modelId="{8BD802FE-F98A-4C27-B880-2FBC6F5433C9}" type="pres">
      <dgm:prSet presAssocID="{0B98E571-AEF1-4B52-B315-63C9548986A5}" presName="sibTrans" presStyleCnt="0"/>
      <dgm:spPr/>
      <dgm:t>
        <a:bodyPr/>
        <a:lstStyle/>
        <a:p>
          <a:endParaRPr lang="en-US"/>
        </a:p>
      </dgm:t>
    </dgm:pt>
    <dgm:pt modelId="{2FD8A3C4-2368-4132-8E3B-A973EFF7B3BC}" type="pres">
      <dgm:prSet presAssocID="{0B98E571-AEF1-4B52-B315-63C9548986A5}" presName="space" presStyleCnt="0"/>
      <dgm:spPr/>
      <dgm:t>
        <a:bodyPr/>
        <a:lstStyle/>
        <a:p>
          <a:endParaRPr lang="en-US"/>
        </a:p>
      </dgm:t>
    </dgm:pt>
    <dgm:pt modelId="{82AD80BB-D6BF-4FE4-A857-8E0BE8A0852B}" type="pres">
      <dgm:prSet presAssocID="{5B448DC0-E118-4D26-9F6B-D75D55C7EAAF}" presName="composite" presStyleCnt="0"/>
      <dgm:spPr/>
      <dgm:t>
        <a:bodyPr/>
        <a:lstStyle/>
        <a:p>
          <a:endParaRPr lang="en-US"/>
        </a:p>
      </dgm:t>
    </dgm:pt>
    <dgm:pt modelId="{1F0FCB7C-F0F8-421D-8B2E-BD371E9DB817}" type="pres">
      <dgm:prSet presAssocID="{5B448DC0-E118-4D26-9F6B-D75D55C7EAAF}" presName="LShape" presStyleLbl="alignNode1" presStyleIdx="8" presStyleCnt="11"/>
      <dgm:spPr/>
      <dgm:t>
        <a:bodyPr/>
        <a:lstStyle/>
        <a:p>
          <a:endParaRPr lang="en-US"/>
        </a:p>
      </dgm:t>
    </dgm:pt>
    <dgm:pt modelId="{4427CF12-51DF-4497-944B-F95C9A590833}" type="pres">
      <dgm:prSet presAssocID="{5B448DC0-E118-4D26-9F6B-D75D55C7EAAF}" presName="ParentText" presStyleLbl="revTx" presStyleIdx="4" presStyleCnt="6">
        <dgm:presLayoutVars>
          <dgm:chMax val="0"/>
          <dgm:chPref val="0"/>
          <dgm:bulletEnabled val="1"/>
        </dgm:presLayoutVars>
      </dgm:prSet>
      <dgm:spPr/>
      <dgm:t>
        <a:bodyPr/>
        <a:lstStyle/>
        <a:p>
          <a:endParaRPr lang="en-US"/>
        </a:p>
      </dgm:t>
    </dgm:pt>
    <dgm:pt modelId="{8691DFCF-83D5-424A-B4C9-F88BFB57E2C6}" type="pres">
      <dgm:prSet presAssocID="{5B448DC0-E118-4D26-9F6B-D75D55C7EAAF}" presName="Triangle" presStyleLbl="alignNode1" presStyleIdx="9" presStyleCnt="11"/>
      <dgm:spPr/>
      <dgm:t>
        <a:bodyPr/>
        <a:lstStyle/>
        <a:p>
          <a:endParaRPr lang="en-US"/>
        </a:p>
      </dgm:t>
    </dgm:pt>
    <dgm:pt modelId="{EFE897B4-01E6-447B-A85C-BC1C2DFD4119}" type="pres">
      <dgm:prSet presAssocID="{2A82CF2D-2260-4F6B-85C8-BB9B501CAE34}" presName="sibTrans" presStyleCnt="0"/>
      <dgm:spPr/>
      <dgm:t>
        <a:bodyPr/>
        <a:lstStyle/>
        <a:p>
          <a:endParaRPr lang="en-US"/>
        </a:p>
      </dgm:t>
    </dgm:pt>
    <dgm:pt modelId="{D19E4834-9377-45EF-A43F-CC297A5A7562}" type="pres">
      <dgm:prSet presAssocID="{2A82CF2D-2260-4F6B-85C8-BB9B501CAE34}" presName="space" presStyleCnt="0"/>
      <dgm:spPr/>
      <dgm:t>
        <a:bodyPr/>
        <a:lstStyle/>
        <a:p>
          <a:endParaRPr lang="en-US"/>
        </a:p>
      </dgm:t>
    </dgm:pt>
    <dgm:pt modelId="{9F9A0A2A-1B37-4D26-873F-465BB5841E95}" type="pres">
      <dgm:prSet presAssocID="{500B41A5-8416-4DAB-92FC-A7321F5A9613}" presName="composite" presStyleCnt="0"/>
      <dgm:spPr/>
      <dgm:t>
        <a:bodyPr/>
        <a:lstStyle/>
        <a:p>
          <a:endParaRPr lang="en-US"/>
        </a:p>
      </dgm:t>
    </dgm:pt>
    <dgm:pt modelId="{6744744C-3527-43AC-BEDD-E2B817F35A3D}" type="pres">
      <dgm:prSet presAssocID="{500B41A5-8416-4DAB-92FC-A7321F5A9613}" presName="LShape" presStyleLbl="alignNode1" presStyleIdx="10" presStyleCnt="11"/>
      <dgm:spPr/>
      <dgm:t>
        <a:bodyPr/>
        <a:lstStyle/>
        <a:p>
          <a:endParaRPr lang="en-US"/>
        </a:p>
      </dgm:t>
    </dgm:pt>
    <dgm:pt modelId="{65D6ECD6-FECB-4A68-B972-137992776288}" type="pres">
      <dgm:prSet presAssocID="{500B41A5-8416-4DAB-92FC-A7321F5A9613}" presName="ParentText" presStyleLbl="revTx" presStyleIdx="5" presStyleCnt="6">
        <dgm:presLayoutVars>
          <dgm:chMax val="0"/>
          <dgm:chPref val="0"/>
          <dgm:bulletEnabled val="1"/>
        </dgm:presLayoutVars>
      </dgm:prSet>
      <dgm:spPr/>
      <dgm:t>
        <a:bodyPr/>
        <a:lstStyle/>
        <a:p>
          <a:endParaRPr lang="en-US"/>
        </a:p>
      </dgm:t>
    </dgm:pt>
  </dgm:ptLst>
  <dgm:cxnLst>
    <dgm:cxn modelId="{0B6388B5-E3AB-4A37-AEF3-AFDDA028EB37}" type="presOf" srcId="{4E87CADC-4648-4AA9-B150-64A9E20CD5C5}" destId="{2A96C9A9-DC93-4B00-A7B5-44F4AA89A8D8}" srcOrd="0" destOrd="0" presId="urn:microsoft.com/office/officeart/2009/3/layout/StepUpProcess"/>
    <dgm:cxn modelId="{A599BB72-8101-4A68-9601-2F75C09163A6}" type="presOf" srcId="{5B448DC0-E118-4D26-9F6B-D75D55C7EAAF}" destId="{4427CF12-51DF-4497-944B-F95C9A590833}" srcOrd="0" destOrd="0" presId="urn:microsoft.com/office/officeart/2009/3/layout/StepUpProcess"/>
    <dgm:cxn modelId="{5C178760-D488-48D5-ABA2-1D0CA3649679}" srcId="{4E87CADC-4648-4AA9-B150-64A9E20CD5C5}" destId="{500B41A5-8416-4DAB-92FC-A7321F5A9613}" srcOrd="5" destOrd="0" parTransId="{EBBAD2EC-3C05-45A7-ACD3-3FCE2AF25711}" sibTransId="{BC132800-FFC7-49AC-8D16-BB1D03E30AA5}"/>
    <dgm:cxn modelId="{BCA687D4-7759-4AE2-A44A-3ACAF9F43069}" type="presOf" srcId="{85667535-B68B-40A3-8E45-056C20669A92}" destId="{D0E66EDC-BE64-4569-A9AC-6086AD78D43F}" srcOrd="0" destOrd="0" presId="urn:microsoft.com/office/officeart/2009/3/layout/StepUpProcess"/>
    <dgm:cxn modelId="{D70598AF-2C91-4258-9519-567DC5647307}" type="presOf" srcId="{35965930-5BA0-4BBF-BE98-21481B78D9E5}" destId="{14CBB7CE-113B-4C56-BEC7-DF6475B74293}" srcOrd="0" destOrd="0" presId="urn:microsoft.com/office/officeart/2009/3/layout/StepUpProcess"/>
    <dgm:cxn modelId="{5954DDE8-FA4B-488F-B4DA-F0D16B8CEEBF}" srcId="{4E87CADC-4648-4AA9-B150-64A9E20CD5C5}" destId="{35965930-5BA0-4BBF-BE98-21481B78D9E5}" srcOrd="3" destOrd="0" parTransId="{250EDAD4-A373-47C9-B526-8372BE328EEE}" sibTransId="{0B98E571-AEF1-4B52-B315-63C9548986A5}"/>
    <dgm:cxn modelId="{82A86EFA-883C-4923-A708-EBA3B129C4C1}" srcId="{4E87CADC-4648-4AA9-B150-64A9E20CD5C5}" destId="{4D3613EE-932B-41D9-B494-9512EA4756C6}" srcOrd="0" destOrd="0" parTransId="{70A28828-6CC1-4EC6-9F77-9B837E2AD3AA}" sibTransId="{86B90F2B-5282-4A09-B52A-82D0D331F6DB}"/>
    <dgm:cxn modelId="{C9643163-D194-4C7E-8172-F02630E43CC0}" srcId="{4E87CADC-4648-4AA9-B150-64A9E20CD5C5}" destId="{AD9D5D6E-5170-41F6-A057-05F729E0F35B}" srcOrd="2" destOrd="0" parTransId="{99178E37-DEBB-4797-BC69-971B8B87C6D8}" sibTransId="{03452554-6E3A-4E53-A5D5-D8A711AD6F85}"/>
    <dgm:cxn modelId="{AF0D0D9E-2E74-4412-943E-EF112FB08D96}" type="presOf" srcId="{AD9D5D6E-5170-41F6-A057-05F729E0F35B}" destId="{21847D2C-AD69-4CA6-B731-7635D48DE008}" srcOrd="0" destOrd="0" presId="urn:microsoft.com/office/officeart/2009/3/layout/StepUpProcess"/>
    <dgm:cxn modelId="{8A906767-9E92-4A39-B06F-FFDE3085809F}" srcId="{4E87CADC-4648-4AA9-B150-64A9E20CD5C5}" destId="{85667535-B68B-40A3-8E45-056C20669A92}" srcOrd="1" destOrd="0" parTransId="{F50832B7-06A9-4254-831B-69A84310D220}" sibTransId="{A4304AF1-324D-4690-AA8F-95060E2E8984}"/>
    <dgm:cxn modelId="{67EB64DD-6CE9-4EE0-A626-3DF248D5D7C8}" type="presOf" srcId="{500B41A5-8416-4DAB-92FC-A7321F5A9613}" destId="{65D6ECD6-FECB-4A68-B972-137992776288}" srcOrd="0" destOrd="0" presId="urn:microsoft.com/office/officeart/2009/3/layout/StepUpProcess"/>
    <dgm:cxn modelId="{C96282BF-7998-4D66-B7B3-48A8DAB6F317}" type="presOf" srcId="{4D3613EE-932B-41D9-B494-9512EA4756C6}" destId="{A5811513-FD22-43F6-9D3D-735E074CE2D1}" srcOrd="0" destOrd="0" presId="urn:microsoft.com/office/officeart/2009/3/layout/StepUpProcess"/>
    <dgm:cxn modelId="{3A65DF58-E2CD-453F-AD21-65507AA4E70E}" srcId="{4E87CADC-4648-4AA9-B150-64A9E20CD5C5}" destId="{5B448DC0-E118-4D26-9F6B-D75D55C7EAAF}" srcOrd="4" destOrd="0" parTransId="{AEBA6230-AD64-4108-BA8F-5D114A322486}" sibTransId="{2A82CF2D-2260-4F6B-85C8-BB9B501CAE34}"/>
    <dgm:cxn modelId="{9189401C-AD6A-431F-8B58-C1A924504039}" type="presParOf" srcId="{2A96C9A9-DC93-4B00-A7B5-44F4AA89A8D8}" destId="{3B79A90A-A852-437E-BB91-EAC1175F65E5}" srcOrd="0" destOrd="0" presId="urn:microsoft.com/office/officeart/2009/3/layout/StepUpProcess"/>
    <dgm:cxn modelId="{EEA1DB9D-B987-4452-8B88-8582D4C0B698}" type="presParOf" srcId="{3B79A90A-A852-437E-BB91-EAC1175F65E5}" destId="{4F5F873D-8495-4938-A379-6088523B5199}" srcOrd="0" destOrd="0" presId="urn:microsoft.com/office/officeart/2009/3/layout/StepUpProcess"/>
    <dgm:cxn modelId="{928F47B8-7987-4FA1-8B11-565A050CD237}" type="presParOf" srcId="{3B79A90A-A852-437E-BB91-EAC1175F65E5}" destId="{A5811513-FD22-43F6-9D3D-735E074CE2D1}" srcOrd="1" destOrd="0" presId="urn:microsoft.com/office/officeart/2009/3/layout/StepUpProcess"/>
    <dgm:cxn modelId="{BF3BFF70-D3E2-49E9-9DA0-9413C9613779}" type="presParOf" srcId="{3B79A90A-A852-437E-BB91-EAC1175F65E5}" destId="{6B4B20B0-C6F3-405D-BECE-886A29930A6C}" srcOrd="2" destOrd="0" presId="urn:microsoft.com/office/officeart/2009/3/layout/StepUpProcess"/>
    <dgm:cxn modelId="{9A701D00-49CA-47CF-A570-120C9AB4DE82}" type="presParOf" srcId="{2A96C9A9-DC93-4B00-A7B5-44F4AA89A8D8}" destId="{92244531-7981-4DA1-8D46-C9A1A919D0A4}" srcOrd="1" destOrd="0" presId="urn:microsoft.com/office/officeart/2009/3/layout/StepUpProcess"/>
    <dgm:cxn modelId="{FD9FC9D6-46CD-4B0F-846B-F8FD83763731}" type="presParOf" srcId="{92244531-7981-4DA1-8D46-C9A1A919D0A4}" destId="{710E7183-95DD-446D-AEFB-841AB6F59C24}" srcOrd="0" destOrd="0" presId="urn:microsoft.com/office/officeart/2009/3/layout/StepUpProcess"/>
    <dgm:cxn modelId="{4B9DCC16-A642-40FE-920D-E49C8C2B08BA}" type="presParOf" srcId="{2A96C9A9-DC93-4B00-A7B5-44F4AA89A8D8}" destId="{80E56567-560B-4314-83B3-279A60953661}" srcOrd="2" destOrd="0" presId="urn:microsoft.com/office/officeart/2009/3/layout/StepUpProcess"/>
    <dgm:cxn modelId="{07DBCA5F-094E-44D8-BEA2-351948B0D3B2}" type="presParOf" srcId="{80E56567-560B-4314-83B3-279A60953661}" destId="{73C9F42B-9000-46F9-BF14-85A6EE04E794}" srcOrd="0" destOrd="0" presId="urn:microsoft.com/office/officeart/2009/3/layout/StepUpProcess"/>
    <dgm:cxn modelId="{AE4F07E2-B2F0-4C57-A1B7-15AD85EDE23C}" type="presParOf" srcId="{80E56567-560B-4314-83B3-279A60953661}" destId="{D0E66EDC-BE64-4569-A9AC-6086AD78D43F}" srcOrd="1" destOrd="0" presId="urn:microsoft.com/office/officeart/2009/3/layout/StepUpProcess"/>
    <dgm:cxn modelId="{BFDC55D0-CF43-452C-A84F-6A09A81BF6E7}" type="presParOf" srcId="{80E56567-560B-4314-83B3-279A60953661}" destId="{1986C556-44C7-4247-95E3-82A72BB5A097}" srcOrd="2" destOrd="0" presId="urn:microsoft.com/office/officeart/2009/3/layout/StepUpProcess"/>
    <dgm:cxn modelId="{B2F11CA8-D636-43D4-91EC-C9AEE16F53F1}" type="presParOf" srcId="{2A96C9A9-DC93-4B00-A7B5-44F4AA89A8D8}" destId="{20917099-A027-41A4-A0BF-034410340CD2}" srcOrd="3" destOrd="0" presId="urn:microsoft.com/office/officeart/2009/3/layout/StepUpProcess"/>
    <dgm:cxn modelId="{B7B59509-ECCD-439D-8A01-7B9217155BFC}" type="presParOf" srcId="{20917099-A027-41A4-A0BF-034410340CD2}" destId="{2A8245F9-4CB8-4768-A21F-88017D8BA091}" srcOrd="0" destOrd="0" presId="urn:microsoft.com/office/officeart/2009/3/layout/StepUpProcess"/>
    <dgm:cxn modelId="{A05BA170-7D20-4FEC-8A86-1AD990D043D7}" type="presParOf" srcId="{2A96C9A9-DC93-4B00-A7B5-44F4AA89A8D8}" destId="{D80AF2E1-8C5B-4DAC-BDC7-7154E3C56BCC}" srcOrd="4" destOrd="0" presId="urn:microsoft.com/office/officeart/2009/3/layout/StepUpProcess"/>
    <dgm:cxn modelId="{7D50F9BC-0613-4745-A5F0-8500397F1CAC}" type="presParOf" srcId="{D80AF2E1-8C5B-4DAC-BDC7-7154E3C56BCC}" destId="{CDDD9FB6-6C73-410A-9A6E-A1E7DCF1EB2B}" srcOrd="0" destOrd="0" presId="urn:microsoft.com/office/officeart/2009/3/layout/StepUpProcess"/>
    <dgm:cxn modelId="{03C2B791-E1F5-404B-A02A-C219AB4A9DC3}" type="presParOf" srcId="{D80AF2E1-8C5B-4DAC-BDC7-7154E3C56BCC}" destId="{21847D2C-AD69-4CA6-B731-7635D48DE008}" srcOrd="1" destOrd="0" presId="urn:microsoft.com/office/officeart/2009/3/layout/StepUpProcess"/>
    <dgm:cxn modelId="{A491B235-04DB-4192-BE16-17682BC03C3A}" type="presParOf" srcId="{D80AF2E1-8C5B-4DAC-BDC7-7154E3C56BCC}" destId="{7D3796AC-BB93-4B6D-8B2B-9C60683D8BCE}" srcOrd="2" destOrd="0" presId="urn:microsoft.com/office/officeart/2009/3/layout/StepUpProcess"/>
    <dgm:cxn modelId="{BBD22E3E-C59D-4B9F-97CE-B922BC45279B}" type="presParOf" srcId="{2A96C9A9-DC93-4B00-A7B5-44F4AA89A8D8}" destId="{B50EAD70-79FB-4D5D-9B4F-B827020EB30F}" srcOrd="5" destOrd="0" presId="urn:microsoft.com/office/officeart/2009/3/layout/StepUpProcess"/>
    <dgm:cxn modelId="{9B5E4905-CF48-4E3B-9312-32FB0E04F7DC}" type="presParOf" srcId="{B50EAD70-79FB-4D5D-9B4F-B827020EB30F}" destId="{40A5CF61-D4C0-4D21-A9CA-6602E1BCE667}" srcOrd="0" destOrd="0" presId="urn:microsoft.com/office/officeart/2009/3/layout/StepUpProcess"/>
    <dgm:cxn modelId="{C0DC5117-1A15-45D4-BEEC-67E3F246002D}" type="presParOf" srcId="{2A96C9A9-DC93-4B00-A7B5-44F4AA89A8D8}" destId="{2A0BA596-F002-47D2-AE1D-B13B98092BD4}" srcOrd="6" destOrd="0" presId="urn:microsoft.com/office/officeart/2009/3/layout/StepUpProcess"/>
    <dgm:cxn modelId="{72742EDB-34DB-41BE-9835-90743D093273}" type="presParOf" srcId="{2A0BA596-F002-47D2-AE1D-B13B98092BD4}" destId="{703174D7-967D-4818-94B4-039CBB87CB11}" srcOrd="0" destOrd="0" presId="urn:microsoft.com/office/officeart/2009/3/layout/StepUpProcess"/>
    <dgm:cxn modelId="{F5D12E5A-0724-4E0C-8A33-E20CA7A6D63F}" type="presParOf" srcId="{2A0BA596-F002-47D2-AE1D-B13B98092BD4}" destId="{14CBB7CE-113B-4C56-BEC7-DF6475B74293}" srcOrd="1" destOrd="0" presId="urn:microsoft.com/office/officeart/2009/3/layout/StepUpProcess"/>
    <dgm:cxn modelId="{012DFDEB-2FE9-407D-9046-D8E31D9FEB43}" type="presParOf" srcId="{2A0BA596-F002-47D2-AE1D-B13B98092BD4}" destId="{1DF108CC-155E-4881-8074-3EBAE04B28B2}" srcOrd="2" destOrd="0" presId="urn:microsoft.com/office/officeart/2009/3/layout/StepUpProcess"/>
    <dgm:cxn modelId="{2F79A40B-E171-4FDB-9EEA-C74355BB719B}" type="presParOf" srcId="{2A96C9A9-DC93-4B00-A7B5-44F4AA89A8D8}" destId="{8BD802FE-F98A-4C27-B880-2FBC6F5433C9}" srcOrd="7" destOrd="0" presId="urn:microsoft.com/office/officeart/2009/3/layout/StepUpProcess"/>
    <dgm:cxn modelId="{19A174F8-09D6-4761-AAF7-13060E67C134}" type="presParOf" srcId="{8BD802FE-F98A-4C27-B880-2FBC6F5433C9}" destId="{2FD8A3C4-2368-4132-8E3B-A973EFF7B3BC}" srcOrd="0" destOrd="0" presId="urn:microsoft.com/office/officeart/2009/3/layout/StepUpProcess"/>
    <dgm:cxn modelId="{6A6B3DA5-AC7E-4FB4-8C8E-045E5F3D37EC}" type="presParOf" srcId="{2A96C9A9-DC93-4B00-A7B5-44F4AA89A8D8}" destId="{82AD80BB-D6BF-4FE4-A857-8E0BE8A0852B}" srcOrd="8" destOrd="0" presId="urn:microsoft.com/office/officeart/2009/3/layout/StepUpProcess"/>
    <dgm:cxn modelId="{F9A320A2-A2E1-437F-93B4-65B15FA2C77F}" type="presParOf" srcId="{82AD80BB-D6BF-4FE4-A857-8E0BE8A0852B}" destId="{1F0FCB7C-F0F8-421D-8B2E-BD371E9DB817}" srcOrd="0" destOrd="0" presId="urn:microsoft.com/office/officeart/2009/3/layout/StepUpProcess"/>
    <dgm:cxn modelId="{24A0FDEA-466A-4995-8FE0-5E0C9F6F7026}" type="presParOf" srcId="{82AD80BB-D6BF-4FE4-A857-8E0BE8A0852B}" destId="{4427CF12-51DF-4497-944B-F95C9A590833}" srcOrd="1" destOrd="0" presId="urn:microsoft.com/office/officeart/2009/3/layout/StepUpProcess"/>
    <dgm:cxn modelId="{418A065B-2356-43CA-8956-A43F763BC976}" type="presParOf" srcId="{82AD80BB-D6BF-4FE4-A857-8E0BE8A0852B}" destId="{8691DFCF-83D5-424A-B4C9-F88BFB57E2C6}" srcOrd="2" destOrd="0" presId="urn:microsoft.com/office/officeart/2009/3/layout/StepUpProcess"/>
    <dgm:cxn modelId="{2E1835DD-83B4-4B37-8743-2503AD029A5C}" type="presParOf" srcId="{2A96C9A9-DC93-4B00-A7B5-44F4AA89A8D8}" destId="{EFE897B4-01E6-447B-A85C-BC1C2DFD4119}" srcOrd="9" destOrd="0" presId="urn:microsoft.com/office/officeart/2009/3/layout/StepUpProcess"/>
    <dgm:cxn modelId="{5A7CC956-F753-4197-AF07-3E55F47DDD52}" type="presParOf" srcId="{EFE897B4-01E6-447B-A85C-BC1C2DFD4119}" destId="{D19E4834-9377-45EF-A43F-CC297A5A7562}" srcOrd="0" destOrd="0" presId="urn:microsoft.com/office/officeart/2009/3/layout/StepUpProcess"/>
    <dgm:cxn modelId="{28443B56-5FEB-415F-84DC-3F4FE8399F8B}" type="presParOf" srcId="{2A96C9A9-DC93-4B00-A7B5-44F4AA89A8D8}" destId="{9F9A0A2A-1B37-4D26-873F-465BB5841E95}" srcOrd="10" destOrd="0" presId="urn:microsoft.com/office/officeart/2009/3/layout/StepUpProcess"/>
    <dgm:cxn modelId="{A5C9A938-5DB0-4674-962E-60D2C208817F}" type="presParOf" srcId="{9F9A0A2A-1B37-4D26-873F-465BB5841E95}" destId="{6744744C-3527-43AC-BEDD-E2B817F35A3D}" srcOrd="0" destOrd="0" presId="urn:microsoft.com/office/officeart/2009/3/layout/StepUpProcess"/>
    <dgm:cxn modelId="{2CF1286E-36FF-47E0-A6CF-0619C66819DE}" type="presParOf" srcId="{9F9A0A2A-1B37-4D26-873F-465BB5841E95}" destId="{65D6ECD6-FECB-4A68-B972-13799277628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1EA61-79A3-4135-B639-2BDB98122721}" type="doc">
      <dgm:prSet loTypeId="urn:microsoft.com/office/officeart/2005/8/layout/vProcess5" loCatId="process" qsTypeId="urn:microsoft.com/office/officeart/2005/8/quickstyle/simple1" qsCatId="simple" csTypeId="urn:microsoft.com/office/officeart/2005/8/colors/accent5_4" csCatId="accent5" phldr="1"/>
      <dgm:spPr/>
      <dgm:t>
        <a:bodyPr/>
        <a:lstStyle/>
        <a:p>
          <a:endParaRPr lang="en-US"/>
        </a:p>
      </dgm:t>
    </dgm:pt>
    <dgm:pt modelId="{0B163B44-C17D-439E-877E-3AD490F16443}">
      <dgm:prSet phldrT="[Text]"/>
      <dgm:spPr/>
      <dgm:t>
        <a:bodyPr/>
        <a:lstStyle/>
        <a:p>
          <a:r>
            <a:rPr lang="en-US" dirty="0" smtClean="0"/>
            <a:t>Teach Me/ Show Me</a:t>
          </a:r>
          <a:endParaRPr lang="en-US" dirty="0"/>
        </a:p>
      </dgm:t>
    </dgm:pt>
    <dgm:pt modelId="{13E70DCE-6099-4360-AC44-991BCDEB85C5}" type="parTrans" cxnId="{21867F5E-444F-47D5-916A-D355C2851BAB}">
      <dgm:prSet/>
      <dgm:spPr/>
      <dgm:t>
        <a:bodyPr/>
        <a:lstStyle/>
        <a:p>
          <a:endParaRPr lang="en-US"/>
        </a:p>
      </dgm:t>
    </dgm:pt>
    <dgm:pt modelId="{2EB407E3-DB10-452F-85B8-1A48C0CFFBE2}" type="sibTrans" cxnId="{21867F5E-444F-47D5-916A-D355C2851BAB}">
      <dgm:prSet/>
      <dgm:spPr/>
      <dgm:t>
        <a:bodyPr/>
        <a:lstStyle/>
        <a:p>
          <a:endParaRPr lang="en-US" dirty="0"/>
        </a:p>
      </dgm:t>
    </dgm:pt>
    <dgm:pt modelId="{17F38B10-99B7-4711-8BF9-DFF8B70DF9BB}">
      <dgm:prSet phldrT="[Text]"/>
      <dgm:spPr/>
      <dgm:t>
        <a:bodyPr/>
        <a:lstStyle/>
        <a:p>
          <a:r>
            <a:rPr lang="en-US" dirty="0" smtClean="0"/>
            <a:t>Watch Me</a:t>
          </a:r>
          <a:endParaRPr lang="en-US" dirty="0"/>
        </a:p>
      </dgm:t>
    </dgm:pt>
    <dgm:pt modelId="{386259E9-5ABE-4CEA-B54B-B4F987719AA1}" type="parTrans" cxnId="{6B383D7C-3247-49B9-9739-6A061E87A585}">
      <dgm:prSet/>
      <dgm:spPr/>
      <dgm:t>
        <a:bodyPr/>
        <a:lstStyle/>
        <a:p>
          <a:endParaRPr lang="en-US"/>
        </a:p>
      </dgm:t>
    </dgm:pt>
    <dgm:pt modelId="{2ACE752A-2ACB-4AF8-874F-2EFBEACE238B}" type="sibTrans" cxnId="{6B383D7C-3247-49B9-9739-6A061E87A585}">
      <dgm:prSet/>
      <dgm:spPr/>
      <dgm:t>
        <a:bodyPr/>
        <a:lstStyle/>
        <a:p>
          <a:endParaRPr lang="en-US" dirty="0"/>
        </a:p>
      </dgm:t>
    </dgm:pt>
    <dgm:pt modelId="{44E64070-9F5A-4556-A354-C6816F6161E5}">
      <dgm:prSet phldrT="[Text]"/>
      <dgm:spPr/>
      <dgm:t>
        <a:bodyPr/>
        <a:lstStyle/>
        <a:p>
          <a:r>
            <a:rPr lang="en-US" dirty="0" smtClean="0"/>
            <a:t>Give Me Feedback</a:t>
          </a:r>
          <a:endParaRPr lang="en-US" dirty="0"/>
        </a:p>
      </dgm:t>
    </dgm:pt>
    <dgm:pt modelId="{987F5426-B676-4591-8A48-ADE48F10ABA7}" type="parTrans" cxnId="{B0A6E10D-001A-4FF1-B8D6-692512E82B81}">
      <dgm:prSet/>
      <dgm:spPr/>
      <dgm:t>
        <a:bodyPr/>
        <a:lstStyle/>
        <a:p>
          <a:endParaRPr lang="en-US"/>
        </a:p>
      </dgm:t>
    </dgm:pt>
    <dgm:pt modelId="{45EDEFEE-27E1-4509-8533-A58094E4DE69}" type="sibTrans" cxnId="{B0A6E10D-001A-4FF1-B8D6-692512E82B81}">
      <dgm:prSet/>
      <dgm:spPr/>
      <dgm:t>
        <a:bodyPr/>
        <a:lstStyle/>
        <a:p>
          <a:endParaRPr lang="en-US"/>
        </a:p>
      </dgm:t>
    </dgm:pt>
    <dgm:pt modelId="{27C98EBA-F9FF-4A0A-BB48-D5D6759D3FAC}" type="pres">
      <dgm:prSet presAssocID="{E651EA61-79A3-4135-B639-2BDB98122721}" presName="outerComposite" presStyleCnt="0">
        <dgm:presLayoutVars>
          <dgm:chMax val="5"/>
          <dgm:dir/>
          <dgm:resizeHandles val="exact"/>
        </dgm:presLayoutVars>
      </dgm:prSet>
      <dgm:spPr/>
      <dgm:t>
        <a:bodyPr/>
        <a:lstStyle/>
        <a:p>
          <a:endParaRPr lang="en-US"/>
        </a:p>
      </dgm:t>
    </dgm:pt>
    <dgm:pt modelId="{16A23800-13EF-467B-B7FF-69648BBA62D9}" type="pres">
      <dgm:prSet presAssocID="{E651EA61-79A3-4135-B639-2BDB98122721}" presName="dummyMaxCanvas" presStyleCnt="0">
        <dgm:presLayoutVars/>
      </dgm:prSet>
      <dgm:spPr/>
      <dgm:t>
        <a:bodyPr/>
        <a:lstStyle/>
        <a:p>
          <a:endParaRPr lang="en-US"/>
        </a:p>
      </dgm:t>
    </dgm:pt>
    <dgm:pt modelId="{DFC2DE1D-C085-472F-9F38-A0323B2A7225}" type="pres">
      <dgm:prSet presAssocID="{E651EA61-79A3-4135-B639-2BDB98122721}" presName="ThreeNodes_1" presStyleLbl="node1" presStyleIdx="0" presStyleCnt="3">
        <dgm:presLayoutVars>
          <dgm:bulletEnabled val="1"/>
        </dgm:presLayoutVars>
      </dgm:prSet>
      <dgm:spPr/>
      <dgm:t>
        <a:bodyPr/>
        <a:lstStyle/>
        <a:p>
          <a:endParaRPr lang="en-US"/>
        </a:p>
      </dgm:t>
    </dgm:pt>
    <dgm:pt modelId="{52CE46F6-07F9-4EE4-829B-61B2AD85F0E4}" type="pres">
      <dgm:prSet presAssocID="{E651EA61-79A3-4135-B639-2BDB98122721}" presName="ThreeNodes_2" presStyleLbl="node1" presStyleIdx="1" presStyleCnt="3">
        <dgm:presLayoutVars>
          <dgm:bulletEnabled val="1"/>
        </dgm:presLayoutVars>
      </dgm:prSet>
      <dgm:spPr/>
      <dgm:t>
        <a:bodyPr/>
        <a:lstStyle/>
        <a:p>
          <a:endParaRPr lang="en-US"/>
        </a:p>
      </dgm:t>
    </dgm:pt>
    <dgm:pt modelId="{38648AFD-21F8-4B6E-B6D8-1AD4341E8A01}" type="pres">
      <dgm:prSet presAssocID="{E651EA61-79A3-4135-B639-2BDB98122721}" presName="ThreeNodes_3" presStyleLbl="node1" presStyleIdx="2" presStyleCnt="3">
        <dgm:presLayoutVars>
          <dgm:bulletEnabled val="1"/>
        </dgm:presLayoutVars>
      </dgm:prSet>
      <dgm:spPr/>
      <dgm:t>
        <a:bodyPr/>
        <a:lstStyle/>
        <a:p>
          <a:endParaRPr lang="en-US"/>
        </a:p>
      </dgm:t>
    </dgm:pt>
    <dgm:pt modelId="{B89F4C46-3643-430C-9E0D-1FE3849697D9}" type="pres">
      <dgm:prSet presAssocID="{E651EA61-79A3-4135-B639-2BDB98122721}" presName="ThreeConn_1-2" presStyleLbl="fgAccFollowNode1" presStyleIdx="0" presStyleCnt="2">
        <dgm:presLayoutVars>
          <dgm:bulletEnabled val="1"/>
        </dgm:presLayoutVars>
      </dgm:prSet>
      <dgm:spPr/>
      <dgm:t>
        <a:bodyPr/>
        <a:lstStyle/>
        <a:p>
          <a:endParaRPr lang="en-US"/>
        </a:p>
      </dgm:t>
    </dgm:pt>
    <dgm:pt modelId="{1C07490C-CC8C-4747-98D9-85F6FB8057CC}" type="pres">
      <dgm:prSet presAssocID="{E651EA61-79A3-4135-B639-2BDB98122721}" presName="ThreeConn_2-3" presStyleLbl="fgAccFollowNode1" presStyleIdx="1" presStyleCnt="2">
        <dgm:presLayoutVars>
          <dgm:bulletEnabled val="1"/>
        </dgm:presLayoutVars>
      </dgm:prSet>
      <dgm:spPr/>
      <dgm:t>
        <a:bodyPr/>
        <a:lstStyle/>
        <a:p>
          <a:endParaRPr lang="en-US"/>
        </a:p>
      </dgm:t>
    </dgm:pt>
    <dgm:pt modelId="{38DE0C84-45A0-4295-A54C-99B047010188}" type="pres">
      <dgm:prSet presAssocID="{E651EA61-79A3-4135-B639-2BDB98122721}" presName="ThreeNodes_1_text" presStyleLbl="node1" presStyleIdx="2" presStyleCnt="3">
        <dgm:presLayoutVars>
          <dgm:bulletEnabled val="1"/>
        </dgm:presLayoutVars>
      </dgm:prSet>
      <dgm:spPr/>
      <dgm:t>
        <a:bodyPr/>
        <a:lstStyle/>
        <a:p>
          <a:endParaRPr lang="en-US"/>
        </a:p>
      </dgm:t>
    </dgm:pt>
    <dgm:pt modelId="{1A8218FA-2E9E-40E3-899D-D174E9F3DDBF}" type="pres">
      <dgm:prSet presAssocID="{E651EA61-79A3-4135-B639-2BDB98122721}" presName="ThreeNodes_2_text" presStyleLbl="node1" presStyleIdx="2" presStyleCnt="3">
        <dgm:presLayoutVars>
          <dgm:bulletEnabled val="1"/>
        </dgm:presLayoutVars>
      </dgm:prSet>
      <dgm:spPr/>
      <dgm:t>
        <a:bodyPr/>
        <a:lstStyle/>
        <a:p>
          <a:endParaRPr lang="en-US"/>
        </a:p>
      </dgm:t>
    </dgm:pt>
    <dgm:pt modelId="{4FF9D527-022C-4E8B-AD05-F453481098DE}" type="pres">
      <dgm:prSet presAssocID="{E651EA61-79A3-4135-B639-2BDB98122721}" presName="ThreeNodes_3_text" presStyleLbl="node1" presStyleIdx="2" presStyleCnt="3">
        <dgm:presLayoutVars>
          <dgm:bulletEnabled val="1"/>
        </dgm:presLayoutVars>
      </dgm:prSet>
      <dgm:spPr/>
      <dgm:t>
        <a:bodyPr/>
        <a:lstStyle/>
        <a:p>
          <a:endParaRPr lang="en-US"/>
        </a:p>
      </dgm:t>
    </dgm:pt>
  </dgm:ptLst>
  <dgm:cxnLst>
    <dgm:cxn modelId="{1D196929-8B06-4BA6-81A4-9014C55CF9EB}" type="presOf" srcId="{44E64070-9F5A-4556-A354-C6816F6161E5}" destId="{38648AFD-21F8-4B6E-B6D8-1AD4341E8A01}" srcOrd="0" destOrd="0" presId="urn:microsoft.com/office/officeart/2005/8/layout/vProcess5"/>
    <dgm:cxn modelId="{48861556-AADD-4A51-B978-F2AEADBF8735}" type="presOf" srcId="{17F38B10-99B7-4711-8BF9-DFF8B70DF9BB}" destId="{1A8218FA-2E9E-40E3-899D-D174E9F3DDBF}" srcOrd="1" destOrd="0" presId="urn:microsoft.com/office/officeart/2005/8/layout/vProcess5"/>
    <dgm:cxn modelId="{4A24ADC6-6F9A-4229-AE19-9F285C14C61D}" type="presOf" srcId="{0B163B44-C17D-439E-877E-3AD490F16443}" destId="{DFC2DE1D-C085-472F-9F38-A0323B2A7225}" srcOrd="0" destOrd="0" presId="urn:microsoft.com/office/officeart/2005/8/layout/vProcess5"/>
    <dgm:cxn modelId="{50E2942B-72EA-4A2D-AACB-6229D23B55D1}" type="presOf" srcId="{17F38B10-99B7-4711-8BF9-DFF8B70DF9BB}" destId="{52CE46F6-07F9-4EE4-829B-61B2AD85F0E4}" srcOrd="0" destOrd="0" presId="urn:microsoft.com/office/officeart/2005/8/layout/vProcess5"/>
    <dgm:cxn modelId="{7F803366-D735-499F-976D-4290FC0725B2}" type="presOf" srcId="{2ACE752A-2ACB-4AF8-874F-2EFBEACE238B}" destId="{1C07490C-CC8C-4747-98D9-85F6FB8057CC}" srcOrd="0" destOrd="0" presId="urn:microsoft.com/office/officeart/2005/8/layout/vProcess5"/>
    <dgm:cxn modelId="{6B383D7C-3247-49B9-9739-6A061E87A585}" srcId="{E651EA61-79A3-4135-B639-2BDB98122721}" destId="{17F38B10-99B7-4711-8BF9-DFF8B70DF9BB}" srcOrd="1" destOrd="0" parTransId="{386259E9-5ABE-4CEA-B54B-B4F987719AA1}" sibTransId="{2ACE752A-2ACB-4AF8-874F-2EFBEACE238B}"/>
    <dgm:cxn modelId="{3DBC01B9-CDF6-4BA8-AB06-76A609EB6B2F}" type="presOf" srcId="{2EB407E3-DB10-452F-85B8-1A48C0CFFBE2}" destId="{B89F4C46-3643-430C-9E0D-1FE3849697D9}" srcOrd="0" destOrd="0" presId="urn:microsoft.com/office/officeart/2005/8/layout/vProcess5"/>
    <dgm:cxn modelId="{AEB01C4C-1AB8-4F68-9063-893533409F8F}" type="presOf" srcId="{E651EA61-79A3-4135-B639-2BDB98122721}" destId="{27C98EBA-F9FF-4A0A-BB48-D5D6759D3FAC}" srcOrd="0" destOrd="0" presId="urn:microsoft.com/office/officeart/2005/8/layout/vProcess5"/>
    <dgm:cxn modelId="{B0A6E10D-001A-4FF1-B8D6-692512E82B81}" srcId="{E651EA61-79A3-4135-B639-2BDB98122721}" destId="{44E64070-9F5A-4556-A354-C6816F6161E5}" srcOrd="2" destOrd="0" parTransId="{987F5426-B676-4591-8A48-ADE48F10ABA7}" sibTransId="{45EDEFEE-27E1-4509-8533-A58094E4DE69}"/>
    <dgm:cxn modelId="{21867F5E-444F-47D5-916A-D355C2851BAB}" srcId="{E651EA61-79A3-4135-B639-2BDB98122721}" destId="{0B163B44-C17D-439E-877E-3AD490F16443}" srcOrd="0" destOrd="0" parTransId="{13E70DCE-6099-4360-AC44-991BCDEB85C5}" sibTransId="{2EB407E3-DB10-452F-85B8-1A48C0CFFBE2}"/>
    <dgm:cxn modelId="{BCDAA5E0-C5F4-431C-B58F-BA4424ED39CF}" type="presOf" srcId="{0B163B44-C17D-439E-877E-3AD490F16443}" destId="{38DE0C84-45A0-4295-A54C-99B047010188}" srcOrd="1" destOrd="0" presId="urn:microsoft.com/office/officeart/2005/8/layout/vProcess5"/>
    <dgm:cxn modelId="{5FD4E00F-E617-44FF-A2EE-3E95B1287B56}" type="presOf" srcId="{44E64070-9F5A-4556-A354-C6816F6161E5}" destId="{4FF9D527-022C-4E8B-AD05-F453481098DE}" srcOrd="1" destOrd="0" presId="urn:microsoft.com/office/officeart/2005/8/layout/vProcess5"/>
    <dgm:cxn modelId="{BD99AC7E-943C-4C0E-B279-9EB1BFC5562B}" type="presParOf" srcId="{27C98EBA-F9FF-4A0A-BB48-D5D6759D3FAC}" destId="{16A23800-13EF-467B-B7FF-69648BBA62D9}" srcOrd="0" destOrd="0" presId="urn:microsoft.com/office/officeart/2005/8/layout/vProcess5"/>
    <dgm:cxn modelId="{FA97B6E3-4426-472F-9E8E-01733FE666A4}" type="presParOf" srcId="{27C98EBA-F9FF-4A0A-BB48-D5D6759D3FAC}" destId="{DFC2DE1D-C085-472F-9F38-A0323B2A7225}" srcOrd="1" destOrd="0" presId="urn:microsoft.com/office/officeart/2005/8/layout/vProcess5"/>
    <dgm:cxn modelId="{6CF947F2-B17A-4BE0-8ABC-C155A7A63EAB}" type="presParOf" srcId="{27C98EBA-F9FF-4A0A-BB48-D5D6759D3FAC}" destId="{52CE46F6-07F9-4EE4-829B-61B2AD85F0E4}" srcOrd="2" destOrd="0" presId="urn:microsoft.com/office/officeart/2005/8/layout/vProcess5"/>
    <dgm:cxn modelId="{B4D4A2A7-C954-4A95-B45B-A3FB795F209F}" type="presParOf" srcId="{27C98EBA-F9FF-4A0A-BB48-D5D6759D3FAC}" destId="{38648AFD-21F8-4B6E-B6D8-1AD4341E8A01}" srcOrd="3" destOrd="0" presId="urn:microsoft.com/office/officeart/2005/8/layout/vProcess5"/>
    <dgm:cxn modelId="{2D341328-ECF6-4E4F-BF1A-BAA5F5CC4730}" type="presParOf" srcId="{27C98EBA-F9FF-4A0A-BB48-D5D6759D3FAC}" destId="{B89F4C46-3643-430C-9E0D-1FE3849697D9}" srcOrd="4" destOrd="0" presId="urn:microsoft.com/office/officeart/2005/8/layout/vProcess5"/>
    <dgm:cxn modelId="{3FD51762-4A61-4FA9-AC29-14AF8021A4A1}" type="presParOf" srcId="{27C98EBA-F9FF-4A0A-BB48-D5D6759D3FAC}" destId="{1C07490C-CC8C-4747-98D9-85F6FB8057CC}" srcOrd="5" destOrd="0" presId="urn:microsoft.com/office/officeart/2005/8/layout/vProcess5"/>
    <dgm:cxn modelId="{D12574BB-5DDC-4E82-83A5-66E3F3BD62A1}" type="presParOf" srcId="{27C98EBA-F9FF-4A0A-BB48-D5D6759D3FAC}" destId="{38DE0C84-45A0-4295-A54C-99B047010188}" srcOrd="6" destOrd="0" presId="urn:microsoft.com/office/officeart/2005/8/layout/vProcess5"/>
    <dgm:cxn modelId="{7962A614-82EB-4D3A-B236-939EF46AD183}" type="presParOf" srcId="{27C98EBA-F9FF-4A0A-BB48-D5D6759D3FAC}" destId="{1A8218FA-2E9E-40E3-899D-D174E9F3DDBF}" srcOrd="7" destOrd="0" presId="urn:microsoft.com/office/officeart/2005/8/layout/vProcess5"/>
    <dgm:cxn modelId="{4EF7A6A0-90AE-4FB2-A630-C55902C85E3B}" type="presParOf" srcId="{27C98EBA-F9FF-4A0A-BB48-D5D6759D3FAC}" destId="{4FF9D527-022C-4E8B-AD05-F453481098D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9FE7E-8842-4D50-B77E-8B2925E6D0E5}" type="doc">
      <dgm:prSet loTypeId="urn:microsoft.com/office/officeart/2005/8/layout/process1" loCatId="process" qsTypeId="urn:microsoft.com/office/officeart/2005/8/quickstyle/simple1" qsCatId="simple" csTypeId="urn:microsoft.com/office/officeart/2005/8/colors/accent1_2" csCatId="accent1" phldr="1"/>
      <dgm:spPr/>
    </dgm:pt>
    <dgm:pt modelId="{EC2B0B0C-CB85-401C-96EC-10139CEA60E7}">
      <dgm:prSet phldrT="[Text]"/>
      <dgm:spPr/>
      <dgm:t>
        <a:bodyPr/>
        <a:lstStyle/>
        <a:p>
          <a:r>
            <a:rPr lang="en-US" b="1" i="0" baseline="0" dirty="0" smtClean="0"/>
            <a:t>Your observation:</a:t>
          </a:r>
        </a:p>
        <a:p>
          <a:endParaRPr lang="en-US" b="1" i="0" baseline="0" dirty="0" smtClean="0"/>
        </a:p>
        <a:p>
          <a:r>
            <a:rPr lang="en-US" dirty="0" smtClean="0"/>
            <a:t>“I saw…”</a:t>
          </a:r>
        </a:p>
      </dgm:t>
    </dgm:pt>
    <dgm:pt modelId="{6BBA3894-E4BB-4D3C-8CB3-093766C8C082}" type="parTrans" cxnId="{3CEFD26D-5888-4B00-B876-79B99D5F648A}">
      <dgm:prSet/>
      <dgm:spPr/>
      <dgm:t>
        <a:bodyPr/>
        <a:lstStyle/>
        <a:p>
          <a:endParaRPr lang="en-US"/>
        </a:p>
      </dgm:t>
    </dgm:pt>
    <dgm:pt modelId="{2DF55CA0-2EA1-474E-940B-F61D98BD6D3A}" type="sibTrans" cxnId="{3CEFD26D-5888-4B00-B876-79B99D5F648A}">
      <dgm:prSet/>
      <dgm:spPr/>
      <dgm:t>
        <a:bodyPr/>
        <a:lstStyle/>
        <a:p>
          <a:endParaRPr lang="en-US" dirty="0"/>
        </a:p>
      </dgm:t>
    </dgm:pt>
    <dgm:pt modelId="{F964E530-E26E-4328-941C-95FE33EE03FB}">
      <dgm:prSet phldrT="[Text]"/>
      <dgm:spPr/>
      <dgm:t>
        <a:bodyPr/>
        <a:lstStyle/>
        <a:p>
          <a:endParaRPr lang="en-US" b="1" i="0" baseline="0" dirty="0" smtClean="0"/>
        </a:p>
        <a:p>
          <a:r>
            <a:rPr lang="en-US" b="1" i="0" baseline="0" dirty="0" smtClean="0"/>
            <a:t>Your opinion:</a:t>
          </a:r>
        </a:p>
        <a:p>
          <a:endParaRPr lang="en-US" b="1" i="0" baseline="0" dirty="0" smtClean="0"/>
        </a:p>
        <a:p>
          <a:r>
            <a:rPr lang="en-US" dirty="0" smtClean="0"/>
            <a:t>“I think that it is important to…”</a:t>
          </a:r>
          <a:endParaRPr lang="en-US" dirty="0"/>
        </a:p>
      </dgm:t>
    </dgm:pt>
    <dgm:pt modelId="{FF3C1C6A-A1C6-4D1E-BB30-4AE0D23768E6}" type="parTrans" cxnId="{E1FFAFE2-770E-430E-9E59-9816F04829FF}">
      <dgm:prSet/>
      <dgm:spPr/>
      <dgm:t>
        <a:bodyPr/>
        <a:lstStyle/>
        <a:p>
          <a:endParaRPr lang="en-US"/>
        </a:p>
      </dgm:t>
    </dgm:pt>
    <dgm:pt modelId="{02E7006C-5719-4DC3-B9B1-F459DAB0E1FA}" type="sibTrans" cxnId="{E1FFAFE2-770E-430E-9E59-9816F04829FF}">
      <dgm:prSet/>
      <dgm:spPr/>
      <dgm:t>
        <a:bodyPr/>
        <a:lstStyle/>
        <a:p>
          <a:endParaRPr lang="en-US" dirty="0"/>
        </a:p>
      </dgm:t>
    </dgm:pt>
    <dgm:pt modelId="{2E6180DF-129E-487B-9C9E-DAB144584B1F}">
      <dgm:prSet phldrT="[Text]"/>
      <dgm:spPr/>
      <dgm:t>
        <a:bodyPr/>
        <a:lstStyle/>
        <a:p>
          <a:r>
            <a:rPr lang="en-US" b="1" i="0" baseline="0" dirty="0" smtClean="0"/>
            <a:t>Your question:</a:t>
          </a:r>
        </a:p>
        <a:p>
          <a:endParaRPr lang="en-US" b="1" i="0" baseline="0" dirty="0" smtClean="0"/>
        </a:p>
        <a:p>
          <a:r>
            <a:rPr lang="en-US" dirty="0" smtClean="0"/>
            <a:t>“I wonder…”</a:t>
          </a:r>
          <a:endParaRPr lang="en-US" dirty="0"/>
        </a:p>
      </dgm:t>
    </dgm:pt>
    <dgm:pt modelId="{3F0AEF07-FB6A-48FD-B141-3FAF27F85E0F}" type="parTrans" cxnId="{3408FA44-6F15-4E61-8F30-289FF6A76D4C}">
      <dgm:prSet/>
      <dgm:spPr/>
      <dgm:t>
        <a:bodyPr/>
        <a:lstStyle/>
        <a:p>
          <a:endParaRPr lang="en-US"/>
        </a:p>
      </dgm:t>
    </dgm:pt>
    <dgm:pt modelId="{5E88179F-AC9C-48DE-A38B-ECE41313B139}" type="sibTrans" cxnId="{3408FA44-6F15-4E61-8F30-289FF6A76D4C}">
      <dgm:prSet/>
      <dgm:spPr/>
      <dgm:t>
        <a:bodyPr/>
        <a:lstStyle/>
        <a:p>
          <a:endParaRPr lang="en-US"/>
        </a:p>
      </dgm:t>
    </dgm:pt>
    <dgm:pt modelId="{D708D1CD-4469-4E2D-950D-9CAC6EE66D01}" type="pres">
      <dgm:prSet presAssocID="{4C59FE7E-8842-4D50-B77E-8B2925E6D0E5}" presName="Name0" presStyleCnt="0">
        <dgm:presLayoutVars>
          <dgm:dir/>
          <dgm:resizeHandles val="exact"/>
        </dgm:presLayoutVars>
      </dgm:prSet>
      <dgm:spPr/>
    </dgm:pt>
    <dgm:pt modelId="{C2E13EBE-B17A-45B7-9659-7EC8204302F6}" type="pres">
      <dgm:prSet presAssocID="{EC2B0B0C-CB85-401C-96EC-10139CEA60E7}" presName="node" presStyleLbl="node1" presStyleIdx="0" presStyleCnt="3">
        <dgm:presLayoutVars>
          <dgm:bulletEnabled val="1"/>
        </dgm:presLayoutVars>
      </dgm:prSet>
      <dgm:spPr/>
      <dgm:t>
        <a:bodyPr/>
        <a:lstStyle/>
        <a:p>
          <a:endParaRPr lang="en-US"/>
        </a:p>
      </dgm:t>
    </dgm:pt>
    <dgm:pt modelId="{759D3D02-8ADA-4B05-B152-4F0D3A05435C}" type="pres">
      <dgm:prSet presAssocID="{2DF55CA0-2EA1-474E-940B-F61D98BD6D3A}" presName="sibTrans" presStyleLbl="sibTrans2D1" presStyleIdx="0" presStyleCnt="2"/>
      <dgm:spPr/>
      <dgm:t>
        <a:bodyPr/>
        <a:lstStyle/>
        <a:p>
          <a:endParaRPr lang="en-US"/>
        </a:p>
      </dgm:t>
    </dgm:pt>
    <dgm:pt modelId="{6B735CA0-7C18-41F8-A97E-C97E1316386F}" type="pres">
      <dgm:prSet presAssocID="{2DF55CA0-2EA1-474E-940B-F61D98BD6D3A}" presName="connectorText" presStyleLbl="sibTrans2D1" presStyleIdx="0" presStyleCnt="2"/>
      <dgm:spPr/>
      <dgm:t>
        <a:bodyPr/>
        <a:lstStyle/>
        <a:p>
          <a:endParaRPr lang="en-US"/>
        </a:p>
      </dgm:t>
    </dgm:pt>
    <dgm:pt modelId="{8101DBAF-9FE5-47ED-83A0-58F2BAD43858}" type="pres">
      <dgm:prSet presAssocID="{F964E530-E26E-4328-941C-95FE33EE03FB}" presName="node" presStyleLbl="node1" presStyleIdx="1" presStyleCnt="3">
        <dgm:presLayoutVars>
          <dgm:bulletEnabled val="1"/>
        </dgm:presLayoutVars>
      </dgm:prSet>
      <dgm:spPr/>
      <dgm:t>
        <a:bodyPr/>
        <a:lstStyle/>
        <a:p>
          <a:endParaRPr lang="en-US"/>
        </a:p>
      </dgm:t>
    </dgm:pt>
    <dgm:pt modelId="{6F778573-AEC9-4634-9ADE-4F50091ABE5A}" type="pres">
      <dgm:prSet presAssocID="{02E7006C-5719-4DC3-B9B1-F459DAB0E1FA}" presName="sibTrans" presStyleLbl="sibTrans2D1" presStyleIdx="1" presStyleCnt="2"/>
      <dgm:spPr/>
      <dgm:t>
        <a:bodyPr/>
        <a:lstStyle/>
        <a:p>
          <a:endParaRPr lang="en-US"/>
        </a:p>
      </dgm:t>
    </dgm:pt>
    <dgm:pt modelId="{B4CC922B-335E-482D-B34D-C932078C09B3}" type="pres">
      <dgm:prSet presAssocID="{02E7006C-5719-4DC3-B9B1-F459DAB0E1FA}" presName="connectorText" presStyleLbl="sibTrans2D1" presStyleIdx="1" presStyleCnt="2"/>
      <dgm:spPr/>
      <dgm:t>
        <a:bodyPr/>
        <a:lstStyle/>
        <a:p>
          <a:endParaRPr lang="en-US"/>
        </a:p>
      </dgm:t>
    </dgm:pt>
    <dgm:pt modelId="{C2C30EA1-E8FA-4268-A10B-255BE17DE159}" type="pres">
      <dgm:prSet presAssocID="{2E6180DF-129E-487B-9C9E-DAB144584B1F}" presName="node" presStyleLbl="node1" presStyleIdx="2" presStyleCnt="3">
        <dgm:presLayoutVars>
          <dgm:bulletEnabled val="1"/>
        </dgm:presLayoutVars>
      </dgm:prSet>
      <dgm:spPr/>
      <dgm:t>
        <a:bodyPr/>
        <a:lstStyle/>
        <a:p>
          <a:endParaRPr lang="en-US"/>
        </a:p>
      </dgm:t>
    </dgm:pt>
  </dgm:ptLst>
  <dgm:cxnLst>
    <dgm:cxn modelId="{3408FA44-6F15-4E61-8F30-289FF6A76D4C}" srcId="{4C59FE7E-8842-4D50-B77E-8B2925E6D0E5}" destId="{2E6180DF-129E-487B-9C9E-DAB144584B1F}" srcOrd="2" destOrd="0" parTransId="{3F0AEF07-FB6A-48FD-B141-3FAF27F85E0F}" sibTransId="{5E88179F-AC9C-48DE-A38B-ECE41313B139}"/>
    <dgm:cxn modelId="{98A4682E-0C50-4D95-8872-85F741D396B7}" type="presOf" srcId="{EC2B0B0C-CB85-401C-96EC-10139CEA60E7}" destId="{C2E13EBE-B17A-45B7-9659-7EC8204302F6}" srcOrd="0" destOrd="0" presId="urn:microsoft.com/office/officeart/2005/8/layout/process1"/>
    <dgm:cxn modelId="{728173CF-615F-472D-AC99-8C38CB511650}" type="presOf" srcId="{2E6180DF-129E-487B-9C9E-DAB144584B1F}" destId="{C2C30EA1-E8FA-4268-A10B-255BE17DE159}" srcOrd="0" destOrd="0" presId="urn:microsoft.com/office/officeart/2005/8/layout/process1"/>
    <dgm:cxn modelId="{73C87E7E-5180-4E8D-AAB2-79743B2CD7ED}" type="presOf" srcId="{02E7006C-5719-4DC3-B9B1-F459DAB0E1FA}" destId="{B4CC922B-335E-482D-B34D-C932078C09B3}" srcOrd="1" destOrd="0" presId="urn:microsoft.com/office/officeart/2005/8/layout/process1"/>
    <dgm:cxn modelId="{3F71A405-6CEB-4874-8416-1DEDDAA90E5F}" type="presOf" srcId="{2DF55CA0-2EA1-474E-940B-F61D98BD6D3A}" destId="{6B735CA0-7C18-41F8-A97E-C97E1316386F}" srcOrd="1" destOrd="0" presId="urn:microsoft.com/office/officeart/2005/8/layout/process1"/>
    <dgm:cxn modelId="{ABC0EFBB-5ED1-45C7-B1BE-7D2C551CDE98}" type="presOf" srcId="{4C59FE7E-8842-4D50-B77E-8B2925E6D0E5}" destId="{D708D1CD-4469-4E2D-950D-9CAC6EE66D01}" srcOrd="0" destOrd="0" presId="urn:microsoft.com/office/officeart/2005/8/layout/process1"/>
    <dgm:cxn modelId="{909242C8-4D93-4B12-93E7-16D4CA8D839C}" type="presOf" srcId="{02E7006C-5719-4DC3-B9B1-F459DAB0E1FA}" destId="{6F778573-AEC9-4634-9ADE-4F50091ABE5A}" srcOrd="0" destOrd="0" presId="urn:microsoft.com/office/officeart/2005/8/layout/process1"/>
    <dgm:cxn modelId="{629D9380-8F14-4F75-8DBB-2D09F5BF6A2F}" type="presOf" srcId="{2DF55CA0-2EA1-474E-940B-F61D98BD6D3A}" destId="{759D3D02-8ADA-4B05-B152-4F0D3A05435C}" srcOrd="0" destOrd="0" presId="urn:microsoft.com/office/officeart/2005/8/layout/process1"/>
    <dgm:cxn modelId="{3CEFD26D-5888-4B00-B876-79B99D5F648A}" srcId="{4C59FE7E-8842-4D50-B77E-8B2925E6D0E5}" destId="{EC2B0B0C-CB85-401C-96EC-10139CEA60E7}" srcOrd="0" destOrd="0" parTransId="{6BBA3894-E4BB-4D3C-8CB3-093766C8C082}" sibTransId="{2DF55CA0-2EA1-474E-940B-F61D98BD6D3A}"/>
    <dgm:cxn modelId="{EBE22692-0B21-4A36-8490-6445C3C0D201}" type="presOf" srcId="{F964E530-E26E-4328-941C-95FE33EE03FB}" destId="{8101DBAF-9FE5-47ED-83A0-58F2BAD43858}" srcOrd="0" destOrd="0" presId="urn:microsoft.com/office/officeart/2005/8/layout/process1"/>
    <dgm:cxn modelId="{E1FFAFE2-770E-430E-9E59-9816F04829FF}" srcId="{4C59FE7E-8842-4D50-B77E-8B2925E6D0E5}" destId="{F964E530-E26E-4328-941C-95FE33EE03FB}" srcOrd="1" destOrd="0" parTransId="{FF3C1C6A-A1C6-4D1E-BB30-4AE0D23768E6}" sibTransId="{02E7006C-5719-4DC3-B9B1-F459DAB0E1FA}"/>
    <dgm:cxn modelId="{1F923C2A-5833-4412-AB6E-86950E70B220}" type="presParOf" srcId="{D708D1CD-4469-4E2D-950D-9CAC6EE66D01}" destId="{C2E13EBE-B17A-45B7-9659-7EC8204302F6}" srcOrd="0" destOrd="0" presId="urn:microsoft.com/office/officeart/2005/8/layout/process1"/>
    <dgm:cxn modelId="{946F817F-063B-4021-8470-401D42DC2498}" type="presParOf" srcId="{D708D1CD-4469-4E2D-950D-9CAC6EE66D01}" destId="{759D3D02-8ADA-4B05-B152-4F0D3A05435C}" srcOrd="1" destOrd="0" presId="urn:microsoft.com/office/officeart/2005/8/layout/process1"/>
    <dgm:cxn modelId="{6CA9D575-D205-4583-8F35-9BB1CD6C470B}" type="presParOf" srcId="{759D3D02-8ADA-4B05-B152-4F0D3A05435C}" destId="{6B735CA0-7C18-41F8-A97E-C97E1316386F}" srcOrd="0" destOrd="0" presId="urn:microsoft.com/office/officeart/2005/8/layout/process1"/>
    <dgm:cxn modelId="{F4BC9369-78E6-40D5-92BE-EB1834156BF4}" type="presParOf" srcId="{D708D1CD-4469-4E2D-950D-9CAC6EE66D01}" destId="{8101DBAF-9FE5-47ED-83A0-58F2BAD43858}" srcOrd="2" destOrd="0" presId="urn:microsoft.com/office/officeart/2005/8/layout/process1"/>
    <dgm:cxn modelId="{F43A5FA5-414C-44EE-A2C1-7BC7492FA478}" type="presParOf" srcId="{D708D1CD-4469-4E2D-950D-9CAC6EE66D01}" destId="{6F778573-AEC9-4634-9ADE-4F50091ABE5A}" srcOrd="3" destOrd="0" presId="urn:microsoft.com/office/officeart/2005/8/layout/process1"/>
    <dgm:cxn modelId="{F83B7631-34F2-48F1-8AC2-C33E80AD1242}" type="presParOf" srcId="{6F778573-AEC9-4634-9ADE-4F50091ABE5A}" destId="{B4CC922B-335E-482D-B34D-C932078C09B3}" srcOrd="0" destOrd="0" presId="urn:microsoft.com/office/officeart/2005/8/layout/process1"/>
    <dgm:cxn modelId="{29F31FED-65C3-49FC-A42C-4C793FBB1998}" type="presParOf" srcId="{D708D1CD-4469-4E2D-950D-9CAC6EE66D01}" destId="{C2C30EA1-E8FA-4268-A10B-255BE17DE15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59FE7E-8842-4D50-B77E-8B2925E6D0E5}" type="doc">
      <dgm:prSet loTypeId="urn:microsoft.com/office/officeart/2005/8/layout/process1" loCatId="process" qsTypeId="urn:microsoft.com/office/officeart/2005/8/quickstyle/simple1" qsCatId="simple" csTypeId="urn:microsoft.com/office/officeart/2005/8/colors/accent1_2" csCatId="accent1" phldr="1"/>
      <dgm:spPr/>
    </dgm:pt>
    <dgm:pt modelId="{EC2B0B0C-CB85-401C-96EC-10139CEA60E7}">
      <dgm:prSet phldrT="[Text]"/>
      <dgm:spPr/>
      <dgm:t>
        <a:bodyPr/>
        <a:lstStyle/>
        <a:p>
          <a:r>
            <a:rPr lang="en-US" b="1" i="0" baseline="0" dirty="0" smtClean="0"/>
            <a:t>Your observation:</a:t>
          </a:r>
        </a:p>
        <a:p>
          <a:endParaRPr lang="en-US" b="1" i="0" baseline="0" dirty="0" smtClean="0"/>
        </a:p>
        <a:p>
          <a:r>
            <a:rPr lang="en-US" dirty="0" smtClean="0"/>
            <a:t>“I saw…”</a:t>
          </a:r>
        </a:p>
      </dgm:t>
    </dgm:pt>
    <dgm:pt modelId="{6BBA3894-E4BB-4D3C-8CB3-093766C8C082}" type="parTrans" cxnId="{3CEFD26D-5888-4B00-B876-79B99D5F648A}">
      <dgm:prSet/>
      <dgm:spPr/>
      <dgm:t>
        <a:bodyPr/>
        <a:lstStyle/>
        <a:p>
          <a:endParaRPr lang="en-US"/>
        </a:p>
      </dgm:t>
    </dgm:pt>
    <dgm:pt modelId="{2DF55CA0-2EA1-474E-940B-F61D98BD6D3A}" type="sibTrans" cxnId="{3CEFD26D-5888-4B00-B876-79B99D5F648A}">
      <dgm:prSet/>
      <dgm:spPr/>
      <dgm:t>
        <a:bodyPr/>
        <a:lstStyle/>
        <a:p>
          <a:endParaRPr lang="en-US" dirty="0"/>
        </a:p>
      </dgm:t>
    </dgm:pt>
    <dgm:pt modelId="{F964E530-E26E-4328-941C-95FE33EE03FB}">
      <dgm:prSet phldrT="[Text]"/>
      <dgm:spPr/>
      <dgm:t>
        <a:bodyPr/>
        <a:lstStyle/>
        <a:p>
          <a:endParaRPr lang="en-US" b="1" i="0" baseline="0" dirty="0" smtClean="0"/>
        </a:p>
        <a:p>
          <a:r>
            <a:rPr lang="en-US" b="1" i="0" baseline="0" dirty="0" smtClean="0"/>
            <a:t>Your opinion:</a:t>
          </a:r>
        </a:p>
        <a:p>
          <a:endParaRPr lang="en-US" b="1" i="0" baseline="0" dirty="0" smtClean="0"/>
        </a:p>
        <a:p>
          <a:r>
            <a:rPr lang="en-US" dirty="0" smtClean="0"/>
            <a:t>“I think that it is important to…”</a:t>
          </a:r>
          <a:endParaRPr lang="en-US" dirty="0"/>
        </a:p>
      </dgm:t>
    </dgm:pt>
    <dgm:pt modelId="{FF3C1C6A-A1C6-4D1E-BB30-4AE0D23768E6}" type="parTrans" cxnId="{E1FFAFE2-770E-430E-9E59-9816F04829FF}">
      <dgm:prSet/>
      <dgm:spPr/>
      <dgm:t>
        <a:bodyPr/>
        <a:lstStyle/>
        <a:p>
          <a:endParaRPr lang="en-US"/>
        </a:p>
      </dgm:t>
    </dgm:pt>
    <dgm:pt modelId="{02E7006C-5719-4DC3-B9B1-F459DAB0E1FA}" type="sibTrans" cxnId="{E1FFAFE2-770E-430E-9E59-9816F04829FF}">
      <dgm:prSet/>
      <dgm:spPr/>
      <dgm:t>
        <a:bodyPr/>
        <a:lstStyle/>
        <a:p>
          <a:endParaRPr lang="en-US" dirty="0"/>
        </a:p>
      </dgm:t>
    </dgm:pt>
    <dgm:pt modelId="{2E6180DF-129E-487B-9C9E-DAB144584B1F}">
      <dgm:prSet phldrT="[Text]"/>
      <dgm:spPr/>
      <dgm:t>
        <a:bodyPr/>
        <a:lstStyle/>
        <a:p>
          <a:r>
            <a:rPr lang="en-US" b="1" i="0" baseline="0" dirty="0" smtClean="0"/>
            <a:t>Your question:</a:t>
          </a:r>
        </a:p>
        <a:p>
          <a:endParaRPr lang="en-US" b="1" i="0" baseline="0" dirty="0" smtClean="0"/>
        </a:p>
        <a:p>
          <a:r>
            <a:rPr lang="en-US" dirty="0" smtClean="0"/>
            <a:t>“I wonder…”</a:t>
          </a:r>
          <a:endParaRPr lang="en-US" dirty="0"/>
        </a:p>
      </dgm:t>
    </dgm:pt>
    <dgm:pt modelId="{3F0AEF07-FB6A-48FD-B141-3FAF27F85E0F}" type="parTrans" cxnId="{3408FA44-6F15-4E61-8F30-289FF6A76D4C}">
      <dgm:prSet/>
      <dgm:spPr/>
      <dgm:t>
        <a:bodyPr/>
        <a:lstStyle/>
        <a:p>
          <a:endParaRPr lang="en-US"/>
        </a:p>
      </dgm:t>
    </dgm:pt>
    <dgm:pt modelId="{5E88179F-AC9C-48DE-A38B-ECE41313B139}" type="sibTrans" cxnId="{3408FA44-6F15-4E61-8F30-289FF6A76D4C}">
      <dgm:prSet/>
      <dgm:spPr/>
      <dgm:t>
        <a:bodyPr/>
        <a:lstStyle/>
        <a:p>
          <a:endParaRPr lang="en-US"/>
        </a:p>
      </dgm:t>
    </dgm:pt>
    <dgm:pt modelId="{D708D1CD-4469-4E2D-950D-9CAC6EE66D01}" type="pres">
      <dgm:prSet presAssocID="{4C59FE7E-8842-4D50-B77E-8B2925E6D0E5}" presName="Name0" presStyleCnt="0">
        <dgm:presLayoutVars>
          <dgm:dir/>
          <dgm:resizeHandles val="exact"/>
        </dgm:presLayoutVars>
      </dgm:prSet>
      <dgm:spPr/>
    </dgm:pt>
    <dgm:pt modelId="{C2E13EBE-B17A-45B7-9659-7EC8204302F6}" type="pres">
      <dgm:prSet presAssocID="{EC2B0B0C-CB85-401C-96EC-10139CEA60E7}" presName="node" presStyleLbl="node1" presStyleIdx="0" presStyleCnt="3">
        <dgm:presLayoutVars>
          <dgm:bulletEnabled val="1"/>
        </dgm:presLayoutVars>
      </dgm:prSet>
      <dgm:spPr/>
      <dgm:t>
        <a:bodyPr/>
        <a:lstStyle/>
        <a:p>
          <a:endParaRPr lang="en-US"/>
        </a:p>
      </dgm:t>
    </dgm:pt>
    <dgm:pt modelId="{759D3D02-8ADA-4B05-B152-4F0D3A05435C}" type="pres">
      <dgm:prSet presAssocID="{2DF55CA0-2EA1-474E-940B-F61D98BD6D3A}" presName="sibTrans" presStyleLbl="sibTrans2D1" presStyleIdx="0" presStyleCnt="2"/>
      <dgm:spPr/>
      <dgm:t>
        <a:bodyPr/>
        <a:lstStyle/>
        <a:p>
          <a:endParaRPr lang="en-US"/>
        </a:p>
      </dgm:t>
    </dgm:pt>
    <dgm:pt modelId="{6B735CA0-7C18-41F8-A97E-C97E1316386F}" type="pres">
      <dgm:prSet presAssocID="{2DF55CA0-2EA1-474E-940B-F61D98BD6D3A}" presName="connectorText" presStyleLbl="sibTrans2D1" presStyleIdx="0" presStyleCnt="2"/>
      <dgm:spPr/>
      <dgm:t>
        <a:bodyPr/>
        <a:lstStyle/>
        <a:p>
          <a:endParaRPr lang="en-US"/>
        </a:p>
      </dgm:t>
    </dgm:pt>
    <dgm:pt modelId="{8101DBAF-9FE5-47ED-83A0-58F2BAD43858}" type="pres">
      <dgm:prSet presAssocID="{F964E530-E26E-4328-941C-95FE33EE03FB}" presName="node" presStyleLbl="node1" presStyleIdx="1" presStyleCnt="3">
        <dgm:presLayoutVars>
          <dgm:bulletEnabled val="1"/>
        </dgm:presLayoutVars>
      </dgm:prSet>
      <dgm:spPr/>
      <dgm:t>
        <a:bodyPr/>
        <a:lstStyle/>
        <a:p>
          <a:endParaRPr lang="en-US"/>
        </a:p>
      </dgm:t>
    </dgm:pt>
    <dgm:pt modelId="{6F778573-AEC9-4634-9ADE-4F50091ABE5A}" type="pres">
      <dgm:prSet presAssocID="{02E7006C-5719-4DC3-B9B1-F459DAB0E1FA}" presName="sibTrans" presStyleLbl="sibTrans2D1" presStyleIdx="1" presStyleCnt="2"/>
      <dgm:spPr/>
      <dgm:t>
        <a:bodyPr/>
        <a:lstStyle/>
        <a:p>
          <a:endParaRPr lang="en-US"/>
        </a:p>
      </dgm:t>
    </dgm:pt>
    <dgm:pt modelId="{B4CC922B-335E-482D-B34D-C932078C09B3}" type="pres">
      <dgm:prSet presAssocID="{02E7006C-5719-4DC3-B9B1-F459DAB0E1FA}" presName="connectorText" presStyleLbl="sibTrans2D1" presStyleIdx="1" presStyleCnt="2"/>
      <dgm:spPr/>
      <dgm:t>
        <a:bodyPr/>
        <a:lstStyle/>
        <a:p>
          <a:endParaRPr lang="en-US"/>
        </a:p>
      </dgm:t>
    </dgm:pt>
    <dgm:pt modelId="{C2C30EA1-E8FA-4268-A10B-255BE17DE159}" type="pres">
      <dgm:prSet presAssocID="{2E6180DF-129E-487B-9C9E-DAB144584B1F}" presName="node" presStyleLbl="node1" presStyleIdx="2" presStyleCnt="3">
        <dgm:presLayoutVars>
          <dgm:bulletEnabled val="1"/>
        </dgm:presLayoutVars>
      </dgm:prSet>
      <dgm:spPr/>
      <dgm:t>
        <a:bodyPr/>
        <a:lstStyle/>
        <a:p>
          <a:endParaRPr lang="en-US"/>
        </a:p>
      </dgm:t>
    </dgm:pt>
  </dgm:ptLst>
  <dgm:cxnLst>
    <dgm:cxn modelId="{3408FA44-6F15-4E61-8F30-289FF6A76D4C}" srcId="{4C59FE7E-8842-4D50-B77E-8B2925E6D0E5}" destId="{2E6180DF-129E-487B-9C9E-DAB144584B1F}" srcOrd="2" destOrd="0" parTransId="{3F0AEF07-FB6A-48FD-B141-3FAF27F85E0F}" sibTransId="{5E88179F-AC9C-48DE-A38B-ECE41313B139}"/>
    <dgm:cxn modelId="{BE531129-DC40-43A5-A13A-ACE2B1C08E97}" type="presOf" srcId="{4C59FE7E-8842-4D50-B77E-8B2925E6D0E5}" destId="{D708D1CD-4469-4E2D-950D-9CAC6EE66D01}" srcOrd="0" destOrd="0" presId="urn:microsoft.com/office/officeart/2005/8/layout/process1"/>
    <dgm:cxn modelId="{43C8390B-8EB3-45E2-8DDD-E302895010C6}" type="presOf" srcId="{2DF55CA0-2EA1-474E-940B-F61D98BD6D3A}" destId="{759D3D02-8ADA-4B05-B152-4F0D3A05435C}" srcOrd="0" destOrd="0" presId="urn:microsoft.com/office/officeart/2005/8/layout/process1"/>
    <dgm:cxn modelId="{1193564B-A68C-432C-94AD-47FB9CF98974}" type="presOf" srcId="{02E7006C-5719-4DC3-B9B1-F459DAB0E1FA}" destId="{B4CC922B-335E-482D-B34D-C932078C09B3}" srcOrd="1" destOrd="0" presId="urn:microsoft.com/office/officeart/2005/8/layout/process1"/>
    <dgm:cxn modelId="{1F02807E-0BD9-4FC8-B50B-58E4439C7302}" type="presOf" srcId="{EC2B0B0C-CB85-401C-96EC-10139CEA60E7}" destId="{C2E13EBE-B17A-45B7-9659-7EC8204302F6}" srcOrd="0" destOrd="0" presId="urn:microsoft.com/office/officeart/2005/8/layout/process1"/>
    <dgm:cxn modelId="{CF045C59-69F0-4E46-9677-00FB8B5D81BA}" type="presOf" srcId="{2E6180DF-129E-487B-9C9E-DAB144584B1F}" destId="{C2C30EA1-E8FA-4268-A10B-255BE17DE159}" srcOrd="0" destOrd="0" presId="urn:microsoft.com/office/officeart/2005/8/layout/process1"/>
    <dgm:cxn modelId="{88345CFD-751C-4ED5-82B3-6F3708FDB649}" type="presOf" srcId="{2DF55CA0-2EA1-474E-940B-F61D98BD6D3A}" destId="{6B735CA0-7C18-41F8-A97E-C97E1316386F}" srcOrd="1" destOrd="0" presId="urn:microsoft.com/office/officeart/2005/8/layout/process1"/>
    <dgm:cxn modelId="{8B67FB78-1BC9-49E7-BA97-DE37FF292DA8}" type="presOf" srcId="{02E7006C-5719-4DC3-B9B1-F459DAB0E1FA}" destId="{6F778573-AEC9-4634-9ADE-4F50091ABE5A}" srcOrd="0" destOrd="0" presId="urn:microsoft.com/office/officeart/2005/8/layout/process1"/>
    <dgm:cxn modelId="{E1FFAFE2-770E-430E-9E59-9816F04829FF}" srcId="{4C59FE7E-8842-4D50-B77E-8B2925E6D0E5}" destId="{F964E530-E26E-4328-941C-95FE33EE03FB}" srcOrd="1" destOrd="0" parTransId="{FF3C1C6A-A1C6-4D1E-BB30-4AE0D23768E6}" sibTransId="{02E7006C-5719-4DC3-B9B1-F459DAB0E1FA}"/>
    <dgm:cxn modelId="{A5A3D145-7A58-4824-927A-8C065099AF38}" type="presOf" srcId="{F964E530-E26E-4328-941C-95FE33EE03FB}" destId="{8101DBAF-9FE5-47ED-83A0-58F2BAD43858}" srcOrd="0" destOrd="0" presId="urn:microsoft.com/office/officeart/2005/8/layout/process1"/>
    <dgm:cxn modelId="{3CEFD26D-5888-4B00-B876-79B99D5F648A}" srcId="{4C59FE7E-8842-4D50-B77E-8B2925E6D0E5}" destId="{EC2B0B0C-CB85-401C-96EC-10139CEA60E7}" srcOrd="0" destOrd="0" parTransId="{6BBA3894-E4BB-4D3C-8CB3-093766C8C082}" sibTransId="{2DF55CA0-2EA1-474E-940B-F61D98BD6D3A}"/>
    <dgm:cxn modelId="{98282713-0571-4F3E-8A7F-A9C782E7A55F}" type="presParOf" srcId="{D708D1CD-4469-4E2D-950D-9CAC6EE66D01}" destId="{C2E13EBE-B17A-45B7-9659-7EC8204302F6}" srcOrd="0" destOrd="0" presId="urn:microsoft.com/office/officeart/2005/8/layout/process1"/>
    <dgm:cxn modelId="{5AC5CD89-84C1-4AB1-9411-DB280B24D1FB}" type="presParOf" srcId="{D708D1CD-4469-4E2D-950D-9CAC6EE66D01}" destId="{759D3D02-8ADA-4B05-B152-4F0D3A05435C}" srcOrd="1" destOrd="0" presId="urn:microsoft.com/office/officeart/2005/8/layout/process1"/>
    <dgm:cxn modelId="{F4FC1228-4892-40F9-8FB3-A1C6A40689BA}" type="presParOf" srcId="{759D3D02-8ADA-4B05-B152-4F0D3A05435C}" destId="{6B735CA0-7C18-41F8-A97E-C97E1316386F}" srcOrd="0" destOrd="0" presId="urn:microsoft.com/office/officeart/2005/8/layout/process1"/>
    <dgm:cxn modelId="{56FD9D51-1EE4-4CC7-BB35-7EE2E2BA6ACE}" type="presParOf" srcId="{D708D1CD-4469-4E2D-950D-9CAC6EE66D01}" destId="{8101DBAF-9FE5-47ED-83A0-58F2BAD43858}" srcOrd="2" destOrd="0" presId="urn:microsoft.com/office/officeart/2005/8/layout/process1"/>
    <dgm:cxn modelId="{A1F59DCF-208B-4E3B-A2AB-C8FB26BDA324}" type="presParOf" srcId="{D708D1CD-4469-4E2D-950D-9CAC6EE66D01}" destId="{6F778573-AEC9-4634-9ADE-4F50091ABE5A}" srcOrd="3" destOrd="0" presId="urn:microsoft.com/office/officeart/2005/8/layout/process1"/>
    <dgm:cxn modelId="{913874D6-0ED4-4343-9CD9-7A017077D3DF}" type="presParOf" srcId="{6F778573-AEC9-4634-9ADE-4F50091ABE5A}" destId="{B4CC922B-335E-482D-B34D-C932078C09B3}" srcOrd="0" destOrd="0" presId="urn:microsoft.com/office/officeart/2005/8/layout/process1"/>
    <dgm:cxn modelId="{F4B8BDDA-38A7-4165-97C0-674DC5799A19}" type="presParOf" srcId="{D708D1CD-4469-4E2D-950D-9CAC6EE66D01}" destId="{C2C30EA1-E8FA-4268-A10B-255BE17DE15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F873D-8495-4938-A379-6088523B5199}">
      <dsp:nvSpPr>
        <dsp:cNvPr id="0" name=""/>
        <dsp:cNvSpPr/>
      </dsp:nvSpPr>
      <dsp:spPr>
        <a:xfrm rot="5400000">
          <a:off x="277431" y="2834478"/>
          <a:ext cx="821924" cy="136766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11513-FD22-43F6-9D3D-735E074CE2D1}">
      <dsp:nvSpPr>
        <dsp:cNvPr id="0" name=""/>
        <dsp:cNvSpPr/>
      </dsp:nvSpPr>
      <dsp:spPr>
        <a:xfrm>
          <a:off x="98892" y="3243115"/>
          <a:ext cx="1317411" cy="108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smtClean="0"/>
            <a:t>Understand current team training in the health care setting</a:t>
          </a:r>
          <a:endParaRPr lang="en-US" sz="1600" kern="1200" dirty="0"/>
        </a:p>
      </dsp:txBody>
      <dsp:txXfrm>
        <a:off x="98892" y="3243115"/>
        <a:ext cx="1317411" cy="1082316"/>
      </dsp:txXfrm>
    </dsp:sp>
    <dsp:sp modelId="{6B4B20B0-C6F3-405D-BECE-886A29930A6C}">
      <dsp:nvSpPr>
        <dsp:cNvPr id="0" name=""/>
        <dsp:cNvSpPr/>
      </dsp:nvSpPr>
      <dsp:spPr>
        <a:xfrm>
          <a:off x="1141996" y="2733789"/>
          <a:ext cx="232968" cy="23296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9F42B-9000-46F9-BF14-85A6EE04E794}">
      <dsp:nvSpPr>
        <dsp:cNvPr id="0" name=""/>
        <dsp:cNvSpPr/>
      </dsp:nvSpPr>
      <dsp:spPr>
        <a:xfrm rot="5400000">
          <a:off x="1830325" y="2460442"/>
          <a:ext cx="821924" cy="136766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66EDC-BE64-4569-A9AC-6086AD78D43F}">
      <dsp:nvSpPr>
        <dsp:cNvPr id="0" name=""/>
        <dsp:cNvSpPr/>
      </dsp:nvSpPr>
      <dsp:spPr>
        <a:xfrm>
          <a:off x="1693126" y="2869079"/>
          <a:ext cx="1234734" cy="108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Describe coaching in the clinical environment</a:t>
          </a:r>
        </a:p>
      </dsp:txBody>
      <dsp:txXfrm>
        <a:off x="1693126" y="2869079"/>
        <a:ext cx="1234734" cy="1082316"/>
      </dsp:txXfrm>
    </dsp:sp>
    <dsp:sp modelId="{1986C556-44C7-4247-95E3-82A72BB5A097}">
      <dsp:nvSpPr>
        <dsp:cNvPr id="0" name=""/>
        <dsp:cNvSpPr/>
      </dsp:nvSpPr>
      <dsp:spPr>
        <a:xfrm>
          <a:off x="2694891" y="2359753"/>
          <a:ext cx="232968" cy="23296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D9FB6-6C73-410A-9A6E-A1E7DCF1EB2B}">
      <dsp:nvSpPr>
        <dsp:cNvPr id="0" name=""/>
        <dsp:cNvSpPr/>
      </dsp:nvSpPr>
      <dsp:spPr>
        <a:xfrm rot="5400000">
          <a:off x="3383220" y="2086406"/>
          <a:ext cx="821924" cy="136766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47D2C-AD69-4CA6-B731-7635D48DE008}">
      <dsp:nvSpPr>
        <dsp:cNvPr id="0" name=""/>
        <dsp:cNvSpPr/>
      </dsp:nvSpPr>
      <dsp:spPr>
        <a:xfrm>
          <a:off x="3246020" y="2495043"/>
          <a:ext cx="1234734" cy="108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smtClean="0"/>
            <a:t>Outline benefits of coaching</a:t>
          </a:r>
          <a:endParaRPr lang="en-US" sz="1600" kern="1200" dirty="0" smtClean="0"/>
        </a:p>
      </dsp:txBody>
      <dsp:txXfrm>
        <a:off x="3246020" y="2495043"/>
        <a:ext cx="1234734" cy="1082316"/>
      </dsp:txXfrm>
    </dsp:sp>
    <dsp:sp modelId="{7D3796AC-BB93-4B6D-8B2B-9C60683D8BCE}">
      <dsp:nvSpPr>
        <dsp:cNvPr id="0" name=""/>
        <dsp:cNvSpPr/>
      </dsp:nvSpPr>
      <dsp:spPr>
        <a:xfrm>
          <a:off x="4247786" y="1985717"/>
          <a:ext cx="232968" cy="23296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174D7-967D-4818-94B4-039CBB87CB11}">
      <dsp:nvSpPr>
        <dsp:cNvPr id="0" name=""/>
        <dsp:cNvSpPr/>
      </dsp:nvSpPr>
      <dsp:spPr>
        <a:xfrm rot="5400000">
          <a:off x="4936114" y="1712370"/>
          <a:ext cx="821924" cy="136766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BB7CE-113B-4C56-BEC7-DF6475B74293}">
      <dsp:nvSpPr>
        <dsp:cNvPr id="0" name=""/>
        <dsp:cNvSpPr/>
      </dsp:nvSpPr>
      <dsp:spPr>
        <a:xfrm>
          <a:off x="4812738" y="2121007"/>
          <a:ext cx="1359503" cy="108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smtClean="0"/>
            <a:t>Identify the characteristics of a good coach</a:t>
          </a:r>
          <a:endParaRPr lang="en-US" sz="1600" kern="1200" dirty="0" smtClean="0"/>
        </a:p>
      </dsp:txBody>
      <dsp:txXfrm>
        <a:off x="4812738" y="2121007"/>
        <a:ext cx="1359503" cy="1082316"/>
      </dsp:txXfrm>
    </dsp:sp>
    <dsp:sp modelId="{1DF108CC-155E-4881-8074-3EBAE04B28B2}">
      <dsp:nvSpPr>
        <dsp:cNvPr id="0" name=""/>
        <dsp:cNvSpPr/>
      </dsp:nvSpPr>
      <dsp:spPr>
        <a:xfrm>
          <a:off x="5800680" y="1611681"/>
          <a:ext cx="232968" cy="23296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FCB7C-F0F8-421D-8B2E-BD371E9DB817}">
      <dsp:nvSpPr>
        <dsp:cNvPr id="0" name=""/>
        <dsp:cNvSpPr/>
      </dsp:nvSpPr>
      <dsp:spPr>
        <a:xfrm rot="5400000">
          <a:off x="6489009" y="1338334"/>
          <a:ext cx="821924" cy="136766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7CF12-51DF-4497-944B-F95C9A590833}">
      <dsp:nvSpPr>
        <dsp:cNvPr id="0" name=""/>
        <dsp:cNvSpPr/>
      </dsp:nvSpPr>
      <dsp:spPr>
        <a:xfrm>
          <a:off x="6351809" y="1746971"/>
          <a:ext cx="1234734" cy="108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Demonstrate coaching  steps when giving feedback to a team</a:t>
          </a:r>
        </a:p>
      </dsp:txBody>
      <dsp:txXfrm>
        <a:off x="6351809" y="1746971"/>
        <a:ext cx="1234734" cy="1082316"/>
      </dsp:txXfrm>
    </dsp:sp>
    <dsp:sp modelId="{8691DFCF-83D5-424A-B4C9-F88BFB57E2C6}">
      <dsp:nvSpPr>
        <dsp:cNvPr id="0" name=""/>
        <dsp:cNvSpPr/>
      </dsp:nvSpPr>
      <dsp:spPr>
        <a:xfrm>
          <a:off x="7353575" y="1237645"/>
          <a:ext cx="232968" cy="23296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4744C-3527-43AC-BEDD-E2B817F35A3D}">
      <dsp:nvSpPr>
        <dsp:cNvPr id="0" name=""/>
        <dsp:cNvSpPr/>
      </dsp:nvSpPr>
      <dsp:spPr>
        <a:xfrm rot="5400000">
          <a:off x="8041904" y="964298"/>
          <a:ext cx="821924" cy="136766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6ECD6-FECB-4A68-B972-137992776288}">
      <dsp:nvSpPr>
        <dsp:cNvPr id="0" name=""/>
        <dsp:cNvSpPr/>
      </dsp:nvSpPr>
      <dsp:spPr>
        <a:xfrm>
          <a:off x="7904704" y="1372935"/>
          <a:ext cx="1234734" cy="108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Describe how an observation tool can improve performance</a:t>
          </a:r>
          <a:endParaRPr lang="en-US" sz="1600" kern="1200" dirty="0"/>
        </a:p>
      </dsp:txBody>
      <dsp:txXfrm>
        <a:off x="7904704" y="1372935"/>
        <a:ext cx="1234734" cy="1082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2DE1D-C085-472F-9F38-A0323B2A7225}">
      <dsp:nvSpPr>
        <dsp:cNvPr id="0" name=""/>
        <dsp:cNvSpPr/>
      </dsp:nvSpPr>
      <dsp:spPr>
        <a:xfrm>
          <a:off x="0" y="0"/>
          <a:ext cx="5181600" cy="1219200"/>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Teach Me/ Show Me</a:t>
          </a:r>
          <a:endParaRPr lang="en-US" sz="3400" kern="1200" dirty="0"/>
        </a:p>
      </dsp:txBody>
      <dsp:txXfrm>
        <a:off x="35709" y="35709"/>
        <a:ext cx="3865988" cy="1147782"/>
      </dsp:txXfrm>
    </dsp:sp>
    <dsp:sp modelId="{52CE46F6-07F9-4EE4-829B-61B2AD85F0E4}">
      <dsp:nvSpPr>
        <dsp:cNvPr id="0" name=""/>
        <dsp:cNvSpPr/>
      </dsp:nvSpPr>
      <dsp:spPr>
        <a:xfrm>
          <a:off x="457199" y="1422399"/>
          <a:ext cx="5181600" cy="1219200"/>
        </a:xfrm>
        <a:prstGeom prst="roundRect">
          <a:avLst>
            <a:gd name="adj" fmla="val 10000"/>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Watch Me</a:t>
          </a:r>
          <a:endParaRPr lang="en-US" sz="3400" kern="1200" dirty="0"/>
        </a:p>
      </dsp:txBody>
      <dsp:txXfrm>
        <a:off x="492908" y="1458108"/>
        <a:ext cx="3860502" cy="1147782"/>
      </dsp:txXfrm>
    </dsp:sp>
    <dsp:sp modelId="{38648AFD-21F8-4B6E-B6D8-1AD4341E8A01}">
      <dsp:nvSpPr>
        <dsp:cNvPr id="0" name=""/>
        <dsp:cNvSpPr/>
      </dsp:nvSpPr>
      <dsp:spPr>
        <a:xfrm>
          <a:off x="914399" y="2844799"/>
          <a:ext cx="5181600" cy="1219200"/>
        </a:xfrm>
        <a:prstGeom prst="roundRect">
          <a:avLst>
            <a:gd name="adj" fmla="val 10000"/>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Give Me Feedback</a:t>
          </a:r>
          <a:endParaRPr lang="en-US" sz="3400" kern="1200" dirty="0"/>
        </a:p>
      </dsp:txBody>
      <dsp:txXfrm>
        <a:off x="950108" y="2880508"/>
        <a:ext cx="3860502" cy="1147782"/>
      </dsp:txXfrm>
    </dsp:sp>
    <dsp:sp modelId="{B89F4C46-3643-430C-9E0D-1FE3849697D9}">
      <dsp:nvSpPr>
        <dsp:cNvPr id="0" name=""/>
        <dsp:cNvSpPr/>
      </dsp:nvSpPr>
      <dsp:spPr>
        <a:xfrm>
          <a:off x="4389120" y="924560"/>
          <a:ext cx="792480" cy="792480"/>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4567428" y="924560"/>
        <a:ext cx="435864" cy="596341"/>
      </dsp:txXfrm>
    </dsp:sp>
    <dsp:sp modelId="{1C07490C-CC8C-4747-98D9-85F6FB8057CC}">
      <dsp:nvSpPr>
        <dsp:cNvPr id="0" name=""/>
        <dsp:cNvSpPr/>
      </dsp:nvSpPr>
      <dsp:spPr>
        <a:xfrm>
          <a:off x="4846320" y="2338832"/>
          <a:ext cx="792480" cy="792480"/>
        </a:xfrm>
        <a:prstGeom prst="downArrow">
          <a:avLst>
            <a:gd name="adj1" fmla="val 55000"/>
            <a:gd name="adj2" fmla="val 45000"/>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024628" y="2338832"/>
        <a:ext cx="435864" cy="59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960883FF-13BF-4131-81ED-286E67F663CD}" type="datetimeFigureOut">
              <a:rPr lang="en-US" smtClean="0"/>
              <a:t>4/13/2017</a:t>
            </a:fld>
            <a:endParaRPr lang="en-US" dirty="0"/>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E89EB5EA-3DBC-47A9-A760-E841457AE8F2}" type="slidenum">
              <a:rPr lang="en-US" smtClean="0"/>
              <a:t>‹#›</a:t>
            </a:fld>
            <a:endParaRPr lang="en-US" dirty="0"/>
          </a:p>
        </p:txBody>
      </p:sp>
    </p:spTree>
    <p:extLst>
      <p:ext uri="{BB962C8B-B14F-4D97-AF65-F5344CB8AC3E}">
        <p14:creationId xmlns:p14="http://schemas.microsoft.com/office/powerpoint/2010/main" val="353334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B44C48C-EDE0-4178-A57B-0F6FBF6D6E90}" type="datetimeFigureOut">
              <a:rPr lang="en-US" smtClean="0"/>
              <a:pPr/>
              <a:t>4/13/2017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75241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377654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252898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348686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127862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351105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224259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403307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396611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319882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19</a:t>
            </a:fld>
            <a:endParaRPr lang="en-US" dirty="0"/>
          </a:p>
        </p:txBody>
      </p:sp>
    </p:spTree>
    <p:extLst>
      <p:ext uri="{BB962C8B-B14F-4D97-AF65-F5344CB8AC3E}">
        <p14:creationId xmlns:p14="http://schemas.microsoft.com/office/powerpoint/2010/main" val="356280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3992017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2657179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2667682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618390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3090894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edits</a:t>
            </a: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25</a:t>
            </a:fld>
            <a:endParaRPr lang="en-US" dirty="0"/>
          </a:p>
        </p:txBody>
      </p:sp>
    </p:spTree>
    <p:extLst>
      <p:ext uri="{BB962C8B-B14F-4D97-AF65-F5344CB8AC3E}">
        <p14:creationId xmlns:p14="http://schemas.microsoft.com/office/powerpoint/2010/main" val="3730694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edits</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167817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edits</a:t>
            </a: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2797779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edits</a:t>
            </a: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28</a:t>
            </a:fld>
            <a:endParaRPr lang="en-US" dirty="0"/>
          </a:p>
        </p:txBody>
      </p:sp>
    </p:spTree>
    <p:extLst>
      <p:ext uri="{BB962C8B-B14F-4D97-AF65-F5344CB8AC3E}">
        <p14:creationId xmlns:p14="http://schemas.microsoft.com/office/powerpoint/2010/main" val="547971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 edits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30</a:t>
            </a:fld>
            <a:endParaRPr lang="en-US" dirty="0"/>
          </a:p>
        </p:txBody>
      </p:sp>
    </p:spTree>
    <p:extLst>
      <p:ext uri="{BB962C8B-B14F-4D97-AF65-F5344CB8AC3E}">
        <p14:creationId xmlns:p14="http://schemas.microsoft.com/office/powerpoint/2010/main" val="2009131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No edits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31</a:t>
            </a:fld>
            <a:endParaRPr lang="en-US" dirty="0"/>
          </a:p>
        </p:txBody>
      </p:sp>
    </p:spTree>
    <p:extLst>
      <p:ext uri="{BB962C8B-B14F-4D97-AF65-F5344CB8AC3E}">
        <p14:creationId xmlns:p14="http://schemas.microsoft.com/office/powerpoint/2010/main" val="417987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3327133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32</a:t>
            </a:fld>
            <a:endParaRPr lang="en-US" dirty="0"/>
          </a:p>
        </p:txBody>
      </p:sp>
    </p:spTree>
    <p:extLst>
      <p:ext uri="{BB962C8B-B14F-4D97-AF65-F5344CB8AC3E}">
        <p14:creationId xmlns:p14="http://schemas.microsoft.com/office/powerpoint/2010/main" val="3848000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33</a:t>
            </a:fld>
            <a:endParaRPr lang="en-US" dirty="0"/>
          </a:p>
        </p:txBody>
      </p:sp>
    </p:spTree>
    <p:extLst>
      <p:ext uri="{BB962C8B-B14F-4D97-AF65-F5344CB8AC3E}">
        <p14:creationId xmlns:p14="http://schemas.microsoft.com/office/powerpoint/2010/main" val="442944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34</a:t>
            </a:fld>
            <a:endParaRPr lang="en-US" dirty="0"/>
          </a:p>
        </p:txBody>
      </p:sp>
    </p:spTree>
    <p:extLst>
      <p:ext uri="{BB962C8B-B14F-4D97-AF65-F5344CB8AC3E}">
        <p14:creationId xmlns:p14="http://schemas.microsoft.com/office/powerpoint/2010/main" val="1721444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35</a:t>
            </a:fld>
            <a:endParaRPr lang="en-US" dirty="0"/>
          </a:p>
        </p:txBody>
      </p:sp>
    </p:spTree>
    <p:extLst>
      <p:ext uri="{BB962C8B-B14F-4D97-AF65-F5344CB8AC3E}">
        <p14:creationId xmlns:p14="http://schemas.microsoft.com/office/powerpoint/2010/main" val="2356348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36</a:t>
            </a:fld>
            <a:endParaRPr lang="en-US" dirty="0"/>
          </a:p>
        </p:txBody>
      </p:sp>
    </p:spTree>
    <p:extLst>
      <p:ext uri="{BB962C8B-B14F-4D97-AF65-F5344CB8AC3E}">
        <p14:creationId xmlns:p14="http://schemas.microsoft.com/office/powerpoint/2010/main" val="2503841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37</a:t>
            </a:fld>
            <a:endParaRPr lang="en-US" dirty="0"/>
          </a:p>
        </p:txBody>
      </p:sp>
    </p:spTree>
    <p:extLst>
      <p:ext uri="{BB962C8B-B14F-4D97-AF65-F5344CB8AC3E}">
        <p14:creationId xmlns:p14="http://schemas.microsoft.com/office/powerpoint/2010/main" val="2301589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38</a:t>
            </a:fld>
            <a:endParaRPr lang="en-US" dirty="0"/>
          </a:p>
        </p:txBody>
      </p:sp>
    </p:spTree>
    <p:extLst>
      <p:ext uri="{BB962C8B-B14F-4D97-AF65-F5344CB8AC3E}">
        <p14:creationId xmlns:p14="http://schemas.microsoft.com/office/powerpoint/2010/main" val="3258150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39</a:t>
            </a:fld>
            <a:endParaRPr lang="en-US" dirty="0"/>
          </a:p>
        </p:txBody>
      </p:sp>
    </p:spTree>
    <p:extLst>
      <p:ext uri="{BB962C8B-B14F-4D97-AF65-F5344CB8AC3E}">
        <p14:creationId xmlns:p14="http://schemas.microsoft.com/office/powerpoint/2010/main" val="2614324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40</a:t>
            </a:fld>
            <a:endParaRPr lang="en-US" dirty="0"/>
          </a:p>
        </p:txBody>
      </p:sp>
    </p:spTree>
    <p:extLst>
      <p:ext uri="{BB962C8B-B14F-4D97-AF65-F5344CB8AC3E}">
        <p14:creationId xmlns:p14="http://schemas.microsoft.com/office/powerpoint/2010/main" val="1417146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41</a:t>
            </a:fld>
            <a:endParaRPr lang="en-US" dirty="0"/>
          </a:p>
        </p:txBody>
      </p:sp>
    </p:spTree>
    <p:extLst>
      <p:ext uri="{BB962C8B-B14F-4D97-AF65-F5344CB8AC3E}">
        <p14:creationId xmlns:p14="http://schemas.microsoft.com/office/powerpoint/2010/main" val="339666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2866597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42</a:t>
            </a:fld>
            <a:endParaRPr lang="en-US" dirty="0"/>
          </a:p>
        </p:txBody>
      </p:sp>
    </p:spTree>
    <p:extLst>
      <p:ext uri="{BB962C8B-B14F-4D97-AF65-F5344CB8AC3E}">
        <p14:creationId xmlns:p14="http://schemas.microsoft.com/office/powerpoint/2010/main" val="3911346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43</a:t>
            </a:fld>
            <a:endParaRPr lang="en-US" dirty="0"/>
          </a:p>
        </p:txBody>
      </p:sp>
    </p:spTree>
    <p:extLst>
      <p:ext uri="{BB962C8B-B14F-4D97-AF65-F5344CB8AC3E}">
        <p14:creationId xmlns:p14="http://schemas.microsoft.com/office/powerpoint/2010/main" val="3540478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44</a:t>
            </a:fld>
            <a:endParaRPr lang="en-US" dirty="0"/>
          </a:p>
        </p:txBody>
      </p:sp>
    </p:spTree>
    <p:extLst>
      <p:ext uri="{BB962C8B-B14F-4D97-AF65-F5344CB8AC3E}">
        <p14:creationId xmlns:p14="http://schemas.microsoft.com/office/powerpoint/2010/main" val="2076971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45</a:t>
            </a:fld>
            <a:endParaRPr lang="en-US" dirty="0"/>
          </a:p>
        </p:txBody>
      </p:sp>
    </p:spTree>
    <p:extLst>
      <p:ext uri="{BB962C8B-B14F-4D97-AF65-F5344CB8AC3E}">
        <p14:creationId xmlns:p14="http://schemas.microsoft.com/office/powerpoint/2010/main" val="4597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300097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119583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edits</a:t>
            </a:r>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49376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baseline="0" dirty="0" smtClean="0">
              <a:solidFill>
                <a:srgbClr val="FF0000"/>
              </a:solidFill>
            </a:endParaRPr>
          </a:p>
        </p:txBody>
      </p:sp>
      <p:sp>
        <p:nvSpPr>
          <p:cNvPr id="4" name="Slide Number Placeholder 3"/>
          <p:cNvSpPr>
            <a:spLocks noGrp="1"/>
          </p:cNvSpPr>
          <p:nvPr>
            <p:ph type="sldNum" sz="quarter" idx="10"/>
          </p:nvPr>
        </p:nvSpPr>
        <p:spPr/>
        <p:txBody>
          <a:bodyPr/>
          <a:lstStyle/>
          <a:p>
            <a:fld id="{CBF29EAA-B655-E240-B2C9-0C8E34D20770}" type="slidenum">
              <a:rPr lang="en-US" smtClean="0"/>
              <a:pPr/>
              <a:t>8</a:t>
            </a:fld>
            <a:endParaRPr lang="en-US" dirty="0"/>
          </a:p>
        </p:txBody>
      </p:sp>
    </p:spTree>
    <p:extLst>
      <p:ext uri="{BB962C8B-B14F-4D97-AF65-F5344CB8AC3E}">
        <p14:creationId xmlns:p14="http://schemas.microsoft.com/office/powerpoint/2010/main" val="176866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3349405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
        <p:nvSpPr>
          <p:cNvPr id="12" name="Rectangle 11"/>
          <p:cNvSpPr/>
          <p:nvPr/>
        </p:nvSpPr>
        <p:spPr>
          <a:xfrm>
            <a:off x="7162800" y="6477000"/>
            <a:ext cx="1981200" cy="400110"/>
          </a:xfrm>
          <a:prstGeom prst="rect">
            <a:avLst/>
          </a:prstGeom>
        </p:spPr>
        <p:txBody>
          <a:bodyPr wrap="square">
            <a:spAutoFit/>
          </a:bodyPr>
          <a:lstStyle/>
          <a:p>
            <a:pPr algn="r"/>
            <a:r>
              <a:rPr lang="en-US" sz="1000" dirty="0" smtClean="0">
                <a:solidFill>
                  <a:schemeClr val="bg1"/>
                </a:solidFill>
                <a:latin typeface="Calibri" panose="020F0502020204030204" pitchFamily="34" charset="0"/>
                <a:cs typeface="Arial" panose="020B0604020202020204" pitchFamily="34" charset="0"/>
              </a:rPr>
              <a:t>AHRQ Pub. No. 16(17)-0019-2-EF</a:t>
            </a:r>
          </a:p>
          <a:p>
            <a:pPr algn="r"/>
            <a:r>
              <a:rPr lang="en-US" sz="1000" dirty="0" smtClean="0">
                <a:solidFill>
                  <a:schemeClr val="bg1"/>
                </a:solidFill>
                <a:latin typeface="Calibri" panose="020F0502020204030204" pitchFamily="34" charset="0"/>
                <a:cs typeface="Arial" panose="020B0604020202020204" pitchFamily="34" charset="0"/>
              </a:rPr>
              <a:t>May 2017</a:t>
            </a:r>
            <a:endParaRPr lang="en-US" sz="1000" dirty="0">
              <a:solidFill>
                <a:schemeClr val="bg1"/>
              </a:solidFill>
              <a:latin typeface="Calibri" panose="020F0502020204030204" pitchFamily="34" charset="0"/>
              <a:cs typeface="Arial" panose="020B0604020202020204"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7969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7245"/>
            <a:ext cx="7886700" cy="502986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0779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806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8929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2951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9783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99484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457200" y="6477000"/>
            <a:ext cx="2133600" cy="365125"/>
          </a:xfrm>
          <a:prstGeom prst="rect">
            <a:avLst/>
          </a:prstGeom>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041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477000"/>
            <a:ext cx="9144000" cy="501650"/>
          </a:xfrm>
          <a:prstGeom prst="rect">
            <a:avLst/>
          </a:prstGeom>
        </p:spPr>
      </p:pic>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Slide Number Placeholder 5"/>
          <p:cNvSpPr txBox="1">
            <a:spLocks/>
          </p:cNvSpPr>
          <p:nvPr userDrawn="1"/>
        </p:nvSpPr>
        <p:spPr>
          <a:xfrm>
            <a:off x="6975835" y="6600825"/>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Coaching Clinical Teams | </a:t>
            </a:r>
            <a:fld id="{D0C9C990-79A9-48BD-8275-246184B5F984}" type="slidenum">
              <a:rPr lang="en-US" sz="9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pPr algn="r"/>
              <a:t>‹#›</a:t>
            </a:fld>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solidFill>
                <a:schemeClr val="bg1"/>
              </a:solidFill>
              <a:latin typeface="Calibri" panose="020F0502020204030204" pitchFamily="34" charset="0"/>
              <a:cs typeface="Times New Roman" panose="02020603050405020304" pitchFamily="18" charset="0"/>
            </a:endParaRPr>
          </a:p>
        </p:txBody>
      </p:sp>
      <p:sp>
        <p:nvSpPr>
          <p:cNvPr id="5" name="Rectangle 4"/>
          <p:cNvSpPr/>
          <p:nvPr userDrawn="1"/>
        </p:nvSpPr>
        <p:spPr>
          <a:xfrm>
            <a:off x="0" y="6638131"/>
            <a:ext cx="5364930" cy="230832"/>
          </a:xfrm>
          <a:prstGeom prst="rect">
            <a:avLst/>
          </a:prstGeom>
        </p:spPr>
        <p:txBody>
          <a:bodyPr wrap="square">
            <a:spAutoFit/>
          </a:bodyPr>
          <a:lstStyle/>
          <a:p>
            <a:r>
              <a:rPr lang="en-US" sz="900" dirty="0" smtClean="0">
                <a:latin typeface="Calibri" panose="020F0502020204030204" pitchFamily="34" charset="0"/>
                <a:ea typeface="Calibri" panose="020F0502020204030204" pitchFamily="34" charset="0"/>
                <a:cs typeface="Times New Roman" panose="02020603050405020304" pitchFamily="18" charset="0"/>
              </a:rPr>
              <a:t>AHRQ Safety Program for Ambulatory Surgery</a:t>
            </a:r>
            <a:endParaRPr lang="en-US" sz="9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849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7" r:id="rId7"/>
    <p:sldLayoutId id="2147483709" r:id="rId8"/>
  </p:sldLayoutIdLst>
  <p:timing>
    <p:tnLst>
      <p:par>
        <p:cTn id="1" dur="indefinite" restart="never" nodeType="tmRoot"/>
      </p:par>
    </p:tnLst>
  </p:timing>
  <p:hf hdr="0" dt="0"/>
  <p:txStyles>
    <p:titleStyle>
      <a:lvl1pPr algn="ctr" defTabSz="457200" rtl="0" eaLnBrk="1" latinLnBrk="0" hangingPunct="1">
        <a:lnSpc>
          <a:spcPct val="90000"/>
        </a:lnSpc>
        <a:spcBef>
          <a:spcPct val="0"/>
        </a:spcBef>
        <a:buNone/>
        <a:defRPr lang="en-US" sz="3600" kern="1200" dirty="0">
          <a:solidFill>
            <a:schemeClr val="bg1"/>
          </a:solidFill>
          <a:latin typeface="+mn-lt"/>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structor/fundamentals/module9/igcoachi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youtu.be/hk-3S5sQVmQ"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youtu.be/9C1cvna5NAg"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youtu.be/mQJA9-_fxU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youtu.be/8H1gorfVbE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youtu.be/88t46tAXUV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ahrq.gov/professionals/quality-patient-safety/hais/tools/ambulatory-surgery/sections/implementation/implementation-guide/app-d.html" TargetMode="External"/><Relationship Id="rId7"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ahrq.gov/professionals/education/curriculum-tools/cusptoolkit/toolkit/learndefects.html" TargetMode="External"/><Relationship Id="rId5" Type="http://schemas.openxmlformats.org/officeDocument/2006/relationships/hyperlink" Target="https://www.ahrq.gov/professionals/quality-patient-safety/hais/tools/ambulatory-surgery/sections/implementation/training-tools/learn.html" TargetMode="External"/><Relationship Id="rId4" Type="http://schemas.openxmlformats.org/officeDocument/2006/relationships/hyperlink" Target="https://www.ahrq.gov/professionals/quality-patient-safety/hais/tools/ambulatory-surgery/sections/implementation/training-tools/checklist-creating.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structor/fundamentals/module9/igcoaching.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ahrq.gov/professionals/education/curriculum-tools/cusptoolkit/toolkit/learndefect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Coaching Clinical Teams Module</a:t>
            </a:r>
            <a:endParaRPr lang="en-US" dirty="0"/>
          </a:p>
        </p:txBody>
      </p:sp>
      <p:sp>
        <p:nvSpPr>
          <p:cNvPr id="8" name="Title 7"/>
          <p:cNvSpPr>
            <a:spLocks noGrp="1"/>
          </p:cNvSpPr>
          <p:nvPr>
            <p:ph type="title"/>
          </p:nvPr>
        </p:nvSpPr>
        <p:spPr>
          <a:xfrm>
            <a:off x="533400" y="228600"/>
            <a:ext cx="8115300" cy="828772"/>
          </a:xfrm>
        </p:spPr>
        <p:txBody>
          <a:bodyPr>
            <a:normAutofit fontScale="90000"/>
          </a:bodyPr>
          <a:lstStyle/>
          <a:p>
            <a:r>
              <a:rPr lang="en-US" b="1" dirty="0" smtClean="0"/>
              <a:t>AHRQ  Safety Program for Ambulatory Surgery</a:t>
            </a:r>
            <a:endParaRPr lang="en-US" b="1" dirty="0"/>
          </a:p>
        </p:txBody>
      </p:sp>
    </p:spTree>
    <p:extLst>
      <p:ext uri="{BB962C8B-B14F-4D97-AF65-F5344CB8AC3E}">
        <p14:creationId xmlns:p14="http://schemas.microsoft.com/office/powerpoint/2010/main" val="77659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prstGeom prst="rect">
            <a:avLst/>
          </a:prstGeom>
        </p:spPr>
        <p:txBody>
          <a:bodyPr>
            <a:normAutofit lnSpcReduction="10000"/>
          </a:bodyPr>
          <a:lstStyle/>
          <a:p>
            <a:pPr marL="0" indent="0">
              <a:buNone/>
            </a:pPr>
            <a:r>
              <a:rPr lang="en-US" dirty="0" smtClean="0"/>
              <a:t>Coaching is </a:t>
            </a:r>
            <a:r>
              <a:rPr lang="en-US" dirty="0"/>
              <a:t>not</a:t>
            </a:r>
            <a:r>
              <a:rPr lang="en-US" dirty="0" smtClean="0"/>
              <a:t>—</a:t>
            </a:r>
          </a:p>
          <a:p>
            <a:r>
              <a:rPr lang="en-US" dirty="0" smtClean="0"/>
              <a:t>Telling</a:t>
            </a:r>
            <a:r>
              <a:rPr lang="en-US" baseline="30000" dirty="0"/>
              <a:t>2</a:t>
            </a:r>
            <a:endParaRPr lang="en-US" dirty="0"/>
          </a:p>
          <a:p>
            <a:r>
              <a:rPr lang="en-US" dirty="0" smtClean="0"/>
              <a:t>Criticizing</a:t>
            </a:r>
            <a:endParaRPr lang="en-US" dirty="0"/>
          </a:p>
          <a:p>
            <a:r>
              <a:rPr lang="en-US" dirty="0" smtClean="0"/>
              <a:t>Instructing/teaching</a:t>
            </a:r>
          </a:p>
          <a:p>
            <a:pPr marL="0" indent="0">
              <a:spcBef>
                <a:spcPts val="21600"/>
              </a:spcBef>
              <a:buNone/>
            </a:pPr>
            <a:r>
              <a:rPr lang="en-US" sz="1200" baseline="30000" dirty="0" smtClean="0"/>
              <a:t>2</a:t>
            </a:r>
            <a:r>
              <a:rPr lang="en-US" sz="1200" dirty="0" smtClean="0"/>
              <a:t>Knight </a:t>
            </a:r>
            <a:r>
              <a:rPr lang="en-US" sz="1200" dirty="0"/>
              <a:t>J. Coaching: The key to translating research into practice lies in continuous, job-embedded learning with ongoing support. Journal of Staff </a:t>
            </a:r>
            <a:r>
              <a:rPr lang="en-US" sz="1200" dirty="0" smtClean="0"/>
              <a:t>Development. 2009 Dec 1;30(1):</a:t>
            </a:r>
            <a:r>
              <a:rPr lang="en-US" sz="1200" dirty="0"/>
              <a:t>18-22. </a:t>
            </a:r>
          </a:p>
          <a:p>
            <a:pPr marL="0" indent="0">
              <a:buNone/>
            </a:pPr>
            <a:endParaRPr lang="en-US" dirty="0"/>
          </a:p>
        </p:txBody>
      </p:sp>
      <p:sp>
        <p:nvSpPr>
          <p:cNvPr id="2" name="Title 1"/>
          <p:cNvSpPr>
            <a:spLocks noGrp="1"/>
          </p:cNvSpPr>
          <p:nvPr>
            <p:ph type="title"/>
          </p:nvPr>
        </p:nvSpPr>
        <p:spPr/>
        <p:txBody>
          <a:bodyPr/>
          <a:lstStyle/>
          <a:p>
            <a:r>
              <a:rPr lang="en-US" dirty="0" smtClean="0"/>
              <a:t>Overview Of Coaching </a:t>
            </a:r>
            <a:r>
              <a:rPr lang="en-US" sz="2400" dirty="0" smtClean="0"/>
              <a:t>(continued)</a:t>
            </a:r>
            <a:r>
              <a:rPr lang="en-US" dirty="0" smtClean="0"/>
              <a:t> </a:t>
            </a:r>
            <a:endParaRPr lang="en-US" dirty="0"/>
          </a:p>
        </p:txBody>
      </p:sp>
      <p:pic>
        <p:nvPicPr>
          <p:cNvPr id="6" name="Content Placeholder 5" descr="clip art of someone speaking with their hands on either side of their mouth to amplify their voice"/>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l="38630" t="12425" r="37951" b="33762"/>
          <a:stretch/>
        </p:blipFill>
        <p:spPr>
          <a:xfrm>
            <a:off x="5334000" y="1724025"/>
            <a:ext cx="1981200" cy="3416300"/>
          </a:xfrm>
          <a:prstGeom prst="rect">
            <a:avLst/>
          </a:prstGeom>
        </p:spPr>
      </p:pic>
    </p:spTree>
    <p:extLst>
      <p:ext uri="{BB962C8B-B14F-4D97-AF65-F5344CB8AC3E}">
        <p14:creationId xmlns:p14="http://schemas.microsoft.com/office/powerpoint/2010/main" val="121845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960" y="1219200"/>
            <a:ext cx="7886700" cy="5029860"/>
          </a:xfrm>
          <a:prstGeom prst="rect">
            <a:avLst/>
          </a:prstGeom>
        </p:spPr>
        <p:txBody>
          <a:bodyPr>
            <a:normAutofit fontScale="85000" lnSpcReduction="20000"/>
          </a:bodyPr>
          <a:lstStyle/>
          <a:p>
            <a:r>
              <a:rPr lang="en-US" dirty="0"/>
              <a:t>Better patient </a:t>
            </a:r>
            <a:r>
              <a:rPr lang="en-US" dirty="0" smtClean="0"/>
              <a:t>care</a:t>
            </a:r>
            <a:r>
              <a:rPr lang="en-US" baseline="30000" dirty="0"/>
              <a:t>3</a:t>
            </a:r>
            <a:endParaRPr lang="en-US" dirty="0"/>
          </a:p>
          <a:p>
            <a:r>
              <a:rPr lang="en-US" dirty="0" smtClean="0"/>
              <a:t>Better morale</a:t>
            </a:r>
            <a:endParaRPr lang="en-US" baseline="30000" dirty="0" smtClean="0"/>
          </a:p>
          <a:p>
            <a:r>
              <a:rPr lang="en-US" dirty="0"/>
              <a:t>Better </a:t>
            </a:r>
            <a:r>
              <a:rPr lang="en-US" dirty="0" smtClean="0"/>
              <a:t>functioning team</a:t>
            </a:r>
            <a:endParaRPr lang="en-US" dirty="0"/>
          </a:p>
          <a:p>
            <a:r>
              <a:rPr lang="en-US" dirty="0" smtClean="0"/>
              <a:t>Motivates individuals and teams to make changes</a:t>
            </a:r>
            <a:r>
              <a:rPr lang="en-US" baseline="30000" dirty="0" smtClean="0"/>
              <a:t>3,</a:t>
            </a:r>
            <a:r>
              <a:rPr lang="en-US" baseline="30000" dirty="0"/>
              <a:t>1</a:t>
            </a:r>
            <a:endParaRPr lang="en-US" dirty="0"/>
          </a:p>
          <a:p>
            <a:r>
              <a:rPr lang="en-US" dirty="0" smtClean="0"/>
              <a:t>Identifies safe practices and areas where you may want to focus future quality improvement efforts</a:t>
            </a:r>
            <a:r>
              <a:rPr lang="en-US" baseline="30000" dirty="0" smtClean="0"/>
              <a:t>4</a:t>
            </a:r>
          </a:p>
          <a:p>
            <a:pPr marL="0" indent="0">
              <a:spcBef>
                <a:spcPts val="13200"/>
              </a:spcBef>
              <a:buNone/>
            </a:pPr>
            <a:r>
              <a:rPr lang="en-US" sz="1200" baseline="30000" dirty="0"/>
              <a:t>1</a:t>
            </a:r>
            <a:r>
              <a:rPr lang="en-US" sz="1200" dirty="0"/>
              <a:t>TeamSTEPPS Fundamentals Course: Module 9. Coaching Workshop: Instructor's Materials. November 2008. Agency for Healthcare Research and Quality, Rockville, MD. </a:t>
            </a:r>
            <a:r>
              <a:rPr lang="en-US" sz="1200" dirty="0">
                <a:hlinkClick r:id="rId3"/>
              </a:rPr>
              <a:t>http://www.ahrq.gov/professionals/education/curriculum-tools/teamstepps/instructor/fundamentals/module9/igcoaching.html</a:t>
            </a:r>
            <a:r>
              <a:rPr lang="en-US" sz="1200" dirty="0" smtClean="0"/>
              <a:t>.</a:t>
            </a:r>
          </a:p>
          <a:p>
            <a:pPr marL="0" indent="0">
              <a:buNone/>
            </a:pPr>
            <a:r>
              <a:rPr lang="en-US" sz="1200" baseline="30000" dirty="0" smtClean="0"/>
              <a:t>3</a:t>
            </a:r>
            <a:r>
              <a:rPr lang="en-US" sz="1200" dirty="0" smtClean="0"/>
              <a:t>Rudolph </a:t>
            </a:r>
            <a:r>
              <a:rPr lang="en-US" sz="1200" dirty="0"/>
              <a:t>JW, Simon R, Rivard P, et al. Debriefing with good judgment: combining rigorous feedback with genuine inquiry. Anesthesiol Clin. 2007 Jun;25(2):361-376. PMID: 17574196.</a:t>
            </a:r>
          </a:p>
          <a:p>
            <a:pPr marL="0" indent="0">
              <a:buNone/>
            </a:pPr>
            <a:r>
              <a:rPr lang="en-US" sz="1200" baseline="30000" dirty="0" smtClean="0"/>
              <a:t>4</a:t>
            </a:r>
            <a:r>
              <a:rPr lang="en-US" sz="1200" dirty="0" smtClean="0"/>
              <a:t>Marilyn</a:t>
            </a:r>
            <a:r>
              <a:rPr lang="en-US" sz="1200" dirty="0"/>
              <a:t>, PC, Moore Joseph. Learning in the thick of it. Harv Bus Rev. 2005 Jul-Aug;83(7):84-92, 192. PMID: 16028819.</a:t>
            </a:r>
          </a:p>
          <a:p>
            <a:pPr marL="0" indent="0">
              <a:buNone/>
            </a:pPr>
            <a:r>
              <a:rPr lang="en-US" sz="1300" dirty="0" smtClean="0"/>
              <a:t> </a:t>
            </a:r>
            <a:endParaRPr lang="en-US" sz="1300" baseline="30000"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Benefits of Coaching Teams</a:t>
            </a:r>
            <a:endParaRPr lang="en-US" dirty="0"/>
          </a:p>
        </p:txBody>
      </p:sp>
      <p:pic>
        <p:nvPicPr>
          <p:cNvPr id="6" name="Content Placeholder 5" descr="clip art of a medical team raising their hands to answer questions from an instructor"/>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2251752" y="2895600"/>
            <a:ext cx="4267116" cy="3200337"/>
          </a:xfrm>
          <a:prstGeom prst="rect">
            <a:avLst/>
          </a:prstGeom>
        </p:spPr>
      </p:pic>
    </p:spTree>
    <p:extLst>
      <p:ext uri="{BB962C8B-B14F-4D97-AF65-F5344CB8AC3E}">
        <p14:creationId xmlns:p14="http://schemas.microsoft.com/office/powerpoint/2010/main" val="2941401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a:t>A </a:t>
            </a:r>
            <a:r>
              <a:rPr lang="en-US" dirty="0" smtClean="0"/>
              <a:t>coach should be someone who </a:t>
            </a:r>
            <a:r>
              <a:rPr lang="en-US" dirty="0"/>
              <a:t>is</a:t>
            </a:r>
            <a:r>
              <a:rPr lang="en-US" dirty="0" smtClean="0"/>
              <a:t>— </a:t>
            </a:r>
          </a:p>
          <a:p>
            <a:r>
              <a:rPr lang="en-US" dirty="0" smtClean="0"/>
              <a:t>Coachable</a:t>
            </a:r>
          </a:p>
          <a:p>
            <a:r>
              <a:rPr lang="en-US" dirty="0"/>
              <a:t>T</a:t>
            </a:r>
            <a:r>
              <a:rPr lang="en-US" dirty="0" smtClean="0"/>
              <a:t>rusted </a:t>
            </a:r>
            <a:r>
              <a:rPr lang="en-US" dirty="0"/>
              <a:t>and respected by their </a:t>
            </a:r>
            <a:r>
              <a:rPr lang="en-US" dirty="0" smtClean="0"/>
              <a:t>peers</a:t>
            </a:r>
            <a:r>
              <a:rPr lang="en-US" baseline="30000" dirty="0"/>
              <a:t>1</a:t>
            </a:r>
          </a:p>
          <a:p>
            <a:r>
              <a:rPr lang="en-US" dirty="0"/>
              <a:t>A</a:t>
            </a:r>
            <a:r>
              <a:rPr lang="en-US" dirty="0" smtClean="0"/>
              <a:t>n </a:t>
            </a:r>
            <a:r>
              <a:rPr lang="en-US" dirty="0"/>
              <a:t>excellent communicator and listens </a:t>
            </a:r>
            <a:r>
              <a:rPr lang="en-US" dirty="0" smtClean="0"/>
              <a:t>respectfully</a:t>
            </a:r>
          </a:p>
          <a:p>
            <a:r>
              <a:rPr lang="en-US" dirty="0"/>
              <a:t>K</a:t>
            </a:r>
            <a:r>
              <a:rPr lang="en-US" dirty="0" smtClean="0"/>
              <a:t>nowledgeable </a:t>
            </a:r>
            <a:r>
              <a:rPr lang="en-US" dirty="0"/>
              <a:t>of the clinical environment </a:t>
            </a:r>
          </a:p>
          <a:p>
            <a:r>
              <a:rPr lang="en-US" dirty="0" smtClean="0"/>
              <a:t>Trained at giving feedback</a:t>
            </a:r>
            <a:r>
              <a:rPr lang="en-US" baseline="30000" dirty="0" smtClean="0"/>
              <a:t>2</a:t>
            </a:r>
          </a:p>
          <a:p>
            <a:pPr marL="57150" indent="0">
              <a:spcBef>
                <a:spcPts val="7200"/>
              </a:spcBef>
              <a:buNone/>
            </a:pPr>
            <a:r>
              <a:rPr lang="en-US" sz="1200" baseline="30000" dirty="0"/>
              <a:t>1</a:t>
            </a:r>
            <a:r>
              <a:rPr lang="en-US" sz="1200" dirty="0"/>
              <a:t>TeamSTEPPS Fundamentals Course: Module 9. Coaching Workshop: Instructor's Materials. November 2008. Agency for Healthcare Research and Quality, Rockville, MD. http://www.ahrq.gov/professionals/education/curriculum-tools/teamstepps/instructor/fundamentals/module9/igcoaching.html. </a:t>
            </a:r>
            <a:endParaRPr lang="en-US" sz="1200" baseline="30000" dirty="0"/>
          </a:p>
          <a:p>
            <a:pPr marL="57150" indent="0">
              <a:buNone/>
            </a:pPr>
            <a:r>
              <a:rPr lang="en-US" sz="1200" baseline="30000" dirty="0"/>
              <a:t>2</a:t>
            </a:r>
            <a:r>
              <a:rPr lang="en-US" sz="1200" dirty="0"/>
              <a:t>Knight J. Coaching: The key to translating research into practice lies in continuous, job-embedded learning with ongoing support. Journal of Staff </a:t>
            </a:r>
            <a:r>
              <a:rPr lang="en-US" sz="1200" dirty="0" smtClean="0"/>
              <a:t>Development. 2009 Dec 1;30(1):</a:t>
            </a:r>
            <a:r>
              <a:rPr lang="en-US" sz="1200" dirty="0"/>
              <a:t>18-22. </a:t>
            </a:r>
          </a:p>
          <a:p>
            <a:pPr marL="0" indent="0">
              <a:buNone/>
            </a:pPr>
            <a:endParaRPr lang="en-US" dirty="0"/>
          </a:p>
          <a:p>
            <a:pPr lvl="1"/>
            <a:endParaRPr lang="en-US" dirty="0"/>
          </a:p>
        </p:txBody>
      </p:sp>
      <p:sp>
        <p:nvSpPr>
          <p:cNvPr id="2" name="Title 1"/>
          <p:cNvSpPr>
            <a:spLocks noGrp="1"/>
          </p:cNvSpPr>
          <p:nvPr>
            <p:ph type="title"/>
          </p:nvPr>
        </p:nvSpPr>
        <p:spPr/>
        <p:txBody>
          <a:bodyPr/>
          <a:lstStyle/>
          <a:p>
            <a:r>
              <a:rPr lang="en-US" dirty="0" smtClean="0"/>
              <a:t>Traits of a Coach</a:t>
            </a:r>
            <a:endParaRPr lang="en-US" dirty="0"/>
          </a:p>
        </p:txBody>
      </p:sp>
    </p:spTree>
    <p:extLst>
      <p:ext uri="{BB962C8B-B14F-4D97-AF65-F5344CB8AC3E}">
        <p14:creationId xmlns:p14="http://schemas.microsoft.com/office/powerpoint/2010/main" val="1612116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p:txBody>
          <a:bodyPr>
            <a:normAutofit/>
          </a:bodyPr>
          <a:lstStyle/>
          <a:p>
            <a:pPr marL="0" indent="0">
              <a:buNone/>
            </a:pPr>
            <a:r>
              <a:rPr lang="en-US" dirty="0" smtClean="0"/>
              <a:t>This section </a:t>
            </a:r>
            <a:r>
              <a:rPr lang="en-US" dirty="0"/>
              <a:t>covers</a:t>
            </a:r>
            <a:r>
              <a:rPr lang="en-US" dirty="0" smtClean="0"/>
              <a:t>—</a:t>
            </a:r>
          </a:p>
          <a:p>
            <a:r>
              <a:rPr lang="en-US" dirty="0" smtClean="0"/>
              <a:t>How feedback is usually given in the health care environment </a:t>
            </a:r>
          </a:p>
          <a:p>
            <a:r>
              <a:rPr lang="en-US" dirty="0" smtClean="0"/>
              <a:t>The basics of giving constructive feedback </a:t>
            </a:r>
          </a:p>
          <a:p>
            <a:r>
              <a:rPr lang="en-US" dirty="0" smtClean="0"/>
              <a:t>The power of asking questions </a:t>
            </a:r>
          </a:p>
          <a:p>
            <a:r>
              <a:rPr lang="en-US" dirty="0" smtClean="0"/>
              <a:t>Examples of using the three-part question to coach teams</a:t>
            </a:r>
            <a:endParaRPr lang="en-US" dirty="0"/>
          </a:p>
        </p:txBody>
      </p:sp>
      <p:sp>
        <p:nvSpPr>
          <p:cNvPr id="2" name="Title 1"/>
          <p:cNvSpPr>
            <a:spLocks noGrp="1"/>
          </p:cNvSpPr>
          <p:nvPr>
            <p:ph type="title"/>
          </p:nvPr>
        </p:nvSpPr>
        <p:spPr/>
        <p:txBody>
          <a:bodyPr>
            <a:normAutofit/>
          </a:bodyPr>
          <a:lstStyle/>
          <a:p>
            <a:pPr lvl="0"/>
            <a:r>
              <a:rPr lang="en-US" dirty="0" smtClean="0"/>
              <a:t>Giving Constructive Feedback to Teams </a:t>
            </a:r>
            <a:endParaRPr lang="en-US" dirty="0"/>
          </a:p>
        </p:txBody>
      </p:sp>
    </p:spTree>
    <p:extLst>
      <p:ext uri="{BB962C8B-B14F-4D97-AF65-F5344CB8AC3E}">
        <p14:creationId xmlns:p14="http://schemas.microsoft.com/office/powerpoint/2010/main" val="192356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Criticizing</a:t>
            </a:r>
          </a:p>
          <a:p>
            <a:r>
              <a:rPr lang="en-US" dirty="0" smtClean="0"/>
              <a:t>Telling</a:t>
            </a:r>
          </a:p>
          <a:p>
            <a:r>
              <a:rPr lang="en-US" dirty="0" smtClean="0"/>
              <a:t>Yelling</a:t>
            </a:r>
          </a:p>
          <a:p>
            <a:r>
              <a:rPr lang="en-US" dirty="0" smtClean="0"/>
              <a:t>One-sided</a:t>
            </a:r>
          </a:p>
          <a:p>
            <a:r>
              <a:rPr lang="en-US" dirty="0" smtClean="0"/>
              <a:t>Assuming incompetence</a:t>
            </a:r>
            <a:endParaRPr lang="en-US" dirty="0"/>
          </a:p>
        </p:txBody>
      </p:sp>
      <p:sp>
        <p:nvSpPr>
          <p:cNvPr id="2" name="Title 1"/>
          <p:cNvSpPr>
            <a:spLocks noGrp="1"/>
          </p:cNvSpPr>
          <p:nvPr>
            <p:ph type="title"/>
          </p:nvPr>
        </p:nvSpPr>
        <p:spPr/>
        <p:txBody>
          <a:bodyPr>
            <a:normAutofit fontScale="90000"/>
          </a:bodyPr>
          <a:lstStyle/>
          <a:p>
            <a:r>
              <a:rPr lang="en-US" dirty="0" smtClean="0"/>
              <a:t>How Feedback Is Often Given in the Health Care Setting</a:t>
            </a:r>
            <a:endParaRPr lang="en-US" dirty="0"/>
          </a:p>
        </p:txBody>
      </p:sp>
      <p:pic>
        <p:nvPicPr>
          <p:cNvPr id="6" name="Picture 5" descr="clip art of patient in bed and provider standing next to the bed"/>
          <p:cNvPicPr>
            <a:picLocks noChangeAspect="1"/>
          </p:cNvPicPr>
          <p:nvPr/>
        </p:nvPicPr>
        <p:blipFill>
          <a:blip r:embed="rId3"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1600200" y="4050474"/>
            <a:ext cx="3152885" cy="2364664"/>
          </a:xfrm>
          <a:prstGeom prst="rect">
            <a:avLst/>
          </a:prstGeom>
        </p:spPr>
      </p:pic>
      <p:pic>
        <p:nvPicPr>
          <p:cNvPr id="5" name="Content Placeholder 5" descr="clip art of provider speaking with hands on either side of the mouth to amplify the voice"/>
          <p:cNvPicPr>
            <a:picLocks noChangeAspect="1"/>
          </p:cNvPicPr>
          <p:nvPr/>
        </p:nvPicPr>
        <p:blipFill rotWithShape="1">
          <a:blip r:embed="rId4" cstate="print">
            <a:extLst>
              <a:ext uri="{28A0092B-C50C-407E-A947-70E740481C1C}">
                <a14:useLocalDpi xmlns:a14="http://schemas.microsoft.com/office/drawing/2010/main" val="0"/>
              </a:ext>
            </a:extLst>
          </a:blip>
          <a:srcRect l="38630" t="12425" r="37951" b="33762"/>
          <a:stretch/>
        </p:blipFill>
        <p:spPr>
          <a:xfrm>
            <a:off x="5431026" y="3657600"/>
            <a:ext cx="1539717" cy="2653553"/>
          </a:xfrm>
          <a:prstGeom prst="rect">
            <a:avLst/>
          </a:prstGeom>
        </p:spPr>
      </p:pic>
    </p:spTree>
    <p:extLst>
      <p:ext uri="{BB962C8B-B14F-4D97-AF65-F5344CB8AC3E}">
        <p14:creationId xmlns:p14="http://schemas.microsoft.com/office/powerpoint/2010/main" val="2338689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799"/>
            <a:ext cx="7886700" cy="4880305"/>
          </a:xfrm>
        </p:spPr>
        <p:txBody>
          <a:bodyPr/>
          <a:lstStyle/>
          <a:p>
            <a:r>
              <a:rPr lang="en-US" dirty="0" smtClean="0"/>
              <a:t>Simple</a:t>
            </a:r>
            <a:endParaRPr lang="en-US" dirty="0"/>
          </a:p>
          <a:p>
            <a:r>
              <a:rPr lang="en-US" dirty="0"/>
              <a:t>F</a:t>
            </a:r>
            <a:r>
              <a:rPr lang="en-US" dirty="0" smtClean="0"/>
              <a:t>ocused</a:t>
            </a:r>
          </a:p>
          <a:p>
            <a:r>
              <a:rPr lang="en-US" dirty="0"/>
              <a:t>R</a:t>
            </a:r>
            <a:r>
              <a:rPr lang="en-US" dirty="0" smtClean="0"/>
              <a:t>espectful</a:t>
            </a:r>
          </a:p>
          <a:p>
            <a:r>
              <a:rPr lang="en-US" dirty="0" smtClean="0"/>
              <a:t>Kind</a:t>
            </a:r>
            <a:endParaRPr lang="en-US" dirty="0"/>
          </a:p>
        </p:txBody>
      </p:sp>
      <p:sp>
        <p:nvSpPr>
          <p:cNvPr id="2" name="Title 1"/>
          <p:cNvSpPr>
            <a:spLocks noGrp="1"/>
          </p:cNvSpPr>
          <p:nvPr>
            <p:ph type="title"/>
          </p:nvPr>
        </p:nvSpPr>
        <p:spPr/>
        <p:txBody>
          <a:bodyPr/>
          <a:lstStyle/>
          <a:p>
            <a:r>
              <a:rPr lang="en-US" dirty="0" smtClean="0"/>
              <a:t>Key Components of Feedback</a:t>
            </a:r>
          </a:p>
        </p:txBody>
      </p:sp>
    </p:spTree>
    <p:extLst>
      <p:ext uri="{BB962C8B-B14F-4D97-AF65-F5344CB8AC3E}">
        <p14:creationId xmlns:p14="http://schemas.microsoft.com/office/powerpoint/2010/main" val="2940415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r>
              <a:rPr lang="en-US" dirty="0"/>
              <a:t>Your audience </a:t>
            </a:r>
            <a:r>
              <a:rPr lang="en-US" dirty="0" smtClean="0"/>
              <a:t>consists of </a:t>
            </a:r>
            <a:r>
              <a:rPr lang="en-US" dirty="0"/>
              <a:t>knowledgeable </a:t>
            </a:r>
            <a:r>
              <a:rPr lang="en-US" dirty="0" smtClean="0"/>
              <a:t>adults</a:t>
            </a:r>
            <a:endParaRPr lang="en-US" dirty="0"/>
          </a:p>
          <a:p>
            <a:r>
              <a:rPr lang="en-US" dirty="0" smtClean="0"/>
              <a:t>Team members benefit </a:t>
            </a:r>
            <a:r>
              <a:rPr lang="en-US" dirty="0"/>
              <a:t>from</a:t>
            </a:r>
            <a:r>
              <a:rPr lang="en-US" dirty="0" smtClean="0"/>
              <a:t>—</a:t>
            </a:r>
          </a:p>
          <a:p>
            <a:pPr lvl="1"/>
            <a:r>
              <a:rPr lang="en-US" dirty="0"/>
              <a:t>r</a:t>
            </a:r>
            <a:r>
              <a:rPr lang="en-US" dirty="0" smtClean="0"/>
              <a:t>eflecting on what has happened </a:t>
            </a:r>
            <a:endParaRPr lang="en-US" dirty="0"/>
          </a:p>
          <a:p>
            <a:pPr lvl="1"/>
            <a:r>
              <a:rPr lang="en-US" dirty="0" smtClean="0"/>
              <a:t>identifying their own solutions </a:t>
            </a:r>
            <a:endParaRPr lang="en-US" dirty="0"/>
          </a:p>
          <a:p>
            <a:r>
              <a:rPr lang="en-US" dirty="0" smtClean="0"/>
              <a:t>The role of a coach is to guide, not to tell</a:t>
            </a:r>
            <a:endParaRPr lang="en-US" dirty="0"/>
          </a:p>
        </p:txBody>
      </p:sp>
      <p:sp>
        <p:nvSpPr>
          <p:cNvPr id="2" name="Title 1"/>
          <p:cNvSpPr>
            <a:spLocks noGrp="1"/>
          </p:cNvSpPr>
          <p:nvPr>
            <p:ph type="title"/>
          </p:nvPr>
        </p:nvSpPr>
        <p:spPr/>
        <p:txBody>
          <a:bodyPr/>
          <a:lstStyle/>
          <a:p>
            <a:r>
              <a:rPr lang="en-US" dirty="0" smtClean="0"/>
              <a:t>Coach by Asking Questions</a:t>
            </a:r>
            <a:endParaRPr lang="en-US" dirty="0"/>
          </a:p>
        </p:txBody>
      </p:sp>
    </p:spTree>
    <p:extLst>
      <p:ext uri="{BB962C8B-B14F-4D97-AF65-F5344CB8AC3E}">
        <p14:creationId xmlns:p14="http://schemas.microsoft.com/office/powerpoint/2010/main" val="4102923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Each component is listed in a box, with an arrow pointing to the next box&#10;1. Your observation:&#10;“I saw…”&#10;2. Your opinion:&#10;“I think that it is important to…”&#10;3.Your question:&#10;“I wonder…”&#10;" title="Three-Part Question"/>
          <p:cNvGraphicFramePr>
            <a:graphicFrameLocks noGrp="1"/>
          </p:cNvGraphicFramePr>
          <p:nvPr>
            <p:ph idx="1"/>
            <p:extLst>
              <p:ext uri="{D42A27DB-BD31-4B8C-83A1-F6EECF244321}">
                <p14:modId xmlns:p14="http://schemas.microsoft.com/office/powerpoint/2010/main" val="3375181146"/>
              </p:ext>
            </p:extLst>
          </p:nvPr>
        </p:nvGraphicFramePr>
        <p:xfrm>
          <a:off x="457200" y="917575"/>
          <a:ext cx="78867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Components of the Three-Part Question</a:t>
            </a:r>
          </a:p>
        </p:txBody>
      </p:sp>
    </p:spTree>
    <p:extLst>
      <p:ext uri="{BB962C8B-B14F-4D97-AF65-F5344CB8AC3E}">
        <p14:creationId xmlns:p14="http://schemas.microsoft.com/office/powerpoint/2010/main" val="3153832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7886700" cy="4880304"/>
          </a:xfrm>
        </p:spPr>
        <p:txBody>
          <a:bodyPr>
            <a:normAutofit lnSpcReduction="10000"/>
          </a:bodyPr>
          <a:lstStyle/>
          <a:p>
            <a:r>
              <a:rPr lang="en-US" dirty="0" smtClean="0"/>
              <a:t>Explain your observations</a:t>
            </a:r>
          </a:p>
          <a:p>
            <a:r>
              <a:rPr lang="en-US" dirty="0" smtClean="0"/>
              <a:t>Be specific and clear</a:t>
            </a:r>
          </a:p>
          <a:p>
            <a:r>
              <a:rPr lang="en-US" dirty="0" smtClean="0"/>
              <a:t>Remain as objective as possible</a:t>
            </a:r>
          </a:p>
          <a:p>
            <a:r>
              <a:rPr lang="en-US" dirty="0" smtClean="0"/>
              <a:t>Examples</a:t>
            </a:r>
          </a:p>
          <a:p>
            <a:pPr lvl="1"/>
            <a:r>
              <a:rPr lang="en-US" dirty="0" smtClean="0"/>
              <a:t>“I saw”</a:t>
            </a:r>
          </a:p>
          <a:p>
            <a:pPr lvl="1"/>
            <a:r>
              <a:rPr lang="en-US" dirty="0" smtClean="0"/>
              <a:t>“I observed”</a:t>
            </a:r>
          </a:p>
          <a:p>
            <a:pPr lvl="1"/>
            <a:r>
              <a:rPr lang="en-US" dirty="0" smtClean="0"/>
              <a:t>“I watched”</a:t>
            </a:r>
          </a:p>
          <a:p>
            <a:pPr lvl="1"/>
            <a:r>
              <a:rPr lang="en-US" dirty="0" smtClean="0"/>
              <a:t>“The team did”</a:t>
            </a:r>
          </a:p>
          <a:p>
            <a:pPr lvl="1"/>
            <a:r>
              <a:rPr lang="en-US" dirty="0" smtClean="0"/>
              <a:t>“The team didn’t”</a:t>
            </a:r>
          </a:p>
          <a:p>
            <a:pPr lvl="1"/>
            <a:r>
              <a:rPr lang="en-US" dirty="0" smtClean="0"/>
              <a:t>“I noticed”</a:t>
            </a:r>
            <a:endParaRPr lang="en-US" dirty="0"/>
          </a:p>
          <a:p>
            <a:pPr lvl="1"/>
            <a:endParaRPr lang="en-US" dirty="0"/>
          </a:p>
        </p:txBody>
      </p:sp>
      <p:sp>
        <p:nvSpPr>
          <p:cNvPr id="2" name="Title 1"/>
          <p:cNvSpPr>
            <a:spLocks noGrp="1"/>
          </p:cNvSpPr>
          <p:nvPr>
            <p:ph type="title"/>
          </p:nvPr>
        </p:nvSpPr>
        <p:spPr/>
        <p:txBody>
          <a:bodyPr/>
          <a:lstStyle/>
          <a:p>
            <a:r>
              <a:rPr lang="en-US" dirty="0" smtClean="0"/>
              <a:t>Part I: Your Observation</a:t>
            </a:r>
            <a:endParaRPr lang="en-US" dirty="0"/>
          </a:p>
        </p:txBody>
      </p:sp>
    </p:spTree>
    <p:extLst>
      <p:ext uri="{BB962C8B-B14F-4D97-AF65-F5344CB8AC3E}">
        <p14:creationId xmlns:p14="http://schemas.microsoft.com/office/powerpoint/2010/main" val="3330681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r>
              <a:rPr lang="en-US" dirty="0" smtClean="0"/>
              <a:t>Share why you are focusing on a specific behavior or action and explain its importance </a:t>
            </a:r>
          </a:p>
          <a:p>
            <a:r>
              <a:rPr lang="en-US" dirty="0" smtClean="0"/>
              <a:t>Examples</a:t>
            </a:r>
          </a:p>
          <a:p>
            <a:pPr lvl="1"/>
            <a:r>
              <a:rPr lang="en-US" dirty="0" smtClean="0"/>
              <a:t>“I </a:t>
            </a:r>
            <a:r>
              <a:rPr lang="en-US" dirty="0"/>
              <a:t>think</a:t>
            </a:r>
            <a:r>
              <a:rPr lang="en-US" dirty="0" smtClean="0"/>
              <a:t>…”</a:t>
            </a:r>
          </a:p>
          <a:p>
            <a:pPr lvl="1"/>
            <a:r>
              <a:rPr lang="en-US" dirty="0" smtClean="0"/>
              <a:t>“</a:t>
            </a:r>
            <a:r>
              <a:rPr lang="en-US" dirty="0"/>
              <a:t>I believe</a:t>
            </a:r>
            <a:r>
              <a:rPr lang="en-US" dirty="0" smtClean="0"/>
              <a:t>…”</a:t>
            </a:r>
          </a:p>
          <a:p>
            <a:pPr lvl="1"/>
            <a:r>
              <a:rPr lang="en-US" dirty="0" smtClean="0"/>
              <a:t>“</a:t>
            </a:r>
            <a:r>
              <a:rPr lang="en-US" dirty="0"/>
              <a:t>It is really important to</a:t>
            </a:r>
            <a:r>
              <a:rPr lang="en-US" dirty="0" smtClean="0"/>
              <a:t>…”</a:t>
            </a:r>
          </a:p>
          <a:p>
            <a:pPr lvl="1"/>
            <a:r>
              <a:rPr lang="en-US" dirty="0" smtClean="0"/>
              <a:t>“</a:t>
            </a:r>
            <a:r>
              <a:rPr lang="en-US" dirty="0"/>
              <a:t>I am pleased because</a:t>
            </a:r>
            <a:r>
              <a:rPr lang="en-US" dirty="0" smtClean="0"/>
              <a:t>…”</a:t>
            </a:r>
          </a:p>
          <a:p>
            <a:pPr lvl="1"/>
            <a:r>
              <a:rPr lang="en-US" dirty="0" smtClean="0"/>
              <a:t>“</a:t>
            </a:r>
            <a:r>
              <a:rPr lang="en-US" dirty="0"/>
              <a:t>I am concerned because…”</a:t>
            </a:r>
          </a:p>
          <a:p>
            <a:pPr lvl="1"/>
            <a:endParaRPr lang="en-US" dirty="0"/>
          </a:p>
        </p:txBody>
      </p:sp>
      <p:sp>
        <p:nvSpPr>
          <p:cNvPr id="2" name="Title 1"/>
          <p:cNvSpPr>
            <a:spLocks noGrp="1"/>
          </p:cNvSpPr>
          <p:nvPr>
            <p:ph type="title"/>
          </p:nvPr>
        </p:nvSpPr>
        <p:spPr/>
        <p:txBody>
          <a:bodyPr/>
          <a:lstStyle/>
          <a:p>
            <a:r>
              <a:rPr lang="en-US" dirty="0" smtClean="0"/>
              <a:t>Part II: Your Opinion</a:t>
            </a:r>
            <a:endParaRPr lang="en-US" dirty="0"/>
          </a:p>
        </p:txBody>
      </p:sp>
    </p:spTree>
    <p:extLst>
      <p:ext uri="{BB962C8B-B14F-4D97-AF65-F5344CB8AC3E}">
        <p14:creationId xmlns:p14="http://schemas.microsoft.com/office/powerpoint/2010/main" val="2606710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graphicFrame>
        <p:nvGraphicFramePr>
          <p:cNvPr id="8" name="Content Placeholder 7" descr="The objectives are listed as a series of steps:&#10;Understand current team training in the health care setting&#10;Describe coaching in the clinical environment&#10;Outline benefits of coaching&#10;Identify the characteristics of a good coach&#10;Demonstrate coaching  steps when giving feedback to a team&#10;Describe how an observation tool can improve performance&#10;"/>
          <p:cNvGraphicFramePr>
            <a:graphicFrameLocks noGrp="1"/>
          </p:cNvGraphicFramePr>
          <p:nvPr>
            <p:ph sz="quarter" idx="11"/>
            <p:extLst>
              <p:ext uri="{D42A27DB-BD31-4B8C-83A1-F6EECF244321}">
                <p14:modId xmlns:p14="http://schemas.microsoft.com/office/powerpoint/2010/main" val="123761216"/>
              </p:ext>
            </p:extLst>
          </p:nvPr>
        </p:nvGraphicFramePr>
        <p:xfrm>
          <a:off x="0" y="6858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017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Allows the team to reflect</a:t>
            </a:r>
          </a:p>
          <a:p>
            <a:r>
              <a:rPr lang="en-US" dirty="0"/>
              <a:t>Displays genuine curiosity and interest in what happened</a:t>
            </a:r>
          </a:p>
          <a:p>
            <a:r>
              <a:rPr lang="en-US" dirty="0" smtClean="0"/>
              <a:t>Examples</a:t>
            </a:r>
            <a:endParaRPr lang="en-US" dirty="0"/>
          </a:p>
          <a:p>
            <a:pPr lvl="1"/>
            <a:r>
              <a:rPr lang="en-US" dirty="0"/>
              <a:t>“Can you help me understand?”</a:t>
            </a:r>
          </a:p>
          <a:p>
            <a:pPr lvl="1"/>
            <a:r>
              <a:rPr lang="en-US" dirty="0"/>
              <a:t>“I am curious, what do you think happened?”</a:t>
            </a:r>
          </a:p>
          <a:p>
            <a:pPr lvl="1"/>
            <a:r>
              <a:rPr lang="en-US" dirty="0"/>
              <a:t>“How did that make you feel?”</a:t>
            </a:r>
          </a:p>
          <a:p>
            <a:pPr lvl="1"/>
            <a:r>
              <a:rPr lang="en-US" dirty="0"/>
              <a:t>“What is your point of view?” </a:t>
            </a:r>
          </a:p>
          <a:p>
            <a:pPr lvl="1"/>
            <a:r>
              <a:rPr lang="en-US" dirty="0"/>
              <a:t>“How did you experience that?”</a:t>
            </a:r>
          </a:p>
          <a:p>
            <a:pPr lvl="1"/>
            <a:r>
              <a:rPr lang="en-US" dirty="0"/>
              <a:t>“I wonder what you think happened?”</a:t>
            </a:r>
          </a:p>
          <a:p>
            <a:pPr lvl="1"/>
            <a:r>
              <a:rPr lang="en-US" dirty="0"/>
              <a:t>“Where do you think your team was coming from?”</a:t>
            </a:r>
          </a:p>
          <a:p>
            <a:endParaRPr lang="en-US" dirty="0"/>
          </a:p>
        </p:txBody>
      </p:sp>
      <p:sp>
        <p:nvSpPr>
          <p:cNvPr id="3" name="Title 2"/>
          <p:cNvSpPr>
            <a:spLocks noGrp="1"/>
          </p:cNvSpPr>
          <p:nvPr>
            <p:ph type="title"/>
          </p:nvPr>
        </p:nvSpPr>
        <p:spPr/>
        <p:txBody>
          <a:bodyPr/>
          <a:lstStyle/>
          <a:p>
            <a:r>
              <a:rPr lang="en-US" dirty="0"/>
              <a:t>Part III: Your Question</a:t>
            </a:r>
          </a:p>
        </p:txBody>
      </p:sp>
    </p:spTree>
    <p:extLst>
      <p:ext uri="{BB962C8B-B14F-4D97-AF65-F5344CB8AC3E}">
        <p14:creationId xmlns:p14="http://schemas.microsoft.com/office/powerpoint/2010/main" val="4031909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pPr marL="514350" indent="-514350">
              <a:buFont typeface="+mj-lt"/>
              <a:buAutoNum type="romanUcPeriod"/>
            </a:pPr>
            <a:r>
              <a:rPr lang="en-US" dirty="0" smtClean="0"/>
              <a:t>“I noticed that the team did not debrief at the end of the case.”</a:t>
            </a:r>
            <a:endParaRPr lang="en-US" dirty="0"/>
          </a:p>
          <a:p>
            <a:pPr marL="514350" indent="-514350">
              <a:buFont typeface="+mj-lt"/>
              <a:buAutoNum type="romanUcPeriod"/>
            </a:pPr>
            <a:r>
              <a:rPr lang="en-US" dirty="0" smtClean="0"/>
              <a:t>“I think that debriefing is really important.”</a:t>
            </a:r>
            <a:endParaRPr lang="en-US" dirty="0"/>
          </a:p>
          <a:p>
            <a:pPr marL="514350" indent="-514350">
              <a:buFont typeface="+mj-lt"/>
              <a:buAutoNum type="romanUcPeriod"/>
            </a:pPr>
            <a:r>
              <a:rPr lang="en-US" dirty="0" smtClean="0"/>
              <a:t>“Can you help me understand why that didn’t happen?</a:t>
            </a:r>
          </a:p>
          <a:p>
            <a:endParaRPr lang="en-US" dirty="0"/>
          </a:p>
          <a:p>
            <a:endParaRPr lang="en-US" dirty="0" smtClean="0">
              <a:solidFill>
                <a:srgbClr val="FF0000"/>
              </a:solidFill>
            </a:endParaRPr>
          </a:p>
          <a:p>
            <a:endParaRPr lang="en-US" dirty="0"/>
          </a:p>
        </p:txBody>
      </p:sp>
      <p:sp>
        <p:nvSpPr>
          <p:cNvPr id="2" name="Title 1"/>
          <p:cNvSpPr>
            <a:spLocks noGrp="1"/>
          </p:cNvSpPr>
          <p:nvPr>
            <p:ph type="title"/>
          </p:nvPr>
        </p:nvSpPr>
        <p:spPr/>
        <p:txBody>
          <a:bodyPr/>
          <a:lstStyle/>
          <a:p>
            <a:r>
              <a:rPr lang="en-US" dirty="0" smtClean="0"/>
              <a:t>The Three Parts Together</a:t>
            </a:r>
            <a:endParaRPr lang="en-US" dirty="0"/>
          </a:p>
        </p:txBody>
      </p:sp>
    </p:spTree>
    <p:extLst>
      <p:ext uri="{BB962C8B-B14F-4D97-AF65-F5344CB8AC3E}">
        <p14:creationId xmlns:p14="http://schemas.microsoft.com/office/powerpoint/2010/main" val="2649342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7886700" cy="4880304"/>
          </a:xfrm>
        </p:spPr>
        <p:txBody>
          <a:bodyPr>
            <a:normAutofit fontScale="92500" lnSpcReduction="10000"/>
          </a:bodyPr>
          <a:lstStyle/>
          <a:p>
            <a:r>
              <a:rPr lang="en-US" dirty="0"/>
              <a:t>E</a:t>
            </a:r>
            <a:r>
              <a:rPr lang="en-US" dirty="0" smtClean="0"/>
              <a:t>xample of generalization</a:t>
            </a:r>
          </a:p>
          <a:p>
            <a:pPr lvl="1"/>
            <a:r>
              <a:rPr lang="en-US" dirty="0" smtClean="0"/>
              <a:t>“I noticed that communication wasn’t very good. I think that having good communication is important. Can you help me understand what happened?”</a:t>
            </a:r>
            <a:endParaRPr lang="en-US" dirty="0"/>
          </a:p>
          <a:p>
            <a:r>
              <a:rPr lang="en-US" dirty="0" smtClean="0"/>
              <a:t>Instead, give the team specific examples of what you saw</a:t>
            </a:r>
          </a:p>
          <a:p>
            <a:pPr lvl="1"/>
            <a:r>
              <a:rPr lang="en-US" dirty="0" smtClean="0"/>
              <a:t>“I </a:t>
            </a:r>
            <a:r>
              <a:rPr lang="en-US" dirty="0"/>
              <a:t>noticed that </a:t>
            </a:r>
            <a:r>
              <a:rPr lang="en-US" dirty="0" smtClean="0"/>
              <a:t>your team </a:t>
            </a:r>
            <a:r>
              <a:rPr lang="en-US" dirty="0"/>
              <a:t>didn’t use the checklist on the wall to prompt your </a:t>
            </a:r>
            <a:r>
              <a:rPr lang="en-US" dirty="0" smtClean="0"/>
              <a:t>discussions. I </a:t>
            </a:r>
            <a:r>
              <a:rPr lang="en-US" dirty="0"/>
              <a:t>believe </a:t>
            </a:r>
            <a:r>
              <a:rPr lang="en-US" dirty="0" smtClean="0"/>
              <a:t>reading off of the checklist helps so that all items on the checklist are discussed. </a:t>
            </a:r>
            <a:r>
              <a:rPr lang="en-US" dirty="0"/>
              <a:t>I’m curious why you </a:t>
            </a:r>
            <a:r>
              <a:rPr lang="en-US" dirty="0" smtClean="0"/>
              <a:t>didn’t read the items on the poster.</a:t>
            </a:r>
            <a:r>
              <a:rPr lang="en-US" dirty="0"/>
              <a:t>”</a:t>
            </a:r>
          </a:p>
        </p:txBody>
      </p:sp>
      <p:sp>
        <p:nvSpPr>
          <p:cNvPr id="2" name="Title 1"/>
          <p:cNvSpPr>
            <a:spLocks noGrp="1"/>
          </p:cNvSpPr>
          <p:nvPr>
            <p:ph type="title"/>
          </p:nvPr>
        </p:nvSpPr>
        <p:spPr/>
        <p:txBody>
          <a:bodyPr/>
          <a:lstStyle/>
          <a:p>
            <a:r>
              <a:rPr lang="en-US" dirty="0" smtClean="0"/>
              <a:t>Avoid Making Generalizations</a:t>
            </a:r>
            <a:endParaRPr lang="en-US" dirty="0"/>
          </a:p>
        </p:txBody>
      </p:sp>
    </p:spTree>
    <p:extLst>
      <p:ext uri="{BB962C8B-B14F-4D97-AF65-F5344CB8AC3E}">
        <p14:creationId xmlns:p14="http://schemas.microsoft.com/office/powerpoint/2010/main" val="2413044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r>
              <a:rPr lang="en-US" dirty="0"/>
              <a:t>E</a:t>
            </a:r>
            <a:r>
              <a:rPr lang="en-US" dirty="0" smtClean="0"/>
              <a:t>xample of assuming you understand people’s actions</a:t>
            </a:r>
          </a:p>
          <a:p>
            <a:pPr lvl="1"/>
            <a:r>
              <a:rPr lang="en-US" dirty="0" smtClean="0"/>
              <a:t>“I noticed that you skipped the introductions because you were in a hurry.”</a:t>
            </a:r>
          </a:p>
          <a:p>
            <a:r>
              <a:rPr lang="en-US" dirty="0" smtClean="0"/>
              <a:t>Instead say this</a:t>
            </a:r>
          </a:p>
          <a:p>
            <a:pPr lvl="1"/>
            <a:r>
              <a:rPr lang="en-US" dirty="0" smtClean="0"/>
              <a:t>“I noticed that your team skipped the introductions. I think they’re an important part of the checklist because it gives everyone a chance to say something before the start of the case. Can you tell me why you skipped them?”</a:t>
            </a:r>
            <a:endParaRPr lang="en-US" dirty="0"/>
          </a:p>
        </p:txBody>
      </p:sp>
      <p:sp>
        <p:nvSpPr>
          <p:cNvPr id="2" name="Title 1"/>
          <p:cNvSpPr>
            <a:spLocks noGrp="1"/>
          </p:cNvSpPr>
          <p:nvPr>
            <p:ph type="title"/>
          </p:nvPr>
        </p:nvSpPr>
        <p:spPr/>
        <p:txBody>
          <a:bodyPr>
            <a:normAutofit fontScale="90000"/>
          </a:bodyPr>
          <a:lstStyle/>
          <a:p>
            <a:r>
              <a:rPr lang="en-US" dirty="0" smtClean="0"/>
              <a:t>Avoid Assuming You Understand People’s Actions</a:t>
            </a:r>
            <a:endParaRPr lang="en-US" dirty="0"/>
          </a:p>
        </p:txBody>
      </p:sp>
    </p:spTree>
    <p:extLst>
      <p:ext uri="{BB962C8B-B14F-4D97-AF65-F5344CB8AC3E}">
        <p14:creationId xmlns:p14="http://schemas.microsoft.com/office/powerpoint/2010/main" val="1663801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7886700" cy="4880304"/>
          </a:xfrm>
        </p:spPr>
        <p:txBody>
          <a:bodyPr>
            <a:normAutofit lnSpcReduction="10000"/>
          </a:bodyPr>
          <a:lstStyle/>
          <a:p>
            <a:r>
              <a:rPr lang="en-US" dirty="0" smtClean="0"/>
              <a:t>Example of making the team guess what you are thinking</a:t>
            </a:r>
            <a:endParaRPr lang="en-US" dirty="0"/>
          </a:p>
          <a:p>
            <a:pPr lvl="1"/>
            <a:r>
              <a:rPr lang="en-US" dirty="0"/>
              <a:t>“Can you tell me what you did wrong?” [When you already know exactly what you are after]</a:t>
            </a:r>
          </a:p>
          <a:p>
            <a:r>
              <a:rPr lang="en-US" dirty="0"/>
              <a:t>Instead </a:t>
            </a:r>
            <a:r>
              <a:rPr lang="en-US" dirty="0" smtClean="0"/>
              <a:t>say this</a:t>
            </a:r>
            <a:endParaRPr lang="en-US" dirty="0"/>
          </a:p>
          <a:p>
            <a:pPr lvl="1"/>
            <a:r>
              <a:rPr lang="en-US" dirty="0"/>
              <a:t>“I saw that your team didn’t confirm that the antibiotics were completely infused before the start of the case</a:t>
            </a:r>
            <a:r>
              <a:rPr lang="en-US" dirty="0" smtClean="0"/>
              <a:t>. </a:t>
            </a:r>
            <a:r>
              <a:rPr lang="en-US" dirty="0"/>
              <a:t>I believe it is important that the team confirms the antibiotics are infused so that the patient doesn’t get an infection. </a:t>
            </a:r>
            <a:r>
              <a:rPr lang="en-US" dirty="0" smtClean="0"/>
              <a:t>Can </a:t>
            </a:r>
            <a:r>
              <a:rPr lang="en-US" dirty="0"/>
              <a:t>you help me understand why you did this?”</a:t>
            </a:r>
          </a:p>
          <a:p>
            <a:endParaRPr lang="en-US" dirty="0" smtClean="0"/>
          </a:p>
          <a:p>
            <a:pPr marL="457200" lvl="1" indent="0">
              <a:buNone/>
            </a:pPr>
            <a:endParaRPr lang="en-US" dirty="0"/>
          </a:p>
          <a:p>
            <a:pPr lvl="1"/>
            <a:endParaRPr lang="en-US" dirty="0"/>
          </a:p>
        </p:txBody>
      </p:sp>
      <p:sp>
        <p:nvSpPr>
          <p:cNvPr id="2" name="Title 1"/>
          <p:cNvSpPr>
            <a:spLocks noGrp="1"/>
          </p:cNvSpPr>
          <p:nvPr>
            <p:ph type="title"/>
          </p:nvPr>
        </p:nvSpPr>
        <p:spPr/>
        <p:txBody>
          <a:bodyPr>
            <a:normAutofit fontScale="90000"/>
          </a:bodyPr>
          <a:lstStyle/>
          <a:p>
            <a:r>
              <a:rPr lang="en-US" dirty="0" smtClean="0"/>
              <a:t>Avoid Making the Team Guess What You Are Thinking</a:t>
            </a:r>
            <a:endParaRPr lang="en-US" dirty="0"/>
          </a:p>
        </p:txBody>
      </p:sp>
    </p:spTree>
    <p:extLst>
      <p:ext uri="{BB962C8B-B14F-4D97-AF65-F5344CB8AC3E}">
        <p14:creationId xmlns:p14="http://schemas.microsoft.com/office/powerpoint/2010/main" val="3753325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7886700" cy="4880304"/>
          </a:xfrm>
        </p:spPr>
        <p:txBody>
          <a:bodyPr>
            <a:normAutofit lnSpcReduction="10000"/>
          </a:bodyPr>
          <a:lstStyle/>
          <a:p>
            <a:r>
              <a:rPr lang="en-US" dirty="0" smtClean="0"/>
              <a:t>Example of asking a question that already contains the answer</a:t>
            </a:r>
          </a:p>
          <a:p>
            <a:pPr lvl="1"/>
            <a:r>
              <a:rPr lang="en-US" dirty="0" smtClean="0"/>
              <a:t>“Don’t you think it would have been better if you would have done…” </a:t>
            </a:r>
          </a:p>
          <a:p>
            <a:r>
              <a:rPr lang="en-US" dirty="0" smtClean="0"/>
              <a:t>Instead say this</a:t>
            </a:r>
          </a:p>
          <a:p>
            <a:pPr lvl="1"/>
            <a:r>
              <a:rPr lang="en-US" dirty="0" smtClean="0"/>
              <a:t>“I noticed that the whole team didn’t stop all activity when performing the timeout. I think it is important for patient safety that everyone in the operating room stop activity so they can fully participate in the timeout. Can you help me understand what happened?”</a:t>
            </a:r>
          </a:p>
        </p:txBody>
      </p:sp>
      <p:sp>
        <p:nvSpPr>
          <p:cNvPr id="2" name="Title 1"/>
          <p:cNvSpPr>
            <a:spLocks noGrp="1"/>
          </p:cNvSpPr>
          <p:nvPr>
            <p:ph type="title"/>
          </p:nvPr>
        </p:nvSpPr>
        <p:spPr/>
        <p:txBody>
          <a:bodyPr>
            <a:normAutofit fontScale="90000"/>
          </a:bodyPr>
          <a:lstStyle/>
          <a:p>
            <a:r>
              <a:rPr lang="en-US" dirty="0" smtClean="0"/>
              <a:t>Avoid Asking Questions That Already Contain the Answer</a:t>
            </a:r>
            <a:endParaRPr lang="en-US" dirty="0"/>
          </a:p>
        </p:txBody>
      </p:sp>
    </p:spTree>
    <p:extLst>
      <p:ext uri="{BB962C8B-B14F-4D97-AF65-F5344CB8AC3E}">
        <p14:creationId xmlns:p14="http://schemas.microsoft.com/office/powerpoint/2010/main" val="498357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799"/>
            <a:ext cx="7886700" cy="4880305"/>
          </a:xfrm>
        </p:spPr>
        <p:txBody>
          <a:bodyPr>
            <a:normAutofit/>
          </a:bodyPr>
          <a:lstStyle/>
          <a:p>
            <a:r>
              <a:rPr lang="en-US" dirty="0" smtClean="0"/>
              <a:t>Example of disguising a statement as a question</a:t>
            </a:r>
          </a:p>
          <a:p>
            <a:pPr lvl="1"/>
            <a:r>
              <a:rPr lang="en-US" dirty="0" smtClean="0"/>
              <a:t>“You didn’t really want to do that, did you?”</a:t>
            </a:r>
          </a:p>
          <a:p>
            <a:r>
              <a:rPr lang="en-US" dirty="0" smtClean="0"/>
              <a:t>Instead say this</a:t>
            </a:r>
          </a:p>
          <a:p>
            <a:pPr lvl="1"/>
            <a:r>
              <a:rPr lang="en-US" dirty="0" smtClean="0"/>
              <a:t>“I saw that your team didn’t review the specimen labeling before the patient left the room. I believe it is important to read back the specimen labeling, including the patient’s name, so that there is no confusion over what the specimen is. I am curious, what do you think happened?”</a:t>
            </a:r>
            <a:endParaRPr lang="en-US" dirty="0"/>
          </a:p>
        </p:txBody>
      </p:sp>
      <p:sp>
        <p:nvSpPr>
          <p:cNvPr id="2" name="Title 1"/>
          <p:cNvSpPr>
            <a:spLocks noGrp="1"/>
          </p:cNvSpPr>
          <p:nvPr>
            <p:ph type="title"/>
          </p:nvPr>
        </p:nvSpPr>
        <p:spPr/>
        <p:txBody>
          <a:bodyPr>
            <a:normAutofit fontScale="90000"/>
          </a:bodyPr>
          <a:lstStyle/>
          <a:p>
            <a:r>
              <a:rPr lang="en-US" dirty="0" smtClean="0"/>
              <a:t>Avoid Disguising a Statement as a Question</a:t>
            </a:r>
            <a:endParaRPr lang="en-US" dirty="0"/>
          </a:p>
        </p:txBody>
      </p:sp>
    </p:spTree>
    <p:extLst>
      <p:ext uri="{BB962C8B-B14F-4D97-AF65-F5344CB8AC3E}">
        <p14:creationId xmlns:p14="http://schemas.microsoft.com/office/powerpoint/2010/main" val="1419402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7886700" cy="4880304"/>
          </a:xfrm>
        </p:spPr>
        <p:txBody>
          <a:bodyPr>
            <a:normAutofit fontScale="92500" lnSpcReduction="20000"/>
          </a:bodyPr>
          <a:lstStyle/>
          <a:p>
            <a:r>
              <a:rPr lang="en-US" dirty="0" smtClean="0"/>
              <a:t>Example of singling out individuals when coaching the team</a:t>
            </a:r>
            <a:endParaRPr lang="en-US" dirty="0"/>
          </a:p>
          <a:p>
            <a:pPr lvl="1"/>
            <a:r>
              <a:rPr lang="en-US" dirty="0" smtClean="0"/>
              <a:t>“Dr. Brown, I noticed that you didn’t participate in the briefing section. I think the briefing section is important. Can you tell me why?”</a:t>
            </a:r>
          </a:p>
          <a:p>
            <a:r>
              <a:rPr lang="en-US" dirty="0"/>
              <a:t>Instead </a:t>
            </a:r>
            <a:r>
              <a:rPr lang="en-US" dirty="0" smtClean="0"/>
              <a:t>say this</a:t>
            </a:r>
            <a:endParaRPr lang="en-US" dirty="0"/>
          </a:p>
          <a:p>
            <a:pPr lvl="1"/>
            <a:r>
              <a:rPr lang="en-US" dirty="0" smtClean="0"/>
              <a:t>“I noticed that during the timeout when you verified the surgical procedure that the team did not verify that it matched the consent form. I think it is safe practice to have the surgeon read the consent form in the operating room so it can be checked by multiple team members. What is your point of view?”</a:t>
            </a:r>
            <a:endParaRPr lang="en-US" dirty="0"/>
          </a:p>
        </p:txBody>
      </p:sp>
      <p:sp>
        <p:nvSpPr>
          <p:cNvPr id="2" name="Title 1"/>
          <p:cNvSpPr>
            <a:spLocks noGrp="1"/>
          </p:cNvSpPr>
          <p:nvPr>
            <p:ph type="title"/>
          </p:nvPr>
        </p:nvSpPr>
        <p:spPr/>
        <p:txBody>
          <a:bodyPr>
            <a:normAutofit fontScale="90000"/>
          </a:bodyPr>
          <a:lstStyle/>
          <a:p>
            <a:r>
              <a:rPr lang="en-US" dirty="0" smtClean="0"/>
              <a:t>Avoid Singling Out Individuals When Coaching the Team</a:t>
            </a:r>
            <a:endParaRPr lang="en-US" dirty="0"/>
          </a:p>
        </p:txBody>
      </p:sp>
    </p:spTree>
    <p:extLst>
      <p:ext uri="{BB962C8B-B14F-4D97-AF65-F5344CB8AC3E}">
        <p14:creationId xmlns:p14="http://schemas.microsoft.com/office/powerpoint/2010/main" val="3202247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57200" y="990600"/>
            <a:ext cx="7886700" cy="4956505"/>
          </a:xfrm>
        </p:spPr>
        <p:txBody>
          <a:bodyPr>
            <a:normAutofit fontScale="92500" lnSpcReduction="10000"/>
          </a:bodyPr>
          <a:lstStyle/>
          <a:p>
            <a:pPr marL="0" indent="0">
              <a:buNone/>
            </a:pPr>
            <a:r>
              <a:rPr lang="en-US" dirty="0" smtClean="0"/>
              <a:t>This section covers—</a:t>
            </a:r>
          </a:p>
          <a:p>
            <a:r>
              <a:rPr lang="en-US" dirty="0" smtClean="0"/>
              <a:t>Planning your coaching day</a:t>
            </a:r>
          </a:p>
          <a:p>
            <a:r>
              <a:rPr lang="en-US" dirty="0" smtClean="0"/>
              <a:t>Giving feedback at the appropriate time</a:t>
            </a:r>
            <a:endParaRPr lang="en-US" dirty="0"/>
          </a:p>
          <a:p>
            <a:r>
              <a:rPr lang="en-US" dirty="0" smtClean="0"/>
              <a:t>Steps you should take when giving feedback to teams</a:t>
            </a:r>
          </a:p>
          <a:p>
            <a:pPr lvl="1"/>
            <a:r>
              <a:rPr lang="en-US" dirty="0" smtClean="0"/>
              <a:t>Step I: Set the stage</a:t>
            </a:r>
          </a:p>
          <a:p>
            <a:pPr lvl="1"/>
            <a:r>
              <a:rPr lang="en-US" dirty="0" smtClean="0"/>
              <a:t>Step II: Start with an open-ended question </a:t>
            </a:r>
          </a:p>
          <a:p>
            <a:pPr lvl="1"/>
            <a:r>
              <a:rPr lang="en-US" dirty="0" smtClean="0"/>
              <a:t>Step III: Share your observations with the team using the three part question </a:t>
            </a:r>
          </a:p>
          <a:p>
            <a:pPr lvl="1"/>
            <a:r>
              <a:rPr lang="en-US" dirty="0" smtClean="0"/>
              <a:t>Step IV: Motivate the team by focusing on what they could do better</a:t>
            </a:r>
          </a:p>
          <a:p>
            <a:pPr lvl="1"/>
            <a:r>
              <a:rPr lang="en-US" dirty="0" smtClean="0"/>
              <a:t>Step V: End the coaching session</a:t>
            </a:r>
          </a:p>
          <a:p>
            <a:endParaRPr lang="en-US" dirty="0"/>
          </a:p>
        </p:txBody>
      </p:sp>
      <p:sp>
        <p:nvSpPr>
          <p:cNvPr id="2" name="Title 1"/>
          <p:cNvSpPr>
            <a:spLocks noGrp="1"/>
          </p:cNvSpPr>
          <p:nvPr>
            <p:ph type="title"/>
          </p:nvPr>
        </p:nvSpPr>
        <p:spPr>
          <a:xfrm>
            <a:off x="457200" y="228600"/>
            <a:ext cx="7886700" cy="828772"/>
          </a:xfrm>
        </p:spPr>
        <p:txBody>
          <a:bodyPr>
            <a:normAutofit fontScale="90000"/>
          </a:bodyPr>
          <a:lstStyle/>
          <a:p>
            <a:pPr lvl="0"/>
            <a:r>
              <a:rPr lang="en-US" dirty="0" smtClean="0"/>
              <a:t>Putting Coaching Into Action</a:t>
            </a:r>
            <a:br>
              <a:rPr lang="en-US" dirty="0" smtClean="0"/>
            </a:br>
            <a:endParaRPr lang="en-US" dirty="0"/>
          </a:p>
        </p:txBody>
      </p:sp>
    </p:spTree>
    <p:extLst>
      <p:ext uri="{BB962C8B-B14F-4D97-AF65-F5344CB8AC3E}">
        <p14:creationId xmlns:p14="http://schemas.microsoft.com/office/powerpoint/2010/main" val="4086810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99"/>
            <a:ext cx="7886700" cy="4804105"/>
          </a:xfrm>
        </p:spPr>
        <p:txBody>
          <a:bodyPr/>
          <a:lstStyle/>
          <a:p>
            <a:r>
              <a:rPr lang="en-US" dirty="0"/>
              <a:t>Pick the appropriate cases to coach</a:t>
            </a:r>
          </a:p>
          <a:p>
            <a:r>
              <a:rPr lang="en-US" dirty="0"/>
              <a:t>Coach on days when the team will have time to talk </a:t>
            </a:r>
          </a:p>
          <a:p>
            <a:r>
              <a:rPr lang="en-US" dirty="0"/>
              <a:t>Prepare the team for your coaching </a:t>
            </a:r>
            <a:r>
              <a:rPr lang="en-US" dirty="0" smtClean="0"/>
              <a:t>session</a:t>
            </a:r>
            <a:endParaRPr lang="en-US" dirty="0"/>
          </a:p>
        </p:txBody>
      </p:sp>
      <p:sp>
        <p:nvSpPr>
          <p:cNvPr id="3" name="Title 2"/>
          <p:cNvSpPr>
            <a:spLocks noGrp="1"/>
          </p:cNvSpPr>
          <p:nvPr>
            <p:ph type="title"/>
          </p:nvPr>
        </p:nvSpPr>
        <p:spPr/>
        <p:txBody>
          <a:bodyPr/>
          <a:lstStyle/>
          <a:p>
            <a:r>
              <a:rPr lang="en-US" dirty="0"/>
              <a:t>Planning Your Coaching Day</a:t>
            </a:r>
          </a:p>
        </p:txBody>
      </p:sp>
    </p:spTree>
    <p:extLst>
      <p:ext uri="{BB962C8B-B14F-4D97-AF65-F5344CB8AC3E}">
        <p14:creationId xmlns:p14="http://schemas.microsoft.com/office/powerpoint/2010/main" val="227374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990599"/>
            <a:ext cx="7886700" cy="4956505"/>
          </a:xfrm>
        </p:spPr>
        <p:txBody>
          <a:bodyPr/>
          <a:lstStyle/>
          <a:p>
            <a:r>
              <a:rPr lang="en-US" dirty="0" smtClean="0"/>
              <a:t>Coaching Defined</a:t>
            </a:r>
          </a:p>
          <a:p>
            <a:r>
              <a:rPr lang="en-US" dirty="0" smtClean="0"/>
              <a:t>Providing Constructive Feedback to Teams</a:t>
            </a:r>
          </a:p>
          <a:p>
            <a:r>
              <a:rPr lang="en-US" dirty="0" smtClean="0"/>
              <a:t>Putting Coaching Into Action</a:t>
            </a:r>
          </a:p>
          <a:p>
            <a:r>
              <a:rPr lang="en-US" dirty="0"/>
              <a:t>Observation Tools as Coaching Resources </a:t>
            </a:r>
            <a:endParaRPr lang="en-US" dirty="0" smtClean="0"/>
          </a:p>
          <a:p>
            <a:endParaRPr lang="en-US" dirty="0"/>
          </a:p>
        </p:txBody>
      </p:sp>
      <p:sp>
        <p:nvSpPr>
          <p:cNvPr id="6" name="Title 5"/>
          <p:cNvSpPr>
            <a:spLocks noGrp="1"/>
          </p:cNvSpPr>
          <p:nvPr>
            <p:ph type="title"/>
          </p:nvPr>
        </p:nvSpPr>
        <p:spPr/>
        <p:txBody>
          <a:bodyPr>
            <a:normAutofit/>
          </a:bodyPr>
          <a:lstStyle/>
          <a:p>
            <a:r>
              <a:rPr lang="en-US" dirty="0" smtClean="0"/>
              <a:t>Overview</a:t>
            </a:r>
            <a:endParaRPr lang="en-US" dirty="0"/>
          </a:p>
        </p:txBody>
      </p:sp>
    </p:spTree>
    <p:extLst>
      <p:ext uri="{BB962C8B-B14F-4D97-AF65-F5344CB8AC3E}">
        <p14:creationId xmlns:p14="http://schemas.microsoft.com/office/powerpoint/2010/main" val="1469850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2999"/>
            <a:ext cx="7886700" cy="4804105"/>
          </a:xfrm>
        </p:spPr>
        <p:txBody>
          <a:bodyPr/>
          <a:lstStyle/>
          <a:p>
            <a:r>
              <a:rPr lang="en-US" dirty="0" smtClean="0"/>
              <a:t>Avoid interfering with direct patient care</a:t>
            </a:r>
          </a:p>
          <a:p>
            <a:r>
              <a:rPr lang="en-US" dirty="0" smtClean="0"/>
              <a:t>Speak up if you see something that may be harmful to the patient</a:t>
            </a:r>
            <a:endParaRPr lang="en-US" dirty="0"/>
          </a:p>
        </p:txBody>
      </p:sp>
      <p:sp>
        <p:nvSpPr>
          <p:cNvPr id="2" name="Title 1"/>
          <p:cNvSpPr>
            <a:spLocks noGrp="1"/>
          </p:cNvSpPr>
          <p:nvPr>
            <p:ph type="title"/>
          </p:nvPr>
        </p:nvSpPr>
        <p:spPr/>
        <p:txBody>
          <a:bodyPr/>
          <a:lstStyle/>
          <a:p>
            <a:r>
              <a:rPr lang="en-US" dirty="0" smtClean="0"/>
              <a:t>When To Coach in the Clinical Setting </a:t>
            </a:r>
            <a:endParaRPr lang="en-US" dirty="0"/>
          </a:p>
        </p:txBody>
      </p:sp>
    </p:spTree>
    <p:extLst>
      <p:ext uri="{BB962C8B-B14F-4D97-AF65-F5344CB8AC3E}">
        <p14:creationId xmlns:p14="http://schemas.microsoft.com/office/powerpoint/2010/main" val="3069458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199"/>
            <a:ext cx="7886700" cy="4727905"/>
          </a:xfrm>
        </p:spPr>
        <p:txBody>
          <a:bodyPr/>
          <a:lstStyle/>
          <a:p>
            <a:r>
              <a:rPr lang="en-US" dirty="0" smtClean="0"/>
              <a:t>What is the team doing? </a:t>
            </a:r>
          </a:p>
          <a:p>
            <a:r>
              <a:rPr lang="en-US" dirty="0"/>
              <a:t>Do I need to coach the team or an individual</a:t>
            </a:r>
            <a:r>
              <a:rPr lang="en-US" dirty="0" smtClean="0"/>
              <a:t>?</a:t>
            </a:r>
          </a:p>
          <a:p>
            <a:r>
              <a:rPr lang="en-US" dirty="0" smtClean="0"/>
              <a:t>Will coaching be effective for this team? </a:t>
            </a:r>
          </a:p>
          <a:p>
            <a:r>
              <a:rPr lang="en-US" dirty="0" smtClean="0"/>
              <a:t>What happened during the case? </a:t>
            </a:r>
          </a:p>
          <a:p>
            <a:pPr marL="0" indent="0">
              <a:buNone/>
            </a:pP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Questions Coaches Need To Ask Themselves Before Coaching The Team’s Performance </a:t>
            </a:r>
            <a:endParaRPr lang="en-US" dirty="0"/>
          </a:p>
        </p:txBody>
      </p:sp>
    </p:spTree>
    <p:extLst>
      <p:ext uri="{BB962C8B-B14F-4D97-AF65-F5344CB8AC3E}">
        <p14:creationId xmlns:p14="http://schemas.microsoft.com/office/powerpoint/2010/main" val="2782394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799"/>
            <a:ext cx="7886700" cy="4880305"/>
          </a:xfrm>
        </p:spPr>
        <p:txBody>
          <a:bodyPr/>
          <a:lstStyle/>
          <a:p>
            <a:r>
              <a:rPr lang="en-US" dirty="0" smtClean="0"/>
              <a:t>Thank the team for letting you observe</a:t>
            </a:r>
          </a:p>
          <a:p>
            <a:r>
              <a:rPr lang="en-US" dirty="0" smtClean="0"/>
              <a:t>Frame the coaching session by telling the team the purpose is to improve patient care by enhancing their performance as a team </a:t>
            </a:r>
          </a:p>
        </p:txBody>
      </p:sp>
      <p:sp>
        <p:nvSpPr>
          <p:cNvPr id="2" name="Title 1"/>
          <p:cNvSpPr>
            <a:spLocks noGrp="1"/>
          </p:cNvSpPr>
          <p:nvPr>
            <p:ph type="title"/>
          </p:nvPr>
        </p:nvSpPr>
        <p:spPr/>
        <p:txBody>
          <a:bodyPr>
            <a:normAutofit fontScale="90000"/>
          </a:bodyPr>
          <a:lstStyle/>
          <a:p>
            <a:r>
              <a:rPr lang="en-US" dirty="0" smtClean="0"/>
              <a:t>Giving Feedback to the Team:</a:t>
            </a:r>
            <a:br>
              <a:rPr lang="en-US" dirty="0" smtClean="0"/>
            </a:br>
            <a:r>
              <a:rPr lang="en-US" dirty="0" smtClean="0"/>
              <a:t>Step 1 – Setting the Stage</a:t>
            </a:r>
            <a:endParaRPr lang="en-US" dirty="0"/>
          </a:p>
        </p:txBody>
      </p:sp>
      <p:pic>
        <p:nvPicPr>
          <p:cNvPr id="5" name="Picture 1" descr="Video icon&#10;Click to play"/>
          <p:cNvPicPr>
            <a:picLocks noChangeAspect="1" noChangeArrowheads="1"/>
          </p:cNvPicPr>
          <p:nvPr/>
        </p:nvPicPr>
        <p:blipFill>
          <a:blip r:embed="rId3" cstate="print"/>
          <a:srcRect/>
          <a:stretch>
            <a:fillRect/>
          </a:stretch>
        </p:blipFill>
        <p:spPr bwMode="auto">
          <a:xfrm>
            <a:off x="2971800" y="3048000"/>
            <a:ext cx="2667000" cy="2667000"/>
          </a:xfrm>
          <a:prstGeom prst="rect">
            <a:avLst/>
          </a:prstGeom>
          <a:noFill/>
          <a:ln w="9525">
            <a:noFill/>
            <a:miter lim="800000"/>
            <a:headEnd/>
            <a:tailEnd/>
          </a:ln>
        </p:spPr>
      </p:pic>
      <p:sp>
        <p:nvSpPr>
          <p:cNvPr id="3" name="TextBox 2"/>
          <p:cNvSpPr txBox="1"/>
          <p:nvPr/>
        </p:nvSpPr>
        <p:spPr>
          <a:xfrm>
            <a:off x="754719" y="5530334"/>
            <a:ext cx="5722281" cy="369332"/>
          </a:xfrm>
          <a:prstGeom prst="rect">
            <a:avLst/>
          </a:prstGeom>
          <a:noFill/>
        </p:spPr>
        <p:txBody>
          <a:bodyPr wrap="square" rtlCol="0">
            <a:spAutoFit/>
          </a:bodyPr>
          <a:lstStyle/>
          <a:p>
            <a:r>
              <a:rPr lang="en-US" dirty="0" smtClean="0"/>
              <a:t>Select to play video: </a:t>
            </a:r>
            <a:r>
              <a:rPr lang="en-US" u="sng" dirty="0">
                <a:hlinkClick r:id="rId4"/>
              </a:rPr>
              <a:t>https://youtu.be/hk-3S5sQVmQ</a:t>
            </a:r>
            <a:endParaRPr lang="en-US" dirty="0"/>
          </a:p>
        </p:txBody>
      </p:sp>
    </p:spTree>
    <p:extLst>
      <p:ext uri="{BB962C8B-B14F-4D97-AF65-F5344CB8AC3E}">
        <p14:creationId xmlns:p14="http://schemas.microsoft.com/office/powerpoint/2010/main" val="3957305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799"/>
            <a:ext cx="7886700" cy="4880305"/>
          </a:xfrm>
        </p:spPr>
        <p:txBody>
          <a:bodyPr/>
          <a:lstStyle/>
          <a:p>
            <a:r>
              <a:rPr lang="en-US" dirty="0" smtClean="0"/>
              <a:t>Ask “How did the last case go?”</a:t>
            </a:r>
            <a:endParaRPr lang="en-US" dirty="0"/>
          </a:p>
          <a:p>
            <a:r>
              <a:rPr lang="en-US" dirty="0" smtClean="0"/>
              <a:t>This allows team members to say what is on their minds so you can direct the conversation where you would like it to go</a:t>
            </a:r>
          </a:p>
        </p:txBody>
      </p:sp>
      <p:sp>
        <p:nvSpPr>
          <p:cNvPr id="2" name="Title 1"/>
          <p:cNvSpPr>
            <a:spLocks noGrp="1"/>
          </p:cNvSpPr>
          <p:nvPr>
            <p:ph type="title"/>
          </p:nvPr>
        </p:nvSpPr>
        <p:spPr/>
        <p:txBody>
          <a:bodyPr>
            <a:normAutofit fontScale="90000"/>
          </a:bodyPr>
          <a:lstStyle/>
          <a:p>
            <a:r>
              <a:rPr lang="en-US" dirty="0"/>
              <a:t>Giving Feedback to the Team:</a:t>
            </a:r>
            <a:br>
              <a:rPr lang="en-US" dirty="0"/>
            </a:br>
            <a:r>
              <a:rPr lang="en-US" dirty="0" smtClean="0"/>
              <a:t>Step 2 – Start With an Open-Ended Question</a:t>
            </a:r>
            <a:endParaRPr lang="en-US" dirty="0"/>
          </a:p>
        </p:txBody>
      </p:sp>
      <p:pic>
        <p:nvPicPr>
          <p:cNvPr id="5" name="Picture 1" descr="Video icon&#10;Click to play"/>
          <p:cNvPicPr>
            <a:picLocks noChangeAspect="1" noChangeArrowheads="1"/>
          </p:cNvPicPr>
          <p:nvPr/>
        </p:nvPicPr>
        <p:blipFill>
          <a:blip r:embed="rId3" cstate="print"/>
          <a:srcRect/>
          <a:stretch>
            <a:fillRect/>
          </a:stretch>
        </p:blipFill>
        <p:spPr bwMode="auto">
          <a:xfrm>
            <a:off x="3067050" y="3048000"/>
            <a:ext cx="2667000" cy="2667000"/>
          </a:xfrm>
          <a:prstGeom prst="rect">
            <a:avLst/>
          </a:prstGeom>
          <a:noFill/>
          <a:ln w="9525">
            <a:noFill/>
            <a:miter lim="800000"/>
            <a:headEnd/>
            <a:tailEnd/>
          </a:ln>
        </p:spPr>
      </p:pic>
      <p:sp>
        <p:nvSpPr>
          <p:cNvPr id="3" name="TextBox 2"/>
          <p:cNvSpPr txBox="1"/>
          <p:nvPr/>
        </p:nvSpPr>
        <p:spPr>
          <a:xfrm>
            <a:off x="990600" y="5377934"/>
            <a:ext cx="5125377" cy="369332"/>
          </a:xfrm>
          <a:prstGeom prst="rect">
            <a:avLst/>
          </a:prstGeom>
          <a:noFill/>
        </p:spPr>
        <p:txBody>
          <a:bodyPr wrap="none" rtlCol="0">
            <a:spAutoFit/>
          </a:bodyPr>
          <a:lstStyle/>
          <a:p>
            <a:r>
              <a:rPr lang="en-US" dirty="0" smtClean="0"/>
              <a:t>Select to play video: </a:t>
            </a:r>
            <a:r>
              <a:rPr lang="en-US" u="sng" dirty="0">
                <a:hlinkClick r:id="rId4"/>
              </a:rPr>
              <a:t>https://</a:t>
            </a:r>
            <a:r>
              <a:rPr lang="en-US" u="sng" dirty="0" smtClean="0">
                <a:hlinkClick r:id="rId4"/>
              </a:rPr>
              <a:t>youtu.be/9C1cvna5NAg</a:t>
            </a:r>
            <a:endParaRPr lang="en-US" dirty="0"/>
          </a:p>
        </p:txBody>
      </p:sp>
    </p:spTree>
    <p:extLst>
      <p:ext uri="{BB962C8B-B14F-4D97-AF65-F5344CB8AC3E}">
        <p14:creationId xmlns:p14="http://schemas.microsoft.com/office/powerpoint/2010/main" val="3169578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Each part of the three-part question is listed in a box, with an arrow pointing to the next box&#10;&#10;Your observation:&#10;&#10;“I saw…”&#10;&#10;Your opinion:&#10;&#10;“I think that it is important to…”&#10;Your question:&#10;&#10;“I wonder…”&#10;"/>
          <p:cNvGraphicFramePr>
            <a:graphicFrameLocks noGrp="1"/>
          </p:cNvGraphicFramePr>
          <p:nvPr>
            <p:ph idx="1"/>
            <p:extLst>
              <p:ext uri="{D42A27DB-BD31-4B8C-83A1-F6EECF244321}">
                <p14:modId xmlns:p14="http://schemas.microsoft.com/office/powerpoint/2010/main" val="2008327010"/>
              </p:ext>
            </p:extLst>
          </p:nvPr>
        </p:nvGraphicFramePr>
        <p:xfrm>
          <a:off x="457200" y="917575"/>
          <a:ext cx="78867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4800" y="0"/>
            <a:ext cx="7886700" cy="828772"/>
          </a:xfrm>
        </p:spPr>
        <p:txBody>
          <a:bodyPr>
            <a:noAutofit/>
          </a:bodyPr>
          <a:lstStyle/>
          <a:p>
            <a:r>
              <a:rPr lang="en-US" sz="2200" dirty="0"/>
              <a:t>Giving Feedback to the Team</a:t>
            </a:r>
            <a:r>
              <a:rPr lang="en-US" sz="2200" dirty="0" smtClean="0"/>
              <a:t>:</a:t>
            </a:r>
            <a:br>
              <a:rPr lang="en-US" sz="2200" dirty="0" smtClean="0"/>
            </a:br>
            <a:r>
              <a:rPr lang="en-US" sz="2200" dirty="0" smtClean="0"/>
              <a:t>Step 3 – Share Observations Using the Three-Part Question</a:t>
            </a:r>
            <a:endParaRPr lang="en-US" sz="2200" dirty="0"/>
          </a:p>
        </p:txBody>
      </p:sp>
    </p:spTree>
    <p:extLst>
      <p:ext uri="{BB962C8B-B14F-4D97-AF65-F5344CB8AC3E}">
        <p14:creationId xmlns:p14="http://schemas.microsoft.com/office/powerpoint/2010/main" val="1863408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Using Three-Part Question</a:t>
            </a:r>
            <a:endParaRPr lang="en-US" dirty="0"/>
          </a:p>
        </p:txBody>
      </p:sp>
      <p:pic>
        <p:nvPicPr>
          <p:cNvPr id="5" name="Picture 1" descr="Video icon&#10;Click to play"/>
          <p:cNvPicPr>
            <a:picLocks noChangeAspect="1" noChangeArrowheads="1"/>
          </p:cNvPicPr>
          <p:nvPr/>
        </p:nvPicPr>
        <p:blipFill>
          <a:blip r:embed="rId3" cstate="print"/>
          <a:srcRect/>
          <a:stretch>
            <a:fillRect/>
          </a:stretch>
        </p:blipFill>
        <p:spPr bwMode="auto">
          <a:xfrm>
            <a:off x="3067050" y="2209800"/>
            <a:ext cx="2667000" cy="2667000"/>
          </a:xfrm>
          <a:prstGeom prst="rect">
            <a:avLst/>
          </a:prstGeom>
          <a:noFill/>
          <a:ln w="9525">
            <a:noFill/>
            <a:miter lim="800000"/>
            <a:headEnd/>
            <a:tailEnd/>
          </a:ln>
        </p:spPr>
      </p:pic>
      <p:sp>
        <p:nvSpPr>
          <p:cNvPr id="3" name="TextBox 2"/>
          <p:cNvSpPr txBox="1"/>
          <p:nvPr/>
        </p:nvSpPr>
        <p:spPr>
          <a:xfrm>
            <a:off x="1219200" y="5257800"/>
            <a:ext cx="5105180" cy="369332"/>
          </a:xfrm>
          <a:prstGeom prst="rect">
            <a:avLst/>
          </a:prstGeom>
          <a:noFill/>
        </p:spPr>
        <p:txBody>
          <a:bodyPr wrap="none" rtlCol="0">
            <a:spAutoFit/>
          </a:bodyPr>
          <a:lstStyle/>
          <a:p>
            <a:r>
              <a:rPr lang="en-US" dirty="0" smtClean="0"/>
              <a:t>Select to play video: </a:t>
            </a:r>
            <a:r>
              <a:rPr lang="en-US" u="sng" dirty="0">
                <a:hlinkClick r:id="rId4"/>
              </a:rPr>
              <a:t>https://youtu.be/mQJA9-_fxUE</a:t>
            </a:r>
            <a:r>
              <a:rPr lang="en-US" dirty="0"/>
              <a:t> </a:t>
            </a:r>
          </a:p>
        </p:txBody>
      </p:sp>
    </p:spTree>
    <p:extLst>
      <p:ext uri="{BB962C8B-B14F-4D97-AF65-F5344CB8AC3E}">
        <p14:creationId xmlns:p14="http://schemas.microsoft.com/office/powerpoint/2010/main" val="162891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3886201"/>
          </a:xfrm>
        </p:spPr>
        <p:txBody>
          <a:bodyPr>
            <a:normAutofit/>
          </a:bodyPr>
          <a:lstStyle/>
          <a:p>
            <a:r>
              <a:rPr lang="en-US" dirty="0" smtClean="0"/>
              <a:t>Gives </a:t>
            </a:r>
            <a:r>
              <a:rPr lang="en-US" dirty="0"/>
              <a:t>teams the chance to look at what went well and what can be improved upon </a:t>
            </a:r>
            <a:endParaRPr lang="en-US" dirty="0" smtClean="0"/>
          </a:p>
          <a:p>
            <a:r>
              <a:rPr lang="en-US" dirty="0" smtClean="0"/>
              <a:t>Use a two-part technique for helping the team focus</a:t>
            </a:r>
            <a:r>
              <a:rPr lang="en-US" baseline="30000" dirty="0"/>
              <a:t>3</a:t>
            </a:r>
            <a:endParaRPr lang="en-US" dirty="0" smtClean="0"/>
          </a:p>
          <a:p>
            <a:pPr lvl="1"/>
            <a:r>
              <a:rPr lang="en-US" dirty="0" smtClean="0"/>
              <a:t>First, the team discusses what the team did well</a:t>
            </a:r>
          </a:p>
          <a:p>
            <a:pPr lvl="1"/>
            <a:r>
              <a:rPr lang="en-US" dirty="0" smtClean="0"/>
              <a:t>Second, the team identifies opportunities for improvement and discusses how to implement them in the future</a:t>
            </a:r>
          </a:p>
          <a:p>
            <a:pPr lvl="1"/>
            <a:endParaRPr lang="en-US" dirty="0"/>
          </a:p>
          <a:p>
            <a:pPr lvl="1"/>
            <a:endParaRPr lang="en-US" dirty="0"/>
          </a:p>
        </p:txBody>
      </p:sp>
      <p:sp>
        <p:nvSpPr>
          <p:cNvPr id="2" name="Title 1"/>
          <p:cNvSpPr>
            <a:spLocks noGrp="1"/>
          </p:cNvSpPr>
          <p:nvPr>
            <p:ph type="title"/>
          </p:nvPr>
        </p:nvSpPr>
        <p:spPr/>
        <p:txBody>
          <a:bodyPr>
            <a:noAutofit/>
          </a:bodyPr>
          <a:lstStyle/>
          <a:p>
            <a:r>
              <a:rPr lang="en-US" sz="2200" dirty="0" smtClean="0"/>
              <a:t>Giving Feedback to the Team:</a:t>
            </a:r>
            <a:br>
              <a:rPr lang="en-US" sz="2200" dirty="0" smtClean="0"/>
            </a:br>
            <a:r>
              <a:rPr lang="en-US" sz="2200" dirty="0" smtClean="0"/>
              <a:t>Step 4 – Motivate the Team by Focusing on What It Could Do Better</a:t>
            </a:r>
            <a:endParaRPr lang="en-US" sz="2200" dirty="0"/>
          </a:p>
        </p:txBody>
      </p:sp>
      <p:sp>
        <p:nvSpPr>
          <p:cNvPr id="3" name="TextBox 2"/>
          <p:cNvSpPr txBox="1"/>
          <p:nvPr/>
        </p:nvSpPr>
        <p:spPr>
          <a:xfrm>
            <a:off x="457200" y="5627132"/>
            <a:ext cx="7696200" cy="738664"/>
          </a:xfrm>
          <a:prstGeom prst="rect">
            <a:avLst/>
          </a:prstGeom>
          <a:noFill/>
        </p:spPr>
        <p:txBody>
          <a:bodyPr wrap="square" rtlCol="0">
            <a:spAutoFit/>
          </a:bodyPr>
          <a:lstStyle/>
          <a:p>
            <a:r>
              <a:rPr lang="en-US" sz="1200" baseline="30000" dirty="0"/>
              <a:t>3</a:t>
            </a:r>
            <a:r>
              <a:rPr lang="en-US" sz="1200" dirty="0" smtClean="0"/>
              <a:t>Rudolph </a:t>
            </a:r>
            <a:r>
              <a:rPr lang="en-US" sz="1200" dirty="0"/>
              <a:t>JW, Simon R, Rivard P, et al. Debriefing with good judgment: combining rigorous feedback with genuine inquiry. Anesthesiol Clin. 2007 Jun;25(2):361-376. PMID: 17574196.</a:t>
            </a:r>
          </a:p>
          <a:p>
            <a:endParaRPr lang="en-US" dirty="0"/>
          </a:p>
        </p:txBody>
      </p:sp>
    </p:spTree>
    <p:extLst>
      <p:ext uri="{BB962C8B-B14F-4D97-AF65-F5344CB8AC3E}">
        <p14:creationId xmlns:p14="http://schemas.microsoft.com/office/powerpoint/2010/main" val="4115343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the Team</a:t>
            </a:r>
            <a:endParaRPr lang="en-US" dirty="0"/>
          </a:p>
        </p:txBody>
      </p:sp>
      <p:pic>
        <p:nvPicPr>
          <p:cNvPr id="5" name="Picture 1" descr="Video icon&#10;Click to play"/>
          <p:cNvPicPr>
            <a:picLocks noChangeAspect="1" noChangeArrowheads="1"/>
          </p:cNvPicPr>
          <p:nvPr/>
        </p:nvPicPr>
        <p:blipFill>
          <a:blip r:embed="rId3" cstate="print"/>
          <a:srcRect/>
          <a:stretch>
            <a:fillRect/>
          </a:stretch>
        </p:blipFill>
        <p:spPr bwMode="auto">
          <a:xfrm>
            <a:off x="3067050" y="2362200"/>
            <a:ext cx="2667000" cy="2667000"/>
          </a:xfrm>
          <a:prstGeom prst="rect">
            <a:avLst/>
          </a:prstGeom>
          <a:noFill/>
          <a:ln w="9525">
            <a:noFill/>
            <a:miter lim="800000"/>
            <a:headEnd/>
            <a:tailEnd/>
          </a:ln>
        </p:spPr>
      </p:pic>
      <p:sp>
        <p:nvSpPr>
          <p:cNvPr id="3" name="TextBox 2"/>
          <p:cNvSpPr txBox="1"/>
          <p:nvPr/>
        </p:nvSpPr>
        <p:spPr>
          <a:xfrm>
            <a:off x="1219200" y="5181600"/>
            <a:ext cx="5053243" cy="369332"/>
          </a:xfrm>
          <a:prstGeom prst="rect">
            <a:avLst/>
          </a:prstGeom>
          <a:noFill/>
        </p:spPr>
        <p:txBody>
          <a:bodyPr wrap="none" rtlCol="0">
            <a:spAutoFit/>
          </a:bodyPr>
          <a:lstStyle/>
          <a:p>
            <a:r>
              <a:rPr lang="en-US" dirty="0" smtClean="0"/>
              <a:t>Select to play video: </a:t>
            </a:r>
            <a:r>
              <a:rPr lang="en-US" u="sng" dirty="0">
                <a:hlinkClick r:id="rId4"/>
              </a:rPr>
              <a:t>https://</a:t>
            </a:r>
            <a:r>
              <a:rPr lang="en-US" u="sng" dirty="0" smtClean="0">
                <a:hlinkClick r:id="rId4"/>
              </a:rPr>
              <a:t>youtu.be/8H1gorfVbEk</a:t>
            </a:r>
            <a:endParaRPr lang="en-US" dirty="0"/>
          </a:p>
        </p:txBody>
      </p:sp>
    </p:spTree>
    <p:extLst>
      <p:ext uri="{BB962C8B-B14F-4D97-AF65-F5344CB8AC3E}">
        <p14:creationId xmlns:p14="http://schemas.microsoft.com/office/powerpoint/2010/main" val="998846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7886700" cy="4880304"/>
          </a:xfrm>
          <a:prstGeom prst="rect">
            <a:avLst/>
          </a:prstGeom>
        </p:spPr>
        <p:txBody>
          <a:bodyPr>
            <a:normAutofit/>
          </a:bodyPr>
          <a:lstStyle/>
          <a:p>
            <a:r>
              <a:rPr lang="en-US" dirty="0"/>
              <a:t>Ask team members if they would like to talk about anything </a:t>
            </a:r>
            <a:r>
              <a:rPr lang="en-US" dirty="0" smtClean="0"/>
              <a:t>else</a:t>
            </a:r>
          </a:p>
          <a:p>
            <a:r>
              <a:rPr lang="en-US" dirty="0" smtClean="0"/>
              <a:t>Thank the team</a:t>
            </a:r>
          </a:p>
        </p:txBody>
      </p:sp>
      <p:sp>
        <p:nvSpPr>
          <p:cNvPr id="2" name="Title 1"/>
          <p:cNvSpPr>
            <a:spLocks noGrp="1"/>
          </p:cNvSpPr>
          <p:nvPr>
            <p:ph type="title"/>
          </p:nvPr>
        </p:nvSpPr>
        <p:spPr/>
        <p:txBody>
          <a:bodyPr>
            <a:normAutofit fontScale="90000"/>
          </a:bodyPr>
          <a:lstStyle/>
          <a:p>
            <a:r>
              <a:rPr lang="en-US" dirty="0"/>
              <a:t>Giving Feedback to the Team:</a:t>
            </a:r>
            <a:br>
              <a:rPr lang="en-US" dirty="0"/>
            </a:br>
            <a:r>
              <a:rPr lang="en-US" dirty="0" smtClean="0"/>
              <a:t>Step 5 – Ending the Coaching Session</a:t>
            </a:r>
            <a:endParaRPr lang="en-US" dirty="0"/>
          </a:p>
        </p:txBody>
      </p:sp>
      <p:pic>
        <p:nvPicPr>
          <p:cNvPr id="9" name="Content Placeholder 8" descr="clip art of medical team"/>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352800" y="2590800"/>
            <a:ext cx="5692294" cy="4267200"/>
          </a:xfrm>
          <a:prstGeom prst="rect">
            <a:avLst/>
          </a:prstGeom>
        </p:spPr>
      </p:pic>
    </p:spTree>
    <p:extLst>
      <p:ext uri="{BB962C8B-B14F-4D97-AF65-F5344CB8AC3E}">
        <p14:creationId xmlns:p14="http://schemas.microsoft.com/office/powerpoint/2010/main" val="558090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the Coaching Session</a:t>
            </a:r>
            <a:endParaRPr lang="en-US" dirty="0"/>
          </a:p>
        </p:txBody>
      </p:sp>
      <p:pic>
        <p:nvPicPr>
          <p:cNvPr id="5" name="Picture 1" descr="Video icon&#10;Click to play"/>
          <p:cNvPicPr>
            <a:picLocks noChangeAspect="1" noChangeArrowheads="1"/>
          </p:cNvPicPr>
          <p:nvPr/>
        </p:nvPicPr>
        <p:blipFill>
          <a:blip r:embed="rId3" cstate="print"/>
          <a:srcRect/>
          <a:stretch>
            <a:fillRect/>
          </a:stretch>
        </p:blipFill>
        <p:spPr bwMode="auto">
          <a:xfrm>
            <a:off x="3067050" y="2286000"/>
            <a:ext cx="2667000" cy="2667000"/>
          </a:xfrm>
          <a:prstGeom prst="rect">
            <a:avLst/>
          </a:prstGeom>
          <a:noFill/>
          <a:ln w="9525">
            <a:noFill/>
            <a:miter lim="800000"/>
            <a:headEnd/>
            <a:tailEnd/>
          </a:ln>
        </p:spPr>
      </p:pic>
      <p:sp>
        <p:nvSpPr>
          <p:cNvPr id="3" name="TextBox 2"/>
          <p:cNvSpPr txBox="1"/>
          <p:nvPr/>
        </p:nvSpPr>
        <p:spPr>
          <a:xfrm>
            <a:off x="990600" y="5334000"/>
            <a:ext cx="5091715" cy="369332"/>
          </a:xfrm>
          <a:prstGeom prst="rect">
            <a:avLst/>
          </a:prstGeom>
          <a:noFill/>
        </p:spPr>
        <p:txBody>
          <a:bodyPr wrap="none" rtlCol="0">
            <a:spAutoFit/>
          </a:bodyPr>
          <a:lstStyle/>
          <a:p>
            <a:r>
              <a:rPr lang="en-US" dirty="0" smtClean="0"/>
              <a:t>Select to play video: </a:t>
            </a:r>
            <a:r>
              <a:rPr lang="en-US" u="sng" dirty="0">
                <a:hlinkClick r:id="rId4"/>
              </a:rPr>
              <a:t>https://</a:t>
            </a:r>
            <a:r>
              <a:rPr lang="en-US" u="sng" dirty="0" smtClean="0">
                <a:hlinkClick r:id="rId4"/>
              </a:rPr>
              <a:t>youtu.be/88t46tAXUVE</a:t>
            </a:r>
            <a:endParaRPr lang="en-US" dirty="0"/>
          </a:p>
        </p:txBody>
      </p:sp>
    </p:spTree>
    <p:extLst>
      <p:ext uri="{BB962C8B-B14F-4D97-AF65-F5344CB8AC3E}">
        <p14:creationId xmlns:p14="http://schemas.microsoft.com/office/powerpoint/2010/main" val="140922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57200" y="990599"/>
            <a:ext cx="7886700" cy="4956505"/>
          </a:xfrm>
        </p:spPr>
        <p:txBody>
          <a:bodyPr/>
          <a:lstStyle/>
          <a:p>
            <a:pPr marL="0" indent="0">
              <a:buNone/>
            </a:pPr>
            <a:r>
              <a:rPr lang="en-US" dirty="0"/>
              <a:t>T</a:t>
            </a:r>
            <a:r>
              <a:rPr lang="en-US" dirty="0" smtClean="0"/>
              <a:t>his section covers—</a:t>
            </a:r>
          </a:p>
          <a:p>
            <a:r>
              <a:rPr lang="en-US" dirty="0" smtClean="0"/>
              <a:t>Teaching in the health care setting</a:t>
            </a:r>
          </a:p>
          <a:p>
            <a:r>
              <a:rPr lang="en-US" dirty="0" smtClean="0"/>
              <a:t>Using coaching as an alternative approach to teaching in the health care setting</a:t>
            </a:r>
          </a:p>
          <a:p>
            <a:r>
              <a:rPr lang="en-US" dirty="0" smtClean="0"/>
              <a:t>Overview of coaching</a:t>
            </a:r>
          </a:p>
          <a:p>
            <a:r>
              <a:rPr lang="en-US" dirty="0" smtClean="0"/>
              <a:t>Benefits of coaching</a:t>
            </a:r>
          </a:p>
          <a:p>
            <a:r>
              <a:rPr lang="en-US" dirty="0" smtClean="0"/>
              <a:t>Characteristics of a good coach</a:t>
            </a:r>
          </a:p>
          <a:p>
            <a:endParaRPr lang="en-US" dirty="0" smtClean="0"/>
          </a:p>
        </p:txBody>
      </p:sp>
      <p:sp>
        <p:nvSpPr>
          <p:cNvPr id="2" name="Title 1"/>
          <p:cNvSpPr>
            <a:spLocks noGrp="1"/>
          </p:cNvSpPr>
          <p:nvPr>
            <p:ph type="title"/>
          </p:nvPr>
        </p:nvSpPr>
        <p:spPr/>
        <p:txBody>
          <a:bodyPr>
            <a:normAutofit/>
          </a:bodyPr>
          <a:lstStyle/>
          <a:p>
            <a:pPr lvl="0"/>
            <a:r>
              <a:rPr lang="en-US" dirty="0" smtClean="0"/>
              <a:t>Coaching Defined</a:t>
            </a:r>
            <a:endParaRPr lang="en-US" dirty="0"/>
          </a:p>
        </p:txBody>
      </p:sp>
    </p:spTree>
    <p:extLst>
      <p:ext uri="{BB962C8B-B14F-4D97-AF65-F5344CB8AC3E}">
        <p14:creationId xmlns:p14="http://schemas.microsoft.com/office/powerpoint/2010/main" val="3982147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57200" y="990599"/>
            <a:ext cx="7886700" cy="4956505"/>
          </a:xfrm>
          <a:prstGeom prst="rect">
            <a:avLst/>
          </a:prstGeom>
        </p:spPr>
        <p:txBody>
          <a:bodyPr>
            <a:normAutofit/>
          </a:bodyPr>
          <a:lstStyle/>
          <a:p>
            <a:pPr marL="0" indent="0">
              <a:buNone/>
            </a:pPr>
            <a:r>
              <a:rPr lang="en-US" dirty="0"/>
              <a:t>T</a:t>
            </a:r>
            <a:r>
              <a:rPr lang="en-US" dirty="0" smtClean="0"/>
              <a:t>his section covers—</a:t>
            </a:r>
          </a:p>
          <a:p>
            <a:r>
              <a:rPr lang="en-US" dirty="0" smtClean="0"/>
              <a:t>Benefits of using an observation tool</a:t>
            </a:r>
          </a:p>
          <a:p>
            <a:r>
              <a:rPr lang="en-US" dirty="0" smtClean="0"/>
              <a:t>How to use an observation tool when coaching a team</a:t>
            </a:r>
          </a:p>
          <a:p>
            <a:r>
              <a:rPr lang="en-US" dirty="0" smtClean="0"/>
              <a:t>Coaching resources</a:t>
            </a:r>
          </a:p>
        </p:txBody>
      </p:sp>
      <p:sp>
        <p:nvSpPr>
          <p:cNvPr id="2" name="Title 1"/>
          <p:cNvSpPr>
            <a:spLocks noGrp="1"/>
          </p:cNvSpPr>
          <p:nvPr>
            <p:ph type="title"/>
          </p:nvPr>
        </p:nvSpPr>
        <p:spPr/>
        <p:txBody>
          <a:bodyPr/>
          <a:lstStyle/>
          <a:p>
            <a:pPr lvl="0"/>
            <a:r>
              <a:rPr lang="en-US" dirty="0" smtClean="0"/>
              <a:t>Observation Tools as Coaching Resources</a:t>
            </a:r>
            <a:endParaRPr lang="en-US" dirty="0"/>
          </a:p>
        </p:txBody>
      </p:sp>
      <p:pic>
        <p:nvPicPr>
          <p:cNvPr id="6" name="Content Placeholder 5" descr="clip art of a clip board with a checklist on it"/>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962400" y="3414590"/>
            <a:ext cx="3962400" cy="2971800"/>
          </a:xfrm>
          <a:prstGeom prst="rect">
            <a:avLst/>
          </a:prstGeom>
        </p:spPr>
      </p:pic>
    </p:spTree>
    <p:extLst>
      <p:ext uri="{BB962C8B-B14F-4D97-AF65-F5344CB8AC3E}">
        <p14:creationId xmlns:p14="http://schemas.microsoft.com/office/powerpoint/2010/main" val="2803099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r>
              <a:rPr lang="en-US" dirty="0" smtClean="0"/>
              <a:t>Keeps you focused on what you want to look for</a:t>
            </a:r>
          </a:p>
          <a:p>
            <a:r>
              <a:rPr lang="en-US" dirty="0"/>
              <a:t>Helps you watch each team in a standardized way</a:t>
            </a:r>
          </a:p>
          <a:p>
            <a:r>
              <a:rPr lang="en-US" dirty="0" smtClean="0"/>
              <a:t>Keeps you organized</a:t>
            </a:r>
          </a:p>
        </p:txBody>
      </p:sp>
      <p:sp>
        <p:nvSpPr>
          <p:cNvPr id="2" name="Title 1"/>
          <p:cNvSpPr>
            <a:spLocks noGrp="1"/>
          </p:cNvSpPr>
          <p:nvPr>
            <p:ph type="title"/>
          </p:nvPr>
        </p:nvSpPr>
        <p:spPr/>
        <p:txBody>
          <a:bodyPr/>
          <a:lstStyle/>
          <a:p>
            <a:r>
              <a:rPr lang="en-US" dirty="0" smtClean="0"/>
              <a:t>Benefits of Using an Observation Tool</a:t>
            </a:r>
            <a:endParaRPr lang="en-US" dirty="0"/>
          </a:p>
        </p:txBody>
      </p:sp>
    </p:spTree>
    <p:extLst>
      <p:ext uri="{BB962C8B-B14F-4D97-AF65-F5344CB8AC3E}">
        <p14:creationId xmlns:p14="http://schemas.microsoft.com/office/powerpoint/2010/main" val="1439002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a:prstGeom prst="rect">
            <a:avLst/>
          </a:prstGeom>
        </p:spPr>
        <p:txBody>
          <a:bodyPr/>
          <a:lstStyle/>
          <a:p>
            <a:r>
              <a:rPr lang="en-US" dirty="0"/>
              <a:t>Tell the team about the observation tool and explain its </a:t>
            </a:r>
            <a:r>
              <a:rPr lang="en-US" dirty="0" smtClean="0"/>
              <a:t>purpose beforehand</a:t>
            </a:r>
            <a:endParaRPr lang="en-US" dirty="0"/>
          </a:p>
          <a:p>
            <a:r>
              <a:rPr lang="en-US" dirty="0" smtClean="0"/>
              <a:t>An observation tool can be filled out during the case or immediately after</a:t>
            </a:r>
          </a:p>
          <a:p>
            <a:r>
              <a:rPr lang="en-US" dirty="0" smtClean="0"/>
              <a:t>Avoid writing down personal identifiers</a:t>
            </a:r>
          </a:p>
          <a:p>
            <a:pPr marL="0" indent="0">
              <a:buNone/>
            </a:pPr>
            <a:endParaRPr lang="en-US" dirty="0" smtClean="0"/>
          </a:p>
          <a:p>
            <a:endParaRPr lang="en-US" dirty="0" smtClean="0"/>
          </a:p>
        </p:txBody>
      </p:sp>
      <p:sp>
        <p:nvSpPr>
          <p:cNvPr id="2" name="Title 1"/>
          <p:cNvSpPr>
            <a:spLocks noGrp="1"/>
          </p:cNvSpPr>
          <p:nvPr>
            <p:ph type="title"/>
          </p:nvPr>
        </p:nvSpPr>
        <p:spPr/>
        <p:txBody>
          <a:bodyPr/>
          <a:lstStyle/>
          <a:p>
            <a:r>
              <a:rPr lang="en-US" dirty="0" smtClean="0"/>
              <a:t>How To Use an Observation Tool</a:t>
            </a:r>
            <a:endParaRPr lang="en-US" dirty="0"/>
          </a:p>
        </p:txBody>
      </p:sp>
      <p:pic>
        <p:nvPicPr>
          <p:cNvPr id="6" name="Content Placeholder 5" descr="clip art of a clipboard with a checklist on it"/>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2133600" y="3467344"/>
            <a:ext cx="3962400" cy="2971800"/>
          </a:xfrm>
          <a:prstGeom prst="rect">
            <a:avLst/>
          </a:prstGeom>
        </p:spPr>
      </p:pic>
    </p:spTree>
    <p:extLst>
      <p:ext uri="{BB962C8B-B14F-4D97-AF65-F5344CB8AC3E}">
        <p14:creationId xmlns:p14="http://schemas.microsoft.com/office/powerpoint/2010/main" val="148289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r>
              <a:rPr lang="en-US" dirty="0" smtClean="0"/>
              <a:t>Coaching can improve patient care</a:t>
            </a:r>
          </a:p>
          <a:p>
            <a:r>
              <a:rPr lang="en-US" dirty="0" smtClean="0"/>
              <a:t>Pick the appropriate people to be coaches</a:t>
            </a:r>
          </a:p>
          <a:p>
            <a:r>
              <a:rPr lang="en-US" dirty="0" smtClean="0"/>
              <a:t>Train coaches on how to give feedback </a:t>
            </a:r>
          </a:p>
          <a:p>
            <a:r>
              <a:rPr lang="en-US" dirty="0" smtClean="0"/>
              <a:t>Plan the coaching day ahead of time </a:t>
            </a:r>
          </a:p>
          <a:p>
            <a:r>
              <a:rPr lang="en-US" dirty="0" smtClean="0"/>
              <a:t>Observation tools can help a coach give feedback</a:t>
            </a:r>
          </a:p>
          <a:p>
            <a:endParaRPr lang="en-US" dirty="0"/>
          </a:p>
        </p:txBody>
      </p:sp>
      <p:sp>
        <p:nvSpPr>
          <p:cNvPr id="2" name="Title 1"/>
          <p:cNvSpPr>
            <a:spLocks noGrp="1"/>
          </p:cNvSpPr>
          <p:nvPr>
            <p:ph type="title"/>
          </p:nvPr>
        </p:nvSpPr>
        <p:spPr/>
        <p:txBody>
          <a:bodyPr/>
          <a:lstStyle/>
          <a:p>
            <a:r>
              <a:rPr lang="en-US" dirty="0" smtClean="0"/>
              <a:t>Summary</a:t>
            </a:r>
            <a:endParaRPr lang="en-US" dirty="0"/>
          </a:p>
        </p:txBody>
      </p:sp>
      <p:pic>
        <p:nvPicPr>
          <p:cNvPr id="6" name="Content Placeholder 5" descr="clip art of medical team raising hands to answer questions from an instructor"/>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2286000" y="3748455"/>
            <a:ext cx="4114800" cy="3086099"/>
          </a:xfrm>
        </p:spPr>
      </p:pic>
    </p:spTree>
    <p:extLst>
      <p:ext uri="{BB962C8B-B14F-4D97-AF65-F5344CB8AC3E}">
        <p14:creationId xmlns:p14="http://schemas.microsoft.com/office/powerpoint/2010/main" val="3531247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r>
              <a:rPr lang="en-US" dirty="0" smtClean="0">
                <a:hlinkClick r:id="rId3"/>
              </a:rPr>
              <a:t>Ambulatory Surgery Center (ASC) Observation </a:t>
            </a:r>
            <a:r>
              <a:rPr lang="en-US" dirty="0">
                <a:hlinkClick r:id="rId3"/>
              </a:rPr>
              <a:t>T</a:t>
            </a:r>
            <a:r>
              <a:rPr lang="en-US" dirty="0" smtClean="0">
                <a:hlinkClick r:id="rId3"/>
              </a:rPr>
              <a:t>ool</a:t>
            </a:r>
            <a:endParaRPr lang="en-US" dirty="0" smtClean="0"/>
          </a:p>
          <a:p>
            <a:r>
              <a:rPr lang="en-US" dirty="0" smtClean="0">
                <a:hlinkClick r:id="rId4"/>
              </a:rPr>
              <a:t>Checklist for Creating Coaching Observation Tools</a:t>
            </a:r>
            <a:endParaRPr lang="en-US" dirty="0" smtClean="0"/>
          </a:p>
          <a:p>
            <a:r>
              <a:rPr lang="en-US" dirty="0" smtClean="0">
                <a:hlinkClick r:id="rId5"/>
              </a:rPr>
              <a:t>Learn From Defects Tool: Modified for use in ASCs</a:t>
            </a:r>
            <a:endParaRPr lang="en-US" dirty="0" smtClean="0"/>
          </a:p>
          <a:p>
            <a:r>
              <a:rPr lang="en-US" dirty="0" smtClean="0">
                <a:hlinkClick r:id="rId6"/>
              </a:rPr>
              <a:t>Comprehensive Unit-based Safety Program Learn From Defects Tool</a:t>
            </a:r>
            <a:r>
              <a:rPr lang="en-US" baseline="30000" dirty="0" smtClean="0"/>
              <a:t>5</a:t>
            </a:r>
          </a:p>
        </p:txBody>
      </p:sp>
      <p:sp>
        <p:nvSpPr>
          <p:cNvPr id="2" name="Title 1"/>
          <p:cNvSpPr>
            <a:spLocks noGrp="1"/>
          </p:cNvSpPr>
          <p:nvPr>
            <p:ph type="title"/>
          </p:nvPr>
        </p:nvSpPr>
        <p:spPr/>
        <p:txBody>
          <a:bodyPr/>
          <a:lstStyle/>
          <a:p>
            <a:r>
              <a:rPr lang="en-US" dirty="0" smtClean="0"/>
              <a:t>Tools</a:t>
            </a:r>
            <a:endParaRPr lang="en-US" dirty="0"/>
          </a:p>
        </p:txBody>
      </p:sp>
      <p:pic>
        <p:nvPicPr>
          <p:cNvPr id="7" name="Picture 6" descr="Tools icon with hammer and screwdriver"/>
          <p:cNvPicPr>
            <a:picLocks noChangeAspect="1"/>
          </p:cNvPicPr>
          <p:nvPr/>
        </p:nvPicPr>
        <p:blipFill rotWithShape="1">
          <a:blip r:embed="rId7" cstate="print"/>
          <a:srcRect l="14089" t="13728" r="15989" b="20524"/>
          <a:stretch/>
        </p:blipFill>
        <p:spPr>
          <a:xfrm>
            <a:off x="7620000" y="3429000"/>
            <a:ext cx="1331843" cy="1252331"/>
          </a:xfrm>
          <a:prstGeom prst="rect">
            <a:avLst/>
          </a:prstGeom>
        </p:spPr>
      </p:pic>
    </p:spTree>
    <p:extLst>
      <p:ext uri="{BB962C8B-B14F-4D97-AF65-F5344CB8AC3E}">
        <p14:creationId xmlns:p14="http://schemas.microsoft.com/office/powerpoint/2010/main" val="410977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457200" indent="-457200">
              <a:buFont typeface="+mj-lt"/>
              <a:buAutoNum type="arabicPeriod"/>
            </a:pPr>
            <a:r>
              <a:rPr lang="en-US" sz="1500" dirty="0"/>
              <a:t>TeamSTEPPS Fundamentals Course: Module 9. Coaching Workshop: Instructor's </a:t>
            </a:r>
            <a:r>
              <a:rPr lang="en-US" sz="1500" dirty="0" smtClean="0"/>
              <a:t>Materials. </a:t>
            </a:r>
            <a:r>
              <a:rPr lang="en-US" sz="1500" dirty="0"/>
              <a:t>November 2008. Agency for Healthcare Research and Quality, Rockville, MD. </a:t>
            </a:r>
            <a:r>
              <a:rPr lang="en-US" sz="1500" dirty="0">
                <a:hlinkClick r:id="rId3"/>
              </a:rPr>
              <a:t>http://</a:t>
            </a:r>
            <a:r>
              <a:rPr lang="en-US" sz="1500" dirty="0" smtClean="0">
                <a:hlinkClick r:id="rId3"/>
              </a:rPr>
              <a:t>www.ahrq.gov/professionals/education/curriculum-tools/teamstepps/instructor/fundamentals/module9/igcoaching.html</a:t>
            </a:r>
            <a:r>
              <a:rPr lang="en-US" sz="1500" dirty="0" smtClean="0"/>
              <a:t>. </a:t>
            </a:r>
            <a:endParaRPr lang="en-US" sz="1500" dirty="0"/>
          </a:p>
          <a:p>
            <a:pPr marL="457200" indent="-457200">
              <a:buFont typeface="+mj-lt"/>
              <a:buAutoNum type="arabicPeriod"/>
            </a:pPr>
            <a:r>
              <a:rPr lang="en-US" sz="1500" dirty="0" smtClean="0"/>
              <a:t>Knight J. Coaching: The </a:t>
            </a:r>
            <a:r>
              <a:rPr lang="en-US" sz="1500" dirty="0"/>
              <a:t>key to translating research into practice lies in continuous, job-embedded learning with ongoing </a:t>
            </a:r>
            <a:r>
              <a:rPr lang="en-US" sz="1500" dirty="0" smtClean="0"/>
              <a:t>support.</a:t>
            </a:r>
            <a:r>
              <a:rPr lang="en-US" sz="1500" dirty="0"/>
              <a:t> Journal of Staff </a:t>
            </a:r>
            <a:r>
              <a:rPr lang="en-US" sz="1500" dirty="0" smtClean="0"/>
              <a:t>Development. 2009 Dec 1;30(1):18-22</a:t>
            </a:r>
            <a:r>
              <a:rPr lang="en-US" sz="1500" dirty="0"/>
              <a:t>. </a:t>
            </a:r>
            <a:endParaRPr lang="en-US" sz="1500" dirty="0" smtClean="0"/>
          </a:p>
          <a:p>
            <a:pPr marL="457200" indent="-457200">
              <a:buFont typeface="+mj-lt"/>
              <a:buAutoNum type="arabicPeriod"/>
            </a:pPr>
            <a:r>
              <a:rPr lang="en-US" sz="1500" dirty="0" smtClean="0"/>
              <a:t>Rudolph JW, Simon R, </a:t>
            </a:r>
            <a:r>
              <a:rPr lang="en-US" sz="1500" dirty="0"/>
              <a:t>Rivard </a:t>
            </a:r>
            <a:r>
              <a:rPr lang="en-US" sz="1500" dirty="0" smtClean="0"/>
              <a:t>P, et al. Debriefing </a:t>
            </a:r>
            <a:r>
              <a:rPr lang="en-US" sz="1500" dirty="0"/>
              <a:t>with </a:t>
            </a:r>
            <a:r>
              <a:rPr lang="en-US" sz="1500" dirty="0" smtClean="0"/>
              <a:t>good </a:t>
            </a:r>
            <a:r>
              <a:rPr lang="en-US" sz="1500" dirty="0"/>
              <a:t>j</a:t>
            </a:r>
            <a:r>
              <a:rPr lang="en-US" sz="1500" dirty="0" smtClean="0"/>
              <a:t>udgment</a:t>
            </a:r>
            <a:r>
              <a:rPr lang="en-US" sz="1500" dirty="0"/>
              <a:t>: </a:t>
            </a:r>
            <a:r>
              <a:rPr lang="en-US" sz="1500" dirty="0" smtClean="0"/>
              <a:t>combining </a:t>
            </a:r>
            <a:r>
              <a:rPr lang="en-US" sz="1500" dirty="0"/>
              <a:t>r</a:t>
            </a:r>
            <a:r>
              <a:rPr lang="en-US" sz="1500" dirty="0" smtClean="0"/>
              <a:t>igorous </a:t>
            </a:r>
            <a:r>
              <a:rPr lang="en-US" sz="1500" dirty="0"/>
              <a:t>f</a:t>
            </a:r>
            <a:r>
              <a:rPr lang="en-US" sz="1500" dirty="0" smtClean="0"/>
              <a:t>eedback </a:t>
            </a:r>
            <a:r>
              <a:rPr lang="en-US" sz="1500" dirty="0"/>
              <a:t>with </a:t>
            </a:r>
            <a:r>
              <a:rPr lang="en-US" sz="1500" dirty="0" smtClean="0"/>
              <a:t>genuine inquiry</a:t>
            </a:r>
            <a:r>
              <a:rPr lang="en-US" sz="1500" dirty="0"/>
              <a:t>. </a:t>
            </a:r>
            <a:r>
              <a:rPr lang="en-US" sz="1500" dirty="0" smtClean="0"/>
              <a:t>Anesthesiol Clin. 2007 Jun;25(2):361-376</a:t>
            </a:r>
            <a:r>
              <a:rPr lang="en-US" sz="1500" dirty="0"/>
              <a:t>. PMID: </a:t>
            </a:r>
            <a:r>
              <a:rPr lang="en-US" sz="1500" dirty="0" smtClean="0"/>
              <a:t>17574196.</a:t>
            </a:r>
          </a:p>
          <a:p>
            <a:pPr marL="457200" indent="-457200">
              <a:buFont typeface="+mj-lt"/>
              <a:buAutoNum type="arabicPeriod"/>
            </a:pPr>
            <a:r>
              <a:rPr lang="en-US" sz="1500" dirty="0" smtClean="0"/>
              <a:t>Marilyn</a:t>
            </a:r>
            <a:r>
              <a:rPr lang="en-US" sz="1500" dirty="0"/>
              <a:t>, </a:t>
            </a:r>
            <a:r>
              <a:rPr lang="en-US" sz="1500" dirty="0" smtClean="0"/>
              <a:t>PC, </a:t>
            </a:r>
            <a:r>
              <a:rPr lang="en-US" sz="1500" dirty="0"/>
              <a:t>Moore Joseph. </a:t>
            </a:r>
            <a:r>
              <a:rPr lang="en-US" sz="1500" dirty="0" smtClean="0"/>
              <a:t>Learning </a:t>
            </a:r>
            <a:r>
              <a:rPr lang="en-US" sz="1500" dirty="0"/>
              <a:t>in the </a:t>
            </a:r>
            <a:r>
              <a:rPr lang="en-US" sz="1500" dirty="0" smtClean="0"/>
              <a:t>thick </a:t>
            </a:r>
            <a:r>
              <a:rPr lang="en-US" sz="1500" dirty="0"/>
              <a:t>of </a:t>
            </a:r>
            <a:r>
              <a:rPr lang="en-US" sz="1500" dirty="0" smtClean="0"/>
              <a:t>it</a:t>
            </a:r>
            <a:r>
              <a:rPr lang="en-US" sz="1500" dirty="0"/>
              <a:t>. </a:t>
            </a:r>
            <a:r>
              <a:rPr lang="en-US" sz="1500" dirty="0" smtClean="0"/>
              <a:t>Harv </a:t>
            </a:r>
            <a:r>
              <a:rPr lang="en-US" sz="1500" dirty="0"/>
              <a:t>Bus Rev. 2005 Jul-Aug;83(7):84-92, 192. PMID: </a:t>
            </a:r>
            <a:r>
              <a:rPr lang="en-US" sz="1500" dirty="0" smtClean="0"/>
              <a:t>16028819.</a:t>
            </a:r>
          </a:p>
          <a:p>
            <a:pPr marL="457200" indent="-457200">
              <a:buFont typeface="+mj-lt"/>
              <a:buAutoNum type="arabicPeriod"/>
            </a:pPr>
            <a:r>
              <a:rPr lang="en-US" sz="1500" dirty="0"/>
              <a:t>Learn </a:t>
            </a:r>
            <a:r>
              <a:rPr lang="en-US" sz="1500" dirty="0" smtClean="0"/>
              <a:t>From </a:t>
            </a:r>
            <a:r>
              <a:rPr lang="en-US" sz="1500" dirty="0"/>
              <a:t>Defects Tool. </a:t>
            </a:r>
            <a:r>
              <a:rPr lang="en-US" sz="1500" dirty="0" smtClean="0"/>
              <a:t>CUSP Toolkit. December </a:t>
            </a:r>
            <a:r>
              <a:rPr lang="en-US" sz="1500" dirty="0"/>
              <a:t>2012. Agency for Healthcare Research and Quality, Rockville, MD. </a:t>
            </a:r>
            <a:r>
              <a:rPr lang="en-US" sz="1500" dirty="0">
                <a:hlinkClick r:id="rId4"/>
              </a:rPr>
              <a:t>http://</a:t>
            </a:r>
            <a:r>
              <a:rPr lang="en-US" sz="1500" dirty="0" smtClean="0">
                <a:hlinkClick r:id="rId4"/>
              </a:rPr>
              <a:t>www.ahrq.gov/professionals/education/curriculum-tools/cusptoolkit/toolkit/learndefects.html</a:t>
            </a:r>
            <a:r>
              <a:rPr lang="en-US" sz="1500" dirty="0" smtClean="0"/>
              <a:t>.</a:t>
            </a:r>
          </a:p>
          <a:p>
            <a:pPr marL="457200" indent="-457200">
              <a:buFont typeface="+mj-lt"/>
              <a:buAutoNum type="arabicPeriod"/>
            </a:pPr>
            <a:endParaRPr lang="en-US" dirty="0">
              <a:solidFill>
                <a:srgbClr val="FF0000"/>
              </a:solidFill>
            </a:endParaRPr>
          </a:p>
          <a:p>
            <a:pPr marL="0" indent="0">
              <a:buNone/>
            </a:pPr>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4075631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799"/>
            <a:ext cx="7886700" cy="4880305"/>
          </a:xfrm>
          <a:prstGeom prst="rect">
            <a:avLst/>
          </a:prstGeom>
        </p:spPr>
        <p:txBody>
          <a:bodyPr>
            <a:normAutofit/>
          </a:bodyPr>
          <a:lstStyle/>
          <a:p>
            <a:r>
              <a:rPr lang="en-US" dirty="0"/>
              <a:t>M</a:t>
            </a:r>
            <a:r>
              <a:rPr lang="en-US" dirty="0" smtClean="0"/>
              <a:t>anual </a:t>
            </a:r>
            <a:r>
              <a:rPr lang="en-US" dirty="0"/>
              <a:t>or </a:t>
            </a:r>
            <a:r>
              <a:rPr lang="en-US" dirty="0" smtClean="0"/>
              <a:t>procedure guide </a:t>
            </a:r>
          </a:p>
          <a:p>
            <a:r>
              <a:rPr lang="en-US" dirty="0" smtClean="0"/>
              <a:t>Lecture with PowerPoint presentation </a:t>
            </a:r>
            <a:endParaRPr lang="en-US" dirty="0"/>
          </a:p>
          <a:p>
            <a:r>
              <a:rPr lang="en-US" dirty="0"/>
              <a:t>Individuals are expected to </a:t>
            </a:r>
            <a:r>
              <a:rPr lang="en-US" dirty="0" smtClean="0"/>
              <a:t>change</a:t>
            </a:r>
          </a:p>
          <a:p>
            <a:r>
              <a:rPr lang="en-US" dirty="0" smtClean="0"/>
              <a:t>Little followup or change</a:t>
            </a:r>
            <a:endParaRPr lang="en-US" dirty="0"/>
          </a:p>
        </p:txBody>
      </p:sp>
      <p:sp>
        <p:nvSpPr>
          <p:cNvPr id="2" name="Title 1"/>
          <p:cNvSpPr>
            <a:spLocks noGrp="1"/>
          </p:cNvSpPr>
          <p:nvPr>
            <p:ph type="title"/>
          </p:nvPr>
        </p:nvSpPr>
        <p:spPr/>
        <p:txBody>
          <a:bodyPr>
            <a:normAutofit fontScale="90000"/>
          </a:bodyPr>
          <a:lstStyle/>
          <a:p>
            <a:r>
              <a:rPr lang="en-US" dirty="0" smtClean="0"/>
              <a:t>Standard </a:t>
            </a:r>
            <a:r>
              <a:rPr lang="en-US" dirty="0"/>
              <a:t>A</a:t>
            </a:r>
            <a:r>
              <a:rPr lang="en-US" dirty="0" smtClean="0"/>
              <a:t>pproach </a:t>
            </a:r>
            <a:r>
              <a:rPr lang="en-US" dirty="0"/>
              <a:t>to Training in the Health Care Setting</a:t>
            </a:r>
          </a:p>
        </p:txBody>
      </p:sp>
      <p:pic>
        <p:nvPicPr>
          <p:cNvPr id="6" name="Content Placeholder 5" descr="clip art of a report"/>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2819400" y="3397006"/>
            <a:ext cx="3962400" cy="2971800"/>
          </a:xfrm>
          <a:prstGeom prst="rect">
            <a:avLst/>
          </a:prstGeom>
        </p:spPr>
      </p:pic>
    </p:spTree>
    <p:extLst>
      <p:ext uri="{BB962C8B-B14F-4D97-AF65-F5344CB8AC3E}">
        <p14:creationId xmlns:p14="http://schemas.microsoft.com/office/powerpoint/2010/main" val="79016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7886700" cy="4880304"/>
          </a:xfrm>
        </p:spPr>
        <p:txBody>
          <a:bodyPr>
            <a:normAutofit/>
          </a:bodyPr>
          <a:lstStyle/>
          <a:p>
            <a:r>
              <a:rPr lang="en-US" dirty="0"/>
              <a:t>A driver’s manual </a:t>
            </a:r>
            <a:endParaRPr lang="en-US" dirty="0" smtClean="0"/>
          </a:p>
          <a:p>
            <a:r>
              <a:rPr lang="en-US" dirty="0" smtClean="0"/>
              <a:t>A PowerPoint presentation</a:t>
            </a:r>
          </a:p>
          <a:p>
            <a:r>
              <a:rPr lang="en-US" dirty="0" smtClean="0"/>
              <a:t>The car keys and the freeway</a:t>
            </a:r>
            <a:endParaRPr lang="en-US" dirty="0"/>
          </a:p>
        </p:txBody>
      </p:sp>
      <p:sp>
        <p:nvSpPr>
          <p:cNvPr id="2" name="Title 1"/>
          <p:cNvSpPr>
            <a:spLocks noGrp="1"/>
          </p:cNvSpPr>
          <p:nvPr>
            <p:ph type="title"/>
          </p:nvPr>
        </p:nvSpPr>
        <p:spPr/>
        <p:txBody>
          <a:bodyPr>
            <a:normAutofit fontScale="90000"/>
          </a:bodyPr>
          <a:lstStyle/>
          <a:p>
            <a:r>
              <a:rPr lang="en-US" dirty="0" smtClean="0"/>
              <a:t>Applying Health Care Training to Driving Instruction</a:t>
            </a:r>
            <a:endParaRPr lang="en-US" dirty="0"/>
          </a:p>
        </p:txBody>
      </p:sp>
      <p:pic>
        <p:nvPicPr>
          <p:cNvPr id="9" name="Content Placeholder 8" descr="clip art of a report"/>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60216" y="3352800"/>
            <a:ext cx="3149600" cy="2362200"/>
          </a:xfrm>
        </p:spPr>
      </p:pic>
      <p:pic>
        <p:nvPicPr>
          <p:cNvPr id="8" name="Content Placeholder 7" descr="clip art of car keys"/>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2825750" y="3120695"/>
            <a:ext cx="3149600" cy="2362200"/>
          </a:xfrm>
        </p:spPr>
      </p:pic>
      <p:pic>
        <p:nvPicPr>
          <p:cNvPr id="10" name="Content Placeholder 9" descr="clip art of someone driving a car"/>
          <p:cNvPicPr>
            <a:picLocks noGrp="1" noChangeAspect="1"/>
          </p:cNvPicPr>
          <p:nvPr>
            <p:ph sz="quarter" idx="4294967295"/>
          </p:nvPr>
        </p:nvPicPr>
        <p:blipFill>
          <a:blip r:embed="rId5" cstate="print">
            <a:extLst>
              <a:ext uri="{28A0092B-C50C-407E-A947-70E740481C1C}">
                <a14:useLocalDpi xmlns:a14="http://schemas.microsoft.com/office/drawing/2010/main" val="0"/>
              </a:ext>
            </a:extLst>
          </a:blip>
          <a:stretch>
            <a:fillRect/>
          </a:stretch>
        </p:blipFill>
        <p:spPr>
          <a:xfrm>
            <a:off x="5810739" y="3245253"/>
            <a:ext cx="3149600" cy="2362200"/>
          </a:xfrm>
        </p:spPr>
      </p:pic>
    </p:spTree>
    <p:extLst>
      <p:ext uri="{BB962C8B-B14F-4D97-AF65-F5344CB8AC3E}">
        <p14:creationId xmlns:p14="http://schemas.microsoft.com/office/powerpoint/2010/main" val="3099154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r>
              <a:rPr lang="en-US" dirty="0"/>
              <a:t>A driver’s manual</a:t>
            </a:r>
          </a:p>
          <a:p>
            <a:r>
              <a:rPr lang="en-US" dirty="0" smtClean="0"/>
              <a:t>A PowerPoint presentation</a:t>
            </a:r>
          </a:p>
          <a:p>
            <a:r>
              <a:rPr lang="en-US" dirty="0" smtClean="0"/>
              <a:t>An introduction to the car</a:t>
            </a:r>
          </a:p>
          <a:p>
            <a:r>
              <a:rPr lang="en-US" dirty="0" smtClean="0"/>
              <a:t>Lots of practice and driving with a “coach”</a:t>
            </a:r>
          </a:p>
          <a:p>
            <a:r>
              <a:rPr lang="en-US" dirty="0" smtClean="0"/>
              <a:t>Driving alone</a:t>
            </a:r>
            <a:endParaRPr lang="en-US" dirty="0"/>
          </a:p>
        </p:txBody>
      </p:sp>
      <p:sp>
        <p:nvSpPr>
          <p:cNvPr id="2" name="Title 1"/>
          <p:cNvSpPr>
            <a:spLocks noGrp="1"/>
          </p:cNvSpPr>
          <p:nvPr>
            <p:ph type="title"/>
          </p:nvPr>
        </p:nvSpPr>
        <p:spPr/>
        <p:txBody>
          <a:bodyPr/>
          <a:lstStyle/>
          <a:p>
            <a:r>
              <a:rPr lang="en-US" dirty="0" smtClean="0"/>
              <a:t>How We Really Teach Someone To Drive</a:t>
            </a:r>
            <a:endParaRPr lang="en-US" dirty="0"/>
          </a:p>
        </p:txBody>
      </p:sp>
      <p:pic>
        <p:nvPicPr>
          <p:cNvPr id="12" name="Content Placeholder 11" descr="clip art of a car with a driver"/>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994400" y="3810000"/>
            <a:ext cx="3149600" cy="2362200"/>
          </a:xfrm>
        </p:spPr>
      </p:pic>
      <p:pic>
        <p:nvPicPr>
          <p:cNvPr id="8" name="Content Placeholder 7" descr="clip art of a car with a driver and a passenger"/>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2962031" y="3839308"/>
            <a:ext cx="3149600" cy="2362200"/>
          </a:xfrm>
        </p:spPr>
      </p:pic>
      <p:pic>
        <p:nvPicPr>
          <p:cNvPr id="10" name="Content Placeholder 9" descr="clip art of a report"/>
          <p:cNvPicPr>
            <a:picLocks noGrp="1" noChangeAspect="1"/>
          </p:cNvPicPr>
          <p:nvPr>
            <p:ph sz="quarter" idx="4294967295"/>
          </p:nvPr>
        </p:nvPicPr>
        <p:blipFill>
          <a:blip r:embed="rId5" cstate="print">
            <a:extLst>
              <a:ext uri="{28A0092B-C50C-407E-A947-70E740481C1C}">
                <a14:useLocalDpi xmlns:a14="http://schemas.microsoft.com/office/drawing/2010/main" val="0"/>
              </a:ext>
            </a:extLst>
          </a:blip>
          <a:stretch>
            <a:fillRect/>
          </a:stretch>
        </p:blipFill>
        <p:spPr>
          <a:xfrm>
            <a:off x="0" y="3810000"/>
            <a:ext cx="3149600" cy="2362200"/>
          </a:xfrm>
        </p:spPr>
      </p:pic>
    </p:spTree>
    <p:extLst>
      <p:ext uri="{BB962C8B-B14F-4D97-AF65-F5344CB8AC3E}">
        <p14:creationId xmlns:p14="http://schemas.microsoft.com/office/powerpoint/2010/main" val="133357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normAutofit fontScale="90000"/>
          </a:bodyPr>
          <a:lstStyle/>
          <a:p>
            <a:r>
              <a:rPr lang="en-US" dirty="0" smtClean="0"/>
              <a:t>An Alternative Approach to Teaching in Health Care – Coaching</a:t>
            </a:r>
            <a:endParaRPr lang="en-US" dirty="0"/>
          </a:p>
        </p:txBody>
      </p:sp>
      <p:graphicFrame>
        <p:nvGraphicFramePr>
          <p:cNvPr id="3" name="Diagram 2" descr="Three steps of coaching, listed in boxes with an arrow pointing to the next box&#10;Teach Me/ Show Me&#10;Watch Me&#10;Give Me Feedback&#10;" title="Coaching as Teaching"/>
          <p:cNvGraphicFramePr/>
          <p:nvPr>
            <p:extLst>
              <p:ext uri="{D42A27DB-BD31-4B8C-83A1-F6EECF244321}">
                <p14:modId xmlns:p14="http://schemas.microsoft.com/office/powerpoint/2010/main" val="1056761026"/>
              </p:ext>
            </p:extLst>
          </p:nvPr>
        </p:nvGraphicFramePr>
        <p:xfrm>
          <a:off x="11430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0994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7244"/>
            <a:ext cx="7886700" cy="5026356"/>
          </a:xfrm>
        </p:spPr>
        <p:txBody>
          <a:bodyPr>
            <a:normAutofit lnSpcReduction="10000"/>
          </a:bodyPr>
          <a:lstStyle/>
          <a:p>
            <a:pPr marL="0" indent="0">
              <a:buNone/>
            </a:pPr>
            <a:r>
              <a:rPr lang="en-US" dirty="0" smtClean="0"/>
              <a:t>Coaching is—</a:t>
            </a:r>
          </a:p>
          <a:p>
            <a:r>
              <a:rPr lang="en-US" dirty="0" smtClean="0"/>
              <a:t>Listening and watching</a:t>
            </a:r>
          </a:p>
          <a:p>
            <a:r>
              <a:rPr lang="en-US" dirty="0" smtClean="0"/>
              <a:t>Asking questions</a:t>
            </a:r>
          </a:p>
          <a:p>
            <a:r>
              <a:rPr lang="en-US" dirty="0" smtClean="0"/>
              <a:t>Getting the team </a:t>
            </a:r>
            <a:r>
              <a:rPr lang="en-US" dirty="0"/>
              <a:t>to</a:t>
            </a:r>
            <a:r>
              <a:rPr lang="en-US" dirty="0" smtClean="0"/>
              <a:t>— </a:t>
            </a:r>
          </a:p>
          <a:p>
            <a:pPr lvl="1"/>
            <a:r>
              <a:rPr lang="en-US" dirty="0" smtClean="0"/>
              <a:t>reflect on their behavior and actions</a:t>
            </a:r>
          </a:p>
          <a:p>
            <a:pPr lvl="1"/>
            <a:r>
              <a:rPr lang="en-US" dirty="0" smtClean="0"/>
              <a:t>understand how to improve their performance</a:t>
            </a:r>
            <a:r>
              <a:rPr lang="en-US" baseline="30000" dirty="0" smtClean="0"/>
              <a:t>1,2</a:t>
            </a:r>
          </a:p>
          <a:p>
            <a:pPr marL="57150" indent="0">
              <a:spcBef>
                <a:spcPts val="7200"/>
              </a:spcBef>
              <a:buNone/>
            </a:pPr>
            <a:r>
              <a:rPr lang="en-US" sz="1200" baseline="30000" dirty="0" smtClean="0"/>
              <a:t>1</a:t>
            </a:r>
            <a:r>
              <a:rPr lang="en-US" sz="1200" dirty="0" smtClean="0"/>
              <a:t>TeamSTEPPS </a:t>
            </a:r>
            <a:r>
              <a:rPr lang="en-US" sz="1200" dirty="0"/>
              <a:t>Fundamentals Course: Module 9. Coaching Workshop: Instructor's Materials. November 2008. Agency for Healthcare Research and Quality, Rockville, MD. http://www.ahrq.gov/professionals/education/curriculum-tools/teamstepps/instructor/fundamentals/module9/igcoaching.html. </a:t>
            </a:r>
            <a:endParaRPr lang="en-US" sz="1200" baseline="30000" dirty="0"/>
          </a:p>
          <a:p>
            <a:pPr marL="57150" indent="0">
              <a:buNone/>
            </a:pPr>
            <a:r>
              <a:rPr lang="en-US" sz="1200" baseline="30000" dirty="0" smtClean="0"/>
              <a:t>2</a:t>
            </a:r>
            <a:r>
              <a:rPr lang="en-US" sz="1200" dirty="0" smtClean="0"/>
              <a:t>Knight </a:t>
            </a:r>
            <a:r>
              <a:rPr lang="en-US" sz="1200" dirty="0"/>
              <a:t>J. Coaching: The key to translating research into practice lies in continuous, job-embedded learning with ongoing support. Journal of Staff </a:t>
            </a:r>
            <a:r>
              <a:rPr lang="en-US" sz="1200" dirty="0" smtClean="0"/>
              <a:t>Development. 2009 Dec 1;30(1):18-22</a:t>
            </a:r>
            <a:r>
              <a:rPr lang="en-US" sz="1200" dirty="0"/>
              <a:t>. </a:t>
            </a:r>
          </a:p>
          <a:p>
            <a:pPr marL="57150" indent="0">
              <a:buNone/>
            </a:pPr>
            <a:endParaRPr lang="en-US" sz="1300" dirty="0"/>
          </a:p>
        </p:txBody>
      </p:sp>
      <p:sp>
        <p:nvSpPr>
          <p:cNvPr id="2" name="Title 1"/>
          <p:cNvSpPr>
            <a:spLocks noGrp="1"/>
          </p:cNvSpPr>
          <p:nvPr>
            <p:ph type="title"/>
          </p:nvPr>
        </p:nvSpPr>
        <p:spPr/>
        <p:txBody>
          <a:bodyPr/>
          <a:lstStyle/>
          <a:p>
            <a:r>
              <a:rPr lang="en-US" dirty="0" smtClean="0"/>
              <a:t>Overview Of Coaching</a:t>
            </a:r>
            <a:endParaRPr lang="en-US" dirty="0"/>
          </a:p>
        </p:txBody>
      </p:sp>
      <p:pic>
        <p:nvPicPr>
          <p:cNvPr id="6" name="Content Placeholder 5" descr="clip art of medical professionals standing in a small group listening to someone talk"/>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562600" y="2895600"/>
            <a:ext cx="3867150" cy="2900362"/>
          </a:xfrm>
        </p:spPr>
      </p:pic>
    </p:spTree>
    <p:extLst>
      <p:ext uri="{BB962C8B-B14F-4D97-AF65-F5344CB8AC3E}">
        <p14:creationId xmlns:p14="http://schemas.microsoft.com/office/powerpoint/2010/main" val="1251755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HRQ  Safety Program for Ambulatory Surgery&amp;quot;&quot;/&gt;&lt;property id=&quot;20307&quot; value=&quot;403&quot;/&gt;&lt;/object&gt;&lt;object type=&quot;3&quot; unique_id=&quot;10004&quot;&gt;&lt;property id=&quot;20148&quot; value=&quot;5&quot;/&gt;&lt;property id=&quot;20300&quot; value=&quot;Slide 2 - &amp;quot;Objectives&amp;quot;&quot;/&gt;&lt;property id=&quot;20307&quot; value=&quot;359&quot;/&gt;&lt;/object&gt;&lt;object type=&quot;3&quot; unique_id=&quot;10005&quot;&gt;&lt;property id=&quot;20148&quot; value=&quot;5&quot;/&gt;&lt;property id=&quot;20300&quot; value=&quot;Slide 3 - &amp;quot;Overview&amp;quot;&quot;/&gt;&lt;property id=&quot;20307&quot; value=&quot;360&quot;/&gt;&lt;/object&gt;&lt;object type=&quot;3&quot; unique_id=&quot;10006&quot;&gt;&lt;property id=&quot;20148&quot; value=&quot;5&quot;/&gt;&lt;property id=&quot;20300&quot; value=&quot;Slide 4 - &amp;quot;Coaching Defined&amp;quot;&quot;/&gt;&lt;property id=&quot;20307&quot; value=&quot;361&quot;/&gt;&lt;/object&gt;&lt;object type=&quot;3&quot; unique_id=&quot;10007&quot;&gt;&lt;property id=&quot;20148&quot; value=&quot;5&quot;/&gt;&lt;property id=&quot;20300&quot; value=&quot;Slide 5 - &amp;quot;Standard Approach to Training in the Health Care Setting&amp;quot;&quot;/&gt;&lt;property id=&quot;20307&quot; value=&quot;362&quot;/&gt;&lt;/object&gt;&lt;object type=&quot;3&quot; unique_id=&quot;10008&quot;&gt;&lt;property id=&quot;20148&quot; value=&quot;5&quot;/&gt;&lt;property id=&quot;20300&quot; value=&quot;Slide 6 - &amp;quot;Applying Health Care Training to Driving Instruction&amp;quot;&quot;/&gt;&lt;property id=&quot;20307&quot; value=&quot;363&quot;/&gt;&lt;/object&gt;&lt;object type=&quot;3&quot; unique_id=&quot;10009&quot;&gt;&lt;property id=&quot;20148&quot; value=&quot;5&quot;/&gt;&lt;property id=&quot;20300&quot; value=&quot;Slide 7 - &amp;quot;How We Really Teach Someone To Drive&amp;quot;&quot;/&gt;&lt;property id=&quot;20307&quot; value=&quot;364&quot;/&gt;&lt;/object&gt;&lt;object type=&quot;3&quot; unique_id=&quot;10010&quot;&gt;&lt;property id=&quot;20148&quot; value=&quot;5&quot;/&gt;&lt;property id=&quot;20300&quot; value=&quot;Slide 8 - &amp;quot;An Alternative Approach to Teaching in Health Care – Coaching&amp;quot;&quot;/&gt;&lt;property id=&quot;20307&quot; value=&quot;365&quot;/&gt;&lt;/object&gt;&lt;object type=&quot;3&quot; unique_id=&quot;10011&quot;&gt;&lt;property id=&quot;20148&quot; value=&quot;5&quot;/&gt;&lt;property id=&quot;20300&quot; value=&quot;Slide 9 - &amp;quot;Overview Of Coaching&amp;quot;&quot;/&gt;&lt;property id=&quot;20307&quot; value=&quot;366&quot;/&gt;&lt;/object&gt;&lt;object type=&quot;3&quot; unique_id=&quot;10012&quot;&gt;&lt;property id=&quot;20148&quot; value=&quot;5&quot;/&gt;&lt;property id=&quot;20300&quot; value=&quot;Slide 10 - &amp;quot;Overview Of Coaching (continued) &amp;quot;&quot;/&gt;&lt;property id=&quot;20307&quot; value=&quot;367&quot;/&gt;&lt;/object&gt;&lt;object type=&quot;3&quot; unique_id=&quot;10013&quot;&gt;&lt;property id=&quot;20148&quot; value=&quot;5&quot;/&gt;&lt;property id=&quot;20300&quot; value=&quot;Slide 11 - &amp;quot;Benefits of Coaching Teams&amp;quot;&quot;/&gt;&lt;property id=&quot;20307&quot; value=&quot;368&quot;/&gt;&lt;/object&gt;&lt;object type=&quot;3&quot; unique_id=&quot;10014&quot;&gt;&lt;property id=&quot;20148&quot; value=&quot;5&quot;/&gt;&lt;property id=&quot;20300&quot; value=&quot;Slide 12 - &amp;quot;Traits of a Coach&amp;quot;&quot;/&gt;&lt;property id=&quot;20307&quot; value=&quot;369&quot;/&gt;&lt;/object&gt;&lt;object type=&quot;3&quot; unique_id=&quot;10015&quot;&gt;&lt;property id=&quot;20148&quot; value=&quot;5&quot;/&gt;&lt;property id=&quot;20300&quot; value=&quot;Slide 13 - &amp;quot;Giving Constructive Feedback to Teams &amp;quot;&quot;/&gt;&lt;property id=&quot;20307&quot; value=&quot;370&quot;/&gt;&lt;/object&gt;&lt;object type=&quot;3&quot; unique_id=&quot;10016&quot;&gt;&lt;property id=&quot;20148&quot; value=&quot;5&quot;/&gt;&lt;property id=&quot;20300&quot; value=&quot;Slide 14 - &amp;quot;How Feedback Is Often Given in the Health Care Setting&amp;quot;&quot;/&gt;&lt;property id=&quot;20307&quot; value=&quot;371&quot;/&gt;&lt;/object&gt;&lt;object type=&quot;3&quot; unique_id=&quot;10017&quot;&gt;&lt;property id=&quot;20148&quot; value=&quot;5&quot;/&gt;&lt;property id=&quot;20300&quot; value=&quot;Slide 15 - &amp;quot;Key Components of Feedback&amp;quot;&quot;/&gt;&lt;property id=&quot;20307&quot; value=&quot;372&quot;/&gt;&lt;/object&gt;&lt;object type=&quot;3&quot; unique_id=&quot;10018&quot;&gt;&lt;property id=&quot;20148&quot; value=&quot;5&quot;/&gt;&lt;property id=&quot;20300&quot; value=&quot;Slide 16 - &amp;quot;Coach by Asking Questions&amp;quot;&quot;/&gt;&lt;property id=&quot;20307&quot; value=&quot;373&quot;/&gt;&lt;/object&gt;&lt;object type=&quot;3&quot; unique_id=&quot;10019&quot;&gt;&lt;property id=&quot;20148&quot; value=&quot;5&quot;/&gt;&lt;property id=&quot;20300&quot; value=&quot;Slide 17 - &amp;quot;Components of the Three-Part Question&amp;quot;&quot;/&gt;&lt;property id=&quot;20307&quot; value=&quot;374&quot;/&gt;&lt;/object&gt;&lt;object type=&quot;3&quot; unique_id=&quot;10020&quot;&gt;&lt;property id=&quot;20148&quot; value=&quot;5&quot;/&gt;&lt;property id=&quot;20300&quot; value=&quot;Slide 18 - &amp;quot;Part I: Your Observation&amp;quot;&quot;/&gt;&lt;property id=&quot;20307&quot; value=&quot;375&quot;/&gt;&lt;/object&gt;&lt;object type=&quot;3&quot; unique_id=&quot;10021&quot;&gt;&lt;property id=&quot;20148&quot; value=&quot;5&quot;/&gt;&lt;property id=&quot;20300&quot; value=&quot;Slide 19 - &amp;quot;Part II: Your Opinion&amp;quot;&quot;/&gt;&lt;property id=&quot;20307&quot; value=&quot;376&quot;/&gt;&lt;/object&gt;&lt;object type=&quot;3&quot; unique_id=&quot;10022&quot;&gt;&lt;property id=&quot;20148&quot; value=&quot;5&quot;/&gt;&lt;property id=&quot;20300&quot; value=&quot;Slide 20 - &amp;quot;Part III: Your Question&amp;quot;&quot;/&gt;&lt;property id=&quot;20307&quot; value=&quot;404&quot;/&gt;&lt;/object&gt;&lt;object type=&quot;3&quot; unique_id=&quot;10023&quot;&gt;&lt;property id=&quot;20148&quot; value=&quot;5&quot;/&gt;&lt;property id=&quot;20300&quot; value=&quot;Slide 21 - &amp;quot;The Three Parts Together&amp;quot;&quot;/&gt;&lt;property id=&quot;20307&quot; value=&quot;378&quot;/&gt;&lt;/object&gt;&lt;object type=&quot;3&quot; unique_id=&quot;10024&quot;&gt;&lt;property id=&quot;20148&quot; value=&quot;5&quot;/&gt;&lt;property id=&quot;20300&quot; value=&quot;Slide 22 - &amp;quot;Avoid Making Generalizations&amp;quot;&quot;/&gt;&lt;property id=&quot;20307&quot; value=&quot;379&quot;/&gt;&lt;/object&gt;&lt;object type=&quot;3&quot; unique_id=&quot;10025&quot;&gt;&lt;property id=&quot;20148&quot; value=&quot;5&quot;/&gt;&lt;property id=&quot;20300&quot; value=&quot;Slide 23 - &amp;quot;Avoid Assuming You Understand People’s Actions&amp;quot;&quot;/&gt;&lt;property id=&quot;20307&quot; value=&quot;380&quot;/&gt;&lt;/object&gt;&lt;object type=&quot;3&quot; unique_id=&quot;10026&quot;&gt;&lt;property id=&quot;20148&quot; value=&quot;5&quot;/&gt;&lt;property id=&quot;20300&quot; value=&quot;Slide 24 - &amp;quot;Avoid Making the Team Guess What You Are Thinking&amp;quot;&quot;/&gt;&lt;property id=&quot;20307&quot; value=&quot;381&quot;/&gt;&lt;/object&gt;&lt;object type=&quot;3&quot; unique_id=&quot;10027&quot;&gt;&lt;property id=&quot;20148&quot; value=&quot;5&quot;/&gt;&lt;property id=&quot;20300&quot; value=&quot;Slide 25 - &amp;quot;Avoid Asking Questions That Already Contain the Answer&amp;quot;&quot;/&gt;&lt;property id=&quot;20307&quot; value=&quot;382&quot;/&gt;&lt;/object&gt;&lt;object type=&quot;3&quot; unique_id=&quot;10028&quot;&gt;&lt;property id=&quot;20148&quot; value=&quot;5&quot;/&gt;&lt;property id=&quot;20300&quot; value=&quot;Slide 26 - &amp;quot;Avoid Disguising a Statement as a Question&amp;quot;&quot;/&gt;&lt;property id=&quot;20307&quot; value=&quot;383&quot;/&gt;&lt;/object&gt;&lt;object type=&quot;3&quot; unique_id=&quot;10029&quot;&gt;&lt;property id=&quot;20148&quot; value=&quot;5&quot;/&gt;&lt;property id=&quot;20300&quot; value=&quot;Slide 27 - &amp;quot;Avoid Singling Out Individuals When Coaching the Team&amp;quot;&quot;/&gt;&lt;property id=&quot;20307&quot; value=&quot;384&quot;/&gt;&lt;/object&gt;&lt;object type=&quot;3&quot; unique_id=&quot;10030&quot;&gt;&lt;property id=&quot;20148&quot; value=&quot;5&quot;/&gt;&lt;property id=&quot;20300&quot; value=&quot;Slide 28 - &amp;quot;Putting Coaching Into Action &amp;quot;&quot;/&gt;&lt;property id=&quot;20307&quot; value=&quot;385&quot;/&gt;&lt;/object&gt;&lt;object type=&quot;3&quot; unique_id=&quot;10031&quot;&gt;&lt;property id=&quot;20148&quot; value=&quot;5&quot;/&gt;&lt;property id=&quot;20300&quot; value=&quot;Slide 29 - &amp;quot;Planning Your Coaching Day&amp;quot;&quot;/&gt;&lt;property id=&quot;20307&quot; value=&quot;405&quot;/&gt;&lt;/object&gt;&lt;object type=&quot;3&quot; unique_id=&quot;10032&quot;&gt;&lt;property id=&quot;20148&quot; value=&quot;5&quot;/&gt;&lt;property id=&quot;20300&quot; value=&quot;Slide 30 - &amp;quot;When To Coach in the Clinical Setting &amp;quot;&quot;/&gt;&lt;property id=&quot;20307&quot; value=&quot;387&quot;/&gt;&lt;/object&gt;&lt;object type=&quot;3&quot; unique_id=&quot;10033&quot;&gt;&lt;property id=&quot;20148&quot; value=&quot;5&quot;/&gt;&lt;property id=&quot;20300&quot; value=&quot;Slide 31 - &amp;quot;Questions Coaches Need To Ask Themselves Before Coaching The Team’s Performance &amp;quot;&quot;/&gt;&lt;property id=&quot;20307&quot; value=&quot;388&quot;/&gt;&lt;/object&gt;&lt;object type=&quot;3&quot; unique_id=&quot;10034&quot;&gt;&lt;property id=&quot;20148&quot; value=&quot;5&quot;/&gt;&lt;property id=&quot;20300&quot; value=&quot;Slide 32 - &amp;quot;Giving Feedback to the Team: Step I – Setting the Stage&amp;quot;&quot;/&gt;&lt;property id=&quot;20307&quot; value=&quot;389&quot;/&gt;&lt;/object&gt;&lt;object type=&quot;3&quot; unique_id=&quot;10035&quot;&gt;&lt;property id=&quot;20148&quot; value=&quot;5&quot;/&gt;&lt;property id=&quot;20300&quot; value=&quot;Slide 33 - &amp;quot;Giving Feedback to the Team: Step II – Start With an Open-Ended Question&amp;quot;&quot;/&gt;&lt;property id=&quot;20307&quot; value=&quot;390&quot;/&gt;&lt;/object&gt;&lt;object type=&quot;3&quot; unique_id=&quot;10036&quot;&gt;&lt;property id=&quot;20148&quot; value=&quot;5&quot;/&gt;&lt;property id=&quot;20300&quot; value=&quot;Slide 34 - &amp;quot;Giving Feedback to the Team: Step III – Share Observations Using the Three-Part Question&amp;quot;&quot;/&gt;&lt;property id=&quot;20307&quot; value=&quot;391&quot;/&gt;&lt;/object&gt;&lt;object type=&quot;3&quot; unique_id=&quot;10037&quot;&gt;&lt;property id=&quot;20148&quot; value=&quot;5&quot;/&gt;&lt;property id=&quot;20300&quot; value=&quot;Slide 35 - &amp;quot;Coaching Using Three-Part Question&amp;quot;&quot;/&gt;&lt;property id=&quot;20307&quot; value=&quot;392&quot;/&gt;&lt;/object&gt;&lt;object type=&quot;3&quot; unique_id=&quot;10038&quot;&gt;&lt;property id=&quot;20148&quot; value=&quot;5&quot;/&gt;&lt;property id=&quot;20300&quot; value=&quot;Slide 36 - &amp;quot;Giving Feedback to the Team: Step IV – Motivate the Team by Focusing on What It Could Do Better&amp;quot;&quot;/&gt;&lt;property id=&quot;20307&quot; value=&quot;393&quot;/&gt;&lt;/object&gt;&lt;object type=&quot;3&quot; unique_id=&quot;10039&quot;&gt;&lt;property id=&quot;20148&quot; value=&quot;5&quot;/&gt;&lt;property id=&quot;20300&quot; value=&quot;Slide 37 - &amp;quot;Motivating the Team&amp;quot;&quot;/&gt;&lt;property id=&quot;20307&quot; value=&quot;394&quot;/&gt;&lt;/object&gt;&lt;object type=&quot;3&quot; unique_id=&quot;10040&quot;&gt;&lt;property id=&quot;20148&quot; value=&quot;5&quot;/&gt;&lt;property id=&quot;20300&quot; value=&quot;Slide 38 - &amp;quot;Giving Feedback to the Team: Step V – Ending the Coaching Session&amp;quot;&quot;/&gt;&lt;property id=&quot;20307&quot; value=&quot;395&quot;/&gt;&lt;/object&gt;&lt;object type=&quot;3&quot; unique_id=&quot;10041&quot;&gt;&lt;property id=&quot;20148&quot; value=&quot;5&quot;/&gt;&lt;property id=&quot;20300&quot; value=&quot;Slide 39 - &amp;quot;Ending the Coaching Session&amp;quot;&quot;/&gt;&lt;property id=&quot;20307&quot; value=&quot;396&quot;/&gt;&lt;/object&gt;&lt;object type=&quot;3&quot; unique_id=&quot;10042&quot;&gt;&lt;property id=&quot;20148&quot; value=&quot;5&quot;/&gt;&lt;property id=&quot;20300&quot; value=&quot;Slide 40 - &amp;quot;Observation Tools as Coaching Resources&amp;quot;&quot;/&gt;&lt;property id=&quot;20307&quot; value=&quot;397&quot;/&gt;&lt;/object&gt;&lt;object type=&quot;3&quot; unique_id=&quot;10043&quot;&gt;&lt;property id=&quot;20148&quot; value=&quot;5&quot;/&gt;&lt;property id=&quot;20300&quot; value=&quot;Slide 41 - &amp;quot;Benefits of Using an Observation Tool&amp;quot;&quot;/&gt;&lt;property id=&quot;20307&quot; value=&quot;398&quot;/&gt;&lt;/object&gt;&lt;object type=&quot;3&quot; unique_id=&quot;10044&quot;&gt;&lt;property id=&quot;20148&quot; value=&quot;5&quot;/&gt;&lt;property id=&quot;20300&quot; value=&quot;Slide 42 - &amp;quot;How To Use an Observation Tool&amp;quot;&quot;/&gt;&lt;property id=&quot;20307&quot; value=&quot;399&quot;/&gt;&lt;/object&gt;&lt;object type=&quot;3&quot; unique_id=&quot;10045&quot;&gt;&lt;property id=&quot;20148&quot; value=&quot;5&quot;/&gt;&lt;property id=&quot;20300&quot; value=&quot;Slide 43 - &amp;quot;Summary&amp;quot;&quot;/&gt;&lt;property id=&quot;20307&quot; value=&quot;400&quot;/&gt;&lt;/object&gt;&lt;object type=&quot;3&quot; unique_id=&quot;10046&quot;&gt;&lt;property id=&quot;20148&quot; value=&quot;5&quot;/&gt;&lt;property id=&quot;20300&quot; value=&quot;Slide 44 - &amp;quot;Tools&amp;quot;&quot;/&gt;&lt;property id=&quot;20307&quot; value=&quot;401&quot;/&gt;&lt;/object&gt;&lt;object type=&quot;3&quot; unique_id=&quot;10047&quot;&gt;&lt;property id=&quot;20148&quot; value=&quot;5&quot;/&gt;&lt;property id=&quot;20300&quot; value=&quot;Slide 45 - &amp;quot;References&amp;quot;&quot;/&gt;&lt;property id=&quot;20307&quot; value=&quot;402&quot;/&gt;&lt;/object&gt;&lt;/object&gt;&lt;object type=&quot;8&quot; unique_id=&quot;10094&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e3c0451c-290c-4e3c-a011-3b2938cad35d">ASC Toolkit Review</Document_x0020_Type>
    <Status xmlns="e3c0451c-290c-4e3c-a011-3b2938cad35d">Active</Status>
    <Title0 xmlns="e3c0451c-290c-4e3c-a011-3b2938cad35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A9A093AC7FA040A9DB4F9526404739" ma:contentTypeVersion="8" ma:contentTypeDescription="Create a new document." ma:contentTypeScope="" ma:versionID="d3d9ca2572fceb24ae975b9657b66f00">
  <xsd:schema xmlns:xsd="http://www.w3.org/2001/XMLSchema" xmlns:xs="http://www.w3.org/2001/XMLSchema" xmlns:p="http://schemas.microsoft.com/office/2006/metadata/properties" xmlns:ns2="e3c0451c-290c-4e3c-a011-3b2938cad35d" targetNamespace="http://schemas.microsoft.com/office/2006/metadata/properties" ma:root="true" ma:fieldsID="a3cb5b4c37628e9541255ad49107ac90" ns2:_="">
    <xsd:import namespace="e3c0451c-290c-4e3c-a011-3b2938cad35d"/>
    <xsd:element name="properties">
      <xsd:complexType>
        <xsd:sequence>
          <xsd:element name="documentManagement">
            <xsd:complexType>
              <xsd:all>
                <xsd:element ref="ns2:Document_x0020_Type" minOccurs="0"/>
                <xsd:element ref="ns2:Title0"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0451c-290c-4e3c-a011-3b2938cad35d" elementFormDefault="qualified">
    <xsd:import namespace="http://schemas.microsoft.com/office/2006/documentManagement/types"/>
    <xsd:import namespace="http://schemas.microsoft.com/office/infopath/2007/PartnerControls"/>
    <xsd:element name="Document_x0020_Type" ma:index="1" nillable="true" ma:displayName="Category" ma:format="Dropdown" ma:internalName="Document_x0020_Type">
      <xsd:simpleType>
        <xsd:union memberTypes="dms:Text">
          <xsd:simpleType>
            <xsd:restriction base="dms:Choice">
              <xsd:enumeration value="AHRQ Deliverable"/>
              <xsd:enumeration value="Content"/>
              <xsd:enumeration value="Communications"/>
              <xsd:enumeration value="Data"/>
              <xsd:enumeration value="Expense Form"/>
              <xsd:enumeration value="Monthly Report"/>
              <xsd:enumeration value="Quality Improvement Resources"/>
              <xsd:enumeration value="Recordings"/>
              <xsd:enumeration value="Sustainability"/>
              <xsd:enumeration value="Syllabus"/>
              <xsd:enumeration value="Template"/>
              <xsd:enumeration value="Other"/>
            </xsd:restriction>
          </xsd:simpleType>
        </xsd:union>
      </xsd:simpleType>
    </xsd:element>
    <xsd:element name="Title0" ma:index="9" nillable="true" ma:displayName="Title" ma:internalName="Title0">
      <xsd:simpleType>
        <xsd:restriction base="dms:Text">
          <xsd:maxLength value="255"/>
        </xsd:restriction>
      </xsd:simpleType>
    </xsd:element>
    <xsd:element name="Status" ma:index="10" nillable="true" ma:displayName="Status" ma:default="Active" ma:format="Dropdown" ma:internalName="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56E47-E2B0-4936-8DF0-94264FEBAD66}">
  <ds:schemaRefs>
    <ds:schemaRef ds:uri="http://purl.org/dc/dcmitype/"/>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3c0451c-290c-4e3c-a011-3b2938cad35d"/>
    <ds:schemaRef ds:uri="http://schemas.microsoft.com/office/2006/metadata/properties"/>
  </ds:schemaRefs>
</ds:datastoreItem>
</file>

<file path=customXml/itemProps2.xml><?xml version="1.0" encoding="utf-8"?>
<ds:datastoreItem xmlns:ds="http://schemas.openxmlformats.org/officeDocument/2006/customXml" ds:itemID="{76ACDF08-3913-4748-8E59-3C2A39E04D67}">
  <ds:schemaRefs>
    <ds:schemaRef ds:uri="http://schemas.microsoft.com/sharepoint/v3/contenttype/forms"/>
  </ds:schemaRefs>
</ds:datastoreItem>
</file>

<file path=customXml/itemProps3.xml><?xml version="1.0" encoding="utf-8"?>
<ds:datastoreItem xmlns:ds="http://schemas.openxmlformats.org/officeDocument/2006/customXml" ds:itemID="{68CD2B96-DFF8-413B-9EF4-F8F686596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0451c-290c-4e3c-a011-3b2938cad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10909</TotalTime>
  <Words>2126</Words>
  <Application>Microsoft Office PowerPoint</Application>
  <PresentationFormat>On-screen Show (4:3)</PresentationFormat>
  <Paragraphs>312</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Custom Design</vt:lpstr>
      <vt:lpstr>AHRQ  Safety Program for Ambulatory Surgery</vt:lpstr>
      <vt:lpstr>Objectives</vt:lpstr>
      <vt:lpstr>Overview</vt:lpstr>
      <vt:lpstr>Coaching Defined</vt:lpstr>
      <vt:lpstr>Standard Approach to Training in the Health Care Setting</vt:lpstr>
      <vt:lpstr>Applying Health Care Training to Driving Instruction</vt:lpstr>
      <vt:lpstr>How We Really Teach Someone To Drive</vt:lpstr>
      <vt:lpstr>An Alternative Approach to Teaching in Health Care – Coaching</vt:lpstr>
      <vt:lpstr>Overview Of Coaching</vt:lpstr>
      <vt:lpstr>Overview Of Coaching (continued) </vt:lpstr>
      <vt:lpstr>Benefits of Coaching Teams</vt:lpstr>
      <vt:lpstr>Traits of a Coach</vt:lpstr>
      <vt:lpstr>Giving Constructive Feedback to Teams </vt:lpstr>
      <vt:lpstr>How Feedback Is Often Given in the Health Care Setting</vt:lpstr>
      <vt:lpstr>Key Components of Feedback</vt:lpstr>
      <vt:lpstr>Coach by Asking Questions</vt:lpstr>
      <vt:lpstr>Components of the Three-Part Question</vt:lpstr>
      <vt:lpstr>Part I: Your Observation</vt:lpstr>
      <vt:lpstr>Part II: Your Opinion</vt:lpstr>
      <vt:lpstr>Part III: Your Question</vt:lpstr>
      <vt:lpstr>The Three Parts Together</vt:lpstr>
      <vt:lpstr>Avoid Making Generalizations</vt:lpstr>
      <vt:lpstr>Avoid Assuming You Understand People’s Actions</vt:lpstr>
      <vt:lpstr>Avoid Making the Team Guess What You Are Thinking</vt:lpstr>
      <vt:lpstr>Avoid Asking Questions That Already Contain the Answer</vt:lpstr>
      <vt:lpstr>Avoid Disguising a Statement as a Question</vt:lpstr>
      <vt:lpstr>Avoid Singling Out Individuals When Coaching the Team</vt:lpstr>
      <vt:lpstr>Putting Coaching Into Action </vt:lpstr>
      <vt:lpstr>Planning Your Coaching Day</vt:lpstr>
      <vt:lpstr>When To Coach in the Clinical Setting </vt:lpstr>
      <vt:lpstr>Questions Coaches Need To Ask Themselves Before Coaching The Team’s Performance </vt:lpstr>
      <vt:lpstr>Giving Feedback to the Team: Step 1 – Setting the Stage</vt:lpstr>
      <vt:lpstr>Giving Feedback to the Team: Step 2 – Start With an Open-Ended Question</vt:lpstr>
      <vt:lpstr>Giving Feedback to the Team: Step 3 – Share Observations Using the Three-Part Question</vt:lpstr>
      <vt:lpstr>Coaching Using Three-Part Question</vt:lpstr>
      <vt:lpstr>Giving Feedback to the Team: Step 4 – Motivate the Team by Focusing on What It Could Do Better</vt:lpstr>
      <vt:lpstr>Motivating the Team</vt:lpstr>
      <vt:lpstr>Giving Feedback to the Team: Step 5 – Ending the Coaching Session</vt:lpstr>
      <vt:lpstr>Ending the Coaching Session</vt:lpstr>
      <vt:lpstr>Observation Tools as Coaching Resources</vt:lpstr>
      <vt:lpstr>Benefits of Using an Observation Tool</vt:lpstr>
      <vt:lpstr>How To Use an Observation Tool</vt:lpstr>
      <vt:lpstr>Summary</vt:lpstr>
      <vt:lpstr>Tools</vt:lpstr>
      <vt:lpstr>References</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Communication and Teamwork in the Surgical Environment</dc:title>
  <dc:creator>Katy O'Shea</dc:creator>
  <cp:lastModifiedBy>Windows User</cp:lastModifiedBy>
  <cp:revision>474</cp:revision>
  <cp:lastPrinted>2013-06-28T16:36:38Z</cp:lastPrinted>
  <dcterms:created xsi:type="dcterms:W3CDTF">2012-03-06T21:09:36Z</dcterms:created>
  <dcterms:modified xsi:type="dcterms:W3CDTF">2017-04-13T19:10:34Z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0x0101009CA9A093AC7FA040A9DB4F9526404739</vt:lpwstr>
  </property>
</Properties>
</file>