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681" r:id="rId6"/>
  </p:sldMasterIdLst>
  <p:notesMasterIdLst>
    <p:notesMasterId r:id="rId16"/>
  </p:notesMasterIdLst>
  <p:sldIdLst>
    <p:sldId id="267" r:id="rId7"/>
    <p:sldId id="257" r:id="rId8"/>
    <p:sldId id="259" r:id="rId9"/>
    <p:sldId id="260" r:id="rId10"/>
    <p:sldId id="256" r:id="rId11"/>
    <p:sldId id="261" r:id="rId12"/>
    <p:sldId id="262" r:id="rId13"/>
    <p:sldId id="263" r:id="rId14"/>
    <p:sldId id="268"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Rakover" initials="JR" lastIdx="10" clrIdx="0">
    <p:extLst/>
  </p:cmAuthor>
  <p:cmAuthor id="2" name="Disharoon, Amy" initials="DA" lastIdx="7" clrIdx="1">
    <p:extLst/>
  </p:cmAuthor>
  <p:cmAuthor id="3" name="Melissa A Miller" initials="MAM" lastIdx="3" clrIdx="2"/>
  <p:cmAuthor id="4" name="Chris Heidenrich OCKT" initials="CH" lastIdx="12" clrIdx="3"/>
  <p:cmAuthor id="5" name="Craig, Erin" initials="CE" lastIdx="14" clrIdx="4">
    <p:extLst/>
  </p:cmAuthor>
  <p:cmAuthor id="6" name="Snow, Justin" initials="SJ"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165" autoAdjust="0"/>
  </p:normalViewPr>
  <p:slideViewPr>
    <p:cSldViewPr>
      <p:cViewPr varScale="1">
        <p:scale>
          <a:sx n="117" d="100"/>
          <a:sy n="117" d="100"/>
        </p:scale>
        <p:origin x="-146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32D84B-B311-43BA-828F-C69512DB1258}" type="datetimeFigureOut">
              <a:rPr lang="en-US" smtClean="0"/>
              <a:t>4/7/2017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BA260-6D19-4632-BD93-62B59EAAA8C2}" type="slidenum">
              <a:rPr lang="en-US" smtClean="0"/>
              <a:t>‹#›</a:t>
            </a:fld>
            <a:endParaRPr lang="en-US" dirty="0"/>
          </a:p>
        </p:txBody>
      </p:sp>
    </p:spTree>
    <p:extLst>
      <p:ext uri="{BB962C8B-B14F-4D97-AF65-F5344CB8AC3E}">
        <p14:creationId xmlns:p14="http://schemas.microsoft.com/office/powerpoint/2010/main" val="1126734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BA260-6D19-4632-BD93-62B59EAAA8C2}" type="slidenum">
              <a:rPr lang="en-US" smtClean="0"/>
              <a:t>1</a:t>
            </a:fld>
            <a:endParaRPr lang="en-US" dirty="0"/>
          </a:p>
        </p:txBody>
      </p:sp>
    </p:spTree>
    <p:extLst>
      <p:ext uri="{BB962C8B-B14F-4D97-AF65-F5344CB8AC3E}">
        <p14:creationId xmlns:p14="http://schemas.microsoft.com/office/powerpoint/2010/main" val="117962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BA260-6D19-4632-BD93-62B59EAAA8C2}" type="slidenum">
              <a:rPr lang="en-US" smtClean="0"/>
              <a:t>2</a:t>
            </a:fld>
            <a:endParaRPr lang="en-US" dirty="0"/>
          </a:p>
        </p:txBody>
      </p:sp>
    </p:spTree>
    <p:extLst>
      <p:ext uri="{BB962C8B-B14F-4D97-AF65-F5344CB8AC3E}">
        <p14:creationId xmlns:p14="http://schemas.microsoft.com/office/powerpoint/2010/main" val="256493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BA260-6D19-4632-BD93-62B59EAAA8C2}" type="slidenum">
              <a:rPr lang="en-US" smtClean="0"/>
              <a:t>3</a:t>
            </a:fld>
            <a:endParaRPr lang="en-US" dirty="0"/>
          </a:p>
        </p:txBody>
      </p:sp>
    </p:spTree>
    <p:extLst>
      <p:ext uri="{BB962C8B-B14F-4D97-AF65-F5344CB8AC3E}">
        <p14:creationId xmlns:p14="http://schemas.microsoft.com/office/powerpoint/2010/main" val="354568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u="sng" dirty="0"/>
          </a:p>
        </p:txBody>
      </p:sp>
      <p:sp>
        <p:nvSpPr>
          <p:cNvPr id="4" name="Slide Number Placeholder 3"/>
          <p:cNvSpPr>
            <a:spLocks noGrp="1"/>
          </p:cNvSpPr>
          <p:nvPr>
            <p:ph type="sldNum" sz="quarter" idx="10"/>
          </p:nvPr>
        </p:nvSpPr>
        <p:spPr/>
        <p:txBody>
          <a:bodyPr/>
          <a:lstStyle/>
          <a:p>
            <a:fld id="{8C3BA260-6D19-4632-BD93-62B59EAAA8C2}" type="slidenum">
              <a:rPr lang="en-US" smtClean="0"/>
              <a:t>4</a:t>
            </a:fld>
            <a:endParaRPr lang="en-US" dirty="0"/>
          </a:p>
        </p:txBody>
      </p:sp>
    </p:spTree>
    <p:extLst>
      <p:ext uri="{BB962C8B-B14F-4D97-AF65-F5344CB8AC3E}">
        <p14:creationId xmlns:p14="http://schemas.microsoft.com/office/powerpoint/2010/main" val="337019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BA260-6D19-4632-BD93-62B59EAAA8C2}" type="slidenum">
              <a:rPr lang="en-US" smtClean="0"/>
              <a:t>5</a:t>
            </a:fld>
            <a:endParaRPr lang="en-US" dirty="0"/>
          </a:p>
        </p:txBody>
      </p:sp>
    </p:spTree>
    <p:extLst>
      <p:ext uri="{BB962C8B-B14F-4D97-AF65-F5344CB8AC3E}">
        <p14:creationId xmlns:p14="http://schemas.microsoft.com/office/powerpoint/2010/main" val="1238151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BA260-6D19-4632-BD93-62B59EAAA8C2}" type="slidenum">
              <a:rPr lang="en-US" smtClean="0"/>
              <a:t>7</a:t>
            </a:fld>
            <a:endParaRPr lang="en-US" dirty="0"/>
          </a:p>
        </p:txBody>
      </p:sp>
    </p:spTree>
    <p:extLst>
      <p:ext uri="{BB962C8B-B14F-4D97-AF65-F5344CB8AC3E}">
        <p14:creationId xmlns:p14="http://schemas.microsoft.com/office/powerpoint/2010/main" val="80705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8C3BA260-6D19-4632-BD93-62B59EAAA8C2}" type="slidenum">
              <a:rPr lang="en-US" smtClean="0"/>
              <a:t>8</a:t>
            </a:fld>
            <a:endParaRPr lang="en-US" dirty="0"/>
          </a:p>
        </p:txBody>
      </p:sp>
    </p:spTree>
    <p:extLst>
      <p:ext uri="{BB962C8B-B14F-4D97-AF65-F5344CB8AC3E}">
        <p14:creationId xmlns:p14="http://schemas.microsoft.com/office/powerpoint/2010/main" val="93526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_footer &amp;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b="0">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Tree>
    <p:extLst>
      <p:ext uri="{BB962C8B-B14F-4D97-AF65-F5344CB8AC3E}">
        <p14:creationId xmlns:p14="http://schemas.microsoft.com/office/powerpoint/2010/main" val="322833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253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160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3200" b="1">
                <a:solidFill>
                  <a:srgbClr val="0098AA"/>
                </a:solidFill>
              </a:defRPr>
            </a:lvl1pPr>
          </a:lstStyle>
          <a:p>
            <a:pPr lvl="0"/>
            <a:r>
              <a:rPr lang="en-US" dirty="0"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48521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4"/>
          <p:cNvSpPr>
            <a:spLocks noGrp="1"/>
          </p:cNvSpPr>
          <p:nvPr>
            <p:ph sz="quarter" idx="13"/>
          </p:nvPr>
        </p:nvSpPr>
        <p:spPr>
          <a:xfrm>
            <a:off x="4724400" y="1600200"/>
            <a:ext cx="3581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48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696200" cy="639762"/>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Rectangle 27"/>
          <p:cNvSpPr>
            <a:spLocks noGrp="1" noChangeArrowheads="1"/>
          </p:cNvSpPr>
          <p:nvPr>
            <p:ph type="sldNum" sz="quarter" idx="10"/>
          </p:nvPr>
        </p:nvSpPr>
        <p:spPr>
          <a:xfrm>
            <a:off x="0" y="6629400"/>
            <a:ext cx="381000" cy="228600"/>
          </a:xfrm>
          <a:prstGeom prst="rect">
            <a:avLst/>
          </a:prstGeom>
          <a:ln/>
        </p:spPr>
        <p:txBody>
          <a:bodyPr/>
          <a:lstStyle>
            <a:lvl1pPr>
              <a:defRPr sz="1000">
                <a:latin typeface="Arial" pitchFamily="34" charset="0"/>
                <a:cs typeface="Arial" pitchFamily="34" charset="0"/>
              </a:defRPr>
            </a:lvl1pPr>
          </a:lstStyle>
          <a:p>
            <a:pPr>
              <a:defRPr/>
            </a:pPr>
            <a:fld id="{F19A0CDD-44C4-4351-8B7B-10E7BF58CE44}"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4841950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524000" y="2971800"/>
            <a:ext cx="6400800" cy="1752600"/>
          </a:xfrm>
        </p:spPr>
        <p:txBody>
          <a:bodyPr>
            <a:normAutofit/>
          </a:bodyPr>
          <a:lstStyle>
            <a:lvl1pPr marL="0" indent="0" algn="ctr" defTabSz="457200" rtl="0" eaLnBrk="1" latinLnBrk="0" hangingPunct="1">
              <a:spcBef>
                <a:spcPct val="20000"/>
              </a:spcBef>
              <a:buClr>
                <a:srgbClr val="276B7D"/>
              </a:buClr>
              <a:buFont typeface="Arial"/>
              <a:buNone/>
              <a:defRPr lang="en-US" sz="4000" kern="1200" dirty="0">
                <a:solidFill>
                  <a:schemeClr val="tx1"/>
                </a:solidFill>
                <a:latin typeface="+mn-lt"/>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3"/>
          <p:cNvSpPr>
            <a:spLocks noGrp="1"/>
          </p:cNvSpPr>
          <p:nvPr>
            <p:ph type="title"/>
          </p:nvPr>
        </p:nvSpPr>
        <p:spPr/>
        <p:txBody>
          <a:bodyPr/>
          <a:lstStyle>
            <a:lvl1pPr>
              <a:defRPr>
                <a:latin typeface="+mn-lt"/>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48542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b="0">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457200" y="6477000"/>
            <a:ext cx="2133600" cy="365125"/>
          </a:xfrm>
          <a:prstGeom prst="rect">
            <a:avLst/>
          </a:prstGeom>
        </p:spPr>
        <p:txBody>
          <a:bodyPr/>
          <a:lstStyle>
            <a:lvl1pPr>
              <a:defRPr>
                <a:solidFill>
                  <a:schemeClr val="tx1">
                    <a:lumMod val="50000"/>
                    <a:lumOff val="50000"/>
                  </a:schemeClr>
                </a:solidFill>
              </a:defRPr>
            </a:lvl1pPr>
          </a:lstStyle>
          <a:p>
            <a:pPr algn="l"/>
            <a:fld id="{E507B00A-00F3-40B4-9FBC-773D3E654F20}" type="slidenum">
              <a:rPr lang="en-US" smtClean="0">
                <a:solidFill>
                  <a:prstClr val="black">
                    <a:lumMod val="50000"/>
                    <a:lumOff val="50000"/>
                  </a:prstClr>
                </a:solidFill>
              </a:rPr>
              <a:pPr algn="l"/>
              <a:t>‹#›</a:t>
            </a:fld>
            <a:endParaRPr lang="en-US" dirty="0">
              <a:solidFill>
                <a:prstClr val="black">
                  <a:lumMod val="50000"/>
                  <a:lumOff val="50000"/>
                </a:prstClr>
              </a:solidFill>
            </a:endParaRPr>
          </a:p>
        </p:txBody>
      </p:sp>
      <p:sp>
        <p:nvSpPr>
          <p:cNvPr id="6" name="Title 1"/>
          <p:cNvSpPr txBox="1">
            <a:spLocks/>
          </p:cNvSpPr>
          <p:nvPr userDrawn="1"/>
        </p:nvSpPr>
        <p:spPr>
          <a:xfrm>
            <a:off x="685800" y="2130425"/>
            <a:ext cx="7772400" cy="1470025"/>
          </a:xfrm>
          <a:prstGeom prst="rect">
            <a:avLst/>
          </a:prstGeom>
        </p:spPr>
        <p:txBody>
          <a:bodyPr vert="horz" lIns="91440" tIns="45720" rIns="91440" bIns="45720" rtlCol="0" anchor="ctr">
            <a:normAutofit/>
          </a:bodyPr>
          <a:lstStyle/>
          <a:p>
            <a:pPr algn="ctr">
              <a:spcBef>
                <a:spcPct val="0"/>
              </a:spcBef>
              <a:defRPr/>
            </a:pPr>
            <a:endParaRPr lang="en-US" sz="4400" dirty="0">
              <a:solidFill>
                <a:prstClr val="black"/>
              </a:solidFill>
            </a:endParaRPr>
          </a:p>
        </p:txBody>
      </p:sp>
    </p:spTree>
    <p:extLst>
      <p:ext uri="{BB962C8B-B14F-4D97-AF65-F5344CB8AC3E}">
        <p14:creationId xmlns:p14="http://schemas.microsoft.com/office/powerpoint/2010/main" val="946741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8" name="Subtitle 2"/>
          <p:cNvSpPr>
            <a:spLocks noGrp="1"/>
          </p:cNvSpPr>
          <p:nvPr>
            <p:ph type="subTitle" idx="1"/>
          </p:nvPr>
        </p:nvSpPr>
        <p:spPr>
          <a:xfrm>
            <a:off x="1524000" y="2971800"/>
            <a:ext cx="6400800" cy="1752600"/>
          </a:xfrm>
        </p:spPr>
        <p:txBody>
          <a:bodyPr>
            <a:normAutofit/>
          </a:bodyPr>
          <a:lstStyle>
            <a:lvl1pPr marL="0" indent="0" algn="ctr" defTabSz="457200" rtl="0" eaLnBrk="1" latinLnBrk="0" hangingPunct="1">
              <a:spcBef>
                <a:spcPct val="20000"/>
              </a:spcBef>
              <a:buClr>
                <a:srgbClr val="276B7D"/>
              </a:buClr>
              <a:buFont typeface="Arial"/>
              <a:buNone/>
              <a:defRPr lang="en-US" sz="4000" kern="1200" dirty="0">
                <a:solidFill>
                  <a:schemeClr val="tx1"/>
                </a:solidFill>
                <a:latin typeface="+mn-lt"/>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88026"/>
          <a:stretch/>
        </p:blipFill>
        <p:spPr>
          <a:xfrm>
            <a:off x="0" y="6070533"/>
            <a:ext cx="9144000" cy="821184"/>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4" name="Title 3"/>
          <p:cNvSpPr>
            <a:spLocks noGrp="1"/>
          </p:cNvSpPr>
          <p:nvPr>
            <p:ph type="title"/>
          </p:nvPr>
        </p:nvSpPr>
        <p:spPr/>
        <p:txBody>
          <a:bodyPr/>
          <a:lstStyle>
            <a:lvl1pPr>
              <a:defRPr>
                <a:latin typeface="+mn-lt"/>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83880338"/>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7245"/>
            <a:ext cx="7886700" cy="5029860"/>
          </a:xfrm>
        </p:spPr>
        <p:txBody>
          <a:bodyPr>
            <a:normAutofit/>
          </a:bodyPr>
          <a:lstStyle>
            <a:lvl1pPr>
              <a:defRPr sz="2800"/>
            </a:lvl1pPr>
            <a:lvl2pPr>
              <a:defRPr sz="2800"/>
            </a:lvl2pPr>
            <a:lvl3pPr>
              <a:defRPr sz="28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3270250"/>
            <a:ext cx="18224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smtClean="0"/>
              <a:t>Click to edit Master title style</a:t>
            </a:r>
            <a:endParaRPr lang="en-US"/>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57200" y="6026150"/>
            <a:ext cx="1874520" cy="621665"/>
          </a:xfrm>
          <a:prstGeom prst="rect">
            <a:avLst/>
          </a:prstGeom>
          <a:ln>
            <a:noFill/>
          </a:ln>
          <a:extLst>
            <a:ext uri="{FAA26D3D-D897-4be2-8F04-BA451C77F1D7}">
              <ma14:placeholderFlag xmlns:lc="http://schemas.openxmlformats.org/drawingml/2006/lockedCanvas" xmlns:w15="http://schemas.microsoft.com/office/word/2012/wordml"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540229433"/>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990600"/>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90600"/>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57200" y="6019800"/>
            <a:ext cx="1874520" cy="621665"/>
          </a:xfrm>
          <a:prstGeom prst="rect">
            <a:avLst/>
          </a:prstGeom>
          <a:ln>
            <a:noFill/>
          </a:ln>
          <a:extLst>
            <a:ext uri="{FAA26D3D-D897-4be2-8F04-BA451C77F1D7}">
              <ma14:placeholderFlag xmlns:lc="http://schemas.openxmlformats.org/drawingml/2006/lockedCanvas" xmlns:w15="http://schemas.microsoft.com/office/word/2012/wordml"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680140080"/>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b="0">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lgn="l"/>
            <a:fld id="{E507B00A-00F3-40B4-9FBC-773D3E654F20}" type="slidenum">
              <a:rPr lang="en-US" smtClean="0">
                <a:solidFill>
                  <a:prstClr val="black">
                    <a:lumMod val="50000"/>
                    <a:lumOff val="50000"/>
                  </a:prstClr>
                </a:solidFill>
              </a:rPr>
              <a:pPr algn="l"/>
              <a:t>‹#›</a:t>
            </a:fld>
            <a:endParaRPr lang="en-US" dirty="0">
              <a:solidFill>
                <a:prstClr val="black">
                  <a:lumMod val="50000"/>
                  <a:lumOff val="50000"/>
                </a:prstClr>
              </a:solidFill>
            </a:endParaRPr>
          </a:p>
        </p:txBody>
      </p:sp>
      <p:sp>
        <p:nvSpPr>
          <p:cNvPr id="6" name="Title 1"/>
          <p:cNvSpPr txBox="1">
            <a:spLocks/>
          </p:cNvSpPr>
          <p:nvPr userDrawn="1"/>
        </p:nvSpPr>
        <p:spPr>
          <a:xfrm>
            <a:off x="685800" y="2130425"/>
            <a:ext cx="7772400" cy="1470025"/>
          </a:xfrm>
          <a:prstGeom prst="rect">
            <a:avLst/>
          </a:prstGeom>
        </p:spPr>
        <p:txBody>
          <a:bodyPr vert="horz" lIns="91440" tIns="45720" rIns="91440" bIns="45720" rtlCol="0" anchor="ctr">
            <a:normAutofit/>
          </a:bodyPr>
          <a:lstStyle/>
          <a:p>
            <a:pPr algn="ctr">
              <a:spcBef>
                <a:spcPct val="0"/>
              </a:spcBef>
              <a:defRPr/>
            </a:pPr>
            <a:endParaRPr lang="en-US" sz="4400" dirty="0">
              <a:solidFill>
                <a:prstClr val="black"/>
              </a:solidFill>
            </a:endParaRPr>
          </a:p>
        </p:txBody>
      </p:sp>
    </p:spTree>
    <p:extLst>
      <p:ext uri="{BB962C8B-B14F-4D97-AF65-F5344CB8AC3E}">
        <p14:creationId xmlns:p14="http://schemas.microsoft.com/office/powerpoint/2010/main" val="3528937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0"/>
            <a:ext cx="7886700" cy="82790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115241"/>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939153"/>
            <a:ext cx="3868737" cy="4250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115241"/>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939153"/>
            <a:ext cx="3887788" cy="4250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535922" y="5943600"/>
            <a:ext cx="1874520" cy="621665"/>
          </a:xfrm>
          <a:prstGeom prst="rect">
            <a:avLst/>
          </a:prstGeom>
          <a:ln>
            <a:noFill/>
          </a:ln>
          <a:extLst>
            <a:ext uri="{FAA26D3D-D897-4be2-8F04-BA451C77F1D7}">
              <ma14:placeholderFlag xmlns:lc="http://schemas.openxmlformats.org/drawingml/2006/lockedCanvas" xmlns:w15="http://schemas.microsoft.com/office/word/2012/wordml"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5506457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457200" y="6019800"/>
            <a:ext cx="1874520" cy="621665"/>
          </a:xfrm>
          <a:prstGeom prst="rect">
            <a:avLst/>
          </a:prstGeom>
          <a:ln>
            <a:noFill/>
          </a:ln>
          <a:extLst>
            <a:ext uri="{FAA26D3D-D897-4be2-8F04-BA451C77F1D7}">
              <ma14:placeholderFlag xmlns:lc="http://schemas.openxmlformats.org/drawingml/2006/lockedCanvas" xmlns:w15="http://schemas.microsoft.com/office/word/2012/wordml"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5318334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8480501"/>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4"/>
          <p:cNvSpPr>
            <a:spLocks noGrp="1"/>
          </p:cNvSpPr>
          <p:nvPr>
            <p:ph sz="quarter" idx="13"/>
          </p:nvPr>
        </p:nvSpPr>
        <p:spPr>
          <a:xfrm>
            <a:off x="47244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457200" y="6007735"/>
            <a:ext cx="1874520" cy="621665"/>
          </a:xfrm>
          <a:prstGeom prst="rect">
            <a:avLst/>
          </a:prstGeom>
          <a:ln>
            <a:noFill/>
          </a:ln>
          <a:extLst>
            <a:ext uri="{FAA26D3D-D897-4be2-8F04-BA451C77F1D7}">
              <ma14:placeholderFlag xmlns:lc="http://schemas.openxmlformats.org/drawingml/2006/lockedCanvas" xmlns:w15="http://schemas.microsoft.com/office/word/2012/wordml"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7360579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ank_footer &amp; header">
    <p:spTree>
      <p:nvGrpSpPr>
        <p:cNvPr id="1" name=""/>
        <p:cNvGrpSpPr/>
        <p:nvPr/>
      </p:nvGrpSpPr>
      <p:grpSpPr>
        <a:xfrm>
          <a:off x="0" y="0"/>
          <a:ext cx="0" cy="0"/>
          <a:chOff x="0" y="0"/>
          <a:chExt cx="0" cy="0"/>
        </a:xfrm>
      </p:grpSpPr>
      <p:sp>
        <p:nvSpPr>
          <p:cNvPr id="2" name="Title 1"/>
          <p:cNvSpPr>
            <a:spLocks noGrp="1"/>
          </p:cNvSpPr>
          <p:nvPr>
            <p:ph type="title"/>
          </p:nvPr>
        </p:nvSpPr>
        <p:spPr>
          <a:xfrm>
            <a:off x="647700" y="9428"/>
            <a:ext cx="7886700" cy="828772"/>
          </a:xfrm>
        </p:spPr>
        <p:txBody>
          <a:bodyPr>
            <a:normAutofit/>
          </a:bodyPr>
          <a:lstStyle>
            <a:lvl1pPr>
              <a:defRPr sz="2600" b="0">
                <a:solidFill>
                  <a:schemeClr val="bg1"/>
                </a:solidFill>
              </a:defRPr>
            </a:lvl1pPr>
          </a:lstStyle>
          <a:p>
            <a:r>
              <a:rPr lang="en-US" smtClean="0"/>
              <a:t>Click to edit Master title style</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81000" y="6019800"/>
            <a:ext cx="1874520" cy="621665"/>
          </a:xfrm>
          <a:prstGeom prst="rect">
            <a:avLst/>
          </a:prstGeom>
          <a:ln>
            <a:noFill/>
          </a:ln>
          <a:extLst>
            <a:ext uri="{FAA26D3D-D897-4be2-8F04-BA451C77F1D7}">
              <ma14:placeholderFlag xmlns:lc="http://schemas.openxmlformats.org/drawingml/2006/lockedCanvas" xmlns:w15="http://schemas.microsoft.com/office/word/2012/wordml"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7660249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700" y="9428"/>
            <a:ext cx="7886700" cy="828772"/>
          </a:xfrm>
        </p:spPr>
        <p:txBody>
          <a:bodyPr/>
          <a:lstStyle>
            <a:lvl1pPr>
              <a:defRPr>
                <a:solidFill>
                  <a:schemeClr val="bg1"/>
                </a:solidFill>
              </a:defRPr>
            </a:lvl1pPr>
          </a:lstStyle>
          <a:p>
            <a:r>
              <a:rPr lang="en-US" smtClean="0"/>
              <a:t>Click to edit Master title style</a:t>
            </a:r>
            <a:endParaRPr lang="en-US" dirty="0"/>
          </a:p>
        </p:txBody>
      </p:sp>
      <p:sp>
        <p:nvSpPr>
          <p:cNvPr id="5" name="Picture Placeholder 4"/>
          <p:cNvSpPr>
            <a:spLocks noGrp="1"/>
          </p:cNvSpPr>
          <p:nvPr>
            <p:ph type="pic" sz="quarter" idx="11"/>
          </p:nvPr>
        </p:nvSpPr>
        <p:spPr>
          <a:xfrm>
            <a:off x="457200" y="1066800"/>
            <a:ext cx="8077200" cy="3657600"/>
          </a:xfrm>
        </p:spPr>
        <p:txBody>
          <a:bodyPr/>
          <a:lstStyle/>
          <a:p>
            <a:r>
              <a:rPr lang="en-US" dirty="0" smtClean="0"/>
              <a:t>Click icon to add picture</a:t>
            </a:r>
            <a:endParaRPr lang="en-US" dirty="0"/>
          </a:p>
        </p:txBody>
      </p:sp>
      <p:sp>
        <p:nvSpPr>
          <p:cNvPr id="7" name="Text Placeholder 6"/>
          <p:cNvSpPr>
            <a:spLocks noGrp="1"/>
          </p:cNvSpPr>
          <p:nvPr>
            <p:ph type="body" sz="quarter" idx="12"/>
          </p:nvPr>
        </p:nvSpPr>
        <p:spPr>
          <a:xfrm>
            <a:off x="457200" y="4800600"/>
            <a:ext cx="8077200" cy="457200"/>
          </a:xfrm>
        </p:spPr>
        <p:txBody>
          <a:bodyPr/>
          <a:lstStyle>
            <a:lvl1pPr algn="ctr">
              <a:buNone/>
              <a:defRPr sz="2000">
                <a:solidFill>
                  <a:schemeClr val="tx1"/>
                </a:solidFill>
              </a:defRPr>
            </a:lvl1pPr>
          </a:lstStyle>
          <a:p>
            <a:pPr lvl="0"/>
            <a:r>
              <a:rPr lang="en-US" smtClean="0"/>
              <a:t>Click to edit Master text styles</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57200" y="6019800"/>
            <a:ext cx="1874520" cy="621665"/>
          </a:xfrm>
          <a:prstGeom prst="rect">
            <a:avLst/>
          </a:prstGeom>
          <a:ln>
            <a:noFill/>
          </a:ln>
          <a:extLst>
            <a:ext uri="{FAA26D3D-D897-4be2-8F04-BA451C77F1D7}">
              <ma14:placeholderFlag xmlns:lc="http://schemas.openxmlformats.org/drawingml/2006/lockedCanvas" xmlns:w15="http://schemas.microsoft.com/office/word/2012/wordml"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90015037"/>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428"/>
            <a:ext cx="7886700" cy="828772"/>
          </a:xfrm>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57200" y="6007735"/>
            <a:ext cx="1874520" cy="621665"/>
          </a:xfrm>
          <a:prstGeom prst="rect">
            <a:avLst/>
          </a:prstGeom>
          <a:ln>
            <a:noFill/>
          </a:ln>
          <a:extLst>
            <a:ext uri="{FAA26D3D-D897-4be2-8F04-BA451C77F1D7}">
              <ma14:placeholderFlag xmlns:lc="http://schemas.openxmlformats.org/drawingml/2006/lockedCanvas" xmlns:w15="http://schemas.microsoft.com/office/word/2012/wordml"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184133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504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No Heade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3437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209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075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_no heade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157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Picture Placeholder 4"/>
          <p:cNvSpPr>
            <a:spLocks noGrp="1"/>
          </p:cNvSpPr>
          <p:nvPr>
            <p:ph type="pic" sz="quarter" idx="11"/>
          </p:nvPr>
        </p:nvSpPr>
        <p:spPr>
          <a:xfrm>
            <a:off x="457200" y="1676400"/>
            <a:ext cx="8077200" cy="3657600"/>
          </a:xfrm>
        </p:spPr>
        <p:txBody>
          <a:bodyPr/>
          <a:lstStyle/>
          <a:p>
            <a:endParaRPr lang="en-US" dirty="0"/>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406510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1676400" y="1676400"/>
            <a:ext cx="52578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spTree>
    <p:extLst>
      <p:ext uri="{BB962C8B-B14F-4D97-AF65-F5344CB8AC3E}">
        <p14:creationId xmlns:p14="http://schemas.microsoft.com/office/powerpoint/2010/main" val="143346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5.ti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477000"/>
            <a:ext cx="2133600" cy="365125"/>
          </a:xfrm>
          <a:prstGeom prst="rect">
            <a:avLst/>
          </a:prstGeom>
        </p:spPr>
        <p:txBody>
          <a:bodyPr vert="horz" lIns="91440" tIns="45720" rIns="91440" bIns="45720" rtlCol="0" anchor="ctr"/>
          <a:lstStyle>
            <a:lvl1pPr algn="r">
              <a:defRPr sz="1200">
                <a:solidFill>
                  <a:schemeClr val="bg1"/>
                </a:solidFill>
              </a:defRPr>
            </a:lvl1p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10" name="Title 1"/>
          <p:cNvSpPr txBox="1">
            <a:spLocks/>
          </p:cNvSpPr>
          <p:nvPr/>
        </p:nvSpPr>
        <p:spPr>
          <a:xfrm>
            <a:off x="609600" y="427038"/>
            <a:ext cx="8229600" cy="1143000"/>
          </a:xfrm>
          <a:prstGeom prst="rect">
            <a:avLst/>
          </a:prstGeom>
        </p:spPr>
        <p:txBody>
          <a:bodyPr/>
          <a:lstStyle>
            <a:lvl1pPr>
              <a:defRPr>
                <a:solidFill>
                  <a:schemeClr val="bg1"/>
                </a:solidFill>
              </a:defRPr>
            </a:lvl1pPr>
          </a:lstStyle>
          <a:p>
            <a:pPr algn="ctr">
              <a:spcBef>
                <a:spcPct val="0"/>
              </a:spcBef>
              <a:defRPr/>
            </a:pPr>
            <a:endParaRPr lang="en-US" sz="4400" dirty="0" smtClean="0">
              <a:solidFill>
                <a:prstClr val="white"/>
              </a:solidFill>
            </a:endParaRPr>
          </a:p>
        </p:txBody>
      </p:sp>
    </p:spTree>
    <p:extLst>
      <p:ext uri="{BB962C8B-B14F-4D97-AF65-F5344CB8AC3E}">
        <p14:creationId xmlns:p14="http://schemas.microsoft.com/office/powerpoint/2010/main" val="4210156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6" r:id="rId14"/>
    <p:sldLayoutId id="2147483680" r:id="rId15"/>
  </p:sldLayoutIdLst>
  <p:hf hdr="0" ftr="0" dt="0"/>
  <p:txStyles>
    <p:titleStyle>
      <a:lvl1pPr algn="l" defTabSz="914400" rtl="0" eaLnBrk="1" latinLnBrk="0" hangingPunct="1">
        <a:spcBef>
          <a:spcPct val="0"/>
        </a:spcBef>
        <a:buNone/>
        <a:defRPr sz="2600" b="0" i="0" u="none" kern="1200">
          <a:solidFill>
            <a:srgbClr val="0098AA"/>
          </a:solidFill>
          <a:latin typeface="Arial"/>
          <a:ea typeface="+mj-ea"/>
          <a:cs typeface="Arial"/>
        </a:defRPr>
      </a:lvl1pPr>
    </p:titleStyle>
    <p:bodyStyle>
      <a:lvl1pPr marL="342900" indent="-342900" algn="l" defTabSz="914400" rtl="0" eaLnBrk="1" latinLnBrk="0" hangingPunct="1">
        <a:spcBef>
          <a:spcPct val="20000"/>
        </a:spcBef>
        <a:buSzPct val="100000"/>
        <a:buFontTx/>
        <a:buBlip>
          <a:blip r:embed="rId18"/>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b="0" i="0" u="none"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19"/>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52400"/>
            <a:ext cx="8229600" cy="381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685800"/>
            <a:ext cx="8229600" cy="5745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txBox="1">
            <a:spLocks/>
          </p:cNvSpPr>
          <p:nvPr/>
        </p:nvSpPr>
        <p:spPr>
          <a:xfrm>
            <a:off x="609600" y="427038"/>
            <a:ext cx="8229600" cy="1143000"/>
          </a:xfrm>
          <a:prstGeom prst="rect">
            <a:avLst/>
          </a:prstGeom>
        </p:spPr>
        <p:txBody>
          <a:bodyPr/>
          <a:lstStyle>
            <a:lvl1pPr>
              <a:defRPr>
                <a:solidFill>
                  <a:schemeClr val="bg1"/>
                </a:solidFill>
              </a:defRPr>
            </a:lvl1pPr>
          </a:lstStyle>
          <a:p>
            <a:pPr algn="ctr">
              <a:spcBef>
                <a:spcPct val="0"/>
              </a:spcBef>
              <a:defRPr/>
            </a:pPr>
            <a:endParaRPr lang="en-US" sz="4400" dirty="0" smtClean="0">
              <a:solidFill>
                <a:prstClr val="white"/>
              </a:solidFill>
            </a:endParaRPr>
          </a:p>
        </p:txBody>
      </p:sp>
    </p:spTree>
    <p:extLst>
      <p:ext uri="{BB962C8B-B14F-4D97-AF65-F5344CB8AC3E}">
        <p14:creationId xmlns:p14="http://schemas.microsoft.com/office/powerpoint/2010/main" val="1035936021"/>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defTabSz="914400" rtl="0" eaLnBrk="1" latinLnBrk="0" hangingPunct="1">
        <a:spcBef>
          <a:spcPct val="0"/>
        </a:spcBef>
        <a:buNone/>
        <a:defRPr sz="2000" b="0" kern="1200">
          <a:solidFill>
            <a:srgbClr val="0098AA"/>
          </a:solidFill>
          <a:latin typeface="Arial"/>
          <a:ea typeface="+mj-ea"/>
          <a:cs typeface="Arial"/>
        </a:defRPr>
      </a:lvl1pPr>
    </p:titleStyle>
    <p:body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2">
            <a:extLst>
              <a:ext uri="{28A0092B-C50C-407E-A947-70E740481C1C}">
                <a14:useLocalDpi xmlns:a14="http://schemas.microsoft.com/office/drawing/2010/main" val="0"/>
              </a:ext>
            </a:extLst>
          </a:blip>
          <a:srcRect t="92685"/>
          <a:stretch/>
        </p:blipFill>
        <p:spPr>
          <a:xfrm>
            <a:off x="0" y="6382211"/>
            <a:ext cx="9144000" cy="501650"/>
          </a:xfrm>
          <a:prstGeom prst="rect">
            <a:avLst/>
          </a:prstGeom>
        </p:spPr>
      </p:pic>
      <p:pic>
        <p:nvPicPr>
          <p:cNvPr id="9" name="Picture 8"/>
          <p:cNvPicPr>
            <a:picLocks noChangeAspect="1"/>
          </p:cNvPicPr>
          <p:nvPr/>
        </p:nvPicPr>
        <p:blipFill rotWithShape="1">
          <a:blip r:embed="rId12">
            <a:extLst>
              <a:ext uri="{28A0092B-C50C-407E-A947-70E740481C1C}">
                <a14:useLocalDpi xmlns:a14="http://schemas.microsoft.com/office/drawing/2010/main" val="0"/>
              </a:ext>
            </a:extLst>
          </a:blip>
          <a:srcRect b="87013"/>
          <a:stretch/>
        </p:blipFill>
        <p:spPr>
          <a:xfrm>
            <a:off x="0" y="-2929"/>
            <a:ext cx="9144000" cy="890649"/>
          </a:xfrm>
          <a:prstGeom prst="rect">
            <a:avLst/>
          </a:prstGeom>
        </p:spPr>
      </p:pic>
      <p:sp>
        <p:nvSpPr>
          <p:cNvPr id="3" name="Text Placeholder 2"/>
          <p:cNvSpPr>
            <a:spLocks noGrp="1"/>
          </p:cNvSpPr>
          <p:nvPr>
            <p:ph type="body" idx="1"/>
          </p:nvPr>
        </p:nvSpPr>
        <p:spPr>
          <a:xfrm>
            <a:off x="491836" y="913740"/>
            <a:ext cx="7886700" cy="50298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Click to edit Master text styles</a:t>
            </a:r>
          </a:p>
          <a:p>
            <a:pPr marL="3429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2" name="Title Placeholder 1"/>
          <p:cNvSpPr>
            <a:spLocks noGrp="1"/>
          </p:cNvSpPr>
          <p:nvPr>
            <p:ph type="title"/>
          </p:nvPr>
        </p:nvSpPr>
        <p:spPr>
          <a:xfrm>
            <a:off x="457200" y="9428"/>
            <a:ext cx="7886700" cy="8287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Title 1"/>
          <p:cNvSpPr txBox="1">
            <a:spLocks/>
          </p:cNvSpPr>
          <p:nvPr/>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2" name="Slide Number Placeholder 5"/>
          <p:cNvSpPr txBox="1">
            <a:spLocks/>
          </p:cNvSpPr>
          <p:nvPr/>
        </p:nvSpPr>
        <p:spPr>
          <a:xfrm>
            <a:off x="6975834" y="6495537"/>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Module 1: Overview | </a:t>
            </a:r>
            <a:fld id="{D0C9C990-79A9-48BD-8275-246184B5F984}" type="slidenum">
              <a:rPr lang="en-US" sz="9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pPr algn="r"/>
              <a:t>‹#›</a:t>
            </a:fld>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900" dirty="0" smtClean="0">
              <a:solidFill>
                <a:schemeClr val="bg1"/>
              </a:solidFill>
              <a:latin typeface="Calibri" panose="020F0502020204030204" pitchFamily="34" charset="0"/>
              <a:cs typeface="Times New Roman" panose="02020603050405020304" pitchFamily="18" charset="0"/>
            </a:endParaRPr>
          </a:p>
        </p:txBody>
      </p:sp>
      <p:sp>
        <p:nvSpPr>
          <p:cNvPr id="5" name="Rectangle 4"/>
          <p:cNvSpPr/>
          <p:nvPr/>
        </p:nvSpPr>
        <p:spPr>
          <a:xfrm>
            <a:off x="0" y="6491330"/>
            <a:ext cx="5364930" cy="369332"/>
          </a:xfrm>
          <a:prstGeom prst="rect">
            <a:avLst/>
          </a:prstGeom>
        </p:spPr>
        <p:txBody>
          <a:bodyPr wrap="square">
            <a:spAutoFit/>
          </a:bodyPr>
          <a:lstStyle/>
          <a:p>
            <a:r>
              <a:rPr lang="en-US" sz="900" dirty="0" smtClean="0">
                <a:latin typeface="Calibri" panose="020F0502020204030204" pitchFamily="34" charset="0"/>
                <a:ea typeface="Calibri" panose="020F0502020204030204" pitchFamily="34" charset="0"/>
                <a:cs typeface="Times New Roman" panose="02020603050405020304" pitchFamily="18" charset="0"/>
              </a:rPr>
              <a:t>AHRQ Safety Program for Ambulatory Surgery</a:t>
            </a:r>
          </a:p>
          <a:p>
            <a:r>
              <a:rPr lang="en-US" sz="900" dirty="0" smtClean="0">
                <a:latin typeface="Calibri" panose="020F0502020204030204" pitchFamily="34" charset="0"/>
                <a:cs typeface="Times New Roman" panose="02020603050405020304" pitchFamily="18" charset="0"/>
              </a:rPr>
              <a:t>Management Practices</a:t>
            </a:r>
            <a:r>
              <a:rPr lang="en-US" sz="900" baseline="0" dirty="0" smtClean="0">
                <a:latin typeface="Calibri" panose="020F0502020204030204" pitchFamily="34" charset="0"/>
                <a:cs typeface="Times New Roman" panose="02020603050405020304" pitchFamily="18" charset="0"/>
              </a:rPr>
              <a:t> for Sustainability</a:t>
            </a:r>
            <a:endParaRPr lang="en-US" sz="9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437151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iming>
    <p:tnLst>
      <p:par>
        <p:cTn id="1" dur="indefinite" restart="never" nodeType="tmRoot"/>
      </p:par>
    </p:tnLst>
  </p:timing>
  <p:hf hdr="0" ftr="0" dt="0"/>
  <p:txStyles>
    <p:titleStyle>
      <a:lvl1pPr algn="ctr" defTabSz="457200" rtl="0" eaLnBrk="1" latinLnBrk="0" hangingPunct="1">
        <a:lnSpc>
          <a:spcPct val="90000"/>
        </a:lnSpc>
        <a:spcBef>
          <a:spcPct val="0"/>
        </a:spcBef>
        <a:buNone/>
        <a:defRPr lang="en-US" sz="3600" b="0" i="0" u="none" kern="1200" dirty="0">
          <a:solidFill>
            <a:schemeClr val="bg1"/>
          </a:solidFill>
          <a:latin typeface="+mn-lt"/>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www.cdc.gov/nchs/data/nhsr/nhsr011.pdf"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www.ihi.org/communities/blogs" TargetMode="External"/><Relationship Id="rId5" Type="http://schemas.openxmlformats.org/officeDocument/2006/relationships/hyperlink" Target="http://www.hhnmag.com/articles/3989-awareness-of-patient-safety-grows-with-increased-outpatient-surgeries" TargetMode="External"/><Relationship Id="rId4" Type="http://schemas.openxmlformats.org/officeDocument/2006/relationships/hyperlink" Target="https://dx.doi.org/10.2147/AA.S5328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asq.org/quality-progress/2006/09/3.4-per-million/the-hard-part--holding-improvement-gains.html"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hyperlink" Target="http://www.ihi.org/resources/Pages/IHIWhitePapers/Sustaining-Improvement.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s://dx.doi.org/10.2147/AA.S53280" TargetMode="External"/><Relationship Id="rId7" Type="http://schemas.openxmlformats.org/officeDocument/2006/relationships/hyperlink" Target="http://www.ihi.org/resources/Pages/IHIWhitePapers/Sustaining-Improvement.aspx" TargetMode="External"/><Relationship Id="rId2" Type="http://schemas.openxmlformats.org/officeDocument/2006/relationships/hyperlink" Target="http://www.cdc.gov/nchs/data/nhsr/nhsr011.pdf" TargetMode="External"/><Relationship Id="rId1" Type="http://schemas.openxmlformats.org/officeDocument/2006/relationships/slideLayout" Target="../slideLayouts/slideLayout22.xml"/><Relationship Id="rId6" Type="http://schemas.openxmlformats.org/officeDocument/2006/relationships/hyperlink" Target="http://asq.org/quality-progress/2006/09/3.4-per-million/the-hard-part--holding-improvement-gains.html" TargetMode="External"/><Relationship Id="rId5" Type="http://schemas.openxmlformats.org/officeDocument/2006/relationships/hyperlink" Target="http://www.ihi.org/communities/blogs" TargetMode="External"/><Relationship Id="rId4" Type="http://schemas.openxmlformats.org/officeDocument/2006/relationships/hyperlink" Target="http://www.hhnmag.com/articles/3989-awareness-of-patient-safety-grows-with-increased-outpatient-surg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pPr lvl="0"/>
            <a:r>
              <a:rPr lang="en-US" dirty="0" smtClean="0">
                <a:solidFill>
                  <a:prstClr val="black"/>
                </a:solidFill>
              </a:rPr>
              <a:t>Management Practices for Sustainability</a:t>
            </a:r>
            <a:endParaRPr lang="en-US" dirty="0">
              <a:solidFill>
                <a:prstClr val="black"/>
              </a:solidFill>
            </a:endParaRPr>
          </a:p>
          <a:p>
            <a:pPr lvl="0"/>
            <a:r>
              <a:rPr lang="en-US" dirty="0">
                <a:solidFill>
                  <a:prstClr val="black"/>
                </a:solidFill>
              </a:rPr>
              <a:t>Module 1: Overview</a:t>
            </a:r>
          </a:p>
        </p:txBody>
      </p:sp>
      <p:sp>
        <p:nvSpPr>
          <p:cNvPr id="3" name="Title 2"/>
          <p:cNvSpPr>
            <a:spLocks noGrp="1"/>
          </p:cNvSpPr>
          <p:nvPr>
            <p:ph type="title"/>
          </p:nvPr>
        </p:nvSpPr>
        <p:spPr>
          <a:xfrm>
            <a:off x="533400" y="390428"/>
            <a:ext cx="8001000" cy="828772"/>
          </a:xfrm>
        </p:spPr>
        <p:txBody>
          <a:bodyPr>
            <a:normAutofit fontScale="90000"/>
          </a:bodyPr>
          <a:lstStyle/>
          <a:p>
            <a:r>
              <a:rPr lang="en-US" dirty="0" smtClean="0"/>
              <a:t>AHRQ Safety Program for Ambulatory Surgery</a:t>
            </a:r>
            <a:endParaRPr lang="en-US" dirty="0"/>
          </a:p>
        </p:txBody>
      </p:sp>
      <p:sp>
        <p:nvSpPr>
          <p:cNvPr id="4" name="TextBox 3"/>
          <p:cNvSpPr txBox="1"/>
          <p:nvPr/>
        </p:nvSpPr>
        <p:spPr>
          <a:xfrm>
            <a:off x="6858000" y="6430676"/>
            <a:ext cx="2133600" cy="400110"/>
          </a:xfrm>
          <a:prstGeom prst="rect">
            <a:avLst/>
          </a:prstGeom>
          <a:noFill/>
        </p:spPr>
        <p:txBody>
          <a:bodyPr wrap="square" rtlCol="0">
            <a:spAutoFit/>
          </a:bodyPr>
          <a:lstStyle/>
          <a:p>
            <a:pPr algn="r"/>
            <a:r>
              <a:rPr lang="en-US" sz="1000" dirty="0" smtClean="0">
                <a:solidFill>
                  <a:schemeClr val="bg1"/>
                </a:solidFill>
              </a:rPr>
              <a:t> AHRQ Pub. No. 16(17)-0019-4-EF</a:t>
            </a:r>
          </a:p>
          <a:p>
            <a:pPr algn="r"/>
            <a:r>
              <a:rPr lang="en-US" sz="1000" dirty="0" smtClean="0">
                <a:solidFill>
                  <a:schemeClr val="bg1"/>
                </a:solidFill>
              </a:rPr>
              <a:t>May 2017</a:t>
            </a:r>
            <a:endParaRPr lang="en-US" sz="1000" dirty="0">
              <a:solidFill>
                <a:schemeClr val="bg1"/>
              </a:solidFill>
            </a:endParaRPr>
          </a:p>
        </p:txBody>
      </p:sp>
    </p:spTree>
    <p:extLst>
      <p:ext uri="{BB962C8B-B14F-4D97-AF65-F5344CB8AC3E}">
        <p14:creationId xmlns:p14="http://schemas.microsoft.com/office/powerpoint/2010/main" val="2718796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Ensuring Safety in Ambulatory Surgery</a:t>
            </a:r>
            <a:endParaRPr lang="en-US" dirty="0"/>
          </a:p>
        </p:txBody>
      </p:sp>
      <p:sp>
        <p:nvSpPr>
          <p:cNvPr id="4" name="Content Placeholder 3"/>
          <p:cNvSpPr>
            <a:spLocks noGrp="1"/>
          </p:cNvSpPr>
          <p:nvPr>
            <p:ph sz="quarter" idx="4294967295"/>
          </p:nvPr>
        </p:nvSpPr>
        <p:spPr>
          <a:xfrm>
            <a:off x="685800" y="1371600"/>
            <a:ext cx="8153400" cy="3429000"/>
          </a:xfrm>
        </p:spPr>
        <p:txBody>
          <a:bodyPr>
            <a:normAutofit/>
          </a:bodyPr>
          <a:lstStyle/>
          <a:p>
            <a:r>
              <a:rPr lang="en-US" sz="2400" dirty="0"/>
              <a:t>Surgery volume in ambulatory surgery centers </a:t>
            </a:r>
            <a:r>
              <a:rPr lang="en-US" sz="2400" dirty="0" smtClean="0"/>
              <a:t>(ASCs</a:t>
            </a:r>
            <a:r>
              <a:rPr lang="en-US" sz="2400" dirty="0"/>
              <a:t>) has increased </a:t>
            </a:r>
            <a:r>
              <a:rPr lang="en-US" sz="2400" dirty="0" smtClean="0"/>
              <a:t>rapidly</a:t>
            </a:r>
            <a:r>
              <a:rPr lang="en-US" sz="2400" baseline="30000" dirty="0" smtClean="0"/>
              <a:t>1</a:t>
            </a:r>
            <a:endParaRPr lang="en-US" dirty="0"/>
          </a:p>
          <a:p>
            <a:r>
              <a:rPr lang="en-US" sz="2400" dirty="0"/>
              <a:t>The </a:t>
            </a:r>
            <a:r>
              <a:rPr lang="en-US" sz="2400" dirty="0" smtClean="0"/>
              <a:t>complexity </a:t>
            </a:r>
            <a:r>
              <a:rPr lang="en-US" sz="2400" dirty="0"/>
              <a:t>of procedures continues to </a:t>
            </a:r>
            <a:r>
              <a:rPr lang="en-US" sz="2400" dirty="0" smtClean="0"/>
              <a:t>increase</a:t>
            </a:r>
            <a:r>
              <a:rPr lang="en-US" sz="2600" baseline="30000" dirty="0" smtClean="0"/>
              <a:t>2</a:t>
            </a:r>
            <a:endParaRPr lang="en-US" dirty="0"/>
          </a:p>
          <a:p>
            <a:r>
              <a:rPr lang="en-US" sz="2400" dirty="0"/>
              <a:t>ASCs have an excellent safety </a:t>
            </a:r>
            <a:r>
              <a:rPr lang="en-US" sz="2400" dirty="0" smtClean="0"/>
              <a:t>record</a:t>
            </a:r>
            <a:r>
              <a:rPr lang="en-US" sz="2400" baseline="30000" dirty="0" smtClean="0"/>
              <a:t>3</a:t>
            </a:r>
            <a:endParaRPr lang="en-US" dirty="0"/>
          </a:p>
          <a:p>
            <a:r>
              <a:rPr lang="en-US" sz="2400" dirty="0"/>
              <a:t>Surgical safety checklists can reduce </a:t>
            </a:r>
            <a:r>
              <a:rPr lang="en-US" sz="2400" dirty="0" smtClean="0"/>
              <a:t>accidents </a:t>
            </a:r>
            <a:r>
              <a:rPr lang="en-US" sz="2400" dirty="0"/>
              <a:t>and infections, and are now mandated for </a:t>
            </a:r>
            <a:r>
              <a:rPr lang="en-US" sz="2400" dirty="0" smtClean="0"/>
              <a:t>ASCs</a:t>
            </a:r>
            <a:r>
              <a:rPr lang="en-US" sz="2400" baseline="30000" dirty="0" smtClean="0"/>
              <a:t>4</a:t>
            </a:r>
            <a:endParaRPr lang="en-US" dirty="0"/>
          </a:p>
          <a:p>
            <a:r>
              <a:rPr lang="en-US" sz="2400" dirty="0"/>
              <a:t>However, “checklist fatigue” can blunt </a:t>
            </a:r>
            <a:r>
              <a:rPr lang="en-US" sz="2400" dirty="0" smtClean="0"/>
              <a:t>their</a:t>
            </a:r>
            <a:endParaRPr lang="en-US" dirty="0"/>
          </a:p>
          <a:p>
            <a:pPr marL="347663" indent="-347663">
              <a:spcBef>
                <a:spcPts val="0"/>
              </a:spcBef>
              <a:buNone/>
            </a:pPr>
            <a:r>
              <a:rPr lang="en-US" sz="2400" dirty="0" smtClean="0"/>
              <a:t>     effectiveness</a:t>
            </a:r>
            <a:r>
              <a:rPr lang="en-US" sz="2400" baseline="30000" dirty="0" smtClean="0"/>
              <a:t>5</a:t>
            </a:r>
            <a:endParaRPr lang="en-US" sz="2400" dirty="0"/>
          </a:p>
          <a:p>
            <a:pPr marL="0" indent="0">
              <a:buNone/>
            </a:pPr>
            <a:endParaRPr lang="en-US" dirty="0"/>
          </a:p>
        </p:txBody>
      </p:sp>
      <p:sp>
        <p:nvSpPr>
          <p:cNvPr id="5" name="AutoShape 2" descr="Image result for checkl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checkl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Image result for checklis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checklis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457200" y="4800600"/>
            <a:ext cx="8382000" cy="1754326"/>
          </a:xfrm>
          <a:prstGeom prst="rect">
            <a:avLst/>
          </a:prstGeom>
          <a:noFill/>
        </p:spPr>
        <p:txBody>
          <a:bodyPr wrap="square" rtlCol="0">
            <a:spAutoFit/>
          </a:bodyPr>
          <a:lstStyle/>
          <a:p>
            <a:pPr>
              <a:buFont typeface="+mj-lt"/>
              <a:buAutoNum type="arabicPeriod"/>
            </a:pPr>
            <a:r>
              <a:rPr lang="en-US" sz="1000" dirty="0"/>
              <a:t>Cullen KA, Hall MJ, Golosinskiy A. Ambulatory Surgery in the United States, 2006. Centers for Disease Control and Prevention, National Center for Health Statistics. </a:t>
            </a:r>
            <a:r>
              <a:rPr lang="en-US" sz="1000" u="sng" dirty="0">
                <a:hlinkClick r:id="rId3"/>
              </a:rPr>
              <a:t>http://www.cdc.gov/nchs/data/nhsr/nhsr011.pdf</a:t>
            </a:r>
            <a:r>
              <a:rPr lang="en-US" sz="1000" dirty="0"/>
              <a:t>. Accessed July 7, 2016. </a:t>
            </a:r>
          </a:p>
          <a:p>
            <a:pPr>
              <a:buFont typeface="+mj-lt"/>
              <a:buAutoNum type="arabicPeriod"/>
            </a:pPr>
            <a:r>
              <a:rPr lang="en-US" sz="1000" dirty="0"/>
              <a:t>Wallace CL, Quattrone MS. Risk management for ambulatory surgery centers. J Ambul Care Manage. 2007 Apr; 30(2) 114-15. PMID: 17495678.</a:t>
            </a:r>
          </a:p>
          <a:p>
            <a:pPr>
              <a:buFont typeface="+mj-lt"/>
              <a:buAutoNum type="arabicPeriod"/>
            </a:pPr>
            <a:r>
              <a:rPr lang="en-US" sz="1000" dirty="0"/>
              <a:t>Kent C, Metzner J, Bollag L. An analysis of risk factors and adverse events in ambulatory surgery. Ambulatory Anesthesia. 2014;2014(1):3-10. DOI: </a:t>
            </a:r>
            <a:r>
              <a:rPr lang="en-US" sz="1000" dirty="0">
                <a:hlinkClick r:id="rId4"/>
              </a:rPr>
              <a:t>https://dx.doi.org/10.2147/AA.S53280</a:t>
            </a:r>
            <a:r>
              <a:rPr lang="en-US" sz="1000" dirty="0"/>
              <a:t>.  </a:t>
            </a:r>
          </a:p>
          <a:p>
            <a:pPr>
              <a:buFont typeface="+mj-lt"/>
              <a:buAutoNum type="arabicPeriod"/>
            </a:pPr>
            <a:r>
              <a:rPr lang="en-US" sz="1000" dirty="0"/>
              <a:t>Aston G. Awareness of patient safety grows with increased outpatient surgeries. Hospitals &amp; Health Networks. 9 Sep 2014. </a:t>
            </a:r>
            <a:r>
              <a:rPr lang="en-US" sz="1000" u="sng" dirty="0">
                <a:hlinkClick r:id="rId5"/>
              </a:rPr>
              <a:t>http://www.hhnmag.com/articles/3989-awareness-of-patient-safety-grows-with-increased-outpatient-surgeries</a:t>
            </a:r>
            <a:r>
              <a:rPr lang="en-US" sz="1000" dirty="0"/>
              <a:t>. Accessed July 7, 2016.</a:t>
            </a:r>
          </a:p>
          <a:p>
            <a:pPr>
              <a:buFont typeface="+mj-lt"/>
              <a:buAutoNum type="arabicPeriod"/>
            </a:pPr>
            <a:r>
              <a:rPr lang="en-US" sz="1000" dirty="0"/>
              <a:t>Federico F. Avoiding checklist fatigue: Interview with Dr. Thomas Varghese. Institute for Healthcare Improvement blog. </a:t>
            </a:r>
            <a:r>
              <a:rPr lang="en-US" sz="1000" u="sng" dirty="0">
                <a:hlinkClick r:id="rId6"/>
              </a:rPr>
              <a:t>http://www.ihi.org/communities/blogs</a:t>
            </a:r>
            <a:r>
              <a:rPr lang="en-US" sz="1000" dirty="0"/>
              <a:t>. Accessed July 7, 2016.</a:t>
            </a:r>
          </a:p>
          <a:p>
            <a:endParaRPr lang="en-US" dirty="0"/>
          </a:p>
        </p:txBody>
      </p:sp>
    </p:spTree>
    <p:extLst>
      <p:ext uri="{BB962C8B-B14F-4D97-AF65-F5344CB8AC3E}">
        <p14:creationId xmlns:p14="http://schemas.microsoft.com/office/powerpoint/2010/main" val="2278955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900" y="9428"/>
            <a:ext cx="7886700" cy="828772"/>
          </a:xfrm>
        </p:spPr>
        <p:txBody>
          <a:bodyPr>
            <a:normAutofit/>
          </a:bodyPr>
          <a:lstStyle/>
          <a:p>
            <a:r>
              <a:rPr lang="en-US" sz="3200" dirty="0" smtClean="0"/>
              <a:t>AHRQ Safety Program for Ambulatory Surgery</a:t>
            </a:r>
            <a:endParaRPr lang="en-US" sz="3200" dirty="0"/>
          </a:p>
        </p:txBody>
      </p:sp>
      <p:sp>
        <p:nvSpPr>
          <p:cNvPr id="4" name="Content Placeholder 3"/>
          <p:cNvSpPr>
            <a:spLocks noGrp="1"/>
          </p:cNvSpPr>
          <p:nvPr>
            <p:ph sz="quarter" idx="4294967295"/>
          </p:nvPr>
        </p:nvSpPr>
        <p:spPr>
          <a:xfrm>
            <a:off x="609600" y="1371600"/>
            <a:ext cx="8153400" cy="4572000"/>
          </a:xfrm>
        </p:spPr>
        <p:txBody>
          <a:bodyPr>
            <a:normAutofit lnSpcReduction="10000"/>
          </a:bodyPr>
          <a:lstStyle/>
          <a:p>
            <a:r>
              <a:rPr lang="en-US" sz="2500" dirty="0"/>
              <a:t>Funded by Agency for Healthcare Research and Quality </a:t>
            </a:r>
            <a:r>
              <a:rPr lang="en-US" sz="2500" dirty="0" smtClean="0"/>
              <a:t>(AHRQ</a:t>
            </a:r>
            <a:r>
              <a:rPr lang="en-US" sz="2500" dirty="0"/>
              <a:t>) as part of the National Action Plan to Prevent </a:t>
            </a:r>
            <a:r>
              <a:rPr lang="en-US" sz="2500" dirty="0" smtClean="0"/>
              <a:t>Healthcare-Associated Infections </a:t>
            </a:r>
            <a:r>
              <a:rPr lang="en-US" sz="2500" dirty="0"/>
              <a:t>(HAI)</a:t>
            </a:r>
          </a:p>
          <a:p>
            <a:r>
              <a:rPr lang="en-US" sz="2500" dirty="0"/>
              <a:t>665 registered ASCs from 47 </a:t>
            </a:r>
            <a:r>
              <a:rPr lang="en-US" sz="2500" dirty="0" smtClean="0"/>
              <a:t>States </a:t>
            </a:r>
            <a:r>
              <a:rPr lang="en-US" sz="2500" dirty="0"/>
              <a:t>and </a:t>
            </a:r>
            <a:r>
              <a:rPr lang="en-US" sz="2500" dirty="0" smtClean="0"/>
              <a:t>DC </a:t>
            </a:r>
            <a:r>
              <a:rPr lang="en-US" sz="2500" dirty="0"/>
              <a:t>participated in 8 program </a:t>
            </a:r>
            <a:r>
              <a:rPr lang="en-US" sz="2500" dirty="0" smtClean="0"/>
              <a:t>cohorts</a:t>
            </a:r>
            <a:endParaRPr lang="en-US" sz="2500" dirty="0"/>
          </a:p>
          <a:p>
            <a:r>
              <a:rPr lang="en-US" sz="2500" dirty="0"/>
              <a:t>Program Goals</a:t>
            </a:r>
          </a:p>
          <a:p>
            <a:pPr lvl="1">
              <a:buSzPct val="75000"/>
              <a:buFont typeface="Courier New" panose="02070309020205020404" pitchFamily="49" charset="0"/>
              <a:buChar char="o"/>
            </a:pPr>
            <a:r>
              <a:rPr lang="en-US" sz="2500" dirty="0"/>
              <a:t>Reduce surgical infection and complication rates</a:t>
            </a:r>
          </a:p>
          <a:p>
            <a:pPr lvl="1">
              <a:buSzPct val="75000"/>
              <a:buFont typeface="Courier New" panose="02070309020205020404" pitchFamily="49" charset="0"/>
              <a:buChar char="o"/>
            </a:pPr>
            <a:r>
              <a:rPr lang="en-US" sz="2500" dirty="0"/>
              <a:t>Improve safety culture through improved teamwork and communication</a:t>
            </a:r>
          </a:p>
          <a:p>
            <a:r>
              <a:rPr lang="en-US" sz="2500" dirty="0"/>
              <a:t>How can ASCs maintain effectiveness of safety practices over time?</a:t>
            </a:r>
          </a:p>
          <a:p>
            <a:endParaRPr lang="en-US" sz="2500" dirty="0"/>
          </a:p>
        </p:txBody>
      </p:sp>
    </p:spTree>
    <p:extLst>
      <p:ext uri="{BB962C8B-B14F-4D97-AF65-F5344CB8AC3E}">
        <p14:creationId xmlns:p14="http://schemas.microsoft.com/office/powerpoint/2010/main" val="278107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Sustaining Change Is Not Easy!</a:t>
            </a:r>
            <a:endParaRPr lang="en-US" dirty="0"/>
          </a:p>
        </p:txBody>
      </p:sp>
      <p:sp>
        <p:nvSpPr>
          <p:cNvPr id="4" name="Content Placeholder 3"/>
          <p:cNvSpPr>
            <a:spLocks noGrp="1"/>
          </p:cNvSpPr>
          <p:nvPr>
            <p:ph sz="quarter" idx="4294967295"/>
          </p:nvPr>
        </p:nvSpPr>
        <p:spPr>
          <a:xfrm>
            <a:off x="609600" y="1295400"/>
            <a:ext cx="8153400" cy="4495800"/>
          </a:xfrm>
        </p:spPr>
        <p:txBody>
          <a:bodyPr>
            <a:normAutofit/>
          </a:bodyPr>
          <a:lstStyle/>
          <a:p>
            <a:r>
              <a:rPr lang="en-US" sz="2400" dirty="0"/>
              <a:t>Many (if not most) change implementations fail to </a:t>
            </a:r>
            <a:r>
              <a:rPr lang="en-US" sz="2400" dirty="0" smtClean="0"/>
              <a:t>sustain</a:t>
            </a:r>
            <a:r>
              <a:rPr lang="en-US" sz="2400" baseline="30000" dirty="0" smtClean="0"/>
              <a:t>6</a:t>
            </a:r>
            <a:endParaRPr lang="en-US" dirty="0"/>
          </a:p>
          <a:p>
            <a:r>
              <a:rPr lang="en-US" sz="2400" dirty="0"/>
              <a:t>Few </a:t>
            </a:r>
            <a:r>
              <a:rPr lang="en-US" sz="2400" dirty="0" smtClean="0"/>
              <a:t>studies </a:t>
            </a:r>
            <a:r>
              <a:rPr lang="en-US" sz="2400" dirty="0"/>
              <a:t>provide practical guidance or specific methods for sustaining </a:t>
            </a:r>
            <a:r>
              <a:rPr lang="en-US" sz="2400" dirty="0" smtClean="0"/>
              <a:t>changes</a:t>
            </a:r>
            <a:endParaRPr lang="en-US" dirty="0"/>
          </a:p>
          <a:p>
            <a:r>
              <a:rPr lang="en-US" sz="2400" dirty="0"/>
              <a:t>Lean health care organizations offer </a:t>
            </a:r>
            <a:r>
              <a:rPr lang="en-US" sz="2400" dirty="0" smtClean="0"/>
              <a:t>insights and </a:t>
            </a:r>
            <a:r>
              <a:rPr lang="en-US" sz="2400" dirty="0"/>
              <a:t>guidance for specific management practices to monitor and sustain process </a:t>
            </a:r>
            <a:r>
              <a:rPr lang="en-US" sz="2400" dirty="0" smtClean="0"/>
              <a:t>changes</a:t>
            </a:r>
            <a:r>
              <a:rPr lang="en-US" sz="2400" baseline="30000" dirty="0" smtClean="0"/>
              <a:t>7</a:t>
            </a:r>
            <a:endParaRPr lang="en-US" dirty="0"/>
          </a:p>
          <a:p>
            <a:r>
              <a:rPr lang="en-US" sz="2400" dirty="0"/>
              <a:t>The Institute for Healthcare Improvement </a:t>
            </a:r>
            <a:r>
              <a:rPr lang="en-US" sz="2400" dirty="0" smtClean="0"/>
              <a:t>(IHI</a:t>
            </a:r>
            <a:r>
              <a:rPr lang="en-US" sz="2400" dirty="0"/>
              <a:t>)</a:t>
            </a:r>
            <a:r>
              <a:rPr lang="en-US" dirty="0"/>
              <a:t> </a:t>
            </a:r>
            <a:r>
              <a:rPr lang="en-US" sz="2400" dirty="0"/>
              <a:t>team studied 10 leading health care </a:t>
            </a:r>
            <a:r>
              <a:rPr lang="en-US" sz="2400" dirty="0" smtClean="0"/>
              <a:t>organizations that </a:t>
            </a:r>
            <a:r>
              <a:rPr lang="en-US" sz="2400" dirty="0"/>
              <a:t>are addressing this problem </a:t>
            </a:r>
            <a:r>
              <a:rPr lang="en-US" sz="2400" dirty="0" smtClean="0"/>
              <a:t>head-on</a:t>
            </a:r>
            <a:r>
              <a:rPr lang="en-US" sz="2400" baseline="30000" dirty="0" smtClean="0"/>
              <a:t>7</a:t>
            </a:r>
            <a:endParaRPr lang="en-US" dirty="0"/>
          </a:p>
          <a:p>
            <a:endParaRPr lang="en-US" dirty="0"/>
          </a:p>
        </p:txBody>
      </p:sp>
      <p:sp>
        <p:nvSpPr>
          <p:cNvPr id="3" name="Slide Number Placeholder 2"/>
          <p:cNvSpPr>
            <a:spLocks noGrp="1"/>
          </p:cNvSpPr>
          <p:nvPr>
            <p:ph type="sldNum" sz="quarter" idx="4294967295"/>
          </p:nvPr>
        </p:nvSpPr>
        <p:spPr>
          <a:xfrm>
            <a:off x="0" y="5486400"/>
            <a:ext cx="2133600" cy="365125"/>
          </a:xfrm>
          <a:prstGeom prst="rect">
            <a:avLst/>
          </a:prstGeom>
        </p:spPr>
        <p:txBody>
          <a:bodyPr/>
          <a:lstStyle/>
          <a:p>
            <a:pPr algn="l"/>
            <a:fld id="{E507B00A-00F3-40B4-9FBC-773D3E654F20}" type="slidenum">
              <a:rPr lang="en-US" smtClean="0">
                <a:solidFill>
                  <a:prstClr val="white"/>
                </a:solidFill>
              </a:rPr>
              <a:pPr algn="l"/>
              <a:t>4</a:t>
            </a:fld>
            <a:endParaRPr lang="en-US" dirty="0">
              <a:solidFill>
                <a:prstClr val="white"/>
              </a:solidFill>
            </a:endParaRPr>
          </a:p>
        </p:txBody>
      </p:sp>
      <p:sp>
        <p:nvSpPr>
          <p:cNvPr id="6" name="TextBox 5"/>
          <p:cNvSpPr txBox="1"/>
          <p:nvPr/>
        </p:nvSpPr>
        <p:spPr>
          <a:xfrm>
            <a:off x="609600" y="5334000"/>
            <a:ext cx="8153400" cy="984885"/>
          </a:xfrm>
          <a:prstGeom prst="rect">
            <a:avLst/>
          </a:prstGeom>
          <a:noFill/>
        </p:spPr>
        <p:txBody>
          <a:bodyPr wrap="square" rtlCol="0">
            <a:spAutoFit/>
          </a:bodyPr>
          <a:lstStyle/>
          <a:p>
            <a:r>
              <a:rPr lang="en-US" sz="1000" dirty="0" smtClean="0"/>
              <a:t>6.Snee </a:t>
            </a:r>
            <a:r>
              <a:rPr lang="en-US" sz="1000" dirty="0"/>
              <a:t>RD. The hard part: Holding improvement gains. Quality Progress. Sep 2006. </a:t>
            </a:r>
            <a:r>
              <a:rPr lang="en-US" sz="1000" dirty="0">
                <a:hlinkClick r:id="rId3"/>
              </a:rPr>
              <a:t>http://asq.org/quality-progress/2006/09/3.4-per-million/the-hard-part--holding-improvement-gains.html</a:t>
            </a:r>
            <a:r>
              <a:rPr lang="en-US" sz="1000" dirty="0"/>
              <a:t>. Accessed July 8, </a:t>
            </a:r>
            <a:r>
              <a:rPr lang="en-US" sz="1000" dirty="0" smtClean="0"/>
              <a:t>2016.</a:t>
            </a:r>
          </a:p>
          <a:p>
            <a:r>
              <a:rPr lang="en-US" sz="1000" dirty="0" smtClean="0"/>
              <a:t>7.Scoville R, Little K, Rakover </a:t>
            </a:r>
            <a:r>
              <a:rPr lang="en-US" sz="1000" dirty="0"/>
              <a:t>J. Sustaining Improvement. Institute for Healthcare Improvement. </a:t>
            </a:r>
            <a:r>
              <a:rPr lang="en-US" sz="1000" dirty="0">
                <a:hlinkClick r:id="rId4"/>
              </a:rPr>
              <a:t>http://www.ihi.org/resources/Pages/IHIWhitePapers/Sustaining-Improvement.aspx</a:t>
            </a:r>
            <a:r>
              <a:rPr lang="en-US" sz="1000" dirty="0"/>
              <a:t>. Accessed July 8, 2016.</a:t>
            </a:r>
          </a:p>
          <a:p>
            <a:endParaRPr lang="en-US" dirty="0"/>
          </a:p>
        </p:txBody>
      </p:sp>
    </p:spTree>
    <p:extLst>
      <p:ext uri="{BB962C8B-B14F-4D97-AF65-F5344CB8AC3E}">
        <p14:creationId xmlns:p14="http://schemas.microsoft.com/office/powerpoint/2010/main" val="3224231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it Take To Sustain Improvement?</a:t>
            </a:r>
            <a:endParaRPr lang="en-US" dirty="0"/>
          </a:p>
        </p:txBody>
      </p:sp>
      <p:sp>
        <p:nvSpPr>
          <p:cNvPr id="4" name="Content Placeholder 3"/>
          <p:cNvSpPr>
            <a:spLocks noGrp="1"/>
          </p:cNvSpPr>
          <p:nvPr>
            <p:ph sz="quarter" idx="4294967295"/>
          </p:nvPr>
        </p:nvSpPr>
        <p:spPr>
          <a:xfrm>
            <a:off x="381000" y="1295400"/>
            <a:ext cx="4724400" cy="4800600"/>
          </a:xfrm>
        </p:spPr>
        <p:txBody>
          <a:bodyPr>
            <a:normAutofit fontScale="77500" lnSpcReduction="20000"/>
          </a:bodyPr>
          <a:lstStyle/>
          <a:p>
            <a:r>
              <a:rPr lang="en-US" sz="3400" dirty="0" smtClean="0"/>
              <a:t>IHI developed </a:t>
            </a:r>
            <a:r>
              <a:rPr lang="en-US" sz="3400" dirty="0"/>
              <a:t>a model for sustainability focused on daily work for </a:t>
            </a:r>
            <a:r>
              <a:rPr lang="en-US" sz="3400" dirty="0" smtClean="0"/>
              <a:t>frontline </a:t>
            </a:r>
            <a:r>
              <a:rPr lang="en-US" sz="3400" dirty="0"/>
              <a:t>managers and staff</a:t>
            </a:r>
          </a:p>
          <a:p>
            <a:pPr marL="0" indent="0">
              <a:buNone/>
            </a:pPr>
            <a:endParaRPr lang="en-US" sz="3400" dirty="0"/>
          </a:p>
          <a:p>
            <a:r>
              <a:rPr lang="en-US" sz="3400" dirty="0"/>
              <a:t>Key </a:t>
            </a:r>
            <a:r>
              <a:rPr lang="en-US" sz="3400" dirty="0" smtClean="0"/>
              <a:t>elements</a:t>
            </a:r>
            <a:endParaRPr lang="en-US" sz="3400" dirty="0"/>
          </a:p>
          <a:p>
            <a:pPr lvl="1">
              <a:buSzPct val="75000"/>
              <a:buFont typeface="Courier New" panose="02070309020205020404" pitchFamily="49" charset="0"/>
              <a:buChar char="o"/>
            </a:pPr>
            <a:r>
              <a:rPr lang="en-US" dirty="0"/>
              <a:t>Daily huddles</a:t>
            </a:r>
          </a:p>
          <a:p>
            <a:pPr lvl="1">
              <a:buSzPct val="75000"/>
              <a:buFont typeface="Courier New" panose="02070309020205020404" pitchFamily="49" charset="0"/>
              <a:buChar char="o"/>
            </a:pPr>
            <a:r>
              <a:rPr lang="en-US" dirty="0"/>
              <a:t>Use of visual boards </a:t>
            </a:r>
            <a:r>
              <a:rPr lang="en-US" dirty="0" smtClean="0"/>
              <a:t>at </a:t>
            </a:r>
            <a:r>
              <a:rPr lang="en-US" dirty="0"/>
              <a:t>the front line</a:t>
            </a:r>
          </a:p>
          <a:p>
            <a:pPr lvl="1">
              <a:buSzPct val="75000"/>
              <a:buFont typeface="Courier New" panose="02070309020205020404" pitchFamily="49" charset="0"/>
              <a:buChar char="o"/>
            </a:pPr>
            <a:r>
              <a:rPr lang="en-US" dirty="0" smtClean="0"/>
              <a:t>Problem-solving </a:t>
            </a:r>
            <a:r>
              <a:rPr lang="en-US" dirty="0"/>
              <a:t>and escalation protocols</a:t>
            </a:r>
          </a:p>
          <a:p>
            <a:pPr lvl="1">
              <a:buSzPct val="75000"/>
              <a:buFont typeface="Courier New" panose="02070309020205020404" pitchFamily="49" charset="0"/>
              <a:buChar char="o"/>
            </a:pPr>
            <a:r>
              <a:rPr lang="en-US" dirty="0"/>
              <a:t>Integration of aims and priorities</a:t>
            </a:r>
          </a:p>
          <a:p>
            <a:endParaRPr lang="en-US" dirty="0"/>
          </a:p>
        </p:txBody>
      </p:sp>
      <p:pic>
        <p:nvPicPr>
          <p:cNvPr id="3074" name="Picture 2" descr="Screen Shot of the Sustaining Improvement White Paper Cover" title="Screen Shot of the Sustaining Improvement White Paper 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379624"/>
            <a:ext cx="5691188" cy="441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561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Model for Sustainability in ASCs</a:t>
            </a:r>
            <a:endParaRPr lang="en-US" dirty="0"/>
          </a:p>
        </p:txBody>
      </p:sp>
      <p:sp>
        <p:nvSpPr>
          <p:cNvPr id="4" name="Content Placeholder 3"/>
          <p:cNvSpPr>
            <a:spLocks noGrp="1"/>
          </p:cNvSpPr>
          <p:nvPr>
            <p:ph sz="quarter" idx="4294967295"/>
          </p:nvPr>
        </p:nvSpPr>
        <p:spPr>
          <a:xfrm>
            <a:off x="457200" y="1269644"/>
            <a:ext cx="3581400" cy="5207356"/>
          </a:xfrm>
        </p:spPr>
        <p:txBody>
          <a:bodyPr>
            <a:noAutofit/>
          </a:bodyPr>
          <a:lstStyle/>
          <a:p>
            <a:r>
              <a:rPr lang="en-US" sz="1800" dirty="0"/>
              <a:t>Visual board tracks safety practices and outcomes; tracks current problems with status</a:t>
            </a:r>
          </a:p>
          <a:p>
            <a:r>
              <a:rPr lang="en-US" sz="1800" dirty="0" smtClean="0"/>
              <a:t>Daily 5-minute standup huddle with unit lead and staff, standard agenda, and visual board as backdrop</a:t>
            </a:r>
          </a:p>
          <a:p>
            <a:r>
              <a:rPr lang="en-US" sz="1800" dirty="0" smtClean="0"/>
              <a:t>Problems are</a:t>
            </a:r>
            <a:r>
              <a:rPr lang="en-US" sz="1800" dirty="0" smtClean="0">
                <a:solidFill>
                  <a:srgbClr val="FF0000"/>
                </a:solidFill>
              </a:rPr>
              <a:t> </a:t>
            </a:r>
            <a:r>
              <a:rPr lang="en-US" sz="1800" dirty="0" smtClean="0"/>
              <a:t>categorized and</a:t>
            </a:r>
            <a:r>
              <a:rPr lang="en-US" sz="1800" dirty="0" smtClean="0">
                <a:solidFill>
                  <a:srgbClr val="FF0000"/>
                </a:solidFill>
              </a:rPr>
              <a:t> </a:t>
            </a:r>
            <a:r>
              <a:rPr lang="en-US" sz="1800" dirty="0" smtClean="0"/>
              <a:t>escalated to higher management, if needed</a:t>
            </a:r>
          </a:p>
          <a:p>
            <a:r>
              <a:rPr lang="en-US" sz="1800" dirty="0" smtClean="0"/>
              <a:t>Problem-solving skills applied at appropriate level</a:t>
            </a:r>
          </a:p>
          <a:p>
            <a:r>
              <a:rPr lang="en-US" sz="1800" dirty="0" smtClean="0"/>
              <a:t>Integration with leaders ensures alignment across levels of organization with safety goals and “cascading” standard work</a:t>
            </a:r>
          </a:p>
        </p:txBody>
      </p:sp>
      <p:pic>
        <p:nvPicPr>
          <p:cNvPr id="6" name="Picture 5" descr="This image shows the interactions between the different elements of the frontline management system.  The elements include standard safety work by staff, the daily safety huddle, visual management, escalation, observation of safety work, problem solving, and integration with leaders.  The image shows how these elements are mutually reenforcing to effect sustained improvement." title="A Frontline Management System to Promote Safety Standard Work"/>
          <p:cNvPicPr/>
          <p:nvPr/>
        </p:nvPicPr>
        <p:blipFill>
          <a:blip r:embed="rId2">
            <a:extLst>
              <a:ext uri="{28A0092B-C50C-407E-A947-70E740481C1C}">
                <a14:useLocalDpi xmlns:a14="http://schemas.microsoft.com/office/drawing/2010/main" val="0"/>
              </a:ext>
            </a:extLst>
          </a:blip>
          <a:srcRect/>
          <a:stretch>
            <a:fillRect/>
          </a:stretch>
        </p:blipFill>
        <p:spPr bwMode="auto">
          <a:xfrm>
            <a:off x="4400550" y="1269644"/>
            <a:ext cx="4583430" cy="4777740"/>
          </a:xfrm>
          <a:prstGeom prst="rect">
            <a:avLst/>
          </a:prstGeom>
          <a:noFill/>
          <a:ln>
            <a:noFill/>
          </a:ln>
        </p:spPr>
      </p:pic>
    </p:spTree>
    <p:extLst>
      <p:ext uri="{BB962C8B-B14F-4D97-AF65-F5344CB8AC3E}">
        <p14:creationId xmlns:p14="http://schemas.microsoft.com/office/powerpoint/2010/main" val="32633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the Model</a:t>
            </a:r>
            <a:endParaRPr lang="en-US" dirty="0"/>
          </a:p>
        </p:txBody>
      </p:sp>
      <p:sp>
        <p:nvSpPr>
          <p:cNvPr id="4" name="Content Placeholder 3"/>
          <p:cNvSpPr>
            <a:spLocks noGrp="1"/>
          </p:cNvSpPr>
          <p:nvPr>
            <p:ph sz="quarter" idx="4294967295"/>
          </p:nvPr>
        </p:nvSpPr>
        <p:spPr>
          <a:xfrm>
            <a:off x="609600" y="1295400"/>
            <a:ext cx="8534400" cy="4343400"/>
          </a:xfrm>
        </p:spPr>
        <p:txBody>
          <a:bodyPr>
            <a:normAutofit fontScale="62500" lnSpcReduction="20000"/>
          </a:bodyPr>
          <a:lstStyle/>
          <a:p>
            <a:pPr>
              <a:lnSpc>
                <a:spcPct val="120000"/>
              </a:lnSpc>
            </a:pPr>
            <a:r>
              <a:rPr lang="en-US" dirty="0"/>
              <a:t>The </a:t>
            </a:r>
            <a:r>
              <a:rPr lang="en-US" dirty="0" smtClean="0"/>
              <a:t>IHI team carried </a:t>
            </a:r>
            <a:r>
              <a:rPr lang="en-US" dirty="0"/>
              <a:t>out a pilot test of the model with two volunteer ambulatory surgical </a:t>
            </a:r>
            <a:r>
              <a:rPr lang="en-US" dirty="0" smtClean="0"/>
              <a:t>centers:</a:t>
            </a:r>
            <a:endParaRPr lang="en-US" dirty="0"/>
          </a:p>
          <a:p>
            <a:pPr lvl="1">
              <a:lnSpc>
                <a:spcPct val="120000"/>
              </a:lnSpc>
              <a:buSzPct val="75000"/>
              <a:buFont typeface="Courier New" panose="02070309020205020404" pitchFamily="49" charset="0"/>
              <a:buChar char="o"/>
            </a:pPr>
            <a:r>
              <a:rPr lang="en-US" dirty="0"/>
              <a:t>One large </a:t>
            </a:r>
            <a:r>
              <a:rPr lang="en-US" dirty="0" smtClean="0"/>
              <a:t>center </a:t>
            </a:r>
            <a:r>
              <a:rPr lang="en-US" dirty="0"/>
              <a:t>with </a:t>
            </a:r>
            <a:r>
              <a:rPr lang="en-US" dirty="0" smtClean="0"/>
              <a:t>an established quality improvement (QI) department</a:t>
            </a:r>
          </a:p>
          <a:p>
            <a:pPr lvl="1">
              <a:buSzPct val="75000"/>
              <a:buFont typeface="Courier New" panose="02070309020205020404" pitchFamily="49" charset="0"/>
              <a:buChar char="o"/>
            </a:pPr>
            <a:r>
              <a:rPr lang="en-US" dirty="0" smtClean="0"/>
              <a:t>One </a:t>
            </a:r>
            <a:r>
              <a:rPr lang="en-US" dirty="0"/>
              <a:t>small </a:t>
            </a:r>
            <a:r>
              <a:rPr lang="en-US" dirty="0" smtClean="0"/>
              <a:t>center </a:t>
            </a:r>
            <a:r>
              <a:rPr lang="en-US" dirty="0"/>
              <a:t>with less QI </a:t>
            </a:r>
            <a:r>
              <a:rPr lang="en-US" dirty="0" smtClean="0"/>
              <a:t>experience</a:t>
            </a:r>
          </a:p>
          <a:p>
            <a:pPr lvl="1">
              <a:lnSpc>
                <a:spcPct val="120000"/>
              </a:lnSpc>
              <a:buSzPct val="75000"/>
              <a:buFont typeface="Courier New" panose="02070309020205020404" pitchFamily="49" charset="0"/>
              <a:buChar char="o"/>
            </a:pPr>
            <a:r>
              <a:rPr lang="en-US" dirty="0" smtClean="0"/>
              <a:t>After prework </a:t>
            </a:r>
            <a:r>
              <a:rPr lang="en-US" dirty="0"/>
              <a:t>calls and activities, IHI team spent 2 intensive days at each center helping adapt the model to their </a:t>
            </a:r>
            <a:r>
              <a:rPr lang="en-US" dirty="0" smtClean="0"/>
              <a:t>systems</a:t>
            </a:r>
            <a:endParaRPr lang="en-US" dirty="0"/>
          </a:p>
          <a:p>
            <a:r>
              <a:rPr lang="en-US" dirty="0"/>
              <a:t>Uptake by unit managers and staff was enthusiastic</a:t>
            </a:r>
          </a:p>
          <a:p>
            <a:pPr lvl="1">
              <a:buSzPct val="75000"/>
              <a:buFont typeface="Courier New" panose="02070309020205020404" pitchFamily="49" charset="0"/>
              <a:buChar char="o"/>
            </a:pPr>
            <a:r>
              <a:rPr lang="en-US" dirty="0"/>
              <a:t>Huddles persisted after the team </a:t>
            </a:r>
            <a:r>
              <a:rPr lang="en-US" dirty="0" smtClean="0"/>
              <a:t>left</a:t>
            </a:r>
            <a:endParaRPr lang="en-US" dirty="0"/>
          </a:p>
          <a:p>
            <a:pPr lvl="1">
              <a:lnSpc>
                <a:spcPct val="120000"/>
              </a:lnSpc>
              <a:buSzPct val="75000"/>
              <a:buFont typeface="Courier New" panose="02070309020205020404" pitchFamily="49" charset="0"/>
              <a:buChar char="o"/>
            </a:pPr>
            <a:r>
              <a:rPr lang="en-US" dirty="0" smtClean="0"/>
              <a:t>Larger </a:t>
            </a:r>
            <a:r>
              <a:rPr lang="en-US" dirty="0"/>
              <a:t>center extended huddle to all departments, including business </a:t>
            </a:r>
            <a:r>
              <a:rPr lang="en-US" dirty="0" smtClean="0"/>
              <a:t>office</a:t>
            </a:r>
          </a:p>
          <a:p>
            <a:pPr lvl="1">
              <a:lnSpc>
                <a:spcPct val="120000"/>
              </a:lnSpc>
              <a:buSzPct val="75000"/>
              <a:buFont typeface="Courier New" panose="02070309020205020404" pitchFamily="49" charset="0"/>
              <a:buChar char="o"/>
            </a:pPr>
            <a:r>
              <a:rPr lang="en-US" dirty="0" smtClean="0"/>
              <a:t>One </a:t>
            </a:r>
            <a:r>
              <a:rPr lang="en-US" dirty="0"/>
              <a:t>center noted a </a:t>
            </a:r>
            <a:r>
              <a:rPr lang="en-US" dirty="0" smtClean="0"/>
              <a:t>10 percentage-point </a:t>
            </a:r>
            <a:r>
              <a:rPr lang="en-US" dirty="0"/>
              <a:t>increase in patient safety culture survey, attributed to the use of management </a:t>
            </a:r>
            <a:r>
              <a:rPr lang="en-US" dirty="0" smtClean="0"/>
              <a:t>practices</a:t>
            </a:r>
            <a:endParaRPr lang="en-US" dirty="0"/>
          </a:p>
        </p:txBody>
      </p:sp>
    </p:spTree>
    <p:extLst>
      <p:ext uri="{BB962C8B-B14F-4D97-AF65-F5344CB8AC3E}">
        <p14:creationId xmlns:p14="http://schemas.microsoft.com/office/powerpoint/2010/main" val="2762620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 from IHI’s Pilot Testing</a:t>
            </a:r>
            <a:endParaRPr lang="en-US" dirty="0"/>
          </a:p>
        </p:txBody>
      </p:sp>
      <p:sp>
        <p:nvSpPr>
          <p:cNvPr id="4" name="Content Placeholder 3"/>
          <p:cNvSpPr>
            <a:spLocks noGrp="1"/>
          </p:cNvSpPr>
          <p:nvPr>
            <p:ph sz="quarter" idx="4294967295"/>
          </p:nvPr>
        </p:nvSpPr>
        <p:spPr>
          <a:xfrm>
            <a:off x="609600" y="1219200"/>
            <a:ext cx="8153400" cy="4051300"/>
          </a:xfrm>
        </p:spPr>
        <p:txBody>
          <a:bodyPr>
            <a:normAutofit fontScale="70000" lnSpcReduction="20000"/>
          </a:bodyPr>
          <a:lstStyle/>
          <a:p>
            <a:pPr>
              <a:lnSpc>
                <a:spcPct val="120000"/>
              </a:lnSpc>
            </a:pPr>
            <a:r>
              <a:rPr lang="en-US" dirty="0"/>
              <a:t>Huddle agenda can be accomplished in 5 </a:t>
            </a:r>
            <a:r>
              <a:rPr lang="en-US" dirty="0" smtClean="0"/>
              <a:t>minutes: </a:t>
            </a:r>
            <a:r>
              <a:rPr lang="en-US" dirty="0"/>
              <a:t>short </a:t>
            </a:r>
            <a:r>
              <a:rPr lang="en-US" dirty="0" smtClean="0"/>
              <a:t>and </a:t>
            </a:r>
            <a:r>
              <a:rPr lang="en-US" dirty="0"/>
              <a:t>to the </a:t>
            </a:r>
            <a:r>
              <a:rPr lang="en-US" dirty="0" smtClean="0"/>
              <a:t>point</a:t>
            </a:r>
            <a:endParaRPr lang="en-US" dirty="0"/>
          </a:p>
          <a:p>
            <a:pPr>
              <a:lnSpc>
                <a:spcPct val="120000"/>
              </a:lnSpc>
            </a:pPr>
            <a:r>
              <a:rPr lang="en-US" dirty="0"/>
              <a:t>Teams were able to surface and track problems such as missing items in </a:t>
            </a:r>
            <a:r>
              <a:rPr lang="en-US" dirty="0" smtClean="0"/>
              <a:t>kits and</a:t>
            </a:r>
            <a:r>
              <a:rPr lang="en-US" dirty="0" smtClean="0">
                <a:solidFill>
                  <a:srgbClr val="FF0000"/>
                </a:solidFill>
              </a:rPr>
              <a:t> </a:t>
            </a:r>
            <a:r>
              <a:rPr lang="en-US" dirty="0" smtClean="0"/>
              <a:t>problems </a:t>
            </a:r>
            <a:r>
              <a:rPr lang="en-US" dirty="0"/>
              <a:t>with reaching patients for </a:t>
            </a:r>
            <a:r>
              <a:rPr lang="en-US" dirty="0" smtClean="0"/>
              <a:t>followup</a:t>
            </a:r>
            <a:endParaRPr lang="en-US" dirty="0"/>
          </a:p>
          <a:p>
            <a:pPr>
              <a:lnSpc>
                <a:spcPct val="120000"/>
              </a:lnSpc>
            </a:pPr>
            <a:r>
              <a:rPr lang="en-US" dirty="0"/>
              <a:t>Visual Management can focus on the “precious few” key </a:t>
            </a:r>
            <a:r>
              <a:rPr lang="en-US" dirty="0" smtClean="0"/>
              <a:t>metrics </a:t>
            </a:r>
            <a:r>
              <a:rPr lang="en-US" dirty="0"/>
              <a:t>such as days since last near miss and surgical timeout </a:t>
            </a:r>
            <a:r>
              <a:rPr lang="en-US" dirty="0" smtClean="0"/>
              <a:t>compliance</a:t>
            </a:r>
            <a:endParaRPr lang="en-US" dirty="0"/>
          </a:p>
          <a:p>
            <a:pPr>
              <a:lnSpc>
                <a:spcPct val="120000"/>
              </a:lnSpc>
            </a:pPr>
            <a:r>
              <a:rPr lang="en-US" dirty="0"/>
              <a:t>Senior managers have a key role in monitoring and sustaining the </a:t>
            </a:r>
            <a:r>
              <a:rPr lang="en-US" dirty="0" smtClean="0"/>
              <a:t>huddles</a:t>
            </a:r>
            <a:endParaRPr lang="en-US" dirty="0"/>
          </a:p>
          <a:p>
            <a:pPr>
              <a:lnSpc>
                <a:spcPct val="120000"/>
              </a:lnSpc>
            </a:pPr>
            <a:r>
              <a:rPr lang="en-US" dirty="0"/>
              <a:t>Model success relies on skills of unit managers leading </a:t>
            </a:r>
            <a:r>
              <a:rPr lang="en-US" dirty="0" smtClean="0"/>
              <a:t>huddles; skill building </a:t>
            </a:r>
            <a:r>
              <a:rPr lang="en-US" dirty="0"/>
              <a:t>is </a:t>
            </a:r>
            <a:r>
              <a:rPr lang="en-US" dirty="0" smtClean="0"/>
              <a:t>critical</a:t>
            </a:r>
            <a:endParaRPr lang="en-US" dirty="0"/>
          </a:p>
          <a:p>
            <a:endParaRPr lang="en-US" dirty="0"/>
          </a:p>
        </p:txBody>
      </p:sp>
    </p:spTree>
    <p:extLst>
      <p:ext uri="{BB962C8B-B14F-4D97-AF65-F5344CB8AC3E}">
        <p14:creationId xmlns:p14="http://schemas.microsoft.com/office/powerpoint/2010/main" val="3887704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4294967295"/>
          </p:nvPr>
        </p:nvSpPr>
        <p:spPr>
          <a:xfrm>
            <a:off x="533400" y="1219200"/>
            <a:ext cx="8153400" cy="4114800"/>
          </a:xfrm>
        </p:spPr>
        <p:txBody>
          <a:bodyPr>
            <a:normAutofit fontScale="92500" lnSpcReduction="10000"/>
          </a:bodyPr>
          <a:lstStyle/>
          <a:p>
            <a:pPr>
              <a:buFont typeface="+mj-lt"/>
              <a:buAutoNum type="arabicPeriod"/>
            </a:pPr>
            <a:r>
              <a:rPr lang="en-US" sz="1600" dirty="0" smtClean="0"/>
              <a:t>Cullen </a:t>
            </a:r>
            <a:r>
              <a:rPr lang="en-US" sz="1600" dirty="0"/>
              <a:t>KA, Hall MJ, Golosinskiy A. Ambulatory Surgery in the United States, 2006. Centers for Disease Control and Prevention, National Center for Health Statistics. </a:t>
            </a:r>
            <a:r>
              <a:rPr lang="en-US" sz="1600" u="sng" dirty="0">
                <a:hlinkClick r:id="rId2"/>
              </a:rPr>
              <a:t>http://www.cdc.gov/nchs/data/nhsr/nhsr011.pdf</a:t>
            </a:r>
            <a:r>
              <a:rPr lang="en-US" sz="1600" dirty="0"/>
              <a:t>. Accessed July 7, 2016. </a:t>
            </a:r>
            <a:endParaRPr lang="en-US" sz="1600" dirty="0" smtClean="0"/>
          </a:p>
          <a:p>
            <a:pPr>
              <a:buFont typeface="+mj-lt"/>
              <a:buAutoNum type="arabicPeriod"/>
            </a:pPr>
            <a:r>
              <a:rPr lang="en-US" sz="1600" dirty="0" smtClean="0"/>
              <a:t>Wallace </a:t>
            </a:r>
            <a:r>
              <a:rPr lang="en-US" sz="1600" dirty="0"/>
              <a:t>CL, Quattrone MS. Risk management for ambulatory surgery centers. J Ambul Care </a:t>
            </a:r>
            <a:r>
              <a:rPr lang="en-US" sz="1600" dirty="0" smtClean="0"/>
              <a:t>Manage. </a:t>
            </a:r>
            <a:r>
              <a:rPr lang="en-US" sz="1600" dirty="0"/>
              <a:t>2007 Apr; 30(2) 114-15. PMID: </a:t>
            </a:r>
            <a:r>
              <a:rPr lang="en-US" sz="1600" dirty="0" smtClean="0"/>
              <a:t>17495678.</a:t>
            </a:r>
          </a:p>
          <a:p>
            <a:pPr>
              <a:buFont typeface="+mj-lt"/>
              <a:buAutoNum type="arabicPeriod"/>
            </a:pPr>
            <a:r>
              <a:rPr lang="en-US" sz="1600" dirty="0" smtClean="0"/>
              <a:t>Kent </a:t>
            </a:r>
            <a:r>
              <a:rPr lang="en-US" sz="1600" dirty="0"/>
              <a:t>C, Metzner J, Bollag L. An analysis of risk factors and adverse events in ambulatory surgery. Ambulatory </a:t>
            </a:r>
            <a:r>
              <a:rPr lang="en-US" sz="1600" dirty="0" smtClean="0"/>
              <a:t>Anesthesia. 2014;2014(1):3-10</a:t>
            </a:r>
            <a:r>
              <a:rPr lang="en-US" sz="1600" dirty="0"/>
              <a:t>. DOI: </a:t>
            </a:r>
            <a:r>
              <a:rPr lang="en-US" sz="1600" dirty="0">
                <a:hlinkClick r:id="rId3"/>
              </a:rPr>
              <a:t>https://dx.doi.org/10.2147/AA.S53280</a:t>
            </a:r>
            <a:r>
              <a:rPr lang="en-US" sz="1600" dirty="0"/>
              <a:t>.  </a:t>
            </a:r>
            <a:endParaRPr lang="en-US" sz="1600" dirty="0" smtClean="0"/>
          </a:p>
          <a:p>
            <a:pPr>
              <a:buFont typeface="+mj-lt"/>
              <a:buAutoNum type="arabicPeriod"/>
            </a:pPr>
            <a:r>
              <a:rPr lang="en-US" sz="1600" dirty="0" smtClean="0"/>
              <a:t>Aston </a:t>
            </a:r>
            <a:r>
              <a:rPr lang="en-US" sz="1600" dirty="0"/>
              <a:t>G. Awareness of patient safety grows with increased outpatient surgeries. Hospitals &amp; Health </a:t>
            </a:r>
            <a:r>
              <a:rPr lang="en-US" sz="1600" dirty="0" smtClean="0"/>
              <a:t>Networks. 9 Sep </a:t>
            </a:r>
            <a:r>
              <a:rPr lang="en-US" sz="1600" dirty="0"/>
              <a:t>2014. </a:t>
            </a:r>
            <a:r>
              <a:rPr lang="en-US" sz="1600" u="sng" dirty="0">
                <a:hlinkClick r:id="rId4"/>
              </a:rPr>
              <a:t>http://www.hhnmag.com/articles/3989-awareness-of-patient-safety-grows-with-increased-outpatient-surgeries</a:t>
            </a:r>
            <a:r>
              <a:rPr lang="en-US" sz="1600" dirty="0"/>
              <a:t>. Accessed July 7, </a:t>
            </a:r>
            <a:r>
              <a:rPr lang="en-US" sz="1600" dirty="0" smtClean="0"/>
              <a:t>2016.</a:t>
            </a:r>
          </a:p>
          <a:p>
            <a:pPr>
              <a:buFont typeface="+mj-lt"/>
              <a:buAutoNum type="arabicPeriod"/>
            </a:pPr>
            <a:r>
              <a:rPr lang="en-US" sz="1600" dirty="0" smtClean="0"/>
              <a:t>Federico </a:t>
            </a:r>
            <a:r>
              <a:rPr lang="en-US" sz="1600" dirty="0"/>
              <a:t>F. Avoiding checklist fatigue: Interview with Dr. Thomas Varghese. Institute for Healthcare Improvement blog. </a:t>
            </a:r>
            <a:r>
              <a:rPr lang="en-US" sz="1600" u="sng" dirty="0">
                <a:hlinkClick r:id="rId5"/>
              </a:rPr>
              <a:t>http://www.ihi.org/communities/blogs</a:t>
            </a:r>
            <a:r>
              <a:rPr lang="en-US" sz="1600" dirty="0"/>
              <a:t>. Accessed July 7, </a:t>
            </a:r>
            <a:r>
              <a:rPr lang="en-US" sz="1600" dirty="0" smtClean="0"/>
              <a:t>2016.</a:t>
            </a:r>
          </a:p>
          <a:p>
            <a:pPr>
              <a:buFont typeface="+mj-lt"/>
              <a:buAutoNum type="arabicPeriod"/>
            </a:pPr>
            <a:r>
              <a:rPr lang="en-US" sz="1600" dirty="0" smtClean="0"/>
              <a:t>Snee </a:t>
            </a:r>
            <a:r>
              <a:rPr lang="en-US" sz="1600" dirty="0"/>
              <a:t>RD. The hard part: Holding improvement gains. Quality </a:t>
            </a:r>
            <a:r>
              <a:rPr lang="en-US" sz="1600" dirty="0" smtClean="0"/>
              <a:t>Progress. Sep 2006</a:t>
            </a:r>
            <a:r>
              <a:rPr lang="en-US" sz="1600" dirty="0"/>
              <a:t>. </a:t>
            </a:r>
            <a:r>
              <a:rPr lang="en-US" sz="1600" dirty="0">
                <a:hlinkClick r:id="rId6"/>
              </a:rPr>
              <a:t>http://asq.org/quality-progress/2006/09/3.4-per-million/the-hard-part--holding-improvement-gains.html</a:t>
            </a:r>
            <a:r>
              <a:rPr lang="en-US" sz="1600" dirty="0"/>
              <a:t>. Accessed July 8, </a:t>
            </a:r>
            <a:r>
              <a:rPr lang="en-US" sz="1600" dirty="0" smtClean="0"/>
              <a:t>2016.</a:t>
            </a:r>
          </a:p>
          <a:p>
            <a:pPr>
              <a:buFont typeface="+mj-lt"/>
              <a:buAutoNum type="arabicPeriod"/>
            </a:pPr>
            <a:r>
              <a:rPr lang="en-US" sz="1600" dirty="0" smtClean="0"/>
              <a:t>Scoville R, Little K, Rakover J. Sustaining Improvement. Institute for Healthcare Improvement. </a:t>
            </a:r>
            <a:r>
              <a:rPr lang="en-US" sz="1600" dirty="0" smtClean="0">
                <a:hlinkClick r:id="rId7"/>
              </a:rPr>
              <a:t>http://www.ihi.org/resources/Pages/IHIWhitePapers/Sustaining-Improvement.aspx</a:t>
            </a:r>
            <a:r>
              <a:rPr lang="en-US" sz="1600" dirty="0" smtClean="0"/>
              <a:t>. Accessed July 8, 2016.</a:t>
            </a:r>
          </a:p>
          <a:p>
            <a:pPr>
              <a:buFont typeface="+mj-lt"/>
              <a:buAutoNum type="arabicPeriod"/>
            </a:pPr>
            <a:endParaRPr lang="en-US" sz="1600" dirty="0"/>
          </a:p>
          <a:p>
            <a:endParaRPr lang="en-US" dirty="0"/>
          </a:p>
        </p:txBody>
      </p:sp>
    </p:spTree>
    <p:extLst>
      <p:ext uri="{BB962C8B-B14F-4D97-AF65-F5344CB8AC3E}">
        <p14:creationId xmlns:p14="http://schemas.microsoft.com/office/powerpoint/2010/main" val="19679816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2 - &amp;quot;Ensuring Safety in Ambulatory Surgery&amp;quot;&quot;/&gt;&lt;property id=&quot;20307&quot; value=&quot;257&quot;/&gt;&lt;/object&gt;&lt;object type=&quot;3&quot; unique_id=&quot;10007&quot;&gt;&lt;property id=&quot;20148&quot; value=&quot;5&quot;/&gt;&lt;property id=&quot;20300&quot; value=&quot;Slide 3 - &amp;quot;AHRQ Safety Program for Ambulatory Surgery&amp;quot;&quot;/&gt;&lt;property id=&quot;20307&quot; value=&quot;259&quot;/&gt;&lt;/object&gt;&lt;object type=&quot;3&quot; unique_id=&quot;10008&quot;&gt;&lt;property id=&quot;20148&quot; value=&quot;5&quot;/&gt;&lt;property id=&quot;20300&quot; value=&quot;Slide 4 - &amp;quot;Sustaining Change Is Not Easy!&amp;quot;&quot;/&gt;&lt;property id=&quot;20307&quot; value=&quot;260&quot;/&gt;&lt;/object&gt;&lt;object type=&quot;3&quot; unique_id=&quot;10009&quot;&gt;&lt;property id=&quot;20148&quot; value=&quot;5&quot;/&gt;&lt;property id=&quot;20300&quot; value=&quot;Slide 5 - &amp;quot;What Does it Take To Sustain Improvement?&amp;quot;&quot;/&gt;&lt;property id=&quot;20307&quot; value=&quot;256&quot;/&gt;&lt;/object&gt;&lt;object type=&quot;3&quot; unique_id=&quot;10010&quot;&gt;&lt;property id=&quot;20148&quot; value=&quot;5&quot;/&gt;&lt;property id=&quot;20300&quot; value=&quot;Slide 6 - &amp;quot;A Model for Sustainability in ASCs&amp;quot;&quot;/&gt;&lt;property id=&quot;20307&quot; value=&quot;261&quot;/&gt;&lt;/object&gt;&lt;object type=&quot;3&quot; unique_id=&quot;10011&quot;&gt;&lt;property id=&quot;20148&quot; value=&quot;5&quot;/&gt;&lt;property id=&quot;20300&quot; value=&quot;Slide 7 - &amp;quot;Testing the Model&amp;quot;&quot;/&gt;&lt;property id=&quot;20307&quot; value=&quot;262&quot;/&gt;&lt;/object&gt;&lt;object type=&quot;3&quot; unique_id=&quot;10012&quot;&gt;&lt;property id=&quot;20148&quot; value=&quot;5&quot;/&gt;&lt;property id=&quot;20300&quot; value=&quot;Slide 8 - &amp;quot;Key Findings from IHI’s Pilot Testing&amp;quot;&quot;/&gt;&lt;property id=&quot;20307&quot; value=&quot;263&quot;/&gt;&lt;/object&gt;&lt;object type=&quot;3&quot; unique_id=&quot;10276&quot;&gt;&lt;property id=&quot;20148&quot; value=&quot;5&quot;/&gt;&lt;property id=&quot;20300&quot; value=&quot;Slide 1 - &amp;quot;AHRQ Safety Program for Ambulatory Surgery&amp;quot;&quot;/&gt;&lt;property id=&quot;20307&quot; value=&quot;267&quot;/&gt;&lt;/object&gt;&lt;object type=&quot;3&quot; unique_id=&quot;10378&quot;&gt;&lt;property id=&quot;20148&quot; value=&quot;5&quot;/&gt;&lt;property id=&quot;20300&quot; value=&quot;Slide 9 - &amp;quot;References&amp;quot;&quot;/&gt;&lt;property id=&quot;20307&quot; value=&quot;268&quot;/&gt;&lt;/object&gt;&lt;/object&gt;&lt;object type=&quot;8&quot; unique_id=&quot;10006&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HI_Template.pptx" id="{7CD2503C-C697-4E5F-83C9-99EA89032859}" vid="{280BFB99-A6C9-467A-9054-96621BD6D4A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e3c0451c-290c-4e3c-a011-3b2938cad35d">IHI</Document_x0020_Type>
    <Status xmlns="e3c0451c-290c-4e3c-a011-3b2938cad35d">Active</Status>
    <Title0 xmlns="e3c0451c-290c-4e3c-a011-3b2938cad3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A9A093AC7FA040A9DB4F9526404739" ma:contentTypeVersion="8" ma:contentTypeDescription="Create a new document." ma:contentTypeScope="" ma:versionID="d3d9ca2572fceb24ae975b9657b66f00">
  <xsd:schema xmlns:xsd="http://www.w3.org/2001/XMLSchema" xmlns:xs="http://www.w3.org/2001/XMLSchema" xmlns:p="http://schemas.microsoft.com/office/2006/metadata/properties" xmlns:ns2="e3c0451c-290c-4e3c-a011-3b2938cad35d" targetNamespace="http://schemas.microsoft.com/office/2006/metadata/properties" ma:root="true" ma:fieldsID="a3cb5b4c37628e9541255ad49107ac90" ns2:_="">
    <xsd:import namespace="e3c0451c-290c-4e3c-a011-3b2938cad35d"/>
    <xsd:element name="properties">
      <xsd:complexType>
        <xsd:sequence>
          <xsd:element name="documentManagement">
            <xsd:complexType>
              <xsd:all>
                <xsd:element ref="ns2:Document_x0020_Type" minOccurs="0"/>
                <xsd:element ref="ns2:Title0"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0451c-290c-4e3c-a011-3b2938cad35d" elementFormDefault="qualified">
    <xsd:import namespace="http://schemas.microsoft.com/office/2006/documentManagement/types"/>
    <xsd:import namespace="http://schemas.microsoft.com/office/infopath/2007/PartnerControls"/>
    <xsd:element name="Document_x0020_Type" ma:index="1" nillable="true" ma:displayName="Category" ma:format="Dropdown" ma:internalName="Document_x0020_Type">
      <xsd:simpleType>
        <xsd:union memberTypes="dms:Text">
          <xsd:simpleType>
            <xsd:restriction base="dms:Choice">
              <xsd:enumeration value="AHRQ Deliverable"/>
              <xsd:enumeration value="Content"/>
              <xsd:enumeration value="Communications"/>
              <xsd:enumeration value="Data"/>
              <xsd:enumeration value="Expense Form"/>
              <xsd:enumeration value="Monthly Report"/>
              <xsd:enumeration value="Quality Improvement Resources"/>
              <xsd:enumeration value="Recordings"/>
              <xsd:enumeration value="Sustainability"/>
              <xsd:enumeration value="Syllabus"/>
              <xsd:enumeration value="Template"/>
              <xsd:enumeration value="Other"/>
            </xsd:restriction>
          </xsd:simpleType>
        </xsd:union>
      </xsd:simpleType>
    </xsd:element>
    <xsd:element name="Title0" ma:index="9" nillable="true" ma:displayName="Title" ma:internalName="Title0">
      <xsd:simpleType>
        <xsd:restriction base="dms:Text">
          <xsd:maxLength value="255"/>
        </xsd:restriction>
      </xsd:simpleType>
    </xsd:element>
    <xsd:element name="Status" ma:index="10" nillable="true" ma:displayName="Status" ma:default="Active" ma:format="Dropdown" ma:internalName="Status">
      <xsd:simpleType>
        <xsd:restriction base="dms:Choice">
          <xsd:enumeration value="Activ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2"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CA3DA2-934F-4DF8-B0EC-8CA6633C6BFB}">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www.w3.org/XML/1998/namespace"/>
    <ds:schemaRef ds:uri="http://schemas.openxmlformats.org/package/2006/metadata/core-properties"/>
    <ds:schemaRef ds:uri="e3c0451c-290c-4e3c-a011-3b2938cad35d"/>
    <ds:schemaRef ds:uri="http://purl.org/dc/terms/"/>
  </ds:schemaRefs>
</ds:datastoreItem>
</file>

<file path=customXml/itemProps2.xml><?xml version="1.0" encoding="utf-8"?>
<ds:datastoreItem xmlns:ds="http://schemas.openxmlformats.org/officeDocument/2006/customXml" ds:itemID="{A5897309-C33E-45FA-8C77-0A98875A77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0451c-290c-4e3c-a011-3b2938cad3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A5927A-B052-4DDA-A075-B824D090E3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1818</TotalTime>
  <Words>991</Words>
  <Application>Microsoft Office PowerPoint</Application>
  <PresentationFormat>On-screen Show (4:3)</PresentationFormat>
  <Paragraphs>77</Paragraphs>
  <Slides>9</Slides>
  <Notes>7</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1_Office Theme</vt:lpstr>
      <vt:lpstr>2_Office Theme</vt:lpstr>
      <vt:lpstr>Custom Design</vt:lpstr>
      <vt:lpstr>AHRQ Safety Program for Ambulatory Surgery</vt:lpstr>
      <vt:lpstr>Ensuring Safety in Ambulatory Surgery</vt:lpstr>
      <vt:lpstr>AHRQ Safety Program for Ambulatory Surgery</vt:lpstr>
      <vt:lpstr>Sustaining Change Is Not Easy!</vt:lpstr>
      <vt:lpstr>What Does it Take To Sustain Improvement?</vt:lpstr>
      <vt:lpstr>A Model for Sustainability in ASCs</vt:lpstr>
      <vt:lpstr>Testing the Model</vt:lpstr>
      <vt:lpstr>Key Findings from IHI’s Pilot Testing</vt:lpstr>
      <vt:lpstr>References</vt:lpstr>
    </vt:vector>
  </TitlesOfParts>
  <Company>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PowerPoint Presentation</dc:title>
  <dc:creator>Disharoon, Amy</dc:creator>
  <cp:lastModifiedBy>Chris Heidenrich OCKT</cp:lastModifiedBy>
  <cp:revision>168</cp:revision>
  <dcterms:created xsi:type="dcterms:W3CDTF">2015-05-08T21:21:59Z</dcterms:created>
  <dcterms:modified xsi:type="dcterms:W3CDTF">2017-04-07T22:19:49Z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0x0101009CA9A093AC7FA040A9DB4F9526404739</vt:lpwstr>
  </property>
</Properties>
</file>