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0"/>
  </p:notesMasterIdLst>
  <p:sldIdLst>
    <p:sldId id="270" r:id="rId3"/>
    <p:sldId id="257" r:id="rId4"/>
    <p:sldId id="258" r:id="rId5"/>
    <p:sldId id="287" r:id="rId6"/>
    <p:sldId id="271" r:id="rId7"/>
    <p:sldId id="278" r:id="rId8"/>
    <p:sldId id="273" r:id="rId9"/>
    <p:sldId id="272" r:id="rId10"/>
    <p:sldId id="289" r:id="rId11"/>
    <p:sldId id="282" r:id="rId12"/>
    <p:sldId id="275" r:id="rId13"/>
    <p:sldId id="283" r:id="rId14"/>
    <p:sldId id="279" r:id="rId15"/>
    <p:sldId id="280" r:id="rId16"/>
    <p:sldId id="286" r:id="rId17"/>
    <p:sldId id="281" r:id="rId18"/>
    <p:sldId id="285" r:id="rId19"/>
  </p:sldIdLst>
  <p:sldSz cx="9144000" cy="6858000" type="screen4x3"/>
  <p:notesSz cx="7077075" cy="93853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guide id="3" orient="horz" pos="2956">
          <p15:clr>
            <a:srgbClr val="A4A3A4"/>
          </p15:clr>
        </p15:guide>
        <p15:guide id="4" pos="22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an, Dawn" initials="DH" lastIdx="2" clrIdx="0"/>
  <p:cmAuthor id="2" name="Herman, Dawn" initials="HD" lastIdx="2" clrIdx="1">
    <p:extLst/>
  </p:cmAuthor>
  <p:cmAuthor id="3" name="Wojcik, Anna" initials="WA" lastIdx="17" clrIdx="2">
    <p:extLst/>
  </p:cmAuthor>
  <p:cmAuthor id="4" name="Edson, Barbara" initials="EB" lastIdx="6" clrIdx="3">
    <p:extLst/>
  </p:cmAuthor>
  <p:cmAuthor id="5" name="AHRQ" initials="KAR" lastIdx="1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9" autoAdjust="0"/>
    <p:restoredTop sz="59902" autoAdjust="0"/>
  </p:normalViewPr>
  <p:slideViewPr>
    <p:cSldViewPr>
      <p:cViewPr>
        <p:scale>
          <a:sx n="73" d="100"/>
          <a:sy n="73" d="100"/>
        </p:scale>
        <p:origin x="-804" y="-42"/>
      </p:cViewPr>
      <p:guideLst>
        <p:guide orient="horz" pos="2160"/>
        <p:guide pos="2880"/>
      </p:guideLst>
    </p:cSldViewPr>
  </p:slideViewPr>
  <p:outlineViewPr>
    <p:cViewPr>
      <p:scale>
        <a:sx n="33" d="100"/>
        <a:sy n="33" d="100"/>
      </p:scale>
      <p:origin x="0" y="-14634"/>
    </p:cViewPr>
  </p:outlineViewPr>
  <p:notesTextViewPr>
    <p:cViewPr>
      <p:scale>
        <a:sx n="1" d="1"/>
        <a:sy n="1" d="1"/>
      </p:scale>
      <p:origin x="0" y="0"/>
    </p:cViewPr>
  </p:notesTextViewPr>
  <p:sorterViewPr>
    <p:cViewPr>
      <p:scale>
        <a:sx n="100" d="100"/>
        <a:sy n="100" d="100"/>
      </p:scale>
      <p:origin x="0" y="1776"/>
    </p:cViewPr>
  </p:sorterViewPr>
  <p:notesViewPr>
    <p:cSldViewPr>
      <p:cViewPr>
        <p:scale>
          <a:sx n="85" d="100"/>
          <a:sy n="85" d="100"/>
        </p:scale>
        <p:origin x="-2148" y="792"/>
      </p:cViewPr>
      <p:guideLst>
        <p:guide orient="horz" pos="2928"/>
        <p:guide orient="horz" pos="2956"/>
        <p:guide pos="2160"/>
        <p:guide pos="22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26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4008705" y="1"/>
            <a:ext cx="3066733" cy="469265"/>
          </a:xfrm>
          <a:prstGeom prst="rect">
            <a:avLst/>
          </a:prstGeom>
        </p:spPr>
        <p:txBody>
          <a:bodyPr vert="horz" lIns="93175" tIns="46587" rIns="93175" bIns="46587" rtlCol="0"/>
          <a:lstStyle>
            <a:lvl1pPr algn="r">
              <a:defRPr sz="1200"/>
            </a:lvl1pPr>
          </a:lstStyle>
          <a:p>
            <a:fld id="{2995BBF8-57FB-4EFD-A736-C9B9889F9DD0}" type="datetimeFigureOut">
              <a:rPr lang="en-US" smtClean="0"/>
              <a:t>5/19/2016</a:t>
            </a:fld>
            <a:endParaRPr lang="en-US" dirty="0"/>
          </a:p>
        </p:txBody>
      </p:sp>
      <p:sp>
        <p:nvSpPr>
          <p:cNvPr id="4" name="Slide Image Placeholder 3"/>
          <p:cNvSpPr>
            <a:spLocks noGrp="1" noRot="1" noChangeAspect="1"/>
          </p:cNvSpPr>
          <p:nvPr>
            <p:ph type="sldImg" idx="2"/>
          </p:nvPr>
        </p:nvSpPr>
        <p:spPr>
          <a:xfrm>
            <a:off x="1192213" y="704850"/>
            <a:ext cx="4692650" cy="3519488"/>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7708" y="4458019"/>
            <a:ext cx="5661660" cy="4223385"/>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7"/>
            <a:ext cx="3066733" cy="469265"/>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14407"/>
            <a:ext cx="3066733" cy="469265"/>
          </a:xfrm>
          <a:prstGeom prst="rect">
            <a:avLst/>
          </a:prstGeom>
        </p:spPr>
        <p:txBody>
          <a:bodyPr vert="horz" lIns="93175" tIns="46587" rIns="93175" bIns="46587" rtlCol="0" anchor="b"/>
          <a:lstStyle>
            <a:lvl1pPr algn="r">
              <a:defRPr sz="1200"/>
            </a:lvl1pPr>
          </a:lstStyle>
          <a:p>
            <a:fld id="{2B266BAD-3429-4F31-A13E-05FDEF1D0BEF}" type="slidenum">
              <a:rPr lang="en-US" smtClean="0"/>
              <a:t>‹#›</a:t>
            </a:fld>
            <a:endParaRPr lang="en-US" dirty="0"/>
          </a:p>
        </p:txBody>
      </p:sp>
    </p:spTree>
    <p:extLst>
      <p:ext uri="{BB962C8B-B14F-4D97-AF65-F5344CB8AC3E}">
        <p14:creationId xmlns:p14="http://schemas.microsoft.com/office/powerpoint/2010/main" val="135826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3">
              <a:defRPr/>
            </a:pPr>
            <a:r>
              <a:rPr lang="en-US" sz="1200" kern="1200" dirty="0" smtClean="0">
                <a:solidFill>
                  <a:schemeClr val="tx1"/>
                </a:solidFill>
                <a:effectLst/>
                <a:latin typeface="+mn-lt"/>
                <a:ea typeface="+mn-ea"/>
                <a:cs typeface="+mn-cs"/>
              </a:rPr>
              <a:t>In Module 5 of the CANDOR Toolkit, we will discuss the Response and Disclosure component of the CANDOR process.</a:t>
            </a:r>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6162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CANDOR Process recognizes the value of effective disclosure communication and the importance of selecting individuals with the appropriate skills and attitudes to communicate with patients, families, and staff after a patient harm event. The organization should identify a team of Disclosure Leads who can use and further develop the knowledge, skills, and attitudes needed to communicate with patients and families after a harm event in a thoughtful, compassionate, and clear manner.  </a:t>
            </a:r>
          </a:p>
          <a:p>
            <a:r>
              <a:rPr lang="en-US" sz="1200" kern="1200" dirty="0" smtClean="0">
                <a:solidFill>
                  <a:schemeClr val="tx1"/>
                </a:solidFill>
                <a:effectLst/>
                <a:latin typeface="+mn-lt"/>
                <a:ea typeface="+mn-ea"/>
                <a:cs typeface="+mn-cs"/>
              </a:rPr>
              <a:t>A number of key communication skills can ensure the Disclosure Lead is effective in communicating after an adverse event.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show empathy. Allow the patient and/or family to express their emotions. Acknowledge and validate their emotions by saying that their response is understandable. Next, be honest in explaining the facts about the adverse event without the patient and/or family having to do a lot of probing. Give direct answers to the patient’s and/or family’s questions, if you have them. If you do not know the answer to their questions, state this directly and explain your plan to learn more and keep them updated.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Focus on using effective communication strategies throughout the discussion. Always show sincere interest in the patient’s and/or family’s questions and concerns. It also helps to use good non-verbal expressions like good eye contact when communicating with patients and family members. Avoid medical jargon when communicating, and check in frequently to make sure they understand the information being presented throughout the conversation.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266BAD-3429-4F31-A13E-05FDEF1D0BEF}" type="slidenum">
              <a:rPr lang="en-US" smtClean="0"/>
              <a:t>10</a:t>
            </a:fld>
            <a:endParaRPr lang="en-US" dirty="0"/>
          </a:p>
        </p:txBody>
      </p:sp>
    </p:spTree>
    <p:extLst>
      <p:ext uri="{BB962C8B-B14F-4D97-AF65-F5344CB8AC3E}">
        <p14:creationId xmlns:p14="http://schemas.microsoft.com/office/powerpoint/2010/main" val="424169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Because of its significance in the CANDOR process, communication requires targeted training and skill development, especially when communicating with patients, families, and caregivers involved in a harm event.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Disclosure Checklist is a reference tool that provides Disclosure Leads and staff with the basic principles of disclosure after an adverse event. The organization can prepare staff by using this tool to review the intent and purpose of the disclosure conversation and to remind staff of key listening and empathy skills.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checklist can be used to:</a:t>
            </a:r>
          </a:p>
          <a:p>
            <a:r>
              <a:rPr lang="en-US" sz="1200" kern="1200" dirty="0" smtClean="0">
                <a:solidFill>
                  <a:schemeClr val="tx1"/>
                </a:solidFill>
                <a:effectLst/>
                <a:latin typeface="+mn-lt"/>
                <a:ea typeface="+mn-ea"/>
                <a:cs typeface="+mn-cs"/>
              </a:rPr>
              <a:t>1.  Help Disclosure Leads prepare and coach staff who have the communication skills needed to conduct effective initial disclosure.</a:t>
            </a:r>
          </a:p>
          <a:p>
            <a:r>
              <a:rPr lang="en-US" sz="1200" kern="1200" dirty="0" smtClean="0">
                <a:solidFill>
                  <a:schemeClr val="tx1"/>
                </a:solidFill>
                <a:effectLst/>
                <a:latin typeface="+mn-lt"/>
                <a:ea typeface="+mn-ea"/>
                <a:cs typeface="+mn-cs"/>
              </a:rPr>
              <a:t>2.  Help prepare for disclosure during followup conversations, including after the Event Investigation and Analysis has been conducted.  This tool provides guidance regarding the facts to be presented, and how to effectively communicate an apology, acknowledge responsibility, and close the discussion.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266BAD-3429-4F31-A13E-05FDEF1D0BEF}" type="slidenum">
              <a:rPr lang="en-US" smtClean="0"/>
              <a:t>11</a:t>
            </a:fld>
            <a:endParaRPr lang="en-US" dirty="0"/>
          </a:p>
        </p:txBody>
      </p:sp>
    </p:spTree>
    <p:extLst>
      <p:ext uri="{BB962C8B-B14F-4D97-AF65-F5344CB8AC3E}">
        <p14:creationId xmlns:p14="http://schemas.microsoft.com/office/powerpoint/2010/main" val="599296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171" y="4308007"/>
            <a:ext cx="6448001" cy="5077293"/>
          </a:xfrm>
        </p:spPr>
        <p:txBody>
          <a:bodyPr/>
          <a:lstStyle/>
          <a:p>
            <a:r>
              <a:rPr lang="en-US" sz="1200" kern="1200" dirty="0" smtClean="0">
                <a:solidFill>
                  <a:schemeClr val="tx1"/>
                </a:solidFill>
                <a:effectLst/>
                <a:latin typeface="+mn-lt"/>
                <a:ea typeface="+mn-ea"/>
                <a:cs typeface="+mn-cs"/>
              </a:rPr>
              <a:t>The Disclosure Checklist includes: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happened–identify the adverse event early in the disclosure, explain what happened in a way that is easy to understand, explain what is known about why the adverse event occurred, but DO NOT guess or assume anything about what happened.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Apology–say you are sorry for the adverse event in a sincere manner early in the conversation.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Description of the potential consequences for the patient and/or family, and tell them what will be done now to care for the patient and what the organization is committed to doing to mitigate the impact on the patient’s long-term health.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Responsibility–explain your role in the event to the patient and/or family, avoid blaming others or “the system” for the event. </a:t>
            </a:r>
            <a:endParaRPr lang="en-US" sz="11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If the event was preventable and occurred due to error, the communicator should:</a:t>
            </a:r>
            <a:endParaRPr lang="en-US"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US" sz="1200" kern="1200" dirty="0" smtClean="0">
                <a:solidFill>
                  <a:schemeClr val="tx1"/>
                </a:solidFill>
                <a:effectLst/>
                <a:latin typeface="+mn-lt"/>
                <a:ea typeface="+mn-ea"/>
                <a:cs typeface="+mn-cs"/>
              </a:rPr>
              <a:t>Consider using the word “error” or “mistake” after consultation with a Disclosure Lead or risk manager. </a:t>
            </a:r>
            <a:endParaRPr lang="en-US"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US" sz="1200" kern="1200" dirty="0" smtClean="0">
                <a:solidFill>
                  <a:schemeClr val="tx1"/>
                </a:solidFill>
                <a:effectLst/>
                <a:latin typeface="+mn-lt"/>
                <a:ea typeface="+mn-ea"/>
                <a:cs typeface="+mn-cs"/>
              </a:rPr>
              <a:t>Tell the patient what should have happened.</a:t>
            </a:r>
            <a:endParaRPr lang="en-US" sz="1100" kern="1200" dirty="0" smtClean="0">
              <a:solidFill>
                <a:schemeClr val="tx1"/>
              </a:solidFill>
              <a:effectLst/>
              <a:latin typeface="+mn-lt"/>
              <a:ea typeface="+mn-ea"/>
              <a:cs typeface="+mn-cs"/>
            </a:endParaRPr>
          </a:p>
          <a:p>
            <a:pPr marL="1085850" lvl="2" indent="-171450">
              <a:buFont typeface="Wingdings" panose="05000000000000000000" pitchFamily="2" charset="2"/>
              <a:buChar char="§"/>
            </a:pPr>
            <a:r>
              <a:rPr lang="en-US" sz="1200" kern="1200" dirty="0" smtClean="0">
                <a:solidFill>
                  <a:schemeClr val="tx1"/>
                </a:solidFill>
                <a:effectLst/>
                <a:latin typeface="+mn-lt"/>
                <a:ea typeface="+mn-ea"/>
                <a:cs typeface="+mn-cs"/>
              </a:rPr>
              <a:t>Tell the patient that information gained through the event investigation and analysis will help the organization identify actions needed to prevent the adverse event from happening to another patient in the future.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Close the discussion–discuss next steps and plan for a followup conversation, ask the patient and/or family if there are any final questions, and provide responses. Designate a contact person they can reach with questions or concerns.</a:t>
            </a:r>
            <a:endParaRPr lang="en-US" sz="1100" kern="1200" dirty="0" smtClean="0">
              <a:solidFill>
                <a:schemeClr val="tx1"/>
              </a:solidFill>
              <a:effectLst/>
              <a:latin typeface="+mn-lt"/>
              <a:ea typeface="+mn-ea"/>
              <a:cs typeface="+mn-cs"/>
            </a:endParaRPr>
          </a:p>
          <a:p>
            <a:pPr marL="229703" lvl="3" indent="-229703">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2B266BAD-3429-4F31-A13E-05FDEF1D0BEF}" type="slidenum">
              <a:rPr lang="en-US" smtClean="0"/>
              <a:t>12</a:t>
            </a:fld>
            <a:endParaRPr lang="en-US" dirty="0"/>
          </a:p>
        </p:txBody>
      </p:sp>
    </p:spTree>
    <p:extLst>
      <p:ext uri="{BB962C8B-B14F-4D97-AF65-F5344CB8AC3E}">
        <p14:creationId xmlns:p14="http://schemas.microsoft.com/office/powerpoint/2010/main" val="1975300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Patients and families may present difficult questions that the team or Disclosure Leads will need to address either themselves or through support for the clinician involved in the initial conversation. Some key principles for responding to questions from patients and families following a harm event include:</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Acknowledge the question or issue immediately and directly.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Recognize that tough questions from patients and families generally involve significant emotions. It is important to acknowledge and validate the emotion immediately, before “answering” the question.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Many times the questions are a stand-in for a deeper concern. Be curious and ask open-ended questions to make sure you know what the patient and family are really trying to ask.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 prepared for the possibility that the appropriate response to some tough questions may not satisfy them. When needed, acknowledge this directly and follow up immediately with a commitment to work with them to address their needs and concerns.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next slide, we will discuss some examples of tough questions and potential responses to these questions.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266BAD-3429-4F31-A13E-05FDEF1D0BEF}" type="slidenum">
              <a:rPr lang="en-US" smtClean="0"/>
              <a:t>13</a:t>
            </a:fld>
            <a:endParaRPr lang="en-US" dirty="0"/>
          </a:p>
        </p:txBody>
      </p:sp>
    </p:spTree>
    <p:extLst>
      <p:ext uri="{BB962C8B-B14F-4D97-AF65-F5344CB8AC3E}">
        <p14:creationId xmlns:p14="http://schemas.microsoft.com/office/powerpoint/2010/main" val="32884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3602" y="4308006"/>
            <a:ext cx="6489873" cy="4308007"/>
          </a:xfrm>
        </p:spPr>
        <p:txBody>
          <a:bodyPr/>
          <a:lstStyle/>
          <a:p>
            <a:r>
              <a:rPr lang="en-US" sz="1200" kern="1200" dirty="0" smtClean="0">
                <a:solidFill>
                  <a:schemeClr val="tx1"/>
                </a:solidFill>
                <a:effectLst/>
                <a:latin typeface="+mn-lt"/>
                <a:ea typeface="+mn-ea"/>
                <a:cs typeface="+mn-cs"/>
              </a:rPr>
              <a:t>Let’s consider some common questions that may be posed by patients and families during the initial disclosure conversation and followup communication. </a:t>
            </a:r>
          </a:p>
          <a:p>
            <a:r>
              <a:rPr lang="en-US" sz="1200"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Ask the group how they would respond to each question before providing potential responses.</a:t>
            </a:r>
          </a:p>
          <a:p>
            <a:pPr marL="228600" lvl="0" indent="-228600">
              <a:buFont typeface="+mj-lt"/>
              <a:buAutoNum type="arabicPeriod"/>
            </a:pPr>
            <a:r>
              <a:rPr lang="en-US" sz="1200" kern="1200" dirty="0" smtClean="0">
                <a:solidFill>
                  <a:schemeClr val="tx1"/>
                </a:solidFill>
                <a:effectLst/>
                <a:latin typeface="+mn-lt"/>
                <a:ea typeface="+mn-ea"/>
                <a:cs typeface="+mn-cs"/>
              </a:rPr>
              <a:t>Who is to blame for this?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This question is often a stand-in for “How could this have happened?” Rather than answer this question now, it is best that the communicator highlight the analysis process and commit to sharing the results of the event analysis with the patient and/or family after it has been completed. The communicator can also note that most adverse events have multiple causes that include a mixture of human and system elements.</a:t>
            </a:r>
          </a:p>
          <a:p>
            <a:pPr marL="228600" lvl="0" indent="-228600">
              <a:buFont typeface="+mj-lt"/>
              <a:buAutoNum type="arabicPeriod"/>
            </a:pPr>
            <a:r>
              <a:rPr lang="en-US" sz="1200" kern="1200" dirty="0" smtClean="0">
                <a:solidFill>
                  <a:schemeClr val="tx1"/>
                </a:solidFill>
                <a:effectLst/>
                <a:latin typeface="+mn-lt"/>
                <a:ea typeface="+mn-ea"/>
                <a:cs typeface="+mn-cs"/>
              </a:rPr>
              <a:t>Can I see a copy of the event analysis?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communicator should balance transparency with a need to maintain some information as confidential. Be sure the communicator understands your organization’s policy on sharing results of an event analysis before responding to assure the organization does not risk inadvertent wavier of quality improvement/peer review privileges. It is rarely helpful to share all event analysis findings. It is preferable to share the most important root causes and the prevention plan.</a:t>
            </a:r>
          </a:p>
          <a:p>
            <a:pPr marL="228600" lvl="0" indent="-228600">
              <a:buFont typeface="+mj-lt"/>
              <a:buAutoNum type="arabicPeriod"/>
            </a:pPr>
            <a:r>
              <a:rPr lang="en-US" sz="1200" kern="1200" dirty="0" smtClean="0">
                <a:solidFill>
                  <a:schemeClr val="tx1"/>
                </a:solidFill>
                <a:effectLst/>
                <a:latin typeface="+mn-lt"/>
                <a:ea typeface="+mn-ea"/>
                <a:cs typeface="+mn-cs"/>
              </a:rPr>
              <a:t>Who is going to pay for this?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is critical for the communicator to avoid statements that create expectations for financial resolution that the organization may not be able to honor. The best practice is for the clinicians and the Disclosure Leads to defer all conversations around financial resolution to appropriate personnel.</a:t>
            </a:r>
          </a:p>
          <a:p>
            <a:pPr marL="228600" lvl="0" indent="-228600">
              <a:buFont typeface="+mj-lt"/>
              <a:buAutoNum type="arabicPeriod"/>
            </a:pPr>
            <a:r>
              <a:rPr lang="en-US" sz="1200" kern="1200" dirty="0" smtClean="0">
                <a:solidFill>
                  <a:schemeClr val="tx1"/>
                </a:solidFill>
                <a:effectLst/>
                <a:latin typeface="+mn-lt"/>
                <a:ea typeface="+mn-ea"/>
                <a:cs typeface="+mn-cs"/>
              </a:rPr>
              <a:t>Who is getting fired?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Usually this question is a stand-in for “Are you taking this seriously?” The communicator should acknowledge the issue and redirect the conversation toward a shared goal of ensuring that a similar event does not happen again. Another approach to this question is for the communicator to describe the organization’s approach to event analysis and process improvement.</a:t>
            </a:r>
          </a:p>
          <a:p>
            <a:pPr marL="228600" lvl="0" indent="-228600">
              <a:buFont typeface="+mj-lt"/>
              <a:buAutoNum type="arabicPeriod"/>
            </a:pPr>
            <a:r>
              <a:rPr lang="en-US" sz="1200" kern="1200" dirty="0" smtClean="0">
                <a:solidFill>
                  <a:schemeClr val="tx1"/>
                </a:solidFill>
                <a:effectLst/>
                <a:latin typeface="+mn-lt"/>
                <a:ea typeface="+mn-ea"/>
                <a:cs typeface="+mn-cs"/>
              </a:rPr>
              <a:t>Was a student doctor involved?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communicator should emphasize that care is provided by a team that includes the supervising/attending physicians. Generally, it isn’t productive to answer this question directly; however, if pressed to respond, the communicator can share that each individual team member provides some portion of an episode of care. Be aware that the patient and/or family may not be satisfied with the response to this question.</a:t>
            </a:r>
          </a:p>
          <a:p>
            <a:pPr marL="228600" lvl="0" indent="-228600">
              <a:buFont typeface="+mj-lt"/>
              <a:buAutoNum type="arabicPeriod"/>
            </a:pPr>
            <a:r>
              <a:rPr lang="en-US" sz="1200" kern="1200" dirty="0" smtClean="0">
                <a:solidFill>
                  <a:schemeClr val="tx1"/>
                </a:solidFill>
                <a:effectLst/>
                <a:latin typeface="+mn-lt"/>
                <a:ea typeface="+mn-ea"/>
                <a:cs typeface="+mn-cs"/>
              </a:rPr>
              <a:t>Maybe it’s time for my lawyer to help?</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This question is usually a stand-in for “I worry that you are not taking me seriously.” The communicator should acknowledge that attorneys are often helpful and are welcomed into the process. Explore what specific things the patient or family is hoping an attorney could help them with.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If the patient or family asks about financial compensation, the communicator should acknowledge that the question is legitimate, and explain that you are not qualified or authorized to address those issues. The communicator should assure them that others who are qualified to respond to this question will be available to speak with them in the near future.</a:t>
            </a:r>
            <a:endParaRPr lang="en-US" sz="1000" dirty="0"/>
          </a:p>
        </p:txBody>
      </p:sp>
      <p:sp>
        <p:nvSpPr>
          <p:cNvPr id="4" name="Slide Number Placeholder 3"/>
          <p:cNvSpPr>
            <a:spLocks noGrp="1"/>
          </p:cNvSpPr>
          <p:nvPr>
            <p:ph type="sldNum" sz="quarter" idx="10"/>
          </p:nvPr>
        </p:nvSpPr>
        <p:spPr/>
        <p:txBody>
          <a:bodyPr/>
          <a:lstStyle/>
          <a:p>
            <a:fld id="{2B266BAD-3429-4F31-A13E-05FDEF1D0BEF}" type="slidenum">
              <a:rPr lang="en-US" smtClean="0"/>
              <a:t>14</a:t>
            </a:fld>
            <a:endParaRPr lang="en-US" dirty="0"/>
          </a:p>
        </p:txBody>
      </p:sp>
    </p:spTree>
    <p:extLst>
      <p:ext uri="{BB962C8B-B14F-4D97-AF65-F5344CB8AC3E}">
        <p14:creationId xmlns:p14="http://schemas.microsoft.com/office/powerpoint/2010/main" val="2377361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have seen, effective communication is the foundation for the Response and Disclosure component, but it also plays an essential role in each part of the CANDOR process. Starting with the identification of a CANDOR</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event, timely and clear communication is needed to engage the right people to activate the CANDOR process. When activating the Care for the Caregiver program, thoughtful communication with staff ensures that they feel supported after being involved in an unanticipated patient harm event. In Resolution, compassionate communication helps patients and families feel comfortable that steps have been taken following an adverse event to prevent a similar event from happening to another patient. Effective communication among staff, patients, and families is the key to ensuring that health care organizations respond in a timely, thorough, and just manner to an unexpected patient harm event. </a:t>
            </a:r>
          </a:p>
          <a:p>
            <a:pPr defTabSz="931753">
              <a:defRPr/>
            </a:pPr>
            <a:endParaRPr lang="en-US" dirty="0"/>
          </a:p>
          <a:p>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15</a:t>
            </a:fld>
            <a:endParaRPr lang="en-US" dirty="0"/>
          </a:p>
        </p:txBody>
      </p:sp>
    </p:spTree>
    <p:extLst>
      <p:ext uri="{BB962C8B-B14F-4D97-AF65-F5344CB8AC3E}">
        <p14:creationId xmlns:p14="http://schemas.microsoft.com/office/powerpoint/2010/main" val="1708195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previous slides included information about the communication skills needed to provide an effective initial disclosure and followup communication.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watch this video showing an example of an appropriate disclosure conversation with a patient. After watching the video, can you identify the communication skills the Disclosure Lead exhibited? How does the patient react to this type of disclosure communication, compared to the patient’s reaction in the earlier video?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Module 6, we will discuss in more detail the Event Investigation and Analysis component of the CANDOR process.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266BAD-3429-4F31-A13E-05FDEF1D0BEF}" type="slidenum">
              <a:rPr lang="en-US" smtClean="0"/>
              <a:t>16</a:t>
            </a:fld>
            <a:endParaRPr lang="en-US" dirty="0"/>
          </a:p>
        </p:txBody>
      </p:sp>
    </p:spTree>
    <p:extLst>
      <p:ext uri="{BB962C8B-B14F-4D97-AF65-F5344CB8AC3E}">
        <p14:creationId xmlns:p14="http://schemas.microsoft.com/office/powerpoint/2010/main" val="2057259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38" indent="-232938" defTabSz="931753">
              <a:buFont typeface="+mj-lt"/>
              <a:buAutoNum type="arabicPeriod"/>
              <a:defRPr/>
            </a:pPr>
            <a:r>
              <a:rPr lang="en-US" dirty="0" smtClean="0"/>
              <a:t>HIPAA Administrative Simplification,</a:t>
            </a:r>
            <a:r>
              <a:rPr lang="en-US" baseline="0" dirty="0" smtClean="0"/>
              <a:t> Regulation Text. U.S. Department of Health and Human Services. http://www.hhs.gov/ocr/privacy/hipaa/administrative/combined/hipaa-simplification-201303.pdf. Accessed on August 21, 2015. </a:t>
            </a:r>
          </a:p>
          <a:p>
            <a:pPr marL="232938" indent="-232938" defTabSz="931753">
              <a:buFont typeface="+mj-lt"/>
              <a:buAutoNum type="arabicPeriod"/>
              <a:defRPr/>
            </a:pPr>
            <a:r>
              <a:rPr lang="en-US" dirty="0"/>
              <a:t>Guide to Patient and Family Engagement in Hospital Quality and Safety, Rockville, MD: Agency for Healthcare Research and Quality. http://www.ahrq.gov/professionals/systems/hospital/engagingfamilies/strategy1/index.html. </a:t>
            </a:r>
            <a:r>
              <a:rPr lang="en-US" i="0" dirty="0" smtClean="0"/>
              <a:t>Accessed August 19, 2015.</a:t>
            </a:r>
            <a:endParaRPr lang="en-US" dirty="0"/>
          </a:p>
          <a:p>
            <a:pPr marL="232938" indent="-232938">
              <a:buFont typeface="+mj-lt"/>
              <a:buAutoNum type="arabicPeriod"/>
            </a:pPr>
            <a:r>
              <a:rPr lang="en-US" i="0" dirty="0" smtClean="0"/>
              <a:t>Golann</a:t>
            </a:r>
            <a:r>
              <a:rPr lang="en-US" i="0" baseline="0" dirty="0" smtClean="0"/>
              <a:t> </a:t>
            </a:r>
            <a:r>
              <a:rPr lang="en-US" i="0" dirty="0" smtClean="0"/>
              <a:t>D. Dropped Medical Malpractice Claims: Their Surprising Frequency, Apparent Causes, And Potential Remedies. </a:t>
            </a:r>
            <a:r>
              <a:rPr lang="en-US" dirty="0"/>
              <a:t>Health Affairs; 2011. 30.7: 1343-1350.</a:t>
            </a:r>
          </a:p>
          <a:p>
            <a:pPr marL="232938" indent="-232938" defTabSz="931753">
              <a:buFont typeface="+mj-lt"/>
              <a:buAutoNum type="arabicPeriod"/>
              <a:defRPr/>
            </a:pPr>
            <a:r>
              <a:rPr lang="en-US" dirty="0"/>
              <a:t>Hilfiker D. Facing our mistakes. The New England Journal of Medicine; 1984. 310.2: 118.</a:t>
            </a:r>
          </a:p>
          <a:p>
            <a:endParaRPr lang="en-US" dirty="0" smtClean="0"/>
          </a:p>
        </p:txBody>
      </p:sp>
      <p:sp>
        <p:nvSpPr>
          <p:cNvPr id="4" name="Slide Number Placeholder 3"/>
          <p:cNvSpPr>
            <a:spLocks noGrp="1"/>
          </p:cNvSpPr>
          <p:nvPr>
            <p:ph type="sldNum" sz="quarter" idx="10"/>
          </p:nvPr>
        </p:nvSpPr>
        <p:spPr/>
        <p:txBody>
          <a:bodyPr/>
          <a:lstStyle/>
          <a:p>
            <a:fld id="{2B266BAD-3429-4F31-A13E-05FDEF1D0BEF}" type="slidenum">
              <a:rPr lang="en-US" smtClean="0"/>
              <a:t>17</a:t>
            </a:fld>
            <a:endParaRPr lang="en-US" dirty="0"/>
          </a:p>
        </p:txBody>
      </p:sp>
    </p:spTree>
    <p:extLst>
      <p:ext uri="{BB962C8B-B14F-4D97-AF65-F5344CB8AC3E}">
        <p14:creationId xmlns:p14="http://schemas.microsoft.com/office/powerpoint/2010/main" val="65399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goal of this module is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Define the response and disclosure component of the CANDOR process.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Describe the importance of disclosure communication and transparency with patients and families.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Define the elements of disclosure communication.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Describe the knowledge, skills, and attitudes necessary for an individual to serve as a CANDOR Disclosure Lead.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Identify the essential role of communication throughout the CANDOR process.</a:t>
            </a:r>
            <a:endParaRPr lang="en-US" sz="1800" dirty="0"/>
          </a:p>
          <a:p>
            <a:pPr defTabSz="931753">
              <a:defRPr/>
            </a:pPr>
            <a:endParaRPr lang="en-US" dirty="0"/>
          </a:p>
          <a:p>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2</a:t>
            </a:fld>
            <a:endParaRPr lang="en-US" dirty="0"/>
          </a:p>
        </p:txBody>
      </p:sp>
    </p:spTree>
    <p:extLst>
      <p:ext uri="{BB962C8B-B14F-4D97-AF65-F5344CB8AC3E}">
        <p14:creationId xmlns:p14="http://schemas.microsoft.com/office/powerpoint/2010/main" val="225548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third component of the CANDOR process is Response and Disclosure. Disclosure is defined by HIPAA as the “release, transfer, provision of access to, or divulging in any manner of information outside the entity holding the information.” In the CANDOR process, disclosure means communicating with patients, families, and caregivers concerning a CANDOR event.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Response and Disclosure component should begin within 60 minutes after a CANDOR event has been identified and include ongoing communication with the patient and/or family as more is learned about the event. This component of the CANDOR process is grounded in effective and transparent communication with caregivers, patients, and/or families following a CANDOR event.</a:t>
            </a:r>
            <a:endParaRPr lang="en-US" baseline="0" dirty="0" smtClean="0">
              <a:solidFill>
                <a:prstClr val="black"/>
              </a:solidFill>
            </a:endParaRPr>
          </a:p>
          <a:p>
            <a:endParaRPr lang="en-US" baseline="0" dirty="0" smtClean="0"/>
          </a:p>
          <a:p>
            <a:pPr defTabSz="931753">
              <a:defRPr/>
            </a:pP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3</a:t>
            </a:fld>
            <a:endParaRPr lang="en-US" dirty="0"/>
          </a:p>
        </p:txBody>
      </p:sp>
    </p:spTree>
    <p:extLst>
      <p:ext uri="{BB962C8B-B14F-4D97-AF65-F5344CB8AC3E}">
        <p14:creationId xmlns:p14="http://schemas.microsoft.com/office/powerpoint/2010/main" val="295926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Response and Disclosure is led by a team of trained Disclosure Leads. The knowledge, skills, and attitudes necessary for an individual to serve as a Disclosure Lead will be described later in the module.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Disclosure Lead is notified of the CANDOR event during CANDOR System Activation and is responsible for coordinating the overall disclosure communication with the patient and/or family.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initial disclosure conversation will be conducted by either a Disclosure Lead or a “designated communicator,” in consultation with a Disclosure Lead.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Following the initial disclosure conversation, only a Disclosure Lead or other designated communicator will engage in followup communication with the patient and/or family about the harm event.  Additionally, the Disclosure Lead guides all caregivers in delivering consistent communication, to ensure that everyone stays “on message” when responding to the patient and/or family about the event.</a:t>
            </a:r>
            <a:endParaRPr lang="en-US" u="none" baseline="0" dirty="0" smtClean="0">
              <a:solidFill>
                <a:prstClr val="black"/>
              </a:solidFill>
            </a:endParaRPr>
          </a:p>
          <a:p>
            <a:pPr defTabSz="958251">
              <a:spcBef>
                <a:spcPts val="629"/>
              </a:spcBef>
              <a:spcAft>
                <a:spcPts val="629"/>
              </a:spcAft>
              <a:defRPr/>
            </a:pPr>
            <a:endParaRPr lang="en-US" dirty="0" smtClean="0">
              <a:solidFill>
                <a:prstClr val="black"/>
              </a:solidFill>
            </a:endParaRPr>
          </a:p>
          <a:p>
            <a:pPr defTabSz="958251">
              <a:spcBef>
                <a:spcPts val="629"/>
              </a:spcBef>
              <a:spcAft>
                <a:spcPts val="629"/>
              </a:spcAft>
              <a:defRPr/>
            </a:pPr>
            <a:endParaRPr lang="en-US" dirty="0" smtClean="0">
              <a:solidFill>
                <a:prstClr val="black"/>
              </a:solidFill>
            </a:endParaRPr>
          </a:p>
          <a:p>
            <a:pPr defTabSz="958251">
              <a:spcBef>
                <a:spcPts val="629"/>
              </a:spcBef>
              <a:spcAft>
                <a:spcPts val="629"/>
              </a:spcAft>
              <a:defRPr/>
            </a:pPr>
            <a:endParaRPr lang="en-US"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4</a:t>
            </a:fld>
            <a:endParaRPr lang="en-US" dirty="0"/>
          </a:p>
        </p:txBody>
      </p:sp>
    </p:spTree>
    <p:extLst>
      <p:ext uri="{BB962C8B-B14F-4D97-AF65-F5344CB8AC3E}">
        <p14:creationId xmlns:p14="http://schemas.microsoft.com/office/powerpoint/2010/main" val="358469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5903" y="4231077"/>
            <a:ext cx="6644587" cy="4538793"/>
          </a:xfrm>
        </p:spPr>
        <p:txBody>
          <a:bodyPr/>
          <a:lstStyle/>
          <a:p>
            <a:r>
              <a:rPr lang="en-US" sz="1200" kern="1200" dirty="0" smtClean="0">
                <a:solidFill>
                  <a:schemeClr val="tx1"/>
                </a:solidFill>
                <a:effectLst/>
                <a:latin typeface="+mn-lt"/>
                <a:ea typeface="+mn-ea"/>
                <a:cs typeface="+mn-cs"/>
              </a:rPr>
              <a:t>Response and Disclosure is an important step in demonstrating effective, open, and transparent communication following an adverse event. There are several reasons this communication is so vital to the CANDOR process. First, health care organizations have a commitment to meet patient expectations for safe, quality care. Patients expect their providers and health care organizations to be truthful and to provide accurate, clear, open, and honest communication. This type of communication can improve how well patients are informed about their care and can promote patient engagement. Research has demonstrated that patient and family engagement can lead to measurable improvements in safety and quality. The Agency for Healthcare Research and Quality developed a tested, evidence-based “Guide to Patient and Family Engagement in Hospital Quality and Safety.” Patients can help hospitals work as partners with patients and families to improve quality and safety.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Disclosure communication can also be viewed as an extension of the informed consent process. The patient and/or family have a reasonable expectation to be informed when a harm event has occurred and of the impact of the event on their care. Transparent and timely communication with patients and/or families during their care, particularly when an adverse event occurs, is also reinforced in many State laws and hospital policies and by accrediting agencies like The Joint Commission. While not the ultimate goal, disclosure communication and transparency may lead to possible reductions in legal liability.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about your own organization’s policies regarding communication with patients and families following an adverse event. Are there standards all caregivers are expected to meet? Do hospital policies provide guidelines for communicating with patients and families? As a patient in your organization, would you feel comfortable with your organization’s current disclosure communication process?  </a:t>
            </a:r>
          </a:p>
          <a:p>
            <a:r>
              <a:rPr lang="en-US" sz="1200" kern="1200" dirty="0" smtClean="0">
                <a:solidFill>
                  <a:schemeClr val="tx1"/>
                </a:solidFill>
                <a:effectLst/>
                <a:latin typeface="+mn-lt"/>
                <a:ea typeface="+mn-ea"/>
                <a:cs typeface="+mn-cs"/>
              </a:rPr>
              <a:t>1. AHRQ’s Patient and Families as Advisors Implementation Handbook </a:t>
            </a:r>
          </a:p>
          <a:p>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Golann</a:t>
            </a:r>
            <a:r>
              <a:rPr lang="en-US" sz="1200" kern="1200" dirty="0" smtClean="0">
                <a:solidFill>
                  <a:schemeClr val="tx1"/>
                </a:solidFill>
                <a:effectLst/>
                <a:latin typeface="+mn-lt"/>
                <a:ea typeface="+mn-ea"/>
                <a:cs typeface="+mn-cs"/>
              </a:rPr>
              <a:t>, D. (2011). Dropped Medical Malpractice Claims: Their Surprising Frequency, Apparent Causes, And Potential Remedies. Health Affairs.</a:t>
            </a:r>
            <a:endParaRPr lang="en-US" baseline="30000" dirty="0" smtClean="0"/>
          </a:p>
        </p:txBody>
      </p:sp>
      <p:sp>
        <p:nvSpPr>
          <p:cNvPr id="4" name="Slide Number Placeholder 3"/>
          <p:cNvSpPr>
            <a:spLocks noGrp="1"/>
          </p:cNvSpPr>
          <p:nvPr>
            <p:ph type="sldNum" sz="quarter" idx="10"/>
          </p:nvPr>
        </p:nvSpPr>
        <p:spPr/>
        <p:txBody>
          <a:bodyPr/>
          <a:lstStyle/>
          <a:p>
            <a:fld id="{2B266BAD-3429-4F31-A13E-05FDEF1D0BEF}" type="slidenum">
              <a:rPr lang="en-US" smtClean="0"/>
              <a:t>5</a:t>
            </a:fld>
            <a:endParaRPr lang="en-US" dirty="0"/>
          </a:p>
        </p:txBody>
      </p:sp>
    </p:spTree>
    <p:extLst>
      <p:ext uri="{BB962C8B-B14F-4D97-AF65-F5344CB8AC3E}">
        <p14:creationId xmlns:p14="http://schemas.microsoft.com/office/powerpoint/2010/main" val="204902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 think about the process of communicating with patients and families following an adverse event, let’s watch this video showing an example of inappropriate disclosure to a patient.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After watching the video, can you describe why this was an inappropriate disclosure to a patient? What could be done to improve the disclosure communication?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266BAD-3429-4F31-A13E-05FDEF1D0BEF}" type="slidenum">
              <a:rPr lang="en-US" smtClean="0"/>
              <a:t>6</a:t>
            </a:fld>
            <a:endParaRPr lang="en-US" dirty="0"/>
          </a:p>
        </p:txBody>
      </p:sp>
    </p:spTree>
    <p:extLst>
      <p:ext uri="{BB962C8B-B14F-4D97-AF65-F5344CB8AC3E}">
        <p14:creationId xmlns:p14="http://schemas.microsoft.com/office/powerpoint/2010/main" val="68787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Disclosure communication is a process and not an isolated event, since there are many different points at which disclosure conversations can occur.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disclosure communication occurs within 60 minutes after a CANDOR event has been identified, and this is the initial conversation with the patient and/or family. This conversation sets the stage for future communication.  Based on the circumstances of the event, a designated on-site communicator will be identified to conduct this conversation with the patient and/or family, in consultation with a Disclosure Lead.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objective of this initial conversation is to advise the patient and/or family that an adverse event may have occurred, and that the organization will conduct an Event Investigation and Analysis to understand what happened. Once this has been completed, it should be explained that the findings will be shared with them. Until then, the first priority is to take care of the patient and ensure that their health care, social, and emotional needs are the top priority. Additionally, the family should be treated compassionately and provided with the necessary resources to help support their needs.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Designated communicators participating in the initial disclosure conversation must demonstrate genuine caring and concern for the patient. It is important to explain to the patient and/or family that there will be followup conversations with them and provide assurance of availability to answer any additional questions in the future.</a:t>
            </a:r>
            <a:endParaRPr lang="en-US" baseline="0" dirty="0" smtClean="0"/>
          </a:p>
          <a:p>
            <a:pPr defTabSz="931753">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B266BAD-3429-4F31-A13E-05FDEF1D0BEF}" type="slidenum">
              <a:rPr lang="en-US" smtClean="0"/>
              <a:t>7</a:t>
            </a:fld>
            <a:endParaRPr lang="en-US" dirty="0"/>
          </a:p>
        </p:txBody>
      </p:sp>
    </p:spTree>
    <p:extLst>
      <p:ext uri="{BB962C8B-B14F-4D97-AF65-F5344CB8AC3E}">
        <p14:creationId xmlns:p14="http://schemas.microsoft.com/office/powerpoint/2010/main" val="217532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9074" y="4308006"/>
            <a:ext cx="5818929" cy="4461864"/>
          </a:xfrm>
        </p:spPr>
        <p:txBody>
          <a:bodyPr/>
          <a:lstStyle/>
          <a:p>
            <a:r>
              <a:rPr lang="en-US" sz="1200" kern="1200" dirty="0" smtClean="0">
                <a:solidFill>
                  <a:schemeClr val="tx1"/>
                </a:solidFill>
                <a:effectLst/>
                <a:latin typeface="+mn-lt"/>
                <a:ea typeface="+mn-ea"/>
                <a:cs typeface="+mn-cs"/>
              </a:rPr>
              <a:t>The CANDOR Process encourages organizations to minimize the time between the initial disclosure conversation and followup communications with patients and families. The first followup communication usually occurs after the completion of the Event Investigation and Analysis. In this followup conversation, the Disclosure Lead or other designated communicator presents the results of the event analysis;, discusses the prevention plans; responds to the patient’s and or family’s questions; and addresses, if needed, their concerns regarding compensation.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During disclosure, patients and families generally want a clear, explicit statement that an event has occurred.  Disclosure communication following an adverse event should include answers to the following questions: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happened exactly?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are the implications of the event for the patient’s health?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Why did the event happen?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will the organization prevent the adverse event from happening to another patient in the future?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Patients and families can be engaged as partners in organizational discussions about harm prevention policies and disclosure communication. The Agency for Healthcare Research and Quality’s Guide to Patient and Family Engagement referenced in a previous slide includes a tool to help organizations work with patients and families as advisors at the organizational level to promote patient- and family-centered approaches to improving quality and safety.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an element of the disclosure that is often forgotten is the apology. It is important that the clinicians and the health care organization apologize for the adverse event, expressing genuine empathy, caring, and concern for the patient and family. </a:t>
            </a:r>
            <a:endParaRPr lang="en-US"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B266BAD-3429-4F31-A13E-05FDEF1D0BEF}" type="slidenum">
              <a:rPr lang="en-US" smtClean="0"/>
              <a:t>8</a:t>
            </a:fld>
            <a:endParaRPr lang="en-US" dirty="0"/>
          </a:p>
        </p:txBody>
      </p:sp>
    </p:spTree>
    <p:extLst>
      <p:ext uri="{BB962C8B-B14F-4D97-AF65-F5344CB8AC3E}">
        <p14:creationId xmlns:p14="http://schemas.microsoft.com/office/powerpoint/2010/main" val="344810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CANDOR process recognizes the value of effective disclosure communication and the importance of selecting and training appropriate individuals to communicate with patients, families, and staff after a patient harm event. The organization should identify a team of Disclosure Leads who can develop the knowledge, skills, and attitudes needed to communicate with patients and families after a harm event in a thoughtful, compassionate, and clear manner.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Several tools in the toolkit can be used to identify Disclosure Leads and help them train and prepare for conducting disclosure communications: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Communication Assessment Guide: This tool can help assess readiness and attitudes of potential staff members to serve as Disclosure Leads.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Case Scenarios: Handling Challenging Communications: Provides factual scenarios to practice interpersonal communications.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Disclosure Checklist: Serves as a quick reference tool to prepare for disclosure communication.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next slide, we will discuss communication skills needed to serve as a Disclosure Lead.</a:t>
            </a:r>
          </a:p>
          <a:p>
            <a:r>
              <a:rPr lang="en-US" baseline="0" dirty="0" smtClean="0"/>
              <a:t> </a:t>
            </a:r>
            <a:endParaRPr lang="en-US" dirty="0" smtClean="0"/>
          </a:p>
          <a:p>
            <a:endParaRPr lang="en-US" dirty="0" smtClean="0"/>
          </a:p>
          <a:p>
            <a:pPr>
              <a:defRPr/>
            </a:pPr>
            <a:endParaRPr lang="en-US" baseline="0" dirty="0" smtClean="0"/>
          </a:p>
          <a:p>
            <a:pPr>
              <a:defRPr/>
            </a:pPr>
            <a:endParaRPr lang="en-US" baseline="0" dirty="0" smtClean="0"/>
          </a:p>
        </p:txBody>
      </p:sp>
      <p:sp>
        <p:nvSpPr>
          <p:cNvPr id="4" name="Slide Number Placeholder 3"/>
          <p:cNvSpPr>
            <a:spLocks noGrp="1"/>
          </p:cNvSpPr>
          <p:nvPr>
            <p:ph type="sldNum" sz="quarter" idx="10"/>
          </p:nvPr>
        </p:nvSpPr>
        <p:spPr/>
        <p:txBody>
          <a:bodyPr/>
          <a:lstStyle/>
          <a:p>
            <a:fld id="{2B266BAD-3429-4F31-A13E-05FDEF1D0BEF}" type="slidenum">
              <a:rPr lang="en-US" smtClean="0"/>
              <a:t>9</a:t>
            </a:fld>
            <a:endParaRPr lang="en-US" dirty="0"/>
          </a:p>
        </p:txBody>
      </p:sp>
    </p:spTree>
    <p:extLst>
      <p:ext uri="{BB962C8B-B14F-4D97-AF65-F5344CB8AC3E}">
        <p14:creationId xmlns:p14="http://schemas.microsoft.com/office/powerpoint/2010/main" val="59929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3ED8B67-EF0B-4DAD-B9B5-8FB8A8401AFE}" type="datetime1">
              <a:rPr lang="en-US" smtClean="0"/>
              <a:t>5/19/2016</a:t>
            </a:fld>
            <a:endParaRPr lang="en-US" dirty="0"/>
          </a:p>
        </p:txBody>
      </p:sp>
      <p:sp>
        <p:nvSpPr>
          <p:cNvPr id="5" name="Footer Placeholder 4"/>
          <p:cNvSpPr>
            <a:spLocks noGrp="1"/>
          </p:cNvSpPr>
          <p:nvPr>
            <p:ph type="ftr" sz="quarter" idx="11"/>
          </p:nvPr>
        </p:nvSpPr>
        <p:spPr>
          <a:xfrm>
            <a:off x="6096000" y="6400800"/>
            <a:ext cx="2895600" cy="365125"/>
          </a:xfrm>
        </p:spPr>
        <p:txBody>
          <a:bodyPr/>
          <a:lstStyle>
            <a:lvl1pPr>
              <a:defRPr>
                <a:solidFill>
                  <a:schemeClr val="bg1"/>
                </a:solidFill>
              </a:defRPr>
            </a:lvl1pPr>
          </a:lstStyle>
          <a:p>
            <a:r>
              <a:rPr lang="en-US" dirty="0" smtClean="0"/>
              <a:t>Module 5 </a:t>
            </a:r>
            <a:endParaRPr lang="en-US" dirty="0"/>
          </a:p>
        </p:txBody>
      </p:sp>
      <p:sp>
        <p:nvSpPr>
          <p:cNvPr id="6" name="Slide Number Placeholder 5"/>
          <p:cNvSpPr>
            <a:spLocks noGrp="1"/>
          </p:cNvSpPr>
          <p:nvPr>
            <p:ph type="sldNum" sz="quarter" idx="12"/>
          </p:nvPr>
        </p:nvSpPr>
        <p:spPr>
          <a:xfrm>
            <a:off x="7010400" y="6400800"/>
            <a:ext cx="2133600" cy="365125"/>
          </a:xfrm>
        </p:spPr>
        <p:txBody>
          <a:bodyPr/>
          <a:lstStyle>
            <a:lvl1pPr>
              <a:defRPr>
                <a:solidFill>
                  <a:schemeClr val="bg1"/>
                </a:solidFill>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B8086-EE91-43B3-9003-FE4701B6F665}"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5 </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780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63C6B04-2AD4-4E1D-B64E-27669BB23680}"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5 </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4703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D1021C6-40ED-4CB7-A3B1-E70EFEA57CC8}"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5 </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630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19338D3-A69E-48A6-889F-AA706A1EBE3E}"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5 </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286730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7ACD9B1-F388-4493-9CCA-C0DA3086F944}"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5 </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25240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CCA5D8-66D3-486B-9535-78665C0DCFBC}"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5 </a:t>
            </a:r>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144460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4ACC0C-5E26-4194-9BB5-D6B4980A2C14}" type="datetime1">
              <a:rPr lang="en-US" smtClean="0"/>
              <a:t>5/19/2016</a:t>
            </a:fld>
            <a:endParaRPr lang="en-US" dirty="0"/>
          </a:p>
        </p:txBody>
      </p:sp>
      <p:sp>
        <p:nvSpPr>
          <p:cNvPr id="8" name="Footer Placeholder 7"/>
          <p:cNvSpPr>
            <a:spLocks noGrp="1"/>
          </p:cNvSpPr>
          <p:nvPr>
            <p:ph type="ftr" sz="quarter" idx="11"/>
          </p:nvPr>
        </p:nvSpPr>
        <p:spPr/>
        <p:txBody>
          <a:bodyPr/>
          <a:lstStyle/>
          <a:p>
            <a:r>
              <a:rPr lang="en-US" dirty="0" smtClean="0"/>
              <a:t>Module 5 </a:t>
            </a:r>
            <a:endParaRPr lang="en-US" dirty="0"/>
          </a:p>
        </p:txBody>
      </p:sp>
      <p:sp>
        <p:nvSpPr>
          <p:cNvPr id="9" name="Slide Number Placeholder 8"/>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47334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AF604-4A47-4D73-BE0D-56401C7163D8}" type="datetime1">
              <a:rPr lang="en-US" smtClean="0"/>
              <a:t>5/19/2016</a:t>
            </a:fld>
            <a:endParaRPr lang="en-US" dirty="0"/>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423999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EF6A1-4EA2-4D3D-BA95-67EC3C84E2C6}" type="datetime1">
              <a:rPr lang="en-US" smtClean="0"/>
              <a:t>5/19/2016</a:t>
            </a:fld>
            <a:endParaRPr lang="en-US" dirty="0"/>
          </a:p>
        </p:txBody>
      </p:sp>
      <p:sp>
        <p:nvSpPr>
          <p:cNvPr id="3" name="Footer Placeholder 2"/>
          <p:cNvSpPr>
            <a:spLocks noGrp="1"/>
          </p:cNvSpPr>
          <p:nvPr>
            <p:ph type="ftr" sz="quarter" idx="11"/>
          </p:nvPr>
        </p:nvSpPr>
        <p:spPr/>
        <p:txBody>
          <a:bodyPr/>
          <a:lstStyle/>
          <a:p>
            <a:r>
              <a:rPr lang="en-US" dirty="0" smtClean="0"/>
              <a:t>Module 5 </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199484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3DFAF66-7CDB-494F-B6C2-CDBA2910F45F}"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5 </a:t>
            </a:r>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23703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1B57D-BB83-4AB8-9AAC-3752521E0999}"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5 </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6FD6D-BD81-408A-AA4A-80C77622424F}"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5 </a:t>
            </a:r>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2315901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D2A47-E1C7-4B6C-9C73-DAF7157760FD}"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5 </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0626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F8CF847-1866-4441-B825-2D85E7ECCB04}"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5 </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712008E-1506-4920-9D02-BAA1463268DB}"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5 </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26616E1-0D09-4F25-83E8-B14FCF21CB52}"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5 </a:t>
            </a:r>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3B80590-A413-4EDC-B792-BF414E02D977}" type="datetime1">
              <a:rPr lang="en-US" smtClean="0"/>
              <a:t>5/19/2016</a:t>
            </a:fld>
            <a:endParaRPr lang="en-US" dirty="0"/>
          </a:p>
        </p:txBody>
      </p:sp>
      <p:sp>
        <p:nvSpPr>
          <p:cNvPr id="8" name="Footer Placeholder 7"/>
          <p:cNvSpPr>
            <a:spLocks noGrp="1"/>
          </p:cNvSpPr>
          <p:nvPr>
            <p:ph type="ftr" sz="quarter" idx="11"/>
          </p:nvPr>
        </p:nvSpPr>
        <p:spPr/>
        <p:txBody>
          <a:bodyPr/>
          <a:lstStyle/>
          <a:p>
            <a:r>
              <a:rPr lang="en-US" dirty="0" smtClean="0"/>
              <a:t>Module 5 </a:t>
            </a:r>
            <a:endParaRPr lang="en-US" dirty="0"/>
          </a:p>
        </p:txBody>
      </p:sp>
      <p:sp>
        <p:nvSpPr>
          <p:cNvPr id="9" name="Slide Number Placeholder 8"/>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0629B4-00B3-49DE-8EF5-D2851F01C681}" type="datetime1">
              <a:rPr lang="en-US" smtClean="0"/>
              <a:t>5/19/2016</a:t>
            </a:fld>
            <a:endParaRPr lang="en-US" dirty="0"/>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B7058-C041-4757-99CC-856D8DD38373}" type="datetime1">
              <a:rPr lang="en-US" smtClean="0"/>
              <a:t>5/19/2016</a:t>
            </a:fld>
            <a:endParaRPr lang="en-US" dirty="0"/>
          </a:p>
        </p:txBody>
      </p:sp>
      <p:sp>
        <p:nvSpPr>
          <p:cNvPr id="3" name="Footer Placeholder 2"/>
          <p:cNvSpPr>
            <a:spLocks noGrp="1"/>
          </p:cNvSpPr>
          <p:nvPr>
            <p:ph type="ftr" sz="quarter" idx="11"/>
          </p:nvPr>
        </p:nvSpPr>
        <p:spPr/>
        <p:txBody>
          <a:bodyPr/>
          <a:lstStyle/>
          <a:p>
            <a:r>
              <a:rPr lang="en-US" dirty="0" smtClean="0"/>
              <a:t>Module 5 </a:t>
            </a:r>
            <a:endParaRPr lang="en-US" dirty="0"/>
          </a:p>
        </p:txBody>
      </p:sp>
      <p:sp>
        <p:nvSpPr>
          <p:cNvPr id="4" name="Slide Number Placeholder 3"/>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97F58D4-C143-465F-8F4A-3C01A97404E4}"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5 </a:t>
            </a:r>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12188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E0EB3-AE66-403F-B1EB-5C4BB76CEC20}"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5 </a:t>
            </a:r>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41866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b="74635"/>
          <a:stretch/>
        </p:blipFill>
        <p:spPr>
          <a:xfrm>
            <a:off x="0" y="0"/>
            <a:ext cx="9150096"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3DBC3112-EE0C-450C-A799-14AF36C705C2}" type="datetime1">
              <a:rPr lang="en-US" smtClean="0"/>
              <a:t>5/19/2016</a:t>
            </a:fld>
            <a:endParaRPr lang="en-US" dirty="0"/>
          </a:p>
        </p:txBody>
      </p:sp>
      <p:sp>
        <p:nvSpPr>
          <p:cNvPr id="5" name="Footer Placeholder 4"/>
          <p:cNvSpPr>
            <a:spLocks noGrp="1"/>
          </p:cNvSpPr>
          <p:nvPr>
            <p:ph type="ftr" sz="quarter" idx="3"/>
          </p:nvPr>
        </p:nvSpPr>
        <p:spPr>
          <a:xfrm>
            <a:off x="6096000" y="6414984"/>
            <a:ext cx="28956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dirty="0" smtClean="0"/>
              <a:t>Module 5 </a:t>
            </a:r>
            <a:endParaRPr lang="en-US" dirty="0"/>
          </a:p>
        </p:txBody>
      </p:sp>
      <p:sp>
        <p:nvSpPr>
          <p:cNvPr id="6" name="Slide Number Placeholder 5"/>
          <p:cNvSpPr>
            <a:spLocks noGrp="1"/>
          </p:cNvSpPr>
          <p:nvPr>
            <p:ph type="sldNum" sz="quarter" idx="4"/>
          </p:nvPr>
        </p:nvSpPr>
        <p:spPr>
          <a:xfrm>
            <a:off x="7010400" y="6446796"/>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50000" t="94150"/>
          <a:stretch/>
        </p:blipFill>
        <p:spPr>
          <a:xfrm>
            <a:off x="6495923" y="6456784"/>
            <a:ext cx="2648077" cy="401216"/>
          </a:xfrm>
          <a:prstGeom prst="rect">
            <a:avLst/>
          </a:prstGeom>
        </p:spPr>
      </p:pic>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8EA5F37D-3D0D-49C4-A58A-4500874ED087}" type="datetime1">
              <a:rPr lang="en-US" smtClean="0"/>
              <a:t>5/19/2016</a:t>
            </a:fld>
            <a:endParaRPr lang="en-US" dirty="0"/>
          </a:p>
        </p:txBody>
      </p:sp>
      <p:sp>
        <p:nvSpPr>
          <p:cNvPr id="5" name="Footer Placeholder 4"/>
          <p:cNvSpPr>
            <a:spLocks noGrp="1"/>
          </p:cNvSpPr>
          <p:nvPr>
            <p:ph type="ftr" sz="quarter" idx="3"/>
          </p:nvPr>
        </p:nvSpPr>
        <p:spPr>
          <a:xfrm>
            <a:off x="6705600" y="6553200"/>
            <a:ext cx="28956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dirty="0" smtClean="0"/>
              <a:t>Module 5 </a:t>
            </a:r>
            <a:endParaRPr lang="en-US" dirty="0"/>
          </a:p>
        </p:txBody>
      </p:sp>
      <p:sp>
        <p:nvSpPr>
          <p:cNvPr id="6" name="Slide Number Placeholder 5"/>
          <p:cNvSpPr>
            <a:spLocks noGrp="1"/>
          </p:cNvSpPr>
          <p:nvPr>
            <p:ph type="sldNum" sz="quarter" idx="4"/>
          </p:nvPr>
        </p:nvSpPr>
        <p:spPr>
          <a:xfrm>
            <a:off x="7004180" y="6553200"/>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7d_peer2peer_coach/index.htm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hyperlink" Target="http://www.hhs.gov/ocr/privacy/hipaa/administrative/combined/hipaa-simplification-201303.pdf"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www.ahrq.gov/professionals/systems/hospital/engagingfamilies/strategy1/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ahrq.gov/professionals/systems/hospital/engagingfamilies/strategy1/index.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7d_peer2peer_coach/index.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hrq.gov/professionals/systems/hospital/engagingfamilies/strategy1/index.htm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93652"/>
            <a:ext cx="9144000" cy="1470025"/>
          </a:xfrm>
        </p:spPr>
        <p:txBody>
          <a:bodyPr>
            <a:noAutofit/>
          </a:bodyPr>
          <a:lstStyle/>
          <a:p>
            <a:r>
              <a:rPr lang="en-US" sz="3600" b="1" dirty="0"/>
              <a:t>Communication and </a:t>
            </a:r>
            <a:r>
              <a:rPr lang="en-US" sz="3600" b="1" dirty="0" smtClean="0"/>
              <a:t>Optimal Resolution </a:t>
            </a:r>
            <a:r>
              <a:rPr lang="en-US" sz="3600" b="1" dirty="0"/>
              <a:t/>
            </a:r>
            <a:br>
              <a:rPr lang="en-US" sz="3600" b="1" dirty="0"/>
            </a:br>
            <a:r>
              <a:rPr lang="en-US" sz="4000" b="1" dirty="0"/>
              <a:t>(CANDOR) </a:t>
            </a:r>
            <a:br>
              <a:rPr lang="en-US" sz="4000" b="1" dirty="0"/>
            </a:br>
            <a:r>
              <a:rPr lang="en-US" sz="4000" b="1" dirty="0"/>
              <a:t>Toolkit</a:t>
            </a:r>
          </a:p>
        </p:txBody>
      </p:sp>
      <p:sp>
        <p:nvSpPr>
          <p:cNvPr id="3" name="Subtitle 2"/>
          <p:cNvSpPr>
            <a:spLocks noGrp="1"/>
          </p:cNvSpPr>
          <p:nvPr>
            <p:ph type="subTitle" idx="1"/>
          </p:nvPr>
        </p:nvSpPr>
        <p:spPr>
          <a:xfrm>
            <a:off x="1371600" y="4495800"/>
            <a:ext cx="6400800" cy="1143000"/>
          </a:xfrm>
        </p:spPr>
        <p:txBody>
          <a:bodyPr>
            <a:normAutofit/>
          </a:body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800" kern="1200" dirty="0" smtClean="0">
                <a:solidFill>
                  <a:schemeClr val="tx1">
                    <a:tint val="75000"/>
                  </a:schemeClr>
                </a:solidFill>
                <a:effectLst/>
              </a:rPr>
              <a:t>Module 5: Response and Disclosure Communication</a:t>
            </a:r>
            <a:endParaRPr lang="en-US" sz="2800" dirty="0" smtClean="0">
              <a:effectLst/>
            </a:endParaRPr>
          </a:p>
        </p:txBody>
      </p:sp>
    </p:spTree>
    <p:extLst>
      <p:ext uri="{BB962C8B-B14F-4D97-AF65-F5344CB8AC3E}">
        <p14:creationId xmlns:p14="http://schemas.microsoft.com/office/powerpoint/2010/main" val="485045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Autofit/>
          </a:bodyPr>
          <a:lstStyle/>
          <a:p>
            <a:r>
              <a:rPr lang="en-US" sz="3600" dirty="0" smtClean="0"/>
              <a:t>Communication Skills for Disclosure Lead</a:t>
            </a:r>
            <a:endParaRPr lang="en-US" sz="3600"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a:t>Show </a:t>
            </a:r>
            <a:r>
              <a:rPr lang="en-US" dirty="0" smtClean="0"/>
              <a:t>empathy.</a:t>
            </a:r>
            <a:endParaRPr lang="en-US" dirty="0"/>
          </a:p>
          <a:p>
            <a:r>
              <a:rPr lang="en-US" dirty="0" smtClean="0"/>
              <a:t>Be honest.</a:t>
            </a:r>
            <a:endParaRPr lang="en-US" dirty="0"/>
          </a:p>
          <a:p>
            <a:r>
              <a:rPr lang="en-US" dirty="0" smtClean="0"/>
              <a:t>Show sincere interest.</a:t>
            </a:r>
          </a:p>
          <a:p>
            <a:r>
              <a:rPr lang="en-US" dirty="0" smtClean="0"/>
              <a:t>Use good non-verbal expression. </a:t>
            </a:r>
          </a:p>
          <a:p>
            <a:r>
              <a:rPr lang="en-US" dirty="0" smtClean="0"/>
              <a:t>Avoid medical jargon.</a:t>
            </a:r>
          </a:p>
          <a:p>
            <a:r>
              <a:rPr lang="en-US" dirty="0" smtClean="0"/>
              <a:t>Check for the patient’s understanding.</a:t>
            </a:r>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10</a:t>
            </a:fld>
            <a:endParaRPr lang="en-US" dirty="0"/>
          </a:p>
        </p:txBody>
      </p:sp>
      <p:pic>
        <p:nvPicPr>
          <p:cNvPr id="6" name="Picture 5" descr="A health care team made up of clinicians and leaders"/>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23416"/>
          <a:stretch/>
        </p:blipFill>
        <p:spPr>
          <a:xfrm>
            <a:off x="1828800" y="4749674"/>
            <a:ext cx="4534317" cy="2108326"/>
          </a:xfrm>
          <a:prstGeom prst="rect">
            <a:avLst/>
          </a:prstGeom>
        </p:spPr>
      </p:pic>
    </p:spTree>
    <p:extLst>
      <p:ext uri="{BB962C8B-B14F-4D97-AF65-F5344CB8AC3E}">
        <p14:creationId xmlns:p14="http://schemas.microsoft.com/office/powerpoint/2010/main" val="1660199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Preparing for Disclosure </a:t>
            </a:r>
            <a:endParaRPr lang="en-US" sz="3600" dirty="0"/>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11</a:t>
            </a:fld>
            <a:endParaRPr lang="en-US" dirty="0"/>
          </a:p>
        </p:txBody>
      </p:sp>
      <p:pic>
        <p:nvPicPr>
          <p:cNvPr id="6" name="Content Placeholder 5" descr="The Disclosure Checklist is a reference tool that provides Disclosure Leads and staff with the basic principles of disclosure after an adverse event. " title="Disclosure Checklist"/>
          <p:cNvPicPr>
            <a:picLocks noGrp="1" noChangeAspect="1"/>
          </p:cNvPicPr>
          <p:nvPr>
            <p:ph idx="1"/>
          </p:nvPr>
        </p:nvPicPr>
        <p:blipFill rotWithShape="1">
          <a:blip r:embed="rId3"/>
          <a:srcRect l="21104" t="8901" r="26259" b="29754"/>
          <a:stretch/>
        </p:blipFill>
        <p:spPr>
          <a:xfrm>
            <a:off x="1676400" y="1143000"/>
            <a:ext cx="5562600" cy="51862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3929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Using the Disclosure Checklist</a:t>
            </a:r>
            <a:endParaRPr lang="en-US" sz="3600" dirty="0"/>
          </a:p>
        </p:txBody>
      </p:sp>
      <p:sp>
        <p:nvSpPr>
          <p:cNvPr id="3" name="Content Placeholder 2"/>
          <p:cNvSpPr>
            <a:spLocks noGrp="1"/>
          </p:cNvSpPr>
          <p:nvPr>
            <p:ph idx="1"/>
          </p:nvPr>
        </p:nvSpPr>
        <p:spPr/>
        <p:txBody>
          <a:bodyPr>
            <a:normAutofit/>
          </a:bodyPr>
          <a:lstStyle/>
          <a:p>
            <a:r>
              <a:rPr lang="en-US" dirty="0" smtClean="0"/>
              <a:t>The Disclosure Checklist emphasizes presentation of facts, including:</a:t>
            </a:r>
          </a:p>
          <a:p>
            <a:pPr lvl="1"/>
            <a:r>
              <a:rPr lang="en-US" dirty="0" smtClean="0"/>
              <a:t>What happened.</a:t>
            </a:r>
          </a:p>
          <a:p>
            <a:pPr lvl="1"/>
            <a:r>
              <a:rPr lang="en-US" dirty="0" smtClean="0"/>
              <a:t>Apologize.</a:t>
            </a:r>
          </a:p>
          <a:p>
            <a:pPr lvl="1"/>
            <a:r>
              <a:rPr lang="en-US" dirty="0" smtClean="0"/>
              <a:t>Consequences.</a:t>
            </a:r>
          </a:p>
          <a:p>
            <a:pPr lvl="1"/>
            <a:r>
              <a:rPr lang="en-US" dirty="0" smtClean="0"/>
              <a:t>Responsibility.</a:t>
            </a:r>
          </a:p>
          <a:p>
            <a:pPr lvl="1"/>
            <a:r>
              <a:rPr lang="en-US" dirty="0" smtClean="0"/>
              <a:t>Close the discussion.</a:t>
            </a:r>
            <a:endParaRPr lang="en-US" dirty="0"/>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12</a:t>
            </a:fld>
            <a:endParaRPr lang="en-US" dirty="0"/>
          </a:p>
        </p:txBody>
      </p:sp>
    </p:spTree>
    <p:extLst>
      <p:ext uri="{BB962C8B-B14F-4D97-AF65-F5344CB8AC3E}">
        <p14:creationId xmlns:p14="http://schemas.microsoft.com/office/powerpoint/2010/main" val="698199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Preparing for Questions</a:t>
            </a:r>
            <a:endParaRPr lang="en-US" sz="3600" dirty="0"/>
          </a:p>
        </p:txBody>
      </p:sp>
      <p:sp>
        <p:nvSpPr>
          <p:cNvPr id="5" name="Content Placeholder 4"/>
          <p:cNvSpPr>
            <a:spLocks noGrp="1"/>
          </p:cNvSpPr>
          <p:nvPr>
            <p:ph idx="1"/>
          </p:nvPr>
        </p:nvSpPr>
        <p:spPr/>
        <p:txBody>
          <a:bodyPr/>
          <a:lstStyle/>
          <a:p>
            <a:r>
              <a:rPr lang="en-US" dirty="0" smtClean="0"/>
              <a:t>Acknowledge the question or issue immediately and directly.</a:t>
            </a:r>
          </a:p>
          <a:p>
            <a:r>
              <a:rPr lang="en-US" dirty="0" smtClean="0"/>
              <a:t>Recognize tough questions usually include major emotions.</a:t>
            </a:r>
          </a:p>
          <a:p>
            <a:r>
              <a:rPr lang="en-US" dirty="0" smtClean="0"/>
              <a:t>Consider that questions are often a stand-in for a deeper concern.</a:t>
            </a:r>
          </a:p>
          <a:p>
            <a:r>
              <a:rPr lang="en-US" dirty="0" smtClean="0"/>
              <a:t>Understand that an appropriate response may not satisfy the patient/family.</a:t>
            </a:r>
            <a:endParaRPr lang="en-US" dirty="0"/>
          </a:p>
        </p:txBody>
      </p:sp>
      <p:sp>
        <p:nvSpPr>
          <p:cNvPr id="3" name="Footer Placeholder 2"/>
          <p:cNvSpPr>
            <a:spLocks noGrp="1"/>
          </p:cNvSpPr>
          <p:nvPr>
            <p:ph type="ftr" sz="quarter" idx="11"/>
          </p:nvPr>
        </p:nvSpPr>
        <p:spPr/>
        <p:txBody>
          <a:bodyPr/>
          <a:lstStyle/>
          <a:p>
            <a:r>
              <a:rPr lang="en-US" dirty="0" smtClean="0"/>
              <a:t>Module 5 </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t>13</a:t>
            </a:fld>
            <a:endParaRPr lang="en-US" dirty="0"/>
          </a:p>
        </p:txBody>
      </p:sp>
    </p:spTree>
    <p:extLst>
      <p:ext uri="{BB962C8B-B14F-4D97-AF65-F5344CB8AC3E}">
        <p14:creationId xmlns:p14="http://schemas.microsoft.com/office/powerpoint/2010/main" val="146583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7780" cy="914400"/>
          </a:xfrm>
        </p:spPr>
        <p:txBody>
          <a:bodyPr>
            <a:normAutofit fontScale="90000"/>
          </a:bodyPr>
          <a:lstStyle/>
          <a:p>
            <a:r>
              <a:rPr lang="en-US" sz="3600" dirty="0" smtClean="0"/>
              <a:t>Common Questions from Patients and Families</a:t>
            </a:r>
            <a:endParaRPr lang="en-US" sz="3600" dirty="0"/>
          </a:p>
        </p:txBody>
      </p:sp>
      <p:sp>
        <p:nvSpPr>
          <p:cNvPr id="3" name="Content Placeholder 2"/>
          <p:cNvSpPr>
            <a:spLocks noGrp="1"/>
          </p:cNvSpPr>
          <p:nvPr>
            <p:ph idx="1"/>
          </p:nvPr>
        </p:nvSpPr>
        <p:spPr/>
        <p:txBody>
          <a:bodyPr/>
          <a:lstStyle/>
          <a:p>
            <a:r>
              <a:rPr lang="en-US" dirty="0" smtClean="0"/>
              <a:t>Who is to blame for this?</a:t>
            </a:r>
          </a:p>
          <a:p>
            <a:r>
              <a:rPr lang="en-US" dirty="0" smtClean="0"/>
              <a:t>Can I see a copy of the event </a:t>
            </a:r>
            <a:r>
              <a:rPr lang="en-US" dirty="0"/>
              <a:t>a</a:t>
            </a:r>
            <a:r>
              <a:rPr lang="en-US" dirty="0" smtClean="0"/>
              <a:t>nalysis?</a:t>
            </a:r>
          </a:p>
          <a:p>
            <a:r>
              <a:rPr lang="en-US" dirty="0" smtClean="0"/>
              <a:t>Who is going to pay for this?</a:t>
            </a:r>
          </a:p>
          <a:p>
            <a:r>
              <a:rPr lang="en-US" dirty="0" smtClean="0"/>
              <a:t>Who is getting fired?</a:t>
            </a:r>
          </a:p>
          <a:p>
            <a:r>
              <a:rPr lang="en-US" dirty="0" smtClean="0"/>
              <a:t>Was a student doctor involved?</a:t>
            </a:r>
          </a:p>
          <a:p>
            <a:r>
              <a:rPr lang="en-US" dirty="0" smtClean="0"/>
              <a:t>Maybe it’s time for my lawyer to help?</a:t>
            </a:r>
            <a:endParaRPr lang="en-US" dirty="0"/>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14</a:t>
            </a:fld>
            <a:endParaRPr lang="en-US" dirty="0"/>
          </a:p>
        </p:txBody>
      </p:sp>
    </p:spTree>
    <p:extLst>
      <p:ext uri="{BB962C8B-B14F-4D97-AF65-F5344CB8AC3E}">
        <p14:creationId xmlns:p14="http://schemas.microsoft.com/office/powerpoint/2010/main" val="5048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Disclosure Communication and the </a:t>
            </a:r>
            <a:br>
              <a:rPr lang="en-US" sz="3200" dirty="0" smtClean="0"/>
            </a:br>
            <a:r>
              <a:rPr lang="en-US" sz="3200" dirty="0" smtClean="0"/>
              <a:t>CANDOR Process</a:t>
            </a:r>
            <a:endParaRPr lang="en-US" sz="3200" dirty="0"/>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15</a:t>
            </a:fld>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898960"/>
            <a:ext cx="8763000" cy="5501840"/>
          </a:xfrm>
        </p:spPr>
      </p:pic>
    </p:spTree>
    <p:extLst>
      <p:ext uri="{BB962C8B-B14F-4D97-AF65-F5344CB8AC3E}">
        <p14:creationId xmlns:p14="http://schemas.microsoft.com/office/powerpoint/2010/main" val="22520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Appropriate Disclosure to A Patient</a:t>
            </a:r>
            <a:endParaRPr lang="en-US" sz="3600" dirty="0"/>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16</a:t>
            </a:fld>
            <a:endParaRPr lang="en-US" dirty="0"/>
          </a:p>
        </p:txBody>
      </p:sp>
      <p:pic>
        <p:nvPicPr>
          <p:cNvPr id="9" name="Content Placeholder 7" descr="Alt=&quot; &quot;" title="Alt=&quot; &quot;">
            <a:hlinkClick r:id="rId3"/>
          </p:cNvPr>
          <p:cNvPicPr>
            <a:picLocks noGrp="1" noChangeAspect="1"/>
          </p:cNvPicPr>
          <p:nvPr>
            <p:ph idx="1"/>
          </p:nvPr>
        </p:nvPicPr>
        <p:blipFill>
          <a:blip r:embed="rId4">
            <a:duotone>
              <a:schemeClr val="accent5">
                <a:shade val="45000"/>
                <a:satMod val="135000"/>
              </a:schemeClr>
              <a:prstClr val="white"/>
            </a:duotone>
          </a:blip>
          <a:stretch>
            <a:fillRect/>
          </a:stretch>
        </p:blipFill>
        <p:spPr>
          <a:xfrm>
            <a:off x="3657600" y="2819400"/>
            <a:ext cx="1923229" cy="1923229"/>
          </a:xfrm>
          <a:prstGeom prst="rect">
            <a:avLst/>
          </a:prstGeom>
        </p:spPr>
      </p:pic>
    </p:spTree>
    <p:extLst>
      <p:ext uri="{BB962C8B-B14F-4D97-AF65-F5344CB8AC3E}">
        <p14:creationId xmlns:p14="http://schemas.microsoft.com/office/powerpoint/2010/main" val="208964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References</a:t>
            </a:r>
            <a:endParaRPr lang="en-US" sz="3600" dirty="0"/>
          </a:p>
        </p:txBody>
      </p:sp>
      <p:sp>
        <p:nvSpPr>
          <p:cNvPr id="3" name="Content Placeholder 2"/>
          <p:cNvSpPr>
            <a:spLocks noGrp="1"/>
          </p:cNvSpPr>
          <p:nvPr>
            <p:ph idx="1"/>
          </p:nvPr>
        </p:nvSpPr>
        <p:spPr/>
        <p:txBody>
          <a:bodyPr>
            <a:normAutofit fontScale="85000" lnSpcReduction="10000"/>
          </a:bodyPr>
          <a:lstStyle/>
          <a:p>
            <a:pPr marL="514350" indent="-514350">
              <a:spcBef>
                <a:spcPts val="0"/>
              </a:spcBef>
              <a:buFont typeface="+mj-lt"/>
              <a:buAutoNum type="arabicPeriod"/>
              <a:defRPr/>
            </a:pPr>
            <a:r>
              <a:rPr lang="en-US" dirty="0">
                <a:hlinkClick r:id="rId3"/>
              </a:rPr>
              <a:t>HIPAA Administrative </a:t>
            </a:r>
            <a:r>
              <a:rPr lang="en-US" dirty="0" smtClean="0">
                <a:hlinkClick r:id="rId3"/>
              </a:rPr>
              <a:t>Simplification Regulation </a:t>
            </a:r>
            <a:r>
              <a:rPr lang="en-US" dirty="0">
                <a:hlinkClick r:id="rId3"/>
              </a:rPr>
              <a:t>Text</a:t>
            </a:r>
            <a:r>
              <a:rPr lang="en-US" dirty="0"/>
              <a:t>. </a:t>
            </a:r>
            <a:r>
              <a:rPr lang="en-US" dirty="0" smtClean="0"/>
              <a:t>US </a:t>
            </a:r>
            <a:r>
              <a:rPr lang="en-US" dirty="0"/>
              <a:t>Department of Health and Human Services. </a:t>
            </a:r>
            <a:r>
              <a:rPr lang="en-US" dirty="0" smtClean="0"/>
              <a:t>March 2013. Accessed </a:t>
            </a:r>
            <a:r>
              <a:rPr lang="en-US" dirty="0"/>
              <a:t>on August 21, 2015. </a:t>
            </a:r>
          </a:p>
          <a:p>
            <a:pPr marL="514350" lvl="0" indent="-514350">
              <a:spcBef>
                <a:spcPts val="0"/>
              </a:spcBef>
              <a:buFont typeface="+mj-lt"/>
              <a:buAutoNum type="arabicPeriod"/>
              <a:defRPr/>
            </a:pPr>
            <a:r>
              <a:rPr lang="en-US" dirty="0" smtClean="0">
                <a:hlinkClick r:id="rId4"/>
              </a:rPr>
              <a:t>Guide </a:t>
            </a:r>
            <a:r>
              <a:rPr lang="en-US" dirty="0">
                <a:hlinkClick r:id="rId4"/>
              </a:rPr>
              <a:t>to Patient and Family Engagement in Hospital Quality and Safety</a:t>
            </a:r>
            <a:r>
              <a:rPr lang="en-US" dirty="0"/>
              <a:t>, Rockville, MD: Agency for Healthcare Research and Quality</a:t>
            </a:r>
            <a:r>
              <a:rPr lang="en-US" dirty="0" smtClean="0"/>
              <a:t>. </a:t>
            </a:r>
            <a:r>
              <a:rPr lang="en-US" dirty="0"/>
              <a:t>Accessed August 19, 2015.</a:t>
            </a:r>
          </a:p>
          <a:p>
            <a:pPr marL="514350" indent="-514350">
              <a:buFont typeface="+mj-lt"/>
              <a:buAutoNum type="arabicPeriod"/>
            </a:pPr>
            <a:r>
              <a:rPr lang="en-US" dirty="0" smtClean="0"/>
              <a:t>Golann </a:t>
            </a:r>
            <a:r>
              <a:rPr lang="en-US" dirty="0"/>
              <a:t>D. Dropped Medical Malpractice Claims: Their Surprising Frequency, Apparent Causes, And Potential Remedies. Health Affairs; 2011. 30.7: 1343-1350.</a:t>
            </a:r>
          </a:p>
          <a:p>
            <a:pPr marL="514350" indent="-514350">
              <a:spcBef>
                <a:spcPts val="0"/>
              </a:spcBef>
              <a:buFont typeface="+mj-lt"/>
              <a:buAutoNum type="arabicPeriod"/>
              <a:defRPr/>
            </a:pPr>
            <a:r>
              <a:rPr lang="en-US" dirty="0"/>
              <a:t>Hilfiker D. Facing our mistakes. The New England Journal of Medicine; 1984. 310.2: 118.</a:t>
            </a:r>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17</a:t>
            </a:fld>
            <a:endParaRPr lang="en-US" dirty="0"/>
          </a:p>
        </p:txBody>
      </p:sp>
    </p:spTree>
    <p:extLst>
      <p:ext uri="{BB962C8B-B14F-4D97-AF65-F5344CB8AC3E}">
        <p14:creationId xmlns:p14="http://schemas.microsoft.com/office/powerpoint/2010/main" val="331187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Objectives</a:t>
            </a:r>
            <a:endParaRPr lang="en-US" sz="3600" dirty="0"/>
          </a:p>
        </p:txBody>
      </p:sp>
      <p:sp>
        <p:nvSpPr>
          <p:cNvPr id="5" name="Content Placeholder 4"/>
          <p:cNvSpPr>
            <a:spLocks noGrp="1"/>
          </p:cNvSpPr>
          <p:nvPr>
            <p:ph idx="1"/>
          </p:nvPr>
        </p:nvSpPr>
        <p:spPr/>
        <p:txBody>
          <a:bodyPr>
            <a:normAutofit fontScale="92500" lnSpcReduction="20000"/>
          </a:bodyPr>
          <a:lstStyle/>
          <a:p>
            <a:r>
              <a:rPr lang="en-US" dirty="0" smtClean="0"/>
              <a:t>Define </a:t>
            </a:r>
            <a:r>
              <a:rPr lang="en-US" dirty="0"/>
              <a:t>the R</a:t>
            </a:r>
            <a:r>
              <a:rPr lang="en-US" dirty="0" smtClean="0"/>
              <a:t>esponse and </a:t>
            </a:r>
            <a:r>
              <a:rPr lang="en-US" dirty="0"/>
              <a:t>D</a:t>
            </a:r>
            <a:r>
              <a:rPr lang="en-US" dirty="0" smtClean="0"/>
              <a:t>isclosure component of the CANDOR Process. </a:t>
            </a:r>
          </a:p>
          <a:p>
            <a:r>
              <a:rPr lang="en-US" dirty="0" smtClean="0"/>
              <a:t>Describe </a:t>
            </a:r>
            <a:r>
              <a:rPr lang="en-US" dirty="0"/>
              <a:t>the importance of disclosure communication and transparency with patients and families</a:t>
            </a:r>
            <a:r>
              <a:rPr lang="en-US" dirty="0" smtClean="0"/>
              <a:t>.</a:t>
            </a:r>
          </a:p>
          <a:p>
            <a:r>
              <a:rPr lang="en-US" dirty="0" smtClean="0"/>
              <a:t>Define the elements of disclosure communication.</a:t>
            </a:r>
            <a:endParaRPr lang="en-US" dirty="0"/>
          </a:p>
          <a:p>
            <a:r>
              <a:rPr lang="en-US" dirty="0" smtClean="0"/>
              <a:t>Describe the knowledge, skills, and attitudes necessary for an individual to serve as a CANDOR Disclosure Lead.</a:t>
            </a:r>
          </a:p>
          <a:p>
            <a:r>
              <a:rPr lang="en-US" dirty="0"/>
              <a:t>Identify the essential role of communication throughout the CANDOR process.</a:t>
            </a:r>
          </a:p>
          <a:p>
            <a:pPr marL="0" indent="0">
              <a:buNone/>
            </a:pPr>
            <a:endParaRPr lang="en-US" dirty="0" smtClean="0"/>
          </a:p>
          <a:p>
            <a:pPr marL="0" indent="0">
              <a:buNone/>
            </a:pPr>
            <a:endParaRPr lang="en-US" dirty="0" smtClean="0"/>
          </a:p>
        </p:txBody>
      </p:sp>
      <p:sp>
        <p:nvSpPr>
          <p:cNvPr id="6" name="Footer Placeholder 5"/>
          <p:cNvSpPr>
            <a:spLocks noGrp="1"/>
          </p:cNvSpPr>
          <p:nvPr>
            <p:ph type="ftr" sz="quarter" idx="11"/>
          </p:nvPr>
        </p:nvSpPr>
        <p:spPr/>
        <p:txBody>
          <a:bodyPr/>
          <a:lstStyle/>
          <a:p>
            <a:r>
              <a:rPr lang="en-US" dirty="0" smtClean="0"/>
              <a:t>Module 5 </a:t>
            </a:r>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t>2</a:t>
            </a:fld>
            <a:endParaRPr lang="en-US" dirty="0"/>
          </a:p>
        </p:txBody>
      </p:sp>
      <p:pic>
        <p:nvPicPr>
          <p:cNvPr id="8" name="Picture 7" descr="Alt=&quot; &quot;" title="Alt=&quot; &quot;"/>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19700" y="4900300"/>
            <a:ext cx="1195700" cy="1195700"/>
          </a:xfrm>
          <a:prstGeom prst="rect">
            <a:avLst/>
          </a:prstGeom>
        </p:spPr>
      </p:pic>
    </p:spTree>
    <p:extLst>
      <p:ext uri="{BB962C8B-B14F-4D97-AF65-F5344CB8AC3E}">
        <p14:creationId xmlns:p14="http://schemas.microsoft.com/office/powerpoint/2010/main" val="319208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Response and Disclosure</a:t>
            </a:r>
            <a:r>
              <a:rPr lang="en-US" sz="3600" baseline="30000" dirty="0" smtClean="0"/>
              <a:t>1</a:t>
            </a:r>
            <a:endParaRPr lang="en-US" sz="3600" dirty="0"/>
          </a:p>
        </p:txBody>
      </p:sp>
      <p:sp>
        <p:nvSpPr>
          <p:cNvPr id="5" name="Slide Number Placeholder 4"/>
          <p:cNvSpPr>
            <a:spLocks noGrp="1"/>
          </p:cNvSpPr>
          <p:nvPr>
            <p:ph type="sldNum" sz="quarter" idx="12"/>
          </p:nvPr>
        </p:nvSpPr>
        <p:spPr/>
        <p:txBody>
          <a:bodyPr/>
          <a:lstStyle/>
          <a:p>
            <a:fld id="{125894D6-8D97-4F5F-8FE9-35CAB6BDE8B4}" type="slidenum">
              <a:rPr lang="en-US" smtClean="0"/>
              <a:t>3</a:t>
            </a:fld>
            <a:endParaRPr lang="en-US" dirty="0"/>
          </a:p>
        </p:txBody>
      </p:sp>
      <p:sp>
        <p:nvSpPr>
          <p:cNvPr id="3" name="Footer Placeholder 2"/>
          <p:cNvSpPr>
            <a:spLocks noGrp="1"/>
          </p:cNvSpPr>
          <p:nvPr>
            <p:ph type="ftr" sz="quarter" idx="11"/>
          </p:nvPr>
        </p:nvSpPr>
        <p:spPr/>
        <p:txBody>
          <a:bodyPr/>
          <a:lstStyle/>
          <a:p>
            <a:r>
              <a:rPr lang="en-US" dirty="0" smtClean="0"/>
              <a:t>Module 5 </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907114"/>
            <a:ext cx="8763000" cy="5510478"/>
          </a:xfrm>
        </p:spPr>
      </p:pic>
    </p:spTree>
    <p:extLst>
      <p:ext uri="{BB962C8B-B14F-4D97-AF65-F5344CB8AC3E}">
        <p14:creationId xmlns:p14="http://schemas.microsoft.com/office/powerpoint/2010/main" val="309793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Disclosure Lead</a:t>
            </a:r>
            <a:endParaRPr lang="en-US" dirty="0"/>
          </a:p>
        </p:txBody>
      </p:sp>
      <p:sp>
        <p:nvSpPr>
          <p:cNvPr id="3" name="Content Placeholder 2"/>
          <p:cNvSpPr>
            <a:spLocks noGrp="1"/>
          </p:cNvSpPr>
          <p:nvPr>
            <p:ph idx="1"/>
          </p:nvPr>
        </p:nvSpPr>
        <p:spPr/>
        <p:txBody>
          <a:bodyPr>
            <a:normAutofit/>
          </a:bodyPr>
          <a:lstStyle/>
          <a:p>
            <a:r>
              <a:rPr lang="en-US" sz="3000" dirty="0" smtClean="0"/>
              <a:t>Notified during CANDOR System Activation.</a:t>
            </a:r>
          </a:p>
          <a:p>
            <a:r>
              <a:rPr lang="en-US" sz="3000" dirty="0" smtClean="0"/>
              <a:t>Oversees and coordinates disclosure communications with the patient/family.</a:t>
            </a:r>
          </a:p>
          <a:p>
            <a:r>
              <a:rPr lang="en-US" sz="3000" dirty="0" smtClean="0"/>
              <a:t>Consults with designated communicator during </a:t>
            </a:r>
            <a:r>
              <a:rPr lang="en-US" sz="3000" u="sng" dirty="0" smtClean="0"/>
              <a:t>initial</a:t>
            </a:r>
            <a:r>
              <a:rPr lang="en-US" sz="3000" i="1" dirty="0" smtClean="0"/>
              <a:t> </a:t>
            </a:r>
            <a:r>
              <a:rPr lang="en-US" sz="3000" dirty="0" smtClean="0"/>
              <a:t>disclosure conversation.</a:t>
            </a:r>
          </a:p>
          <a:p>
            <a:r>
              <a:rPr lang="en-US" sz="3000" dirty="0" smtClean="0"/>
              <a:t>Guides staff in ensuring ongoing consistent communication with the patient/family.</a:t>
            </a:r>
          </a:p>
          <a:p>
            <a:r>
              <a:rPr lang="en-US" sz="3000" dirty="0" smtClean="0"/>
              <a:t>Engages in </a:t>
            </a:r>
            <a:r>
              <a:rPr lang="en-US" sz="3000" u="sng" dirty="0" smtClean="0"/>
              <a:t>subsequent </a:t>
            </a:r>
            <a:r>
              <a:rPr lang="en-US" sz="3000" dirty="0" smtClean="0"/>
              <a:t>disclosure communications with the patient/family about the harm event.   </a:t>
            </a:r>
          </a:p>
        </p:txBody>
      </p:sp>
      <p:sp>
        <p:nvSpPr>
          <p:cNvPr id="4" name="Footer Placeholder 3"/>
          <p:cNvSpPr>
            <a:spLocks noGrp="1"/>
          </p:cNvSpPr>
          <p:nvPr>
            <p:ph type="ftr" sz="quarter" idx="11"/>
          </p:nvPr>
        </p:nvSpPr>
        <p:spPr/>
        <p:txBody>
          <a:bodyPr/>
          <a:lstStyle/>
          <a:p>
            <a:r>
              <a:rPr lang="en-US"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4</a:t>
            </a:fld>
            <a:endParaRPr lang="en-US" dirty="0"/>
          </a:p>
        </p:txBody>
      </p:sp>
    </p:spTree>
    <p:extLst>
      <p:ext uri="{BB962C8B-B14F-4D97-AF65-F5344CB8AC3E}">
        <p14:creationId xmlns:p14="http://schemas.microsoft.com/office/powerpoint/2010/main" val="284814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Disclosure Communication </a:t>
            </a:r>
            <a:br>
              <a:rPr lang="en-US" sz="2800" dirty="0" smtClean="0"/>
            </a:br>
            <a:r>
              <a:rPr lang="en-US" sz="2800" dirty="0" smtClean="0"/>
              <a:t>and Transparency</a:t>
            </a:r>
            <a:r>
              <a:rPr lang="en-US" sz="2800" baseline="30000" dirty="0" smtClean="0"/>
              <a:t>2,3</a:t>
            </a:r>
            <a:endParaRPr lang="en-US" sz="2800" dirty="0"/>
          </a:p>
        </p:txBody>
      </p:sp>
      <p:sp>
        <p:nvSpPr>
          <p:cNvPr id="3" name="Content Placeholder 2"/>
          <p:cNvSpPr>
            <a:spLocks noGrp="1"/>
          </p:cNvSpPr>
          <p:nvPr>
            <p:ph idx="1"/>
          </p:nvPr>
        </p:nvSpPr>
        <p:spPr/>
        <p:txBody>
          <a:bodyPr/>
          <a:lstStyle/>
          <a:p>
            <a:r>
              <a:rPr lang="en-US" dirty="0" smtClean="0"/>
              <a:t>Meet</a:t>
            </a:r>
            <a:r>
              <a:rPr lang="en-US" dirty="0"/>
              <a:t>s</a:t>
            </a:r>
            <a:r>
              <a:rPr lang="en-US" dirty="0" smtClean="0"/>
              <a:t> patient expectations of health care organizations to: </a:t>
            </a:r>
          </a:p>
          <a:p>
            <a:pPr lvl="1"/>
            <a:r>
              <a:rPr lang="en-US" dirty="0" smtClean="0"/>
              <a:t>Be truthful.</a:t>
            </a:r>
          </a:p>
          <a:p>
            <a:pPr lvl="1"/>
            <a:r>
              <a:rPr lang="en-US" dirty="0" smtClean="0"/>
              <a:t>Provide accurate information and support.</a:t>
            </a:r>
          </a:p>
          <a:p>
            <a:pPr lvl="1"/>
            <a:r>
              <a:rPr lang="en-US" dirty="0" smtClean="0"/>
              <a:t>Engage patients in their care.</a:t>
            </a:r>
          </a:p>
          <a:p>
            <a:r>
              <a:rPr lang="en-US" dirty="0" smtClean="0"/>
              <a:t>Assures informed consent.</a:t>
            </a:r>
            <a:endParaRPr lang="en-US" dirty="0"/>
          </a:p>
          <a:p>
            <a:r>
              <a:rPr lang="en-US" dirty="0" smtClean="0"/>
              <a:t>Addresses regulatory requirements.</a:t>
            </a:r>
            <a:endParaRPr lang="en-US" dirty="0"/>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5</a:t>
            </a:fld>
            <a:endParaRPr lang="en-US" dirty="0"/>
          </a:p>
        </p:txBody>
      </p:sp>
      <p:sp>
        <p:nvSpPr>
          <p:cNvPr id="6" name="Rectangle 5"/>
          <p:cNvSpPr/>
          <p:nvPr/>
        </p:nvSpPr>
        <p:spPr>
          <a:xfrm>
            <a:off x="457200" y="5385574"/>
            <a:ext cx="7391400" cy="954107"/>
          </a:xfrm>
          <a:prstGeom prst="rect">
            <a:avLst/>
          </a:prstGeom>
        </p:spPr>
        <p:txBody>
          <a:bodyPr wrap="square">
            <a:spAutoFit/>
          </a:bodyPr>
          <a:lstStyle/>
          <a:p>
            <a:r>
              <a:rPr lang="en-US" sz="2800" i="1" dirty="0" smtClean="0">
                <a:hlinkClick r:id="rId3"/>
              </a:rPr>
              <a:t>Additional Resource: </a:t>
            </a:r>
            <a:r>
              <a:rPr lang="en-US" sz="2800" dirty="0" smtClean="0">
                <a:hlinkClick r:id="rId3"/>
              </a:rPr>
              <a:t>AHRQ’s Guide to Patient and Family Engagement in Hospital Quality and Safety</a:t>
            </a:r>
            <a:endParaRPr lang="en-US" sz="2800" dirty="0"/>
          </a:p>
        </p:txBody>
      </p:sp>
      <p:pic>
        <p:nvPicPr>
          <p:cNvPr id="7" name="Picture 6" descr="A nurse and physician collaborating beside their patient and the patient’s family member. "/>
          <p:cNvPicPr>
            <a:picLocks noChangeAspect="1"/>
          </p:cNvPicPr>
          <p:nvPr/>
        </p:nvPicPr>
        <p:blipFill>
          <a:blip r:embed="rId4" cstate="print">
            <a:duotone>
              <a:schemeClr val="accent5">
                <a:shade val="45000"/>
                <a:satMod val="135000"/>
              </a:schemeClr>
              <a:prstClr val="white"/>
            </a:duotone>
          </a:blip>
          <a:stretch>
            <a:fillRect/>
          </a:stretch>
        </p:blipFill>
        <p:spPr>
          <a:xfrm>
            <a:off x="6400800" y="2947173"/>
            <a:ext cx="3200400" cy="2400301"/>
          </a:xfrm>
          <a:prstGeom prst="rect">
            <a:avLst/>
          </a:prstGeom>
        </p:spPr>
      </p:pic>
    </p:spTree>
    <p:extLst>
      <p:ext uri="{BB962C8B-B14F-4D97-AF65-F5344CB8AC3E}">
        <p14:creationId xmlns:p14="http://schemas.microsoft.com/office/powerpoint/2010/main" val="383275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7780" cy="914400"/>
          </a:xfrm>
        </p:spPr>
        <p:txBody>
          <a:bodyPr>
            <a:noAutofit/>
          </a:bodyPr>
          <a:lstStyle/>
          <a:p>
            <a:r>
              <a:rPr lang="en-US" sz="3600" dirty="0" smtClean="0"/>
              <a:t>Inappropriate Disclosure to </a:t>
            </a:r>
            <a:r>
              <a:rPr lang="en-US" sz="3600" dirty="0"/>
              <a:t>A</a:t>
            </a:r>
            <a:r>
              <a:rPr lang="en-US" sz="3600" dirty="0" smtClean="0"/>
              <a:t> Patient</a:t>
            </a:r>
            <a:endParaRPr lang="en-US" sz="3600" dirty="0"/>
          </a:p>
        </p:txBody>
      </p:sp>
      <p:sp>
        <p:nvSpPr>
          <p:cNvPr id="3" name="Footer Placeholder 2"/>
          <p:cNvSpPr>
            <a:spLocks noGrp="1"/>
          </p:cNvSpPr>
          <p:nvPr>
            <p:ph type="ftr" sz="quarter" idx="11"/>
          </p:nvPr>
        </p:nvSpPr>
        <p:spPr/>
        <p:txBody>
          <a:bodyPr/>
          <a:lstStyle/>
          <a:p>
            <a:r>
              <a:rPr lang="en-US" dirty="0" smtClean="0"/>
              <a:t>Module 5 </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t>6</a:t>
            </a:fld>
            <a:endParaRPr lang="en-US" dirty="0"/>
          </a:p>
        </p:txBody>
      </p:sp>
      <p:pic>
        <p:nvPicPr>
          <p:cNvPr id="8" name="Content Placeholder 7" descr="Alt=&quot; &quot;" title="Alt=&quot; &quot;">
            <a:hlinkClick r:id="rId3"/>
          </p:cNvPr>
          <p:cNvPicPr>
            <a:picLocks noGrp="1" noChangeAspect="1"/>
          </p:cNvPicPr>
          <p:nvPr>
            <p:ph idx="1"/>
          </p:nvPr>
        </p:nvPicPr>
        <p:blipFill>
          <a:blip r:embed="rId4">
            <a:duotone>
              <a:schemeClr val="accent5">
                <a:shade val="45000"/>
                <a:satMod val="135000"/>
              </a:schemeClr>
              <a:prstClr val="white"/>
            </a:duotone>
          </a:blip>
          <a:stretch>
            <a:fillRect/>
          </a:stretch>
        </p:blipFill>
        <p:spPr>
          <a:xfrm>
            <a:off x="3505200" y="2590800"/>
            <a:ext cx="2151829" cy="2151829"/>
          </a:xfrm>
          <a:prstGeom prst="rect">
            <a:avLst/>
          </a:prstGeom>
        </p:spPr>
      </p:pic>
    </p:spTree>
    <p:extLst>
      <p:ext uri="{BB962C8B-B14F-4D97-AF65-F5344CB8AC3E}">
        <p14:creationId xmlns:p14="http://schemas.microsoft.com/office/powerpoint/2010/main" val="426489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Disclosure is a Process</a:t>
            </a:r>
            <a:r>
              <a:rPr lang="en-US" sz="3600" baseline="30000" dirty="0"/>
              <a:t>4</a:t>
            </a:r>
            <a:endParaRPr lang="en-US" sz="3600" dirty="0"/>
          </a:p>
        </p:txBody>
      </p:sp>
      <p:sp>
        <p:nvSpPr>
          <p:cNvPr id="3" name="Content Placeholder 2"/>
          <p:cNvSpPr>
            <a:spLocks noGrp="1"/>
          </p:cNvSpPr>
          <p:nvPr>
            <p:ph idx="1"/>
          </p:nvPr>
        </p:nvSpPr>
        <p:spPr/>
        <p:txBody>
          <a:bodyPr>
            <a:normAutofit/>
          </a:bodyPr>
          <a:lstStyle/>
          <a:p>
            <a:r>
              <a:rPr lang="en-US" dirty="0" smtClean="0"/>
              <a:t>Initial Conversation</a:t>
            </a:r>
          </a:p>
          <a:p>
            <a:pPr lvl="1"/>
            <a:r>
              <a:rPr lang="en-US" dirty="0"/>
              <a:t>Conducted by designated </a:t>
            </a:r>
            <a:r>
              <a:rPr lang="en-US" dirty="0" smtClean="0"/>
              <a:t>communicators, </a:t>
            </a:r>
            <a:r>
              <a:rPr lang="en-US" dirty="0"/>
              <a:t>in consultation with the Disclosure </a:t>
            </a:r>
            <a:r>
              <a:rPr lang="en-US" dirty="0" smtClean="0"/>
              <a:t>Lead.</a:t>
            </a:r>
            <a:endParaRPr lang="en-US" dirty="0"/>
          </a:p>
          <a:p>
            <a:pPr lvl="1"/>
            <a:r>
              <a:rPr lang="en-US" dirty="0"/>
              <a:t>W</a:t>
            </a:r>
            <a:r>
              <a:rPr lang="en-US" dirty="0" smtClean="0"/>
              <a:t>ithin 60 minutes after the CANDOR event is identified.</a:t>
            </a:r>
          </a:p>
          <a:p>
            <a:r>
              <a:rPr lang="en-US" dirty="0" smtClean="0"/>
              <a:t>Followup communications</a:t>
            </a:r>
          </a:p>
          <a:p>
            <a:pPr lvl="1"/>
            <a:r>
              <a:rPr lang="en-US" dirty="0" smtClean="0"/>
              <a:t>Conducted by Disclosure Lead or other</a:t>
            </a:r>
          </a:p>
          <a:p>
            <a:pPr marL="457200" lvl="1" indent="0">
              <a:buNone/>
            </a:pPr>
            <a:r>
              <a:rPr lang="en-US" dirty="0" smtClean="0"/>
              <a:t>   designated communicators.</a:t>
            </a:r>
          </a:p>
          <a:p>
            <a:pPr lvl="1"/>
            <a:r>
              <a:rPr lang="en-US" dirty="0" smtClean="0"/>
              <a:t>Upon completion of the Event </a:t>
            </a:r>
          </a:p>
          <a:p>
            <a:pPr marL="457200" lvl="1" indent="0">
              <a:buNone/>
            </a:pPr>
            <a:r>
              <a:rPr lang="en-US" dirty="0"/>
              <a:t> </a:t>
            </a:r>
            <a:r>
              <a:rPr lang="en-US" dirty="0" smtClean="0"/>
              <a:t>   Investigation and Analysis, and as needed.</a:t>
            </a:r>
            <a:endParaRPr lang="en-US" dirty="0"/>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7</a:t>
            </a:fld>
            <a:endParaRPr lang="en-US" dirty="0"/>
          </a:p>
        </p:txBody>
      </p:sp>
      <p:pic>
        <p:nvPicPr>
          <p:cNvPr id="6" name="Picture 5" descr="Patient surrounded by a health care team"/>
          <p:cNvPicPr>
            <a:picLocks noChangeAspect="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7459" b="67126" l="9938" r="89434"/>
                    </a14:imgEffect>
                  </a14:imgLayer>
                </a14:imgProps>
              </a:ext>
              <a:ext uri="{28A0092B-C50C-407E-A947-70E740481C1C}">
                <a14:useLocalDpi xmlns:a14="http://schemas.microsoft.com/office/drawing/2010/main" val="0"/>
              </a:ext>
            </a:extLst>
          </a:blip>
          <a:srcRect r="629" b="25416"/>
          <a:stretch/>
        </p:blipFill>
        <p:spPr>
          <a:xfrm>
            <a:off x="5257800" y="3429000"/>
            <a:ext cx="5257800" cy="2395959"/>
          </a:xfrm>
          <a:prstGeom prst="rect">
            <a:avLst/>
          </a:prstGeom>
        </p:spPr>
      </p:pic>
    </p:spTree>
    <p:extLst>
      <p:ext uri="{BB962C8B-B14F-4D97-AF65-F5344CB8AC3E}">
        <p14:creationId xmlns:p14="http://schemas.microsoft.com/office/powerpoint/2010/main" val="3549431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7780" cy="914400"/>
          </a:xfrm>
        </p:spPr>
        <p:txBody>
          <a:bodyPr>
            <a:noAutofit/>
          </a:bodyPr>
          <a:lstStyle/>
          <a:p>
            <a:r>
              <a:rPr lang="en-US" sz="3600" dirty="0" smtClean="0"/>
              <a:t>Disclosure Communication</a:t>
            </a:r>
            <a:r>
              <a:rPr lang="en-US" sz="3600" baseline="30000" dirty="0" smtClean="0"/>
              <a:t>2</a:t>
            </a:r>
            <a:endParaRPr lang="en-US" sz="3600" dirty="0"/>
          </a:p>
        </p:txBody>
      </p:sp>
      <p:sp>
        <p:nvSpPr>
          <p:cNvPr id="3" name="Content Placeholder 2"/>
          <p:cNvSpPr>
            <a:spLocks noGrp="1"/>
          </p:cNvSpPr>
          <p:nvPr>
            <p:ph idx="1"/>
          </p:nvPr>
        </p:nvSpPr>
        <p:spPr/>
        <p:txBody>
          <a:bodyPr>
            <a:normAutofit/>
          </a:bodyPr>
          <a:lstStyle/>
          <a:p>
            <a:r>
              <a:rPr lang="en-US" dirty="0" smtClean="0"/>
              <a:t>Following Event Investigation and Analysis, the  disclosure should include – </a:t>
            </a:r>
          </a:p>
          <a:p>
            <a:pPr lvl="1"/>
            <a:r>
              <a:rPr lang="en-US" dirty="0" smtClean="0"/>
              <a:t>An explicit </a:t>
            </a:r>
            <a:r>
              <a:rPr lang="en-US" dirty="0"/>
              <a:t>statement that an </a:t>
            </a:r>
            <a:r>
              <a:rPr lang="en-US" dirty="0" smtClean="0"/>
              <a:t>event has occurred.</a:t>
            </a:r>
          </a:p>
          <a:p>
            <a:pPr lvl="1"/>
            <a:r>
              <a:rPr lang="en-US" dirty="0"/>
              <a:t>W</a:t>
            </a:r>
            <a:r>
              <a:rPr lang="en-US" dirty="0" smtClean="0"/>
              <a:t>hat happened exactly?</a:t>
            </a:r>
          </a:p>
          <a:p>
            <a:pPr lvl="1"/>
            <a:r>
              <a:rPr lang="en-US" dirty="0" smtClean="0"/>
              <a:t>What are the implications for the patient’s health?</a:t>
            </a:r>
          </a:p>
          <a:p>
            <a:pPr lvl="1"/>
            <a:r>
              <a:rPr lang="en-US" dirty="0" smtClean="0"/>
              <a:t>Why did it happen?</a:t>
            </a:r>
          </a:p>
          <a:p>
            <a:pPr lvl="1"/>
            <a:r>
              <a:rPr lang="en-US" dirty="0" smtClean="0"/>
              <a:t>How will the organization prevent the event from happening to </a:t>
            </a:r>
            <a:r>
              <a:rPr lang="en-US" dirty="0"/>
              <a:t>another </a:t>
            </a:r>
            <a:r>
              <a:rPr lang="en-US" dirty="0" smtClean="0"/>
              <a:t>patient? </a:t>
            </a:r>
          </a:p>
          <a:p>
            <a:pPr lvl="1"/>
            <a:r>
              <a:rPr lang="en-US" dirty="0" smtClean="0"/>
              <a:t>An apology.</a:t>
            </a:r>
            <a:endParaRPr lang="en-US" dirty="0"/>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8</a:t>
            </a:fld>
            <a:endParaRPr lang="en-US" dirty="0"/>
          </a:p>
        </p:txBody>
      </p:sp>
      <p:sp>
        <p:nvSpPr>
          <p:cNvPr id="6" name="Rectangle 5"/>
          <p:cNvSpPr/>
          <p:nvPr/>
        </p:nvSpPr>
        <p:spPr>
          <a:xfrm>
            <a:off x="328126" y="5385574"/>
            <a:ext cx="7901473" cy="954107"/>
          </a:xfrm>
          <a:prstGeom prst="rect">
            <a:avLst/>
          </a:prstGeom>
        </p:spPr>
        <p:txBody>
          <a:bodyPr wrap="square">
            <a:spAutoFit/>
          </a:bodyPr>
          <a:lstStyle/>
          <a:p>
            <a:r>
              <a:rPr lang="en-US" sz="2800" i="1" dirty="0" smtClean="0">
                <a:hlinkClick r:id="rId3"/>
              </a:rPr>
              <a:t>Additional Resource: </a:t>
            </a:r>
            <a:r>
              <a:rPr lang="en-US" sz="2800" dirty="0" smtClean="0">
                <a:hlinkClick r:id="rId3"/>
              </a:rPr>
              <a:t>AHRQ's “Working With Patient and Families as Advisors Implementation Handbook” </a:t>
            </a:r>
            <a:r>
              <a:rPr lang="en-US" sz="2800" dirty="0" smtClean="0"/>
              <a:t> </a:t>
            </a:r>
            <a:endParaRPr lang="en-US" sz="2800" dirty="0"/>
          </a:p>
        </p:txBody>
      </p:sp>
    </p:spTree>
    <p:extLst>
      <p:ext uri="{BB962C8B-B14F-4D97-AF65-F5344CB8AC3E}">
        <p14:creationId xmlns:p14="http://schemas.microsoft.com/office/powerpoint/2010/main" val="1100364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Tools to Assist in Identifying and Training Disclosure Leads</a:t>
            </a:r>
            <a:endParaRPr lang="en-US" sz="3600" dirty="0"/>
          </a:p>
        </p:txBody>
      </p:sp>
      <p:sp>
        <p:nvSpPr>
          <p:cNvPr id="4" name="Footer Placeholder 3"/>
          <p:cNvSpPr>
            <a:spLocks noGrp="1"/>
          </p:cNvSpPr>
          <p:nvPr>
            <p:ph type="ftr" sz="quarter" idx="11"/>
          </p:nvPr>
        </p:nvSpPr>
        <p:spPr/>
        <p:txBody>
          <a:bodyPr/>
          <a:lstStyle/>
          <a:p>
            <a:r>
              <a:rPr lang="en-US" dirty="0" smtClean="0"/>
              <a:t>Module 5 </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9</a:t>
            </a:fld>
            <a:endParaRPr lang="en-US" dirty="0"/>
          </a:p>
        </p:txBody>
      </p:sp>
      <p:sp>
        <p:nvSpPr>
          <p:cNvPr id="3" name="Content Placeholder 2"/>
          <p:cNvSpPr>
            <a:spLocks noGrp="1"/>
          </p:cNvSpPr>
          <p:nvPr>
            <p:ph idx="1"/>
          </p:nvPr>
        </p:nvSpPr>
        <p:spPr/>
        <p:txBody>
          <a:bodyPr>
            <a:normAutofit/>
          </a:bodyPr>
          <a:lstStyle/>
          <a:p>
            <a:r>
              <a:rPr lang="en-US" dirty="0" smtClean="0"/>
              <a:t>Communication </a:t>
            </a:r>
            <a:r>
              <a:rPr lang="en-US" dirty="0"/>
              <a:t>Assessment Guide</a:t>
            </a:r>
          </a:p>
          <a:p>
            <a:pPr marL="857250" lvl="1" indent="-457200">
              <a:spcBef>
                <a:spcPts val="0"/>
              </a:spcBef>
              <a:defRPr/>
            </a:pPr>
            <a:r>
              <a:rPr lang="en-US" dirty="0" smtClean="0"/>
              <a:t> Help identify a team of Disclosure Leads.</a:t>
            </a:r>
          </a:p>
          <a:p>
            <a:pPr>
              <a:spcBef>
                <a:spcPts val="0"/>
              </a:spcBef>
              <a:defRPr/>
            </a:pPr>
            <a:r>
              <a:rPr lang="en-US" dirty="0" smtClean="0"/>
              <a:t>Case </a:t>
            </a:r>
            <a:r>
              <a:rPr lang="en-US" dirty="0"/>
              <a:t>Scenarios: Handling </a:t>
            </a:r>
            <a:r>
              <a:rPr lang="en-US" dirty="0" smtClean="0"/>
              <a:t>Challenging Communications </a:t>
            </a:r>
          </a:p>
          <a:p>
            <a:pPr marL="857250" lvl="1" indent="-457200">
              <a:spcBef>
                <a:spcPts val="0"/>
              </a:spcBef>
              <a:defRPr/>
            </a:pPr>
            <a:r>
              <a:rPr lang="en-US" dirty="0" smtClean="0"/>
              <a:t> Provides factual </a:t>
            </a:r>
            <a:r>
              <a:rPr lang="en-US" dirty="0"/>
              <a:t>scenarios to practice interpersonal </a:t>
            </a:r>
            <a:r>
              <a:rPr lang="en-US" dirty="0" smtClean="0"/>
              <a:t>communications.</a:t>
            </a:r>
          </a:p>
          <a:p>
            <a:pPr>
              <a:spcBef>
                <a:spcPts val="0"/>
              </a:spcBef>
              <a:defRPr/>
            </a:pPr>
            <a:r>
              <a:rPr lang="en-US" dirty="0" smtClean="0"/>
              <a:t>Disclosure Checklist</a:t>
            </a:r>
          </a:p>
          <a:p>
            <a:pPr marL="857250" lvl="1" indent="-457200">
              <a:spcBef>
                <a:spcPts val="0"/>
              </a:spcBef>
              <a:defRPr/>
            </a:pPr>
            <a:r>
              <a:rPr lang="en-US" dirty="0"/>
              <a:t> </a:t>
            </a:r>
            <a:r>
              <a:rPr lang="en-US" dirty="0" smtClean="0"/>
              <a:t>Serves </a:t>
            </a:r>
            <a:r>
              <a:rPr lang="en-US" dirty="0"/>
              <a:t>as a quick reference tool to prepare for disclosure </a:t>
            </a:r>
            <a:r>
              <a:rPr lang="en-US" dirty="0" smtClean="0"/>
              <a:t>communication.</a:t>
            </a:r>
            <a:endParaRPr lang="en-US" dirty="0"/>
          </a:p>
          <a:p>
            <a:endParaRPr lang="en-US" dirty="0"/>
          </a:p>
        </p:txBody>
      </p:sp>
    </p:spTree>
    <p:extLst>
      <p:ext uri="{BB962C8B-B14F-4D97-AF65-F5344CB8AC3E}">
        <p14:creationId xmlns:p14="http://schemas.microsoft.com/office/powerpoint/2010/main" val="19473481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6350</TotalTime>
  <Words>2544</Words>
  <Application>Microsoft Office PowerPoint</Application>
  <PresentationFormat>On-screen Show (4:3)</PresentationFormat>
  <Paragraphs>247</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PatientSafetyPage1</vt:lpstr>
      <vt:lpstr>PatientSafetyPage2+</vt:lpstr>
      <vt:lpstr>Communication and Optimal Resolution  (CANDOR)  Toolkit</vt:lpstr>
      <vt:lpstr>Objectives</vt:lpstr>
      <vt:lpstr>Response and Disclosure1</vt:lpstr>
      <vt:lpstr>Role of the Disclosure Lead</vt:lpstr>
      <vt:lpstr>Disclosure Communication  and Transparency2,3</vt:lpstr>
      <vt:lpstr>Inappropriate Disclosure to A Patient</vt:lpstr>
      <vt:lpstr>Disclosure is a Process4</vt:lpstr>
      <vt:lpstr>Disclosure Communication2</vt:lpstr>
      <vt:lpstr>Tools to Assist in Identifying and Training Disclosure Leads</vt:lpstr>
      <vt:lpstr>Communication Skills for Disclosure Lead</vt:lpstr>
      <vt:lpstr>Preparing for Disclosure </vt:lpstr>
      <vt:lpstr>Using the Disclosure Checklist</vt:lpstr>
      <vt:lpstr>Preparing for Questions</vt:lpstr>
      <vt:lpstr>Common Questions from Patients and Families</vt:lpstr>
      <vt:lpstr>Disclosure Communication and the  CANDOR Process</vt:lpstr>
      <vt:lpstr>Appropriate Disclosure to A Patient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Windows User</cp:lastModifiedBy>
  <cp:revision>318</cp:revision>
  <cp:lastPrinted>2015-08-29T22:35:50Z</cp:lastPrinted>
  <dcterms:created xsi:type="dcterms:W3CDTF">2014-06-17T23:27:54Z</dcterms:created>
  <dcterms:modified xsi:type="dcterms:W3CDTF">2016-05-19T19:54:09Z</dcterms:modified>
</cp:coreProperties>
</file>