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5"/>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aron Sandberg"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76" autoAdjust="0"/>
  </p:normalViewPr>
  <p:slideViewPr>
    <p:cSldViewPr>
      <p:cViewPr>
        <p:scale>
          <a:sx n="57" d="100"/>
          <a:sy n="57" d="100"/>
        </p:scale>
        <p:origin x="-1524" y="-4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C335A-A49F-4A37-92D1-D3407039C518}" type="doc">
      <dgm:prSet loTypeId="urn:microsoft.com/office/officeart/2008/layout/HorizontalMultiLevelHierarchy" loCatId="hierarchy" qsTypeId="urn:microsoft.com/office/officeart/2005/8/quickstyle/simple1" qsCatId="simple" csTypeId="urn:microsoft.com/office/officeart/2005/8/colors/accent2_4" csCatId="accent2" phldr="1"/>
      <dgm:spPr/>
      <dgm:t>
        <a:bodyPr/>
        <a:lstStyle/>
        <a:p>
          <a:endParaRPr lang="en-US"/>
        </a:p>
      </dgm:t>
    </dgm:pt>
    <dgm:pt modelId="{74DD2ABC-6106-4DAB-960B-A9250E7019EC}">
      <dgm:prSet phldrT="[Text]"/>
      <dgm:spPr/>
      <dgm:t>
        <a:bodyPr/>
        <a:lstStyle/>
        <a:p>
          <a:r>
            <a:rPr lang="en-US" dirty="0" smtClean="0"/>
            <a:t>CHARGE!</a:t>
          </a:r>
          <a:endParaRPr lang="en-US" dirty="0"/>
        </a:p>
      </dgm:t>
    </dgm:pt>
    <dgm:pt modelId="{096A0A21-77C3-4392-87AC-9BB715E12501}" type="parTrans" cxnId="{B0EB3A6E-2C76-40F1-8CE9-B1260F8638A3}">
      <dgm:prSet/>
      <dgm:spPr/>
      <dgm:t>
        <a:bodyPr/>
        <a:lstStyle/>
        <a:p>
          <a:endParaRPr lang="en-US"/>
        </a:p>
      </dgm:t>
    </dgm:pt>
    <dgm:pt modelId="{1AFE3314-09CC-44AF-9294-6D60D37B41D8}" type="sibTrans" cxnId="{B0EB3A6E-2C76-40F1-8CE9-B1260F8638A3}">
      <dgm:prSet/>
      <dgm:spPr/>
      <dgm:t>
        <a:bodyPr/>
        <a:lstStyle/>
        <a:p>
          <a:endParaRPr lang="en-US"/>
        </a:p>
      </dgm:t>
    </dgm:pt>
    <dgm:pt modelId="{E06A22BC-1D5C-464D-B705-87053B6951C7}">
      <dgm:prSet phldrT="[Text]"/>
      <dgm:spPr/>
      <dgm:t>
        <a:bodyPr/>
        <a:lstStyle/>
        <a:p>
          <a:pPr algn="l"/>
          <a:r>
            <a:rPr lang="en-US" dirty="0" smtClean="0"/>
            <a:t> </a:t>
          </a:r>
          <a:r>
            <a:rPr lang="en-US" b="1" dirty="0" smtClean="0"/>
            <a:t>C</a:t>
          </a:r>
          <a:r>
            <a:rPr lang="en-US" dirty="0" smtClean="0"/>
            <a:t>ulture of Safety</a:t>
          </a:r>
          <a:endParaRPr lang="en-US" dirty="0"/>
        </a:p>
      </dgm:t>
    </dgm:pt>
    <dgm:pt modelId="{F7202530-2840-4F9C-B587-1EE35F570B86}" type="parTrans" cxnId="{AD95BFDF-7D86-4883-B856-5261A868E754}">
      <dgm:prSet/>
      <dgm:spPr/>
      <dgm:t>
        <a:bodyPr/>
        <a:lstStyle/>
        <a:p>
          <a:endParaRPr lang="en-US"/>
        </a:p>
      </dgm:t>
    </dgm:pt>
    <dgm:pt modelId="{7918D310-EBF3-43BD-9D06-9FCBFE39B71A}" type="sibTrans" cxnId="{AD95BFDF-7D86-4883-B856-5261A868E754}">
      <dgm:prSet/>
      <dgm:spPr/>
      <dgm:t>
        <a:bodyPr/>
        <a:lstStyle/>
        <a:p>
          <a:endParaRPr lang="en-US"/>
        </a:p>
      </dgm:t>
    </dgm:pt>
    <dgm:pt modelId="{A5A2207E-F395-4D48-B3B6-A5FA182699F0}">
      <dgm:prSet phldrT="[Text]"/>
      <dgm:spPr/>
      <dgm:t>
        <a:bodyPr/>
        <a:lstStyle/>
        <a:p>
          <a:pPr algn="l"/>
          <a:r>
            <a:rPr lang="en-US" dirty="0" smtClean="0"/>
            <a:t> </a:t>
          </a:r>
          <a:r>
            <a:rPr lang="en-US" b="1" dirty="0" smtClean="0"/>
            <a:t>H</a:t>
          </a:r>
          <a:r>
            <a:rPr lang="en-US" dirty="0" smtClean="0"/>
            <a:t>and Hygiene</a:t>
          </a:r>
          <a:endParaRPr lang="en-US" dirty="0"/>
        </a:p>
      </dgm:t>
    </dgm:pt>
    <dgm:pt modelId="{BF141564-45C6-4205-BA85-528063639F9B}" type="parTrans" cxnId="{6E6B6750-A244-4D5E-A7D7-97CA07E0E385}">
      <dgm:prSet/>
      <dgm:spPr/>
      <dgm:t>
        <a:bodyPr/>
        <a:lstStyle/>
        <a:p>
          <a:endParaRPr lang="en-US"/>
        </a:p>
      </dgm:t>
    </dgm:pt>
    <dgm:pt modelId="{CF8C6ACF-C0EA-4F23-9D5A-84413A446E12}" type="sibTrans" cxnId="{6E6B6750-A244-4D5E-A7D7-97CA07E0E385}">
      <dgm:prSet/>
      <dgm:spPr/>
      <dgm:t>
        <a:bodyPr/>
        <a:lstStyle/>
        <a:p>
          <a:endParaRPr lang="en-US"/>
        </a:p>
      </dgm:t>
    </dgm:pt>
    <dgm:pt modelId="{353734EC-222E-4363-B4AE-61DE43C94C8D}">
      <dgm:prSet phldrT="[Text]"/>
      <dgm:spPr/>
      <dgm:t>
        <a:bodyPr/>
        <a:lstStyle/>
        <a:p>
          <a:pPr algn="l"/>
          <a:r>
            <a:rPr lang="en-US" dirty="0" smtClean="0"/>
            <a:t> </a:t>
          </a:r>
          <a:r>
            <a:rPr lang="en-US" b="1" dirty="0" smtClean="0"/>
            <a:t>A</a:t>
          </a:r>
          <a:r>
            <a:rPr lang="en-US" dirty="0" smtClean="0"/>
            <a:t>ccess Site (Preparation/Cleansing)</a:t>
          </a:r>
          <a:endParaRPr lang="en-US" dirty="0"/>
        </a:p>
      </dgm:t>
    </dgm:pt>
    <dgm:pt modelId="{A7CC39AB-05FE-41EE-9570-CAD0EC5B8F66}" type="parTrans" cxnId="{E4D7217D-D2EC-4404-AC58-A197E31EB34E}">
      <dgm:prSet/>
      <dgm:spPr/>
      <dgm:t>
        <a:bodyPr/>
        <a:lstStyle/>
        <a:p>
          <a:endParaRPr lang="en-US"/>
        </a:p>
      </dgm:t>
    </dgm:pt>
    <dgm:pt modelId="{C1DEF512-4FAF-4903-8713-46B07C8F9615}" type="sibTrans" cxnId="{E4D7217D-D2EC-4404-AC58-A197E31EB34E}">
      <dgm:prSet/>
      <dgm:spPr/>
      <dgm:t>
        <a:bodyPr/>
        <a:lstStyle/>
        <a:p>
          <a:endParaRPr lang="en-US"/>
        </a:p>
      </dgm:t>
    </dgm:pt>
    <dgm:pt modelId="{3C12B37D-447A-4BA7-9347-DD2334E87CDB}">
      <dgm:prSet phldrT="[Text]"/>
      <dgm:spPr/>
      <dgm:t>
        <a:bodyPr/>
        <a:lstStyle/>
        <a:p>
          <a:pPr algn="l"/>
          <a:r>
            <a:rPr lang="en-US" dirty="0" smtClean="0"/>
            <a:t> </a:t>
          </a:r>
          <a:r>
            <a:rPr lang="en-US" b="1" dirty="0" smtClean="0"/>
            <a:t>R</a:t>
          </a:r>
          <a:r>
            <a:rPr lang="en-US" dirty="0" smtClean="0"/>
            <a:t>educe and Remove Catheters</a:t>
          </a:r>
          <a:endParaRPr lang="en-US" dirty="0"/>
        </a:p>
      </dgm:t>
    </dgm:pt>
    <dgm:pt modelId="{E42B13D2-6D01-40D6-A9AE-5F7A60DEB7CF}" type="parTrans" cxnId="{8DDC6F2F-178B-4792-9C34-B7498F5F2977}">
      <dgm:prSet/>
      <dgm:spPr/>
      <dgm:t>
        <a:bodyPr/>
        <a:lstStyle/>
        <a:p>
          <a:endParaRPr lang="en-US"/>
        </a:p>
      </dgm:t>
    </dgm:pt>
    <dgm:pt modelId="{8CF5BD39-82AB-470D-98D4-93A11D9262C1}" type="sibTrans" cxnId="{8DDC6F2F-178B-4792-9C34-B7498F5F2977}">
      <dgm:prSet/>
      <dgm:spPr/>
      <dgm:t>
        <a:bodyPr/>
        <a:lstStyle/>
        <a:p>
          <a:endParaRPr lang="en-US"/>
        </a:p>
      </dgm:t>
    </dgm:pt>
    <dgm:pt modelId="{2B8AE5F8-54E8-4A46-9279-EF7DE7B642F1}">
      <dgm:prSet phldrT="[Text]"/>
      <dgm:spPr/>
      <dgm:t>
        <a:bodyPr/>
        <a:lstStyle/>
        <a:p>
          <a:pPr algn="l"/>
          <a:r>
            <a:rPr lang="en-US" dirty="0" smtClean="0"/>
            <a:t> </a:t>
          </a:r>
          <a:r>
            <a:rPr lang="en-US" b="1" dirty="0" smtClean="0"/>
            <a:t>G</a:t>
          </a:r>
          <a:r>
            <a:rPr lang="en-US" dirty="0" smtClean="0"/>
            <a:t>reat Connection/Disconnection Technique</a:t>
          </a:r>
          <a:endParaRPr lang="en-US" dirty="0"/>
        </a:p>
      </dgm:t>
    </dgm:pt>
    <dgm:pt modelId="{C25F9279-1484-4E89-BCE6-DE5049F66957}" type="parTrans" cxnId="{E8D5B9AA-626E-4D64-888B-1032C42FE509}">
      <dgm:prSet/>
      <dgm:spPr/>
      <dgm:t>
        <a:bodyPr/>
        <a:lstStyle/>
        <a:p>
          <a:endParaRPr lang="en-US"/>
        </a:p>
      </dgm:t>
    </dgm:pt>
    <dgm:pt modelId="{84151066-20D0-4DA7-A74F-8D52111EFA95}" type="sibTrans" cxnId="{E8D5B9AA-626E-4D64-888B-1032C42FE509}">
      <dgm:prSet/>
      <dgm:spPr/>
      <dgm:t>
        <a:bodyPr/>
        <a:lstStyle/>
        <a:p>
          <a:endParaRPr lang="en-US"/>
        </a:p>
      </dgm:t>
    </dgm:pt>
    <dgm:pt modelId="{A1590F99-6A6C-41F5-ADED-13545D1DEE77}">
      <dgm:prSet phldrT="[Text]"/>
      <dgm:spPr/>
      <dgm:t>
        <a:bodyPr/>
        <a:lstStyle/>
        <a:p>
          <a:pPr algn="l"/>
          <a:r>
            <a:rPr lang="en-US" dirty="0" smtClean="0"/>
            <a:t> </a:t>
          </a:r>
          <a:r>
            <a:rPr lang="en-US" b="1" dirty="0" smtClean="0"/>
            <a:t>E</a:t>
          </a:r>
          <a:r>
            <a:rPr lang="en-US" dirty="0" smtClean="0"/>
            <a:t>valuation of Team Infection Control Practices</a:t>
          </a:r>
          <a:endParaRPr lang="en-US" dirty="0"/>
        </a:p>
      </dgm:t>
    </dgm:pt>
    <dgm:pt modelId="{CC4C3C8F-A3FF-4F25-82D0-347093D5D26C}" type="parTrans" cxnId="{4F27AB2B-62A9-42E4-B78E-3D45773BAC55}">
      <dgm:prSet/>
      <dgm:spPr/>
      <dgm:t>
        <a:bodyPr/>
        <a:lstStyle/>
        <a:p>
          <a:endParaRPr lang="en-US"/>
        </a:p>
      </dgm:t>
    </dgm:pt>
    <dgm:pt modelId="{178B1A0A-74C7-4048-A913-686C0EE7BBEE}" type="sibTrans" cxnId="{4F27AB2B-62A9-42E4-B78E-3D45773BAC55}">
      <dgm:prSet/>
      <dgm:spPr/>
      <dgm:t>
        <a:bodyPr/>
        <a:lstStyle/>
        <a:p>
          <a:endParaRPr lang="en-US"/>
        </a:p>
      </dgm:t>
    </dgm:pt>
    <dgm:pt modelId="{3FB1580F-034F-4931-A978-9B1CF4563543}" type="pres">
      <dgm:prSet presAssocID="{419C335A-A49F-4A37-92D1-D3407039C518}" presName="Name0" presStyleCnt="0">
        <dgm:presLayoutVars>
          <dgm:chPref val="1"/>
          <dgm:dir/>
          <dgm:animOne val="branch"/>
          <dgm:animLvl val="lvl"/>
          <dgm:resizeHandles val="exact"/>
        </dgm:presLayoutVars>
      </dgm:prSet>
      <dgm:spPr/>
      <dgm:t>
        <a:bodyPr/>
        <a:lstStyle/>
        <a:p>
          <a:endParaRPr lang="en-US"/>
        </a:p>
      </dgm:t>
    </dgm:pt>
    <dgm:pt modelId="{119D38F1-2FFB-4140-BCBC-B45A2FD6EC4B}" type="pres">
      <dgm:prSet presAssocID="{74DD2ABC-6106-4DAB-960B-A9250E7019EC}" presName="root1" presStyleCnt="0"/>
      <dgm:spPr/>
    </dgm:pt>
    <dgm:pt modelId="{ABC0A147-141E-4841-B69D-019C3947980D}" type="pres">
      <dgm:prSet presAssocID="{74DD2ABC-6106-4DAB-960B-A9250E7019EC}" presName="LevelOneTextNode" presStyleLbl="node0" presStyleIdx="0" presStyleCnt="1" custLinFactNeighborX="-42173" custLinFactNeighborY="321">
        <dgm:presLayoutVars>
          <dgm:chPref val="3"/>
        </dgm:presLayoutVars>
      </dgm:prSet>
      <dgm:spPr/>
      <dgm:t>
        <a:bodyPr/>
        <a:lstStyle/>
        <a:p>
          <a:endParaRPr lang="en-US"/>
        </a:p>
      </dgm:t>
    </dgm:pt>
    <dgm:pt modelId="{28862638-4418-4C81-8BB9-D7590B38F4AC}" type="pres">
      <dgm:prSet presAssocID="{74DD2ABC-6106-4DAB-960B-A9250E7019EC}" presName="level2hierChild" presStyleCnt="0"/>
      <dgm:spPr/>
    </dgm:pt>
    <dgm:pt modelId="{FC555423-4978-4D37-A368-7A2D2FEC59B1}" type="pres">
      <dgm:prSet presAssocID="{F7202530-2840-4F9C-B587-1EE35F570B86}" presName="conn2-1" presStyleLbl="parChTrans1D2" presStyleIdx="0" presStyleCnt="6"/>
      <dgm:spPr/>
      <dgm:t>
        <a:bodyPr/>
        <a:lstStyle/>
        <a:p>
          <a:endParaRPr lang="en-US"/>
        </a:p>
      </dgm:t>
    </dgm:pt>
    <dgm:pt modelId="{A32E1E62-E81B-464B-9074-6F5073B4DE28}" type="pres">
      <dgm:prSet presAssocID="{F7202530-2840-4F9C-B587-1EE35F570B86}" presName="connTx" presStyleLbl="parChTrans1D2" presStyleIdx="0" presStyleCnt="6"/>
      <dgm:spPr/>
      <dgm:t>
        <a:bodyPr/>
        <a:lstStyle/>
        <a:p>
          <a:endParaRPr lang="en-US"/>
        </a:p>
      </dgm:t>
    </dgm:pt>
    <dgm:pt modelId="{513D5DF3-3734-4386-AD6C-2056E0829548}" type="pres">
      <dgm:prSet presAssocID="{E06A22BC-1D5C-464D-B705-87053B6951C7}" presName="root2" presStyleCnt="0"/>
      <dgm:spPr/>
    </dgm:pt>
    <dgm:pt modelId="{7AB352BC-A298-492D-A9F9-D3B93B94C7DE}" type="pres">
      <dgm:prSet presAssocID="{E06A22BC-1D5C-464D-B705-87053B6951C7}" presName="LevelTwoTextNode" presStyleLbl="node2" presStyleIdx="0" presStyleCnt="6" custScaleX="222090">
        <dgm:presLayoutVars>
          <dgm:chPref val="3"/>
        </dgm:presLayoutVars>
      </dgm:prSet>
      <dgm:spPr/>
      <dgm:t>
        <a:bodyPr/>
        <a:lstStyle/>
        <a:p>
          <a:endParaRPr lang="en-US"/>
        </a:p>
      </dgm:t>
    </dgm:pt>
    <dgm:pt modelId="{B7A44B96-5A81-4E70-AF49-20D10E285622}" type="pres">
      <dgm:prSet presAssocID="{E06A22BC-1D5C-464D-B705-87053B6951C7}" presName="level3hierChild" presStyleCnt="0"/>
      <dgm:spPr/>
    </dgm:pt>
    <dgm:pt modelId="{86EA76F0-1B17-4F38-B7D3-72796773E365}" type="pres">
      <dgm:prSet presAssocID="{BF141564-45C6-4205-BA85-528063639F9B}" presName="conn2-1" presStyleLbl="parChTrans1D2" presStyleIdx="1" presStyleCnt="6"/>
      <dgm:spPr/>
      <dgm:t>
        <a:bodyPr/>
        <a:lstStyle/>
        <a:p>
          <a:endParaRPr lang="en-US"/>
        </a:p>
      </dgm:t>
    </dgm:pt>
    <dgm:pt modelId="{62882F63-8C52-412B-947F-930BE271CFA7}" type="pres">
      <dgm:prSet presAssocID="{BF141564-45C6-4205-BA85-528063639F9B}" presName="connTx" presStyleLbl="parChTrans1D2" presStyleIdx="1" presStyleCnt="6"/>
      <dgm:spPr/>
      <dgm:t>
        <a:bodyPr/>
        <a:lstStyle/>
        <a:p>
          <a:endParaRPr lang="en-US"/>
        </a:p>
      </dgm:t>
    </dgm:pt>
    <dgm:pt modelId="{2B17547C-F0B6-4087-9841-3569AAFD79F4}" type="pres">
      <dgm:prSet presAssocID="{A5A2207E-F395-4D48-B3B6-A5FA182699F0}" presName="root2" presStyleCnt="0"/>
      <dgm:spPr/>
    </dgm:pt>
    <dgm:pt modelId="{F27F1E08-EA7D-4678-9849-97CE08E33436}" type="pres">
      <dgm:prSet presAssocID="{A5A2207E-F395-4D48-B3B6-A5FA182699F0}" presName="LevelTwoTextNode" presStyleLbl="node2" presStyleIdx="1" presStyleCnt="6" custScaleX="222090">
        <dgm:presLayoutVars>
          <dgm:chPref val="3"/>
        </dgm:presLayoutVars>
      </dgm:prSet>
      <dgm:spPr/>
      <dgm:t>
        <a:bodyPr/>
        <a:lstStyle/>
        <a:p>
          <a:endParaRPr lang="en-US"/>
        </a:p>
      </dgm:t>
    </dgm:pt>
    <dgm:pt modelId="{6A29AFFB-72B2-4386-8117-9DF6722229E2}" type="pres">
      <dgm:prSet presAssocID="{A5A2207E-F395-4D48-B3B6-A5FA182699F0}" presName="level3hierChild" presStyleCnt="0"/>
      <dgm:spPr/>
    </dgm:pt>
    <dgm:pt modelId="{BB6E87B4-4C40-4C21-95FF-0E51FC0047E7}" type="pres">
      <dgm:prSet presAssocID="{A7CC39AB-05FE-41EE-9570-CAD0EC5B8F66}" presName="conn2-1" presStyleLbl="parChTrans1D2" presStyleIdx="2" presStyleCnt="6"/>
      <dgm:spPr/>
      <dgm:t>
        <a:bodyPr/>
        <a:lstStyle/>
        <a:p>
          <a:endParaRPr lang="en-US"/>
        </a:p>
      </dgm:t>
    </dgm:pt>
    <dgm:pt modelId="{0BE981AD-B9F5-4502-8734-B3D221AAD0F6}" type="pres">
      <dgm:prSet presAssocID="{A7CC39AB-05FE-41EE-9570-CAD0EC5B8F66}" presName="connTx" presStyleLbl="parChTrans1D2" presStyleIdx="2" presStyleCnt="6"/>
      <dgm:spPr/>
      <dgm:t>
        <a:bodyPr/>
        <a:lstStyle/>
        <a:p>
          <a:endParaRPr lang="en-US"/>
        </a:p>
      </dgm:t>
    </dgm:pt>
    <dgm:pt modelId="{6132B04D-034A-491B-ACAA-55647AA6FE30}" type="pres">
      <dgm:prSet presAssocID="{353734EC-222E-4363-B4AE-61DE43C94C8D}" presName="root2" presStyleCnt="0"/>
      <dgm:spPr/>
    </dgm:pt>
    <dgm:pt modelId="{DE64F830-C1C4-4FB8-9113-B5FB57CDF86A}" type="pres">
      <dgm:prSet presAssocID="{353734EC-222E-4363-B4AE-61DE43C94C8D}" presName="LevelTwoTextNode" presStyleLbl="node2" presStyleIdx="2" presStyleCnt="6" custScaleX="222090">
        <dgm:presLayoutVars>
          <dgm:chPref val="3"/>
        </dgm:presLayoutVars>
      </dgm:prSet>
      <dgm:spPr/>
      <dgm:t>
        <a:bodyPr/>
        <a:lstStyle/>
        <a:p>
          <a:endParaRPr lang="en-US"/>
        </a:p>
      </dgm:t>
    </dgm:pt>
    <dgm:pt modelId="{44CBBF59-ECB6-4577-8BEE-ADBC74551DF7}" type="pres">
      <dgm:prSet presAssocID="{353734EC-222E-4363-B4AE-61DE43C94C8D}" presName="level3hierChild" presStyleCnt="0"/>
      <dgm:spPr/>
    </dgm:pt>
    <dgm:pt modelId="{3E088B47-49DB-4EC2-877D-A2F4631ABFED}" type="pres">
      <dgm:prSet presAssocID="{E42B13D2-6D01-40D6-A9AE-5F7A60DEB7CF}" presName="conn2-1" presStyleLbl="parChTrans1D2" presStyleIdx="3" presStyleCnt="6"/>
      <dgm:spPr/>
      <dgm:t>
        <a:bodyPr/>
        <a:lstStyle/>
        <a:p>
          <a:endParaRPr lang="en-US"/>
        </a:p>
      </dgm:t>
    </dgm:pt>
    <dgm:pt modelId="{7D9386AE-6E5F-451D-B1AE-37401D9AF521}" type="pres">
      <dgm:prSet presAssocID="{E42B13D2-6D01-40D6-A9AE-5F7A60DEB7CF}" presName="connTx" presStyleLbl="parChTrans1D2" presStyleIdx="3" presStyleCnt="6"/>
      <dgm:spPr/>
      <dgm:t>
        <a:bodyPr/>
        <a:lstStyle/>
        <a:p>
          <a:endParaRPr lang="en-US"/>
        </a:p>
      </dgm:t>
    </dgm:pt>
    <dgm:pt modelId="{82E4FC53-718E-41CC-AE25-79C6DBD75197}" type="pres">
      <dgm:prSet presAssocID="{3C12B37D-447A-4BA7-9347-DD2334E87CDB}" presName="root2" presStyleCnt="0"/>
      <dgm:spPr/>
    </dgm:pt>
    <dgm:pt modelId="{F6F0B880-7B06-471A-B5FE-07C165C25457}" type="pres">
      <dgm:prSet presAssocID="{3C12B37D-447A-4BA7-9347-DD2334E87CDB}" presName="LevelTwoTextNode" presStyleLbl="node2" presStyleIdx="3" presStyleCnt="6" custScaleX="222090">
        <dgm:presLayoutVars>
          <dgm:chPref val="3"/>
        </dgm:presLayoutVars>
      </dgm:prSet>
      <dgm:spPr/>
      <dgm:t>
        <a:bodyPr/>
        <a:lstStyle/>
        <a:p>
          <a:endParaRPr lang="en-US"/>
        </a:p>
      </dgm:t>
    </dgm:pt>
    <dgm:pt modelId="{C3B88AA2-24B0-4AE1-A3D8-949A896DDB0B}" type="pres">
      <dgm:prSet presAssocID="{3C12B37D-447A-4BA7-9347-DD2334E87CDB}" presName="level3hierChild" presStyleCnt="0"/>
      <dgm:spPr/>
    </dgm:pt>
    <dgm:pt modelId="{70A8E80F-DCCA-4CFA-922A-D20414EDC558}" type="pres">
      <dgm:prSet presAssocID="{C25F9279-1484-4E89-BCE6-DE5049F66957}" presName="conn2-1" presStyleLbl="parChTrans1D2" presStyleIdx="4" presStyleCnt="6"/>
      <dgm:spPr/>
      <dgm:t>
        <a:bodyPr/>
        <a:lstStyle/>
        <a:p>
          <a:endParaRPr lang="en-US"/>
        </a:p>
      </dgm:t>
    </dgm:pt>
    <dgm:pt modelId="{9C7129CC-66A6-4AD5-B12C-02A3F5FC33D4}" type="pres">
      <dgm:prSet presAssocID="{C25F9279-1484-4E89-BCE6-DE5049F66957}" presName="connTx" presStyleLbl="parChTrans1D2" presStyleIdx="4" presStyleCnt="6"/>
      <dgm:spPr/>
      <dgm:t>
        <a:bodyPr/>
        <a:lstStyle/>
        <a:p>
          <a:endParaRPr lang="en-US"/>
        </a:p>
      </dgm:t>
    </dgm:pt>
    <dgm:pt modelId="{91733A54-3E40-4174-B1C9-C25FC00BE06C}" type="pres">
      <dgm:prSet presAssocID="{2B8AE5F8-54E8-4A46-9279-EF7DE7B642F1}" presName="root2" presStyleCnt="0"/>
      <dgm:spPr/>
    </dgm:pt>
    <dgm:pt modelId="{63FDFC38-F739-4607-B66D-DB7846AD3F2D}" type="pres">
      <dgm:prSet presAssocID="{2B8AE5F8-54E8-4A46-9279-EF7DE7B642F1}" presName="LevelTwoTextNode" presStyleLbl="node2" presStyleIdx="4" presStyleCnt="6" custScaleX="222090">
        <dgm:presLayoutVars>
          <dgm:chPref val="3"/>
        </dgm:presLayoutVars>
      </dgm:prSet>
      <dgm:spPr/>
      <dgm:t>
        <a:bodyPr/>
        <a:lstStyle/>
        <a:p>
          <a:endParaRPr lang="en-US"/>
        </a:p>
      </dgm:t>
    </dgm:pt>
    <dgm:pt modelId="{C54BFDFE-96E0-4AB6-BD04-8D559672A310}" type="pres">
      <dgm:prSet presAssocID="{2B8AE5F8-54E8-4A46-9279-EF7DE7B642F1}" presName="level3hierChild" presStyleCnt="0"/>
      <dgm:spPr/>
    </dgm:pt>
    <dgm:pt modelId="{78CB7F1E-BBED-4931-8841-1E13C5802AAA}" type="pres">
      <dgm:prSet presAssocID="{CC4C3C8F-A3FF-4F25-82D0-347093D5D26C}" presName="conn2-1" presStyleLbl="parChTrans1D2" presStyleIdx="5" presStyleCnt="6"/>
      <dgm:spPr/>
      <dgm:t>
        <a:bodyPr/>
        <a:lstStyle/>
        <a:p>
          <a:endParaRPr lang="en-US"/>
        </a:p>
      </dgm:t>
    </dgm:pt>
    <dgm:pt modelId="{0236FC7F-F929-4317-AE3E-897616A71AE1}" type="pres">
      <dgm:prSet presAssocID="{CC4C3C8F-A3FF-4F25-82D0-347093D5D26C}" presName="connTx" presStyleLbl="parChTrans1D2" presStyleIdx="5" presStyleCnt="6"/>
      <dgm:spPr/>
      <dgm:t>
        <a:bodyPr/>
        <a:lstStyle/>
        <a:p>
          <a:endParaRPr lang="en-US"/>
        </a:p>
      </dgm:t>
    </dgm:pt>
    <dgm:pt modelId="{75C2E7B4-4724-4609-A848-85BDA30A2DCD}" type="pres">
      <dgm:prSet presAssocID="{A1590F99-6A6C-41F5-ADED-13545D1DEE77}" presName="root2" presStyleCnt="0"/>
      <dgm:spPr/>
    </dgm:pt>
    <dgm:pt modelId="{085B9713-7E06-4F86-BC81-F3D162481A2C}" type="pres">
      <dgm:prSet presAssocID="{A1590F99-6A6C-41F5-ADED-13545D1DEE77}" presName="LevelTwoTextNode" presStyleLbl="node2" presStyleIdx="5" presStyleCnt="6" custScaleX="222090">
        <dgm:presLayoutVars>
          <dgm:chPref val="3"/>
        </dgm:presLayoutVars>
      </dgm:prSet>
      <dgm:spPr/>
      <dgm:t>
        <a:bodyPr/>
        <a:lstStyle/>
        <a:p>
          <a:endParaRPr lang="en-US"/>
        </a:p>
      </dgm:t>
    </dgm:pt>
    <dgm:pt modelId="{77734D55-2FCB-49A3-A934-292A335E97C7}" type="pres">
      <dgm:prSet presAssocID="{A1590F99-6A6C-41F5-ADED-13545D1DEE77}" presName="level3hierChild" presStyleCnt="0"/>
      <dgm:spPr/>
    </dgm:pt>
  </dgm:ptLst>
  <dgm:cxnLst>
    <dgm:cxn modelId="{AD9BDB27-6123-479C-AAF5-C0822A593261}" type="presOf" srcId="{C25F9279-1484-4E89-BCE6-DE5049F66957}" destId="{9C7129CC-66A6-4AD5-B12C-02A3F5FC33D4}" srcOrd="1" destOrd="0" presId="urn:microsoft.com/office/officeart/2008/layout/HorizontalMultiLevelHierarchy"/>
    <dgm:cxn modelId="{4581D62E-51AD-4EEF-BAC7-616BF9E80CF8}" type="presOf" srcId="{A7CC39AB-05FE-41EE-9570-CAD0EC5B8F66}" destId="{BB6E87B4-4C40-4C21-95FF-0E51FC0047E7}" srcOrd="0" destOrd="0" presId="urn:microsoft.com/office/officeart/2008/layout/HorizontalMultiLevelHierarchy"/>
    <dgm:cxn modelId="{6CB4654D-DCD6-4724-B868-4BBE4C8FB8B2}" type="presOf" srcId="{E06A22BC-1D5C-464D-B705-87053B6951C7}" destId="{7AB352BC-A298-492D-A9F9-D3B93B94C7DE}" srcOrd="0" destOrd="0" presId="urn:microsoft.com/office/officeart/2008/layout/HorizontalMultiLevelHierarchy"/>
    <dgm:cxn modelId="{E4D7217D-D2EC-4404-AC58-A197E31EB34E}" srcId="{74DD2ABC-6106-4DAB-960B-A9250E7019EC}" destId="{353734EC-222E-4363-B4AE-61DE43C94C8D}" srcOrd="2" destOrd="0" parTransId="{A7CC39AB-05FE-41EE-9570-CAD0EC5B8F66}" sibTransId="{C1DEF512-4FAF-4903-8713-46B07C8F9615}"/>
    <dgm:cxn modelId="{87CE4A5E-1812-4C65-9A1F-14E97CD04C69}" type="presOf" srcId="{A5A2207E-F395-4D48-B3B6-A5FA182699F0}" destId="{F27F1E08-EA7D-4678-9849-97CE08E33436}" srcOrd="0" destOrd="0" presId="urn:microsoft.com/office/officeart/2008/layout/HorizontalMultiLevelHierarchy"/>
    <dgm:cxn modelId="{52605B46-C3C6-4DEF-AC87-14B5C0446AAA}" type="presOf" srcId="{353734EC-222E-4363-B4AE-61DE43C94C8D}" destId="{DE64F830-C1C4-4FB8-9113-B5FB57CDF86A}" srcOrd="0" destOrd="0" presId="urn:microsoft.com/office/officeart/2008/layout/HorizontalMultiLevelHierarchy"/>
    <dgm:cxn modelId="{D10AAADB-389F-4EAB-9323-4DE4751B9BD7}" type="presOf" srcId="{C25F9279-1484-4E89-BCE6-DE5049F66957}" destId="{70A8E80F-DCCA-4CFA-922A-D20414EDC558}" srcOrd="0" destOrd="0" presId="urn:microsoft.com/office/officeart/2008/layout/HorizontalMultiLevelHierarchy"/>
    <dgm:cxn modelId="{1C268C45-5746-4303-873B-98940F8973BB}" type="presOf" srcId="{419C335A-A49F-4A37-92D1-D3407039C518}" destId="{3FB1580F-034F-4931-A978-9B1CF4563543}" srcOrd="0" destOrd="0" presId="urn:microsoft.com/office/officeart/2008/layout/HorizontalMultiLevelHierarchy"/>
    <dgm:cxn modelId="{E8965779-982F-4EE7-BAFC-CAA783BE1FE1}" type="presOf" srcId="{CC4C3C8F-A3FF-4F25-82D0-347093D5D26C}" destId="{78CB7F1E-BBED-4931-8841-1E13C5802AAA}" srcOrd="0" destOrd="0" presId="urn:microsoft.com/office/officeart/2008/layout/HorizontalMultiLevelHierarchy"/>
    <dgm:cxn modelId="{82BE7A0B-D5A7-4B4C-A93C-882865F784A9}" type="presOf" srcId="{CC4C3C8F-A3FF-4F25-82D0-347093D5D26C}" destId="{0236FC7F-F929-4317-AE3E-897616A71AE1}" srcOrd="1" destOrd="0" presId="urn:microsoft.com/office/officeart/2008/layout/HorizontalMultiLevelHierarchy"/>
    <dgm:cxn modelId="{DD1B4EF3-7F50-43BB-83EA-56126CEF78ED}" type="presOf" srcId="{F7202530-2840-4F9C-B587-1EE35F570B86}" destId="{A32E1E62-E81B-464B-9074-6F5073B4DE28}" srcOrd="1" destOrd="0" presId="urn:microsoft.com/office/officeart/2008/layout/HorizontalMultiLevelHierarchy"/>
    <dgm:cxn modelId="{4F27AB2B-62A9-42E4-B78E-3D45773BAC55}" srcId="{74DD2ABC-6106-4DAB-960B-A9250E7019EC}" destId="{A1590F99-6A6C-41F5-ADED-13545D1DEE77}" srcOrd="5" destOrd="0" parTransId="{CC4C3C8F-A3FF-4F25-82D0-347093D5D26C}" sibTransId="{178B1A0A-74C7-4048-A913-686C0EE7BBEE}"/>
    <dgm:cxn modelId="{8DDC6F2F-178B-4792-9C34-B7498F5F2977}" srcId="{74DD2ABC-6106-4DAB-960B-A9250E7019EC}" destId="{3C12B37D-447A-4BA7-9347-DD2334E87CDB}" srcOrd="3" destOrd="0" parTransId="{E42B13D2-6D01-40D6-A9AE-5F7A60DEB7CF}" sibTransId="{8CF5BD39-82AB-470D-98D4-93A11D9262C1}"/>
    <dgm:cxn modelId="{B0EB3A6E-2C76-40F1-8CE9-B1260F8638A3}" srcId="{419C335A-A49F-4A37-92D1-D3407039C518}" destId="{74DD2ABC-6106-4DAB-960B-A9250E7019EC}" srcOrd="0" destOrd="0" parTransId="{096A0A21-77C3-4392-87AC-9BB715E12501}" sibTransId="{1AFE3314-09CC-44AF-9294-6D60D37B41D8}"/>
    <dgm:cxn modelId="{EB28994D-CCB4-45CC-9F7E-788525B59BC6}" type="presOf" srcId="{F7202530-2840-4F9C-B587-1EE35F570B86}" destId="{FC555423-4978-4D37-A368-7A2D2FEC59B1}" srcOrd="0" destOrd="0" presId="urn:microsoft.com/office/officeart/2008/layout/HorizontalMultiLevelHierarchy"/>
    <dgm:cxn modelId="{AD95BFDF-7D86-4883-B856-5261A868E754}" srcId="{74DD2ABC-6106-4DAB-960B-A9250E7019EC}" destId="{E06A22BC-1D5C-464D-B705-87053B6951C7}" srcOrd="0" destOrd="0" parTransId="{F7202530-2840-4F9C-B587-1EE35F570B86}" sibTransId="{7918D310-EBF3-43BD-9D06-9FCBFE39B71A}"/>
    <dgm:cxn modelId="{1789544A-CE93-462C-975E-AFA9ADD9A9FB}" type="presOf" srcId="{E42B13D2-6D01-40D6-A9AE-5F7A60DEB7CF}" destId="{7D9386AE-6E5F-451D-B1AE-37401D9AF521}" srcOrd="1" destOrd="0" presId="urn:microsoft.com/office/officeart/2008/layout/HorizontalMultiLevelHierarchy"/>
    <dgm:cxn modelId="{702DC96B-3D07-484A-BF39-FD35EED1FB33}" type="presOf" srcId="{A1590F99-6A6C-41F5-ADED-13545D1DEE77}" destId="{085B9713-7E06-4F86-BC81-F3D162481A2C}" srcOrd="0" destOrd="0" presId="urn:microsoft.com/office/officeart/2008/layout/HorizontalMultiLevelHierarchy"/>
    <dgm:cxn modelId="{5B23D1A5-3703-476A-B7F7-7A4C2B34A0E5}" type="presOf" srcId="{2B8AE5F8-54E8-4A46-9279-EF7DE7B642F1}" destId="{63FDFC38-F739-4607-B66D-DB7846AD3F2D}" srcOrd="0" destOrd="0" presId="urn:microsoft.com/office/officeart/2008/layout/HorizontalMultiLevelHierarchy"/>
    <dgm:cxn modelId="{B8DBCB14-66F3-462B-89BB-D5F55C47246D}" type="presOf" srcId="{3C12B37D-447A-4BA7-9347-DD2334E87CDB}" destId="{F6F0B880-7B06-471A-B5FE-07C165C25457}" srcOrd="0" destOrd="0" presId="urn:microsoft.com/office/officeart/2008/layout/HorizontalMultiLevelHierarchy"/>
    <dgm:cxn modelId="{9C89585D-71F8-42A1-9EEF-F0DA49DABA54}" type="presOf" srcId="{BF141564-45C6-4205-BA85-528063639F9B}" destId="{86EA76F0-1B17-4F38-B7D3-72796773E365}" srcOrd="0" destOrd="0" presId="urn:microsoft.com/office/officeart/2008/layout/HorizontalMultiLevelHierarchy"/>
    <dgm:cxn modelId="{52CF4489-93B6-4B43-8FEA-D0DCBDA672BB}" type="presOf" srcId="{BF141564-45C6-4205-BA85-528063639F9B}" destId="{62882F63-8C52-412B-947F-930BE271CFA7}" srcOrd="1" destOrd="0" presId="urn:microsoft.com/office/officeart/2008/layout/HorizontalMultiLevelHierarchy"/>
    <dgm:cxn modelId="{4C2A766E-367F-4B82-B537-037475D43F45}" type="presOf" srcId="{74DD2ABC-6106-4DAB-960B-A9250E7019EC}" destId="{ABC0A147-141E-4841-B69D-019C3947980D}" srcOrd="0" destOrd="0" presId="urn:microsoft.com/office/officeart/2008/layout/HorizontalMultiLevelHierarchy"/>
    <dgm:cxn modelId="{6E6B6750-A244-4D5E-A7D7-97CA07E0E385}" srcId="{74DD2ABC-6106-4DAB-960B-A9250E7019EC}" destId="{A5A2207E-F395-4D48-B3B6-A5FA182699F0}" srcOrd="1" destOrd="0" parTransId="{BF141564-45C6-4205-BA85-528063639F9B}" sibTransId="{CF8C6ACF-C0EA-4F23-9D5A-84413A446E12}"/>
    <dgm:cxn modelId="{E8D5B9AA-626E-4D64-888B-1032C42FE509}" srcId="{74DD2ABC-6106-4DAB-960B-A9250E7019EC}" destId="{2B8AE5F8-54E8-4A46-9279-EF7DE7B642F1}" srcOrd="4" destOrd="0" parTransId="{C25F9279-1484-4E89-BCE6-DE5049F66957}" sibTransId="{84151066-20D0-4DA7-A74F-8D52111EFA95}"/>
    <dgm:cxn modelId="{1E7EA6B8-C23E-468A-8586-DFBB61A5B261}" type="presOf" srcId="{E42B13D2-6D01-40D6-A9AE-5F7A60DEB7CF}" destId="{3E088B47-49DB-4EC2-877D-A2F4631ABFED}" srcOrd="0" destOrd="0" presId="urn:microsoft.com/office/officeart/2008/layout/HorizontalMultiLevelHierarchy"/>
    <dgm:cxn modelId="{C30F9C6E-7B6B-48F1-ABAD-809CF5C0D697}" type="presOf" srcId="{A7CC39AB-05FE-41EE-9570-CAD0EC5B8F66}" destId="{0BE981AD-B9F5-4502-8734-B3D221AAD0F6}" srcOrd="1" destOrd="0" presId="urn:microsoft.com/office/officeart/2008/layout/HorizontalMultiLevelHierarchy"/>
    <dgm:cxn modelId="{235E93B6-CE31-4206-9B57-4DCEFB5DB6F9}" type="presParOf" srcId="{3FB1580F-034F-4931-A978-9B1CF4563543}" destId="{119D38F1-2FFB-4140-BCBC-B45A2FD6EC4B}" srcOrd="0" destOrd="0" presId="urn:microsoft.com/office/officeart/2008/layout/HorizontalMultiLevelHierarchy"/>
    <dgm:cxn modelId="{6A0C651C-5049-42BE-948A-3BD05C58CDA3}" type="presParOf" srcId="{119D38F1-2FFB-4140-BCBC-B45A2FD6EC4B}" destId="{ABC0A147-141E-4841-B69D-019C3947980D}" srcOrd="0" destOrd="0" presId="urn:microsoft.com/office/officeart/2008/layout/HorizontalMultiLevelHierarchy"/>
    <dgm:cxn modelId="{6839DFAC-7060-4E55-BC6D-AB0BDAB95F2F}" type="presParOf" srcId="{119D38F1-2FFB-4140-BCBC-B45A2FD6EC4B}" destId="{28862638-4418-4C81-8BB9-D7590B38F4AC}" srcOrd="1" destOrd="0" presId="urn:microsoft.com/office/officeart/2008/layout/HorizontalMultiLevelHierarchy"/>
    <dgm:cxn modelId="{D83168A4-0441-49E2-9A6E-91424D8AD42C}" type="presParOf" srcId="{28862638-4418-4C81-8BB9-D7590B38F4AC}" destId="{FC555423-4978-4D37-A368-7A2D2FEC59B1}" srcOrd="0" destOrd="0" presId="urn:microsoft.com/office/officeart/2008/layout/HorizontalMultiLevelHierarchy"/>
    <dgm:cxn modelId="{8BD8E177-0EEA-4A2F-974E-3B32C41AE10F}" type="presParOf" srcId="{FC555423-4978-4D37-A368-7A2D2FEC59B1}" destId="{A32E1E62-E81B-464B-9074-6F5073B4DE28}" srcOrd="0" destOrd="0" presId="urn:microsoft.com/office/officeart/2008/layout/HorizontalMultiLevelHierarchy"/>
    <dgm:cxn modelId="{149CE80E-ACD8-46FD-A14A-1F4A638C720A}" type="presParOf" srcId="{28862638-4418-4C81-8BB9-D7590B38F4AC}" destId="{513D5DF3-3734-4386-AD6C-2056E0829548}" srcOrd="1" destOrd="0" presId="urn:microsoft.com/office/officeart/2008/layout/HorizontalMultiLevelHierarchy"/>
    <dgm:cxn modelId="{C7C6DFA3-4F02-4E4F-8E2B-F1DE235093DF}" type="presParOf" srcId="{513D5DF3-3734-4386-AD6C-2056E0829548}" destId="{7AB352BC-A298-492D-A9F9-D3B93B94C7DE}" srcOrd="0" destOrd="0" presId="urn:microsoft.com/office/officeart/2008/layout/HorizontalMultiLevelHierarchy"/>
    <dgm:cxn modelId="{07D71A3D-03FF-4EFD-B157-05CFE741EC57}" type="presParOf" srcId="{513D5DF3-3734-4386-AD6C-2056E0829548}" destId="{B7A44B96-5A81-4E70-AF49-20D10E285622}" srcOrd="1" destOrd="0" presId="urn:microsoft.com/office/officeart/2008/layout/HorizontalMultiLevelHierarchy"/>
    <dgm:cxn modelId="{C4FB3AED-A2A6-4410-8CD0-68030474A836}" type="presParOf" srcId="{28862638-4418-4C81-8BB9-D7590B38F4AC}" destId="{86EA76F0-1B17-4F38-B7D3-72796773E365}" srcOrd="2" destOrd="0" presId="urn:microsoft.com/office/officeart/2008/layout/HorizontalMultiLevelHierarchy"/>
    <dgm:cxn modelId="{B9A14EC6-709B-4BCF-9250-FD642123CAE8}" type="presParOf" srcId="{86EA76F0-1B17-4F38-B7D3-72796773E365}" destId="{62882F63-8C52-412B-947F-930BE271CFA7}" srcOrd="0" destOrd="0" presId="urn:microsoft.com/office/officeart/2008/layout/HorizontalMultiLevelHierarchy"/>
    <dgm:cxn modelId="{D15F2EF4-126E-4FBE-A949-7F6288CD382C}" type="presParOf" srcId="{28862638-4418-4C81-8BB9-D7590B38F4AC}" destId="{2B17547C-F0B6-4087-9841-3569AAFD79F4}" srcOrd="3" destOrd="0" presId="urn:microsoft.com/office/officeart/2008/layout/HorizontalMultiLevelHierarchy"/>
    <dgm:cxn modelId="{7BD91557-99DC-4606-BF8F-708DEBA25C0F}" type="presParOf" srcId="{2B17547C-F0B6-4087-9841-3569AAFD79F4}" destId="{F27F1E08-EA7D-4678-9849-97CE08E33436}" srcOrd="0" destOrd="0" presId="urn:microsoft.com/office/officeart/2008/layout/HorizontalMultiLevelHierarchy"/>
    <dgm:cxn modelId="{52278394-0636-451F-815B-5C83AF86800A}" type="presParOf" srcId="{2B17547C-F0B6-4087-9841-3569AAFD79F4}" destId="{6A29AFFB-72B2-4386-8117-9DF6722229E2}" srcOrd="1" destOrd="0" presId="urn:microsoft.com/office/officeart/2008/layout/HorizontalMultiLevelHierarchy"/>
    <dgm:cxn modelId="{7A5330BB-D730-41AF-BAF6-305E01F28091}" type="presParOf" srcId="{28862638-4418-4C81-8BB9-D7590B38F4AC}" destId="{BB6E87B4-4C40-4C21-95FF-0E51FC0047E7}" srcOrd="4" destOrd="0" presId="urn:microsoft.com/office/officeart/2008/layout/HorizontalMultiLevelHierarchy"/>
    <dgm:cxn modelId="{33C93844-7E98-4383-A0D9-5CFC9F98A82A}" type="presParOf" srcId="{BB6E87B4-4C40-4C21-95FF-0E51FC0047E7}" destId="{0BE981AD-B9F5-4502-8734-B3D221AAD0F6}" srcOrd="0" destOrd="0" presId="urn:microsoft.com/office/officeart/2008/layout/HorizontalMultiLevelHierarchy"/>
    <dgm:cxn modelId="{18152C99-9479-4802-9F43-34C12880EA2B}" type="presParOf" srcId="{28862638-4418-4C81-8BB9-D7590B38F4AC}" destId="{6132B04D-034A-491B-ACAA-55647AA6FE30}" srcOrd="5" destOrd="0" presId="urn:microsoft.com/office/officeart/2008/layout/HorizontalMultiLevelHierarchy"/>
    <dgm:cxn modelId="{4ECDD4D4-C434-4BBC-B3AA-06C9BB3228DD}" type="presParOf" srcId="{6132B04D-034A-491B-ACAA-55647AA6FE30}" destId="{DE64F830-C1C4-4FB8-9113-B5FB57CDF86A}" srcOrd="0" destOrd="0" presId="urn:microsoft.com/office/officeart/2008/layout/HorizontalMultiLevelHierarchy"/>
    <dgm:cxn modelId="{41614672-1232-425A-BE4C-049462F79D79}" type="presParOf" srcId="{6132B04D-034A-491B-ACAA-55647AA6FE30}" destId="{44CBBF59-ECB6-4577-8BEE-ADBC74551DF7}" srcOrd="1" destOrd="0" presId="urn:microsoft.com/office/officeart/2008/layout/HorizontalMultiLevelHierarchy"/>
    <dgm:cxn modelId="{E9D89C04-CB64-4B82-9588-753AD37DDF2D}" type="presParOf" srcId="{28862638-4418-4C81-8BB9-D7590B38F4AC}" destId="{3E088B47-49DB-4EC2-877D-A2F4631ABFED}" srcOrd="6" destOrd="0" presId="urn:microsoft.com/office/officeart/2008/layout/HorizontalMultiLevelHierarchy"/>
    <dgm:cxn modelId="{27DD5E7B-2AAC-4A6A-A09A-40EFF88177E1}" type="presParOf" srcId="{3E088B47-49DB-4EC2-877D-A2F4631ABFED}" destId="{7D9386AE-6E5F-451D-B1AE-37401D9AF521}" srcOrd="0" destOrd="0" presId="urn:microsoft.com/office/officeart/2008/layout/HorizontalMultiLevelHierarchy"/>
    <dgm:cxn modelId="{FD823C1C-41D8-40FD-BEF9-51B5BB96A08A}" type="presParOf" srcId="{28862638-4418-4C81-8BB9-D7590B38F4AC}" destId="{82E4FC53-718E-41CC-AE25-79C6DBD75197}" srcOrd="7" destOrd="0" presId="urn:microsoft.com/office/officeart/2008/layout/HorizontalMultiLevelHierarchy"/>
    <dgm:cxn modelId="{B2524CF6-F633-433E-B867-E3FF00B4BC2E}" type="presParOf" srcId="{82E4FC53-718E-41CC-AE25-79C6DBD75197}" destId="{F6F0B880-7B06-471A-B5FE-07C165C25457}" srcOrd="0" destOrd="0" presId="urn:microsoft.com/office/officeart/2008/layout/HorizontalMultiLevelHierarchy"/>
    <dgm:cxn modelId="{97AB8B21-09C0-4237-86B6-904283B06F42}" type="presParOf" srcId="{82E4FC53-718E-41CC-AE25-79C6DBD75197}" destId="{C3B88AA2-24B0-4AE1-A3D8-949A896DDB0B}" srcOrd="1" destOrd="0" presId="urn:microsoft.com/office/officeart/2008/layout/HorizontalMultiLevelHierarchy"/>
    <dgm:cxn modelId="{F89E57A6-741B-4D5D-BC05-F660780058BF}" type="presParOf" srcId="{28862638-4418-4C81-8BB9-D7590B38F4AC}" destId="{70A8E80F-DCCA-4CFA-922A-D20414EDC558}" srcOrd="8" destOrd="0" presId="urn:microsoft.com/office/officeart/2008/layout/HorizontalMultiLevelHierarchy"/>
    <dgm:cxn modelId="{0EC14072-B1D4-49DC-8DCB-4A037EF2DC47}" type="presParOf" srcId="{70A8E80F-DCCA-4CFA-922A-D20414EDC558}" destId="{9C7129CC-66A6-4AD5-B12C-02A3F5FC33D4}" srcOrd="0" destOrd="0" presId="urn:microsoft.com/office/officeart/2008/layout/HorizontalMultiLevelHierarchy"/>
    <dgm:cxn modelId="{F5F758D2-A7AE-4E65-B23E-F1AAAAEBFFE2}" type="presParOf" srcId="{28862638-4418-4C81-8BB9-D7590B38F4AC}" destId="{91733A54-3E40-4174-B1C9-C25FC00BE06C}" srcOrd="9" destOrd="0" presId="urn:microsoft.com/office/officeart/2008/layout/HorizontalMultiLevelHierarchy"/>
    <dgm:cxn modelId="{37314486-82B6-4F60-AD4E-DF018410D6AD}" type="presParOf" srcId="{91733A54-3E40-4174-B1C9-C25FC00BE06C}" destId="{63FDFC38-F739-4607-B66D-DB7846AD3F2D}" srcOrd="0" destOrd="0" presId="urn:microsoft.com/office/officeart/2008/layout/HorizontalMultiLevelHierarchy"/>
    <dgm:cxn modelId="{CAE0273F-81B9-4614-8A56-C4078CEC5788}" type="presParOf" srcId="{91733A54-3E40-4174-B1C9-C25FC00BE06C}" destId="{C54BFDFE-96E0-4AB6-BD04-8D559672A310}" srcOrd="1" destOrd="0" presId="urn:microsoft.com/office/officeart/2008/layout/HorizontalMultiLevelHierarchy"/>
    <dgm:cxn modelId="{AE3672DA-C3F0-49FA-AD06-122CF4931F08}" type="presParOf" srcId="{28862638-4418-4C81-8BB9-D7590B38F4AC}" destId="{78CB7F1E-BBED-4931-8841-1E13C5802AAA}" srcOrd="10" destOrd="0" presId="urn:microsoft.com/office/officeart/2008/layout/HorizontalMultiLevelHierarchy"/>
    <dgm:cxn modelId="{EA418493-05EB-480A-895C-168507F27DB6}" type="presParOf" srcId="{78CB7F1E-BBED-4931-8841-1E13C5802AAA}" destId="{0236FC7F-F929-4317-AE3E-897616A71AE1}" srcOrd="0" destOrd="0" presId="urn:microsoft.com/office/officeart/2008/layout/HorizontalMultiLevelHierarchy"/>
    <dgm:cxn modelId="{B9A4116F-F882-44D3-B787-DCF21CD2A19D}" type="presParOf" srcId="{28862638-4418-4C81-8BB9-D7590B38F4AC}" destId="{75C2E7B4-4724-4609-A848-85BDA30A2DCD}" srcOrd="11" destOrd="0" presId="urn:microsoft.com/office/officeart/2008/layout/HorizontalMultiLevelHierarchy"/>
    <dgm:cxn modelId="{E899E238-FC56-4938-86CD-987356C8E445}" type="presParOf" srcId="{75C2E7B4-4724-4609-A848-85BDA30A2DCD}" destId="{085B9713-7E06-4F86-BC81-F3D162481A2C}" srcOrd="0" destOrd="0" presId="urn:microsoft.com/office/officeart/2008/layout/HorizontalMultiLevelHierarchy"/>
    <dgm:cxn modelId="{AE8EE73B-EDA2-4FA5-9D89-CE5D836BDD46}" type="presParOf" srcId="{75C2E7B4-4724-4609-A848-85BDA30A2DCD}" destId="{77734D55-2FCB-49A3-A934-292A335E97C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A2C376-A872-475C-B44C-9F45234E22CB}" type="doc">
      <dgm:prSet loTypeId="urn:microsoft.com/office/officeart/2005/8/layout/chevron1" loCatId="process" qsTypeId="urn:microsoft.com/office/officeart/2005/8/quickstyle/simple1" qsCatId="simple" csTypeId="urn:microsoft.com/office/officeart/2005/8/colors/accent1_2" csCatId="accent1" phldr="1"/>
      <dgm:spPr/>
    </dgm:pt>
    <dgm:pt modelId="{BA78FD81-0995-4A53-951E-AA6C285DDC01}">
      <dgm:prSet phldrT="[Text]"/>
      <dgm:spPr>
        <a:solidFill>
          <a:srgbClr val="EF9A5A"/>
        </a:solidFill>
      </dgm:spPr>
      <dgm:t>
        <a:bodyPr/>
        <a:lstStyle/>
        <a:p>
          <a:r>
            <a:rPr lang="en-US" dirty="0" smtClean="0"/>
            <a:t>Collect </a:t>
          </a:r>
          <a:endParaRPr lang="en-US" dirty="0"/>
        </a:p>
      </dgm:t>
    </dgm:pt>
    <dgm:pt modelId="{77599ABB-EA06-4298-B960-4077DE5FE35D}" type="parTrans" cxnId="{639AD3CA-870E-43F7-8CCB-3F9506CB4935}">
      <dgm:prSet/>
      <dgm:spPr/>
      <dgm:t>
        <a:bodyPr/>
        <a:lstStyle/>
        <a:p>
          <a:endParaRPr lang="en-US"/>
        </a:p>
      </dgm:t>
    </dgm:pt>
    <dgm:pt modelId="{1541A6AC-C1B1-4623-B578-7BD299AF88B4}" type="sibTrans" cxnId="{639AD3CA-870E-43F7-8CCB-3F9506CB4935}">
      <dgm:prSet/>
      <dgm:spPr/>
      <dgm:t>
        <a:bodyPr/>
        <a:lstStyle/>
        <a:p>
          <a:endParaRPr lang="en-US"/>
        </a:p>
      </dgm:t>
    </dgm:pt>
    <dgm:pt modelId="{58E70D83-A369-4B00-BBD4-12D9E3EE453D}">
      <dgm:prSet phldrT="[Text]"/>
      <dgm:spPr>
        <a:solidFill>
          <a:srgbClr val="D65D56"/>
        </a:solidFill>
      </dgm:spPr>
      <dgm:t>
        <a:bodyPr/>
        <a:lstStyle/>
        <a:p>
          <a:r>
            <a:rPr lang="en-US" dirty="0" smtClean="0"/>
            <a:t>Interpret</a:t>
          </a:r>
          <a:endParaRPr lang="en-US" dirty="0"/>
        </a:p>
      </dgm:t>
    </dgm:pt>
    <dgm:pt modelId="{15B38D18-8009-4640-A8D2-4CB860F0EFC2}" type="parTrans" cxnId="{7E8EB02D-4EAE-47C1-BAAF-13523CB07205}">
      <dgm:prSet/>
      <dgm:spPr/>
      <dgm:t>
        <a:bodyPr/>
        <a:lstStyle/>
        <a:p>
          <a:endParaRPr lang="en-US"/>
        </a:p>
      </dgm:t>
    </dgm:pt>
    <dgm:pt modelId="{E7586D0F-36D6-44C0-8AEB-C9DD05F31665}" type="sibTrans" cxnId="{7E8EB02D-4EAE-47C1-BAAF-13523CB07205}">
      <dgm:prSet/>
      <dgm:spPr/>
      <dgm:t>
        <a:bodyPr/>
        <a:lstStyle/>
        <a:p>
          <a:endParaRPr lang="en-US"/>
        </a:p>
      </dgm:t>
    </dgm:pt>
    <dgm:pt modelId="{967800F2-9EF2-4869-A5F5-F1DCB309175D}">
      <dgm:prSet phldrT="[Text]"/>
      <dgm:spPr>
        <a:solidFill>
          <a:srgbClr val="BF202E"/>
        </a:solidFill>
      </dgm:spPr>
      <dgm:t>
        <a:bodyPr/>
        <a:lstStyle/>
        <a:p>
          <a:r>
            <a:rPr lang="en-US" dirty="0" smtClean="0"/>
            <a:t>Leverage</a:t>
          </a:r>
          <a:endParaRPr lang="en-US" dirty="0"/>
        </a:p>
      </dgm:t>
    </dgm:pt>
    <dgm:pt modelId="{CABBBADB-BA93-4A03-A4FC-6AF8952CCDF7}" type="parTrans" cxnId="{A8CABCB7-A602-48FE-85C2-F777698E936C}">
      <dgm:prSet/>
      <dgm:spPr/>
      <dgm:t>
        <a:bodyPr/>
        <a:lstStyle/>
        <a:p>
          <a:endParaRPr lang="en-US"/>
        </a:p>
      </dgm:t>
    </dgm:pt>
    <dgm:pt modelId="{173573E0-6C0A-48C4-B0A1-3A12AC033091}" type="sibTrans" cxnId="{A8CABCB7-A602-48FE-85C2-F777698E936C}">
      <dgm:prSet/>
      <dgm:spPr/>
      <dgm:t>
        <a:bodyPr/>
        <a:lstStyle/>
        <a:p>
          <a:endParaRPr lang="en-US"/>
        </a:p>
      </dgm:t>
    </dgm:pt>
    <dgm:pt modelId="{32D1265C-32DE-41BE-B141-33BC69489CCF}" type="pres">
      <dgm:prSet presAssocID="{85A2C376-A872-475C-B44C-9F45234E22CB}" presName="Name0" presStyleCnt="0">
        <dgm:presLayoutVars>
          <dgm:dir/>
          <dgm:animLvl val="lvl"/>
          <dgm:resizeHandles val="exact"/>
        </dgm:presLayoutVars>
      </dgm:prSet>
      <dgm:spPr/>
    </dgm:pt>
    <dgm:pt modelId="{A7C5B585-B363-4397-A43D-81FAD883F6B5}" type="pres">
      <dgm:prSet presAssocID="{BA78FD81-0995-4A53-951E-AA6C285DDC01}" presName="parTxOnly" presStyleLbl="node1" presStyleIdx="0" presStyleCnt="3" custLinFactNeighborX="-820" custLinFactNeighborY="388">
        <dgm:presLayoutVars>
          <dgm:chMax val="0"/>
          <dgm:chPref val="0"/>
          <dgm:bulletEnabled val="1"/>
        </dgm:presLayoutVars>
      </dgm:prSet>
      <dgm:spPr/>
      <dgm:t>
        <a:bodyPr/>
        <a:lstStyle/>
        <a:p>
          <a:endParaRPr lang="en-US"/>
        </a:p>
      </dgm:t>
    </dgm:pt>
    <dgm:pt modelId="{7A4BB7CB-92BF-47F8-B42A-69E3FBF9626C}" type="pres">
      <dgm:prSet presAssocID="{1541A6AC-C1B1-4623-B578-7BD299AF88B4}" presName="parTxOnlySpace" presStyleCnt="0"/>
      <dgm:spPr/>
    </dgm:pt>
    <dgm:pt modelId="{BF65A666-CCEF-49A9-B9E0-3818B05E71A2}" type="pres">
      <dgm:prSet presAssocID="{58E70D83-A369-4B00-BBD4-12D9E3EE453D}" presName="parTxOnly" presStyleLbl="node1" presStyleIdx="1" presStyleCnt="3">
        <dgm:presLayoutVars>
          <dgm:chMax val="0"/>
          <dgm:chPref val="0"/>
          <dgm:bulletEnabled val="1"/>
        </dgm:presLayoutVars>
      </dgm:prSet>
      <dgm:spPr/>
      <dgm:t>
        <a:bodyPr/>
        <a:lstStyle/>
        <a:p>
          <a:endParaRPr lang="en-US"/>
        </a:p>
      </dgm:t>
    </dgm:pt>
    <dgm:pt modelId="{AA1CC111-8B6B-4675-BC03-F48024A26801}" type="pres">
      <dgm:prSet presAssocID="{E7586D0F-36D6-44C0-8AEB-C9DD05F31665}" presName="parTxOnlySpace" presStyleCnt="0"/>
      <dgm:spPr/>
    </dgm:pt>
    <dgm:pt modelId="{CF1B47DB-96A2-489F-9F73-53ED17102F82}" type="pres">
      <dgm:prSet presAssocID="{967800F2-9EF2-4869-A5F5-F1DCB309175D}" presName="parTxOnly" presStyleLbl="node1" presStyleIdx="2" presStyleCnt="3">
        <dgm:presLayoutVars>
          <dgm:chMax val="0"/>
          <dgm:chPref val="0"/>
          <dgm:bulletEnabled val="1"/>
        </dgm:presLayoutVars>
      </dgm:prSet>
      <dgm:spPr/>
      <dgm:t>
        <a:bodyPr/>
        <a:lstStyle/>
        <a:p>
          <a:endParaRPr lang="en-US"/>
        </a:p>
      </dgm:t>
    </dgm:pt>
  </dgm:ptLst>
  <dgm:cxnLst>
    <dgm:cxn modelId="{08EF6452-E26D-403E-BE40-AAC38E3B44F5}" type="presOf" srcId="{58E70D83-A369-4B00-BBD4-12D9E3EE453D}" destId="{BF65A666-CCEF-49A9-B9E0-3818B05E71A2}" srcOrd="0" destOrd="0" presId="urn:microsoft.com/office/officeart/2005/8/layout/chevron1"/>
    <dgm:cxn modelId="{D081B076-8D79-43F3-9FB5-3B754B8EEBC1}" type="presOf" srcId="{BA78FD81-0995-4A53-951E-AA6C285DDC01}" destId="{A7C5B585-B363-4397-A43D-81FAD883F6B5}" srcOrd="0" destOrd="0" presId="urn:microsoft.com/office/officeart/2005/8/layout/chevron1"/>
    <dgm:cxn modelId="{7E8EB02D-4EAE-47C1-BAAF-13523CB07205}" srcId="{85A2C376-A872-475C-B44C-9F45234E22CB}" destId="{58E70D83-A369-4B00-BBD4-12D9E3EE453D}" srcOrd="1" destOrd="0" parTransId="{15B38D18-8009-4640-A8D2-4CB860F0EFC2}" sibTransId="{E7586D0F-36D6-44C0-8AEB-C9DD05F31665}"/>
    <dgm:cxn modelId="{639AD3CA-870E-43F7-8CCB-3F9506CB4935}" srcId="{85A2C376-A872-475C-B44C-9F45234E22CB}" destId="{BA78FD81-0995-4A53-951E-AA6C285DDC01}" srcOrd="0" destOrd="0" parTransId="{77599ABB-EA06-4298-B960-4077DE5FE35D}" sibTransId="{1541A6AC-C1B1-4623-B578-7BD299AF88B4}"/>
    <dgm:cxn modelId="{89ED90AC-6F43-44AC-9EF6-83716DE49C28}" type="presOf" srcId="{85A2C376-A872-475C-B44C-9F45234E22CB}" destId="{32D1265C-32DE-41BE-B141-33BC69489CCF}" srcOrd="0" destOrd="0" presId="urn:microsoft.com/office/officeart/2005/8/layout/chevron1"/>
    <dgm:cxn modelId="{7E4CCC87-4352-4FCF-8E0F-6E68D77AF7DF}" type="presOf" srcId="{967800F2-9EF2-4869-A5F5-F1DCB309175D}" destId="{CF1B47DB-96A2-489F-9F73-53ED17102F82}" srcOrd="0" destOrd="0" presId="urn:microsoft.com/office/officeart/2005/8/layout/chevron1"/>
    <dgm:cxn modelId="{A8CABCB7-A602-48FE-85C2-F777698E936C}" srcId="{85A2C376-A872-475C-B44C-9F45234E22CB}" destId="{967800F2-9EF2-4869-A5F5-F1DCB309175D}" srcOrd="2" destOrd="0" parTransId="{CABBBADB-BA93-4A03-A4FC-6AF8952CCDF7}" sibTransId="{173573E0-6C0A-48C4-B0A1-3A12AC033091}"/>
    <dgm:cxn modelId="{246CCD10-364B-4A67-BBC8-0613C7230B97}" type="presParOf" srcId="{32D1265C-32DE-41BE-B141-33BC69489CCF}" destId="{A7C5B585-B363-4397-A43D-81FAD883F6B5}" srcOrd="0" destOrd="0" presId="urn:microsoft.com/office/officeart/2005/8/layout/chevron1"/>
    <dgm:cxn modelId="{59347A51-1D67-4989-BFB5-AC3CABECC7DA}" type="presParOf" srcId="{32D1265C-32DE-41BE-B141-33BC69489CCF}" destId="{7A4BB7CB-92BF-47F8-B42A-69E3FBF9626C}" srcOrd="1" destOrd="0" presId="urn:microsoft.com/office/officeart/2005/8/layout/chevron1"/>
    <dgm:cxn modelId="{04729607-12D5-420C-BCAA-5A1F01202A1A}" type="presParOf" srcId="{32D1265C-32DE-41BE-B141-33BC69489CCF}" destId="{BF65A666-CCEF-49A9-B9E0-3818B05E71A2}" srcOrd="2" destOrd="0" presId="urn:microsoft.com/office/officeart/2005/8/layout/chevron1"/>
    <dgm:cxn modelId="{B7598F60-4E5D-4DB4-B31E-E52192150576}" type="presParOf" srcId="{32D1265C-32DE-41BE-B141-33BC69489CCF}" destId="{AA1CC111-8B6B-4675-BC03-F48024A26801}" srcOrd="3" destOrd="0" presId="urn:microsoft.com/office/officeart/2005/8/layout/chevron1"/>
    <dgm:cxn modelId="{85CC802E-E2B8-4FAD-8EBC-80C21369E46A}" type="presParOf" srcId="{32D1265C-32DE-41BE-B141-33BC69489CCF}" destId="{CF1B47DB-96A2-489F-9F73-53ED17102F8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2C376-A872-475C-B44C-9F45234E22CB}" type="doc">
      <dgm:prSet loTypeId="urn:microsoft.com/office/officeart/2005/8/layout/chevron1" loCatId="process" qsTypeId="urn:microsoft.com/office/officeart/2005/8/quickstyle/simple1" qsCatId="simple" csTypeId="urn:microsoft.com/office/officeart/2005/8/colors/accent1_2" csCatId="accent1" phldr="1"/>
      <dgm:spPr/>
    </dgm:pt>
    <dgm:pt modelId="{BA78FD81-0995-4A53-951E-AA6C285DDC01}">
      <dgm:prSet phldrT="[Text]"/>
      <dgm:spPr>
        <a:solidFill>
          <a:srgbClr val="EF9A5A"/>
        </a:solidFill>
      </dgm:spPr>
      <dgm:t>
        <a:bodyPr/>
        <a:lstStyle/>
        <a:p>
          <a:r>
            <a:rPr lang="en-US" dirty="0" smtClean="0"/>
            <a:t>Collect </a:t>
          </a:r>
          <a:endParaRPr lang="en-US" dirty="0"/>
        </a:p>
      </dgm:t>
    </dgm:pt>
    <dgm:pt modelId="{77599ABB-EA06-4298-B960-4077DE5FE35D}" type="parTrans" cxnId="{639AD3CA-870E-43F7-8CCB-3F9506CB4935}">
      <dgm:prSet/>
      <dgm:spPr/>
      <dgm:t>
        <a:bodyPr/>
        <a:lstStyle/>
        <a:p>
          <a:endParaRPr lang="en-US"/>
        </a:p>
      </dgm:t>
    </dgm:pt>
    <dgm:pt modelId="{1541A6AC-C1B1-4623-B578-7BD299AF88B4}" type="sibTrans" cxnId="{639AD3CA-870E-43F7-8CCB-3F9506CB4935}">
      <dgm:prSet/>
      <dgm:spPr/>
      <dgm:t>
        <a:bodyPr/>
        <a:lstStyle/>
        <a:p>
          <a:endParaRPr lang="en-US"/>
        </a:p>
      </dgm:t>
    </dgm:pt>
    <dgm:pt modelId="{58E70D83-A369-4B00-BBD4-12D9E3EE453D}">
      <dgm:prSet phldrT="[Text]"/>
      <dgm:spPr>
        <a:solidFill>
          <a:srgbClr val="D65D56"/>
        </a:solidFill>
      </dgm:spPr>
      <dgm:t>
        <a:bodyPr/>
        <a:lstStyle/>
        <a:p>
          <a:r>
            <a:rPr lang="en-US" dirty="0" smtClean="0"/>
            <a:t>Interpret</a:t>
          </a:r>
          <a:endParaRPr lang="en-US" dirty="0"/>
        </a:p>
      </dgm:t>
    </dgm:pt>
    <dgm:pt modelId="{15B38D18-8009-4640-A8D2-4CB860F0EFC2}" type="parTrans" cxnId="{7E8EB02D-4EAE-47C1-BAAF-13523CB07205}">
      <dgm:prSet/>
      <dgm:spPr/>
      <dgm:t>
        <a:bodyPr/>
        <a:lstStyle/>
        <a:p>
          <a:endParaRPr lang="en-US"/>
        </a:p>
      </dgm:t>
    </dgm:pt>
    <dgm:pt modelId="{E7586D0F-36D6-44C0-8AEB-C9DD05F31665}" type="sibTrans" cxnId="{7E8EB02D-4EAE-47C1-BAAF-13523CB07205}">
      <dgm:prSet/>
      <dgm:spPr/>
      <dgm:t>
        <a:bodyPr/>
        <a:lstStyle/>
        <a:p>
          <a:endParaRPr lang="en-US"/>
        </a:p>
      </dgm:t>
    </dgm:pt>
    <dgm:pt modelId="{967800F2-9EF2-4869-A5F5-F1DCB309175D}">
      <dgm:prSet phldrT="[Text]"/>
      <dgm:spPr>
        <a:solidFill>
          <a:srgbClr val="BF202E"/>
        </a:solidFill>
      </dgm:spPr>
      <dgm:t>
        <a:bodyPr/>
        <a:lstStyle/>
        <a:p>
          <a:r>
            <a:rPr lang="en-US" dirty="0" smtClean="0"/>
            <a:t>Leverage</a:t>
          </a:r>
          <a:endParaRPr lang="en-US" dirty="0"/>
        </a:p>
      </dgm:t>
    </dgm:pt>
    <dgm:pt modelId="{CABBBADB-BA93-4A03-A4FC-6AF8952CCDF7}" type="parTrans" cxnId="{A8CABCB7-A602-48FE-85C2-F777698E936C}">
      <dgm:prSet/>
      <dgm:spPr/>
      <dgm:t>
        <a:bodyPr/>
        <a:lstStyle/>
        <a:p>
          <a:endParaRPr lang="en-US"/>
        </a:p>
      </dgm:t>
    </dgm:pt>
    <dgm:pt modelId="{173573E0-6C0A-48C4-B0A1-3A12AC033091}" type="sibTrans" cxnId="{A8CABCB7-A602-48FE-85C2-F777698E936C}">
      <dgm:prSet/>
      <dgm:spPr/>
      <dgm:t>
        <a:bodyPr/>
        <a:lstStyle/>
        <a:p>
          <a:endParaRPr lang="en-US"/>
        </a:p>
      </dgm:t>
    </dgm:pt>
    <dgm:pt modelId="{32D1265C-32DE-41BE-B141-33BC69489CCF}" type="pres">
      <dgm:prSet presAssocID="{85A2C376-A872-475C-B44C-9F45234E22CB}" presName="Name0" presStyleCnt="0">
        <dgm:presLayoutVars>
          <dgm:dir/>
          <dgm:animLvl val="lvl"/>
          <dgm:resizeHandles val="exact"/>
        </dgm:presLayoutVars>
      </dgm:prSet>
      <dgm:spPr/>
    </dgm:pt>
    <dgm:pt modelId="{A7C5B585-B363-4397-A43D-81FAD883F6B5}" type="pres">
      <dgm:prSet presAssocID="{BA78FD81-0995-4A53-951E-AA6C285DDC01}" presName="parTxOnly" presStyleLbl="node1" presStyleIdx="0" presStyleCnt="3">
        <dgm:presLayoutVars>
          <dgm:chMax val="0"/>
          <dgm:chPref val="0"/>
          <dgm:bulletEnabled val="1"/>
        </dgm:presLayoutVars>
      </dgm:prSet>
      <dgm:spPr/>
      <dgm:t>
        <a:bodyPr/>
        <a:lstStyle/>
        <a:p>
          <a:endParaRPr lang="en-US"/>
        </a:p>
      </dgm:t>
    </dgm:pt>
    <dgm:pt modelId="{7A4BB7CB-92BF-47F8-B42A-69E3FBF9626C}" type="pres">
      <dgm:prSet presAssocID="{1541A6AC-C1B1-4623-B578-7BD299AF88B4}" presName="parTxOnlySpace" presStyleCnt="0"/>
      <dgm:spPr/>
    </dgm:pt>
    <dgm:pt modelId="{BF65A666-CCEF-49A9-B9E0-3818B05E71A2}" type="pres">
      <dgm:prSet presAssocID="{58E70D83-A369-4B00-BBD4-12D9E3EE453D}" presName="parTxOnly" presStyleLbl="node1" presStyleIdx="1" presStyleCnt="3">
        <dgm:presLayoutVars>
          <dgm:chMax val="0"/>
          <dgm:chPref val="0"/>
          <dgm:bulletEnabled val="1"/>
        </dgm:presLayoutVars>
      </dgm:prSet>
      <dgm:spPr/>
      <dgm:t>
        <a:bodyPr/>
        <a:lstStyle/>
        <a:p>
          <a:endParaRPr lang="en-US"/>
        </a:p>
      </dgm:t>
    </dgm:pt>
    <dgm:pt modelId="{AA1CC111-8B6B-4675-BC03-F48024A26801}" type="pres">
      <dgm:prSet presAssocID="{E7586D0F-36D6-44C0-8AEB-C9DD05F31665}" presName="parTxOnlySpace" presStyleCnt="0"/>
      <dgm:spPr/>
    </dgm:pt>
    <dgm:pt modelId="{CF1B47DB-96A2-489F-9F73-53ED17102F82}" type="pres">
      <dgm:prSet presAssocID="{967800F2-9EF2-4869-A5F5-F1DCB309175D}" presName="parTxOnly" presStyleLbl="node1" presStyleIdx="2" presStyleCnt="3">
        <dgm:presLayoutVars>
          <dgm:chMax val="0"/>
          <dgm:chPref val="0"/>
          <dgm:bulletEnabled val="1"/>
        </dgm:presLayoutVars>
      </dgm:prSet>
      <dgm:spPr/>
      <dgm:t>
        <a:bodyPr/>
        <a:lstStyle/>
        <a:p>
          <a:endParaRPr lang="en-US"/>
        </a:p>
      </dgm:t>
    </dgm:pt>
  </dgm:ptLst>
  <dgm:cxnLst>
    <dgm:cxn modelId="{C0B21F2D-3E3E-431F-ADB9-CDA1FE11FE3A}" type="presOf" srcId="{BA78FD81-0995-4A53-951E-AA6C285DDC01}" destId="{A7C5B585-B363-4397-A43D-81FAD883F6B5}" srcOrd="0" destOrd="0" presId="urn:microsoft.com/office/officeart/2005/8/layout/chevron1"/>
    <dgm:cxn modelId="{7E8EB02D-4EAE-47C1-BAAF-13523CB07205}" srcId="{85A2C376-A872-475C-B44C-9F45234E22CB}" destId="{58E70D83-A369-4B00-BBD4-12D9E3EE453D}" srcOrd="1" destOrd="0" parTransId="{15B38D18-8009-4640-A8D2-4CB860F0EFC2}" sibTransId="{E7586D0F-36D6-44C0-8AEB-C9DD05F31665}"/>
    <dgm:cxn modelId="{639AD3CA-870E-43F7-8CCB-3F9506CB4935}" srcId="{85A2C376-A872-475C-B44C-9F45234E22CB}" destId="{BA78FD81-0995-4A53-951E-AA6C285DDC01}" srcOrd="0" destOrd="0" parTransId="{77599ABB-EA06-4298-B960-4077DE5FE35D}" sibTransId="{1541A6AC-C1B1-4623-B578-7BD299AF88B4}"/>
    <dgm:cxn modelId="{5E956B53-406C-49F7-8586-0CEE10358AB3}" type="presOf" srcId="{58E70D83-A369-4B00-BBD4-12D9E3EE453D}" destId="{BF65A666-CCEF-49A9-B9E0-3818B05E71A2}" srcOrd="0" destOrd="0" presId="urn:microsoft.com/office/officeart/2005/8/layout/chevron1"/>
    <dgm:cxn modelId="{B1E9DDE5-B20C-473C-93B8-D987BE3EBC66}" type="presOf" srcId="{85A2C376-A872-475C-B44C-9F45234E22CB}" destId="{32D1265C-32DE-41BE-B141-33BC69489CCF}" srcOrd="0" destOrd="0" presId="urn:microsoft.com/office/officeart/2005/8/layout/chevron1"/>
    <dgm:cxn modelId="{9384BD05-369F-4294-8329-5DF423D29C01}" type="presOf" srcId="{967800F2-9EF2-4869-A5F5-F1DCB309175D}" destId="{CF1B47DB-96A2-489F-9F73-53ED17102F82}" srcOrd="0" destOrd="0" presId="urn:microsoft.com/office/officeart/2005/8/layout/chevron1"/>
    <dgm:cxn modelId="{A8CABCB7-A602-48FE-85C2-F777698E936C}" srcId="{85A2C376-A872-475C-B44C-9F45234E22CB}" destId="{967800F2-9EF2-4869-A5F5-F1DCB309175D}" srcOrd="2" destOrd="0" parTransId="{CABBBADB-BA93-4A03-A4FC-6AF8952CCDF7}" sibTransId="{173573E0-6C0A-48C4-B0A1-3A12AC033091}"/>
    <dgm:cxn modelId="{5C9F20DD-3F5A-4BDC-809E-028F1D1D7A1F}" type="presParOf" srcId="{32D1265C-32DE-41BE-B141-33BC69489CCF}" destId="{A7C5B585-B363-4397-A43D-81FAD883F6B5}" srcOrd="0" destOrd="0" presId="urn:microsoft.com/office/officeart/2005/8/layout/chevron1"/>
    <dgm:cxn modelId="{DEC601F5-626D-4F69-A883-DA89B7D10E6A}" type="presParOf" srcId="{32D1265C-32DE-41BE-B141-33BC69489CCF}" destId="{7A4BB7CB-92BF-47F8-B42A-69E3FBF9626C}" srcOrd="1" destOrd="0" presId="urn:microsoft.com/office/officeart/2005/8/layout/chevron1"/>
    <dgm:cxn modelId="{CC8B6B62-DEF6-40AC-86CC-5B4E50C3604D}" type="presParOf" srcId="{32D1265C-32DE-41BE-B141-33BC69489CCF}" destId="{BF65A666-CCEF-49A9-B9E0-3818B05E71A2}" srcOrd="2" destOrd="0" presId="urn:microsoft.com/office/officeart/2005/8/layout/chevron1"/>
    <dgm:cxn modelId="{F42744B1-1B88-4BD4-8EAE-F10969356F90}" type="presParOf" srcId="{32D1265C-32DE-41BE-B141-33BC69489CCF}" destId="{AA1CC111-8B6B-4675-BC03-F48024A26801}" srcOrd="3" destOrd="0" presId="urn:microsoft.com/office/officeart/2005/8/layout/chevron1"/>
    <dgm:cxn modelId="{E3DC567F-0F8B-43BD-8438-4B17CF28368F}" type="presParOf" srcId="{32D1265C-32DE-41BE-B141-33BC69489CCF}" destId="{CF1B47DB-96A2-489F-9F73-53ED17102F8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2F9243-8AC1-461E-A2D6-1BED5F77BA2E}" type="doc">
      <dgm:prSet loTypeId="urn:microsoft.com/office/officeart/2009/3/layout/IncreasingArrowsProcess" loCatId="process" qsTypeId="urn:microsoft.com/office/officeart/2005/8/quickstyle/simple1" qsCatId="simple" csTypeId="urn:microsoft.com/office/officeart/2005/8/colors/accent4_3" csCatId="accent4" phldr="1"/>
      <dgm:spPr/>
      <dgm:t>
        <a:bodyPr/>
        <a:lstStyle/>
        <a:p>
          <a:endParaRPr lang="en-US"/>
        </a:p>
      </dgm:t>
    </dgm:pt>
    <dgm:pt modelId="{B644B346-FEA3-4560-9F81-AA6729DDF347}">
      <dgm:prSet phldrT="[Text]" custT="1"/>
      <dgm:spPr/>
      <dgm:t>
        <a:bodyPr/>
        <a:lstStyle/>
        <a:p>
          <a:r>
            <a:rPr lang="en-US" sz="2000" dirty="0" smtClean="0"/>
            <a:t>Decide what</a:t>
          </a:r>
        </a:p>
        <a:p>
          <a:r>
            <a:rPr lang="en-US" sz="2000" dirty="0" smtClean="0"/>
            <a:t>matters</a:t>
          </a:r>
          <a:endParaRPr lang="en-US" sz="2000" dirty="0"/>
        </a:p>
      </dgm:t>
    </dgm:pt>
    <dgm:pt modelId="{655E4563-214A-4E2E-AF72-08B694B99CAB}" type="parTrans" cxnId="{63BF0272-B1A3-4396-A4AF-599D903EF721}">
      <dgm:prSet/>
      <dgm:spPr/>
      <dgm:t>
        <a:bodyPr/>
        <a:lstStyle/>
        <a:p>
          <a:endParaRPr lang="en-US" sz="2000"/>
        </a:p>
      </dgm:t>
    </dgm:pt>
    <dgm:pt modelId="{DFFEDABE-81DF-4D31-A609-293D4F120F57}" type="sibTrans" cxnId="{63BF0272-B1A3-4396-A4AF-599D903EF721}">
      <dgm:prSet/>
      <dgm:spPr/>
      <dgm:t>
        <a:bodyPr/>
        <a:lstStyle/>
        <a:p>
          <a:endParaRPr lang="en-US" sz="2000"/>
        </a:p>
      </dgm:t>
    </dgm:pt>
    <dgm:pt modelId="{7A3FF1C5-BF5A-4BB7-A682-4988507EB4E9}">
      <dgm:prSet phldrT="[Text]" custT="1"/>
      <dgm:spPr/>
      <dgm:t>
        <a:bodyPr/>
        <a:lstStyle/>
        <a:p>
          <a:r>
            <a:rPr lang="en-US" sz="2000" dirty="0" smtClean="0"/>
            <a:t>Make data</a:t>
          </a:r>
        </a:p>
        <a:p>
          <a:r>
            <a:rPr lang="en-US" sz="2000" dirty="0" smtClean="0"/>
            <a:t>accessible</a:t>
          </a:r>
          <a:endParaRPr lang="en-US" sz="2000" dirty="0"/>
        </a:p>
      </dgm:t>
    </dgm:pt>
    <dgm:pt modelId="{20F04B9B-F1DE-4DB8-9793-856A67EAF5C3}" type="parTrans" cxnId="{F4DC186B-EE06-4C2F-85DA-8E54011863A9}">
      <dgm:prSet/>
      <dgm:spPr/>
      <dgm:t>
        <a:bodyPr/>
        <a:lstStyle/>
        <a:p>
          <a:endParaRPr lang="en-US" sz="2000"/>
        </a:p>
      </dgm:t>
    </dgm:pt>
    <dgm:pt modelId="{1EB83EA3-9F34-4B08-B892-11280BC0259C}" type="sibTrans" cxnId="{F4DC186B-EE06-4C2F-85DA-8E54011863A9}">
      <dgm:prSet/>
      <dgm:spPr/>
      <dgm:t>
        <a:bodyPr/>
        <a:lstStyle/>
        <a:p>
          <a:endParaRPr lang="en-US" sz="2000"/>
        </a:p>
      </dgm:t>
    </dgm:pt>
    <dgm:pt modelId="{1B533D78-818D-45D0-9AF9-862E014F5468}">
      <dgm:prSet phldrT="[Text]" custT="1"/>
      <dgm:spPr/>
      <dgm:t>
        <a:bodyPr/>
        <a:lstStyle/>
        <a:p>
          <a:r>
            <a:rPr lang="en-US" sz="2000" dirty="0" smtClean="0"/>
            <a:t>Focus your </a:t>
          </a:r>
        </a:p>
        <a:p>
          <a:r>
            <a:rPr lang="en-US" sz="2000" dirty="0" smtClean="0"/>
            <a:t>efforts</a:t>
          </a:r>
          <a:endParaRPr lang="en-US" sz="2000" dirty="0"/>
        </a:p>
      </dgm:t>
    </dgm:pt>
    <dgm:pt modelId="{373E7253-DB63-4FAD-A8FE-4F8D540F0324}" type="parTrans" cxnId="{EC8CACB4-FC92-4BF0-BFA7-4B4E1AEE5847}">
      <dgm:prSet/>
      <dgm:spPr/>
      <dgm:t>
        <a:bodyPr/>
        <a:lstStyle/>
        <a:p>
          <a:endParaRPr lang="en-US" sz="2000"/>
        </a:p>
      </dgm:t>
    </dgm:pt>
    <dgm:pt modelId="{C905D689-971D-4161-9000-9C78C60265CF}" type="sibTrans" cxnId="{EC8CACB4-FC92-4BF0-BFA7-4B4E1AEE5847}">
      <dgm:prSet/>
      <dgm:spPr/>
      <dgm:t>
        <a:bodyPr/>
        <a:lstStyle/>
        <a:p>
          <a:endParaRPr lang="en-US" sz="2000"/>
        </a:p>
      </dgm:t>
    </dgm:pt>
    <dgm:pt modelId="{59136C6F-F9D7-4BA2-8158-3267A67B062D}">
      <dgm:prSet phldrT="[Text]" custT="1"/>
      <dgm:spPr/>
      <dgm:t>
        <a:bodyPr/>
        <a:lstStyle/>
        <a:p>
          <a:r>
            <a:rPr lang="en-US" sz="2000" dirty="0" smtClean="0"/>
            <a:t>Be prepared </a:t>
          </a:r>
        </a:p>
        <a:p>
          <a:r>
            <a:rPr lang="en-US" sz="2000" dirty="0" smtClean="0"/>
            <a:t>to operate </a:t>
          </a:r>
        </a:p>
        <a:p>
          <a:r>
            <a:rPr lang="en-US" sz="2000" dirty="0" smtClean="0"/>
            <a:t>differently</a:t>
          </a:r>
          <a:endParaRPr lang="en-US" sz="2000" dirty="0"/>
        </a:p>
      </dgm:t>
    </dgm:pt>
    <dgm:pt modelId="{29CFBBBC-B8D2-44B8-9685-6C2C0600D8FD}" type="parTrans" cxnId="{234BF71B-1470-4035-9486-72040478391D}">
      <dgm:prSet/>
      <dgm:spPr/>
      <dgm:t>
        <a:bodyPr/>
        <a:lstStyle/>
        <a:p>
          <a:endParaRPr lang="en-US" sz="2000"/>
        </a:p>
      </dgm:t>
    </dgm:pt>
    <dgm:pt modelId="{76E3DE06-63A5-4199-BDC5-55FB06557F9C}" type="sibTrans" cxnId="{234BF71B-1470-4035-9486-72040478391D}">
      <dgm:prSet/>
      <dgm:spPr/>
      <dgm:t>
        <a:bodyPr/>
        <a:lstStyle/>
        <a:p>
          <a:endParaRPr lang="en-US" sz="2000"/>
        </a:p>
      </dgm:t>
    </dgm:pt>
    <dgm:pt modelId="{ED916C78-E000-4DCC-AE23-7D3AA5EA7EA4}" type="pres">
      <dgm:prSet presAssocID="{D82F9243-8AC1-461E-A2D6-1BED5F77BA2E}" presName="Name0" presStyleCnt="0">
        <dgm:presLayoutVars>
          <dgm:chMax val="5"/>
          <dgm:chPref val="5"/>
          <dgm:dir/>
          <dgm:animLvl val="lvl"/>
        </dgm:presLayoutVars>
      </dgm:prSet>
      <dgm:spPr/>
      <dgm:t>
        <a:bodyPr/>
        <a:lstStyle/>
        <a:p>
          <a:endParaRPr lang="en-US"/>
        </a:p>
      </dgm:t>
    </dgm:pt>
    <dgm:pt modelId="{BAB9D9B1-B995-4964-8185-A85CD503B0DF}" type="pres">
      <dgm:prSet presAssocID="{B644B346-FEA3-4560-9F81-AA6729DDF347}" presName="parentText1" presStyleLbl="node1" presStyleIdx="0" presStyleCnt="4" custScaleY="224601">
        <dgm:presLayoutVars>
          <dgm:chMax/>
          <dgm:chPref val="3"/>
          <dgm:bulletEnabled val="1"/>
        </dgm:presLayoutVars>
      </dgm:prSet>
      <dgm:spPr/>
      <dgm:t>
        <a:bodyPr/>
        <a:lstStyle/>
        <a:p>
          <a:endParaRPr lang="en-US"/>
        </a:p>
      </dgm:t>
    </dgm:pt>
    <dgm:pt modelId="{1C48BE77-379E-4B11-81A5-284152C968EE}" type="pres">
      <dgm:prSet presAssocID="{7A3FF1C5-BF5A-4BB7-A682-4988507EB4E9}" presName="parentText2" presStyleLbl="node1" presStyleIdx="1" presStyleCnt="4" custScaleY="224601">
        <dgm:presLayoutVars>
          <dgm:chMax/>
          <dgm:chPref val="3"/>
          <dgm:bulletEnabled val="1"/>
        </dgm:presLayoutVars>
      </dgm:prSet>
      <dgm:spPr/>
      <dgm:t>
        <a:bodyPr/>
        <a:lstStyle/>
        <a:p>
          <a:endParaRPr lang="en-US"/>
        </a:p>
      </dgm:t>
    </dgm:pt>
    <dgm:pt modelId="{2080F057-588C-4E99-B45B-1F702AEABDC2}" type="pres">
      <dgm:prSet presAssocID="{1B533D78-818D-45D0-9AF9-862E014F5468}" presName="parentText3" presStyleLbl="node1" presStyleIdx="2" presStyleCnt="4" custScaleY="224601">
        <dgm:presLayoutVars>
          <dgm:chMax/>
          <dgm:chPref val="3"/>
          <dgm:bulletEnabled val="1"/>
        </dgm:presLayoutVars>
      </dgm:prSet>
      <dgm:spPr/>
      <dgm:t>
        <a:bodyPr/>
        <a:lstStyle/>
        <a:p>
          <a:endParaRPr lang="en-US"/>
        </a:p>
      </dgm:t>
    </dgm:pt>
    <dgm:pt modelId="{FE58A9B4-ABD1-4E5F-8ACD-D7F0FC4E19EE}" type="pres">
      <dgm:prSet presAssocID="{59136C6F-F9D7-4BA2-8158-3267A67B062D}" presName="parentText4" presStyleLbl="node1" presStyleIdx="3" presStyleCnt="4" custScaleY="224601">
        <dgm:presLayoutVars>
          <dgm:chMax/>
          <dgm:chPref val="3"/>
          <dgm:bulletEnabled val="1"/>
        </dgm:presLayoutVars>
      </dgm:prSet>
      <dgm:spPr/>
      <dgm:t>
        <a:bodyPr/>
        <a:lstStyle/>
        <a:p>
          <a:endParaRPr lang="en-US"/>
        </a:p>
      </dgm:t>
    </dgm:pt>
  </dgm:ptLst>
  <dgm:cxnLst>
    <dgm:cxn modelId="{EC8CACB4-FC92-4BF0-BFA7-4B4E1AEE5847}" srcId="{D82F9243-8AC1-461E-A2D6-1BED5F77BA2E}" destId="{1B533D78-818D-45D0-9AF9-862E014F5468}" srcOrd="2" destOrd="0" parTransId="{373E7253-DB63-4FAD-A8FE-4F8D540F0324}" sibTransId="{C905D689-971D-4161-9000-9C78C60265CF}"/>
    <dgm:cxn modelId="{876AF6CC-C36D-43AA-B57B-CBD5095A270E}" type="presOf" srcId="{59136C6F-F9D7-4BA2-8158-3267A67B062D}" destId="{FE58A9B4-ABD1-4E5F-8ACD-D7F0FC4E19EE}" srcOrd="0" destOrd="0" presId="urn:microsoft.com/office/officeart/2009/3/layout/IncreasingArrowsProcess"/>
    <dgm:cxn modelId="{234BF71B-1470-4035-9486-72040478391D}" srcId="{D82F9243-8AC1-461E-A2D6-1BED5F77BA2E}" destId="{59136C6F-F9D7-4BA2-8158-3267A67B062D}" srcOrd="3" destOrd="0" parTransId="{29CFBBBC-B8D2-44B8-9685-6C2C0600D8FD}" sibTransId="{76E3DE06-63A5-4199-BDC5-55FB06557F9C}"/>
    <dgm:cxn modelId="{2816A781-BA8B-4D23-9269-B406A3128778}" type="presOf" srcId="{D82F9243-8AC1-461E-A2D6-1BED5F77BA2E}" destId="{ED916C78-E000-4DCC-AE23-7D3AA5EA7EA4}" srcOrd="0" destOrd="0" presId="urn:microsoft.com/office/officeart/2009/3/layout/IncreasingArrowsProcess"/>
    <dgm:cxn modelId="{96F6D928-D787-4767-B7CE-8FCCB0058491}" type="presOf" srcId="{1B533D78-818D-45D0-9AF9-862E014F5468}" destId="{2080F057-588C-4E99-B45B-1F702AEABDC2}" srcOrd="0" destOrd="0" presId="urn:microsoft.com/office/officeart/2009/3/layout/IncreasingArrowsProcess"/>
    <dgm:cxn modelId="{F4DC186B-EE06-4C2F-85DA-8E54011863A9}" srcId="{D82F9243-8AC1-461E-A2D6-1BED5F77BA2E}" destId="{7A3FF1C5-BF5A-4BB7-A682-4988507EB4E9}" srcOrd="1" destOrd="0" parTransId="{20F04B9B-F1DE-4DB8-9793-856A67EAF5C3}" sibTransId="{1EB83EA3-9F34-4B08-B892-11280BC0259C}"/>
    <dgm:cxn modelId="{63BF0272-B1A3-4396-A4AF-599D903EF721}" srcId="{D82F9243-8AC1-461E-A2D6-1BED5F77BA2E}" destId="{B644B346-FEA3-4560-9F81-AA6729DDF347}" srcOrd="0" destOrd="0" parTransId="{655E4563-214A-4E2E-AF72-08B694B99CAB}" sibTransId="{DFFEDABE-81DF-4D31-A609-293D4F120F57}"/>
    <dgm:cxn modelId="{567C77AD-A2F2-433F-9877-1D9AEBC81FFD}" type="presOf" srcId="{B644B346-FEA3-4560-9F81-AA6729DDF347}" destId="{BAB9D9B1-B995-4964-8185-A85CD503B0DF}" srcOrd="0" destOrd="0" presId="urn:microsoft.com/office/officeart/2009/3/layout/IncreasingArrowsProcess"/>
    <dgm:cxn modelId="{2B44B35F-CBF8-4652-B800-BD546EDBC86F}" type="presOf" srcId="{7A3FF1C5-BF5A-4BB7-A682-4988507EB4E9}" destId="{1C48BE77-379E-4B11-81A5-284152C968EE}" srcOrd="0" destOrd="0" presId="urn:microsoft.com/office/officeart/2009/3/layout/IncreasingArrowsProcess"/>
    <dgm:cxn modelId="{02C725E5-5721-4FB4-B8E0-E68661626CAC}" type="presParOf" srcId="{ED916C78-E000-4DCC-AE23-7D3AA5EA7EA4}" destId="{BAB9D9B1-B995-4964-8185-A85CD503B0DF}" srcOrd="0" destOrd="0" presId="urn:microsoft.com/office/officeart/2009/3/layout/IncreasingArrowsProcess"/>
    <dgm:cxn modelId="{6BF57798-7390-4DAC-BF5F-B26F5A10E233}" type="presParOf" srcId="{ED916C78-E000-4DCC-AE23-7D3AA5EA7EA4}" destId="{1C48BE77-379E-4B11-81A5-284152C968EE}" srcOrd="1" destOrd="0" presId="urn:microsoft.com/office/officeart/2009/3/layout/IncreasingArrowsProcess"/>
    <dgm:cxn modelId="{37FA5CCA-CD61-4C20-BF5B-B22E0C9A704D}" type="presParOf" srcId="{ED916C78-E000-4DCC-AE23-7D3AA5EA7EA4}" destId="{2080F057-588C-4E99-B45B-1F702AEABDC2}" srcOrd="2" destOrd="0" presId="urn:microsoft.com/office/officeart/2009/3/layout/IncreasingArrowsProcess"/>
    <dgm:cxn modelId="{340608A6-F52B-4B96-9B00-98115A1145F0}" type="presParOf" srcId="{ED916C78-E000-4DCC-AE23-7D3AA5EA7EA4}" destId="{FE58A9B4-ABD1-4E5F-8ACD-D7F0FC4E19E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4F416-0F24-4452-9ADA-2BDC6BEAA625}" type="doc">
      <dgm:prSet loTypeId="urn:microsoft.com/office/officeart/2005/8/layout/gear1" loCatId="cycle" qsTypeId="urn:microsoft.com/office/officeart/2005/8/quickstyle/simple1" qsCatId="simple" csTypeId="urn:microsoft.com/office/officeart/2005/8/colors/accent4_3" csCatId="accent4" phldr="1"/>
      <dgm:spPr/>
    </dgm:pt>
    <dgm:pt modelId="{6843DB21-DFD5-49CF-B870-43C4E44FBAF6}">
      <dgm:prSet custT="1"/>
      <dgm:spPr/>
      <dgm:t>
        <a:bodyPr/>
        <a:lstStyle/>
        <a:p>
          <a:r>
            <a:rPr lang="en-US" sz="2000" dirty="0" smtClean="0"/>
            <a:t>Staff</a:t>
          </a:r>
        </a:p>
      </dgm:t>
    </dgm:pt>
    <dgm:pt modelId="{6A45688A-982C-4F90-A25B-D92BA8E7DD08}" type="parTrans" cxnId="{BFFC80AB-F093-47BF-99D8-1AE3A28BC25F}">
      <dgm:prSet/>
      <dgm:spPr/>
      <dgm:t>
        <a:bodyPr/>
        <a:lstStyle/>
        <a:p>
          <a:endParaRPr lang="en-US" sz="2000"/>
        </a:p>
      </dgm:t>
    </dgm:pt>
    <dgm:pt modelId="{52C3E1B6-AD19-457D-8194-F40318979E43}" type="sibTrans" cxnId="{BFFC80AB-F093-47BF-99D8-1AE3A28BC25F}">
      <dgm:prSet/>
      <dgm:spPr/>
      <dgm:t>
        <a:bodyPr/>
        <a:lstStyle/>
        <a:p>
          <a:endParaRPr lang="en-US" sz="2000"/>
        </a:p>
      </dgm:t>
    </dgm:pt>
    <dgm:pt modelId="{F565E8FC-53CA-4A08-8499-9F4D1F77C165}">
      <dgm:prSet custT="1"/>
      <dgm:spPr/>
      <dgm:t>
        <a:bodyPr/>
        <a:lstStyle/>
        <a:p>
          <a:r>
            <a:rPr lang="en-US" sz="1800" dirty="0" smtClean="0"/>
            <a:t>Leadership</a:t>
          </a:r>
        </a:p>
      </dgm:t>
    </dgm:pt>
    <dgm:pt modelId="{19254D58-7B58-4B16-8ACC-F92E01979575}" type="parTrans" cxnId="{4043AA42-9920-44F2-BC21-9889F3CE18E5}">
      <dgm:prSet/>
      <dgm:spPr/>
      <dgm:t>
        <a:bodyPr/>
        <a:lstStyle/>
        <a:p>
          <a:endParaRPr lang="en-US" sz="2000"/>
        </a:p>
      </dgm:t>
    </dgm:pt>
    <dgm:pt modelId="{E7B5011F-1279-41EA-8868-B8069A398241}" type="sibTrans" cxnId="{4043AA42-9920-44F2-BC21-9889F3CE18E5}">
      <dgm:prSet/>
      <dgm:spPr/>
      <dgm:t>
        <a:bodyPr/>
        <a:lstStyle/>
        <a:p>
          <a:endParaRPr lang="en-US" sz="2000"/>
        </a:p>
      </dgm:t>
    </dgm:pt>
    <dgm:pt modelId="{E23B4FE3-B040-4CF6-8868-453466B84FCC}">
      <dgm:prSet phldrT="[Text]" custT="1"/>
      <dgm:spPr/>
      <dgm:t>
        <a:bodyPr/>
        <a:lstStyle/>
        <a:p>
          <a:r>
            <a:rPr lang="en-US" sz="2000" dirty="0" smtClean="0"/>
            <a:t>Patients and families</a:t>
          </a:r>
          <a:endParaRPr lang="en-US" sz="2000" dirty="0"/>
        </a:p>
      </dgm:t>
    </dgm:pt>
    <dgm:pt modelId="{6077EA24-DCAD-4DF0-B924-16720B2D7B75}" type="parTrans" cxnId="{79C4A3B3-0CA1-46E5-A58F-F5BE2BF68EA9}">
      <dgm:prSet/>
      <dgm:spPr/>
      <dgm:t>
        <a:bodyPr/>
        <a:lstStyle/>
        <a:p>
          <a:endParaRPr lang="en-US" sz="2000"/>
        </a:p>
      </dgm:t>
    </dgm:pt>
    <dgm:pt modelId="{C68BC7F8-5FB7-4490-862C-2ECFD3629A12}" type="sibTrans" cxnId="{79C4A3B3-0CA1-46E5-A58F-F5BE2BF68EA9}">
      <dgm:prSet/>
      <dgm:spPr/>
      <dgm:t>
        <a:bodyPr/>
        <a:lstStyle/>
        <a:p>
          <a:endParaRPr lang="en-US" sz="2000"/>
        </a:p>
      </dgm:t>
    </dgm:pt>
    <dgm:pt modelId="{BF89B085-3383-4CC1-A417-99CA83A4D8A7}" type="pres">
      <dgm:prSet presAssocID="{70C4F416-0F24-4452-9ADA-2BDC6BEAA625}" presName="composite" presStyleCnt="0">
        <dgm:presLayoutVars>
          <dgm:chMax val="3"/>
          <dgm:animLvl val="lvl"/>
          <dgm:resizeHandles val="exact"/>
        </dgm:presLayoutVars>
      </dgm:prSet>
      <dgm:spPr/>
    </dgm:pt>
    <dgm:pt modelId="{99F19371-2AC0-42EE-817C-F58BCA0C7D1F}" type="pres">
      <dgm:prSet presAssocID="{E23B4FE3-B040-4CF6-8868-453466B84FCC}" presName="gear1" presStyleLbl="node1" presStyleIdx="0" presStyleCnt="3">
        <dgm:presLayoutVars>
          <dgm:chMax val="1"/>
          <dgm:bulletEnabled val="1"/>
        </dgm:presLayoutVars>
      </dgm:prSet>
      <dgm:spPr/>
      <dgm:t>
        <a:bodyPr/>
        <a:lstStyle/>
        <a:p>
          <a:endParaRPr lang="en-US"/>
        </a:p>
      </dgm:t>
    </dgm:pt>
    <dgm:pt modelId="{68E07FCA-D8A3-481C-877B-50DD136D76B1}" type="pres">
      <dgm:prSet presAssocID="{E23B4FE3-B040-4CF6-8868-453466B84FCC}" presName="gear1srcNode" presStyleLbl="node1" presStyleIdx="0" presStyleCnt="3"/>
      <dgm:spPr/>
      <dgm:t>
        <a:bodyPr/>
        <a:lstStyle/>
        <a:p>
          <a:endParaRPr lang="en-US"/>
        </a:p>
      </dgm:t>
    </dgm:pt>
    <dgm:pt modelId="{0A3974F5-B357-4620-93BF-0FDF90D497B7}" type="pres">
      <dgm:prSet presAssocID="{E23B4FE3-B040-4CF6-8868-453466B84FCC}" presName="gear1dstNode" presStyleLbl="node1" presStyleIdx="0" presStyleCnt="3"/>
      <dgm:spPr/>
      <dgm:t>
        <a:bodyPr/>
        <a:lstStyle/>
        <a:p>
          <a:endParaRPr lang="en-US"/>
        </a:p>
      </dgm:t>
    </dgm:pt>
    <dgm:pt modelId="{C5B2887D-152B-4776-A00D-FDE0B850C7B4}" type="pres">
      <dgm:prSet presAssocID="{6843DB21-DFD5-49CF-B870-43C4E44FBAF6}" presName="gear2" presStyleLbl="node1" presStyleIdx="1" presStyleCnt="3" custLinFactNeighborX="-2168" custLinFactNeighborY="6830">
        <dgm:presLayoutVars>
          <dgm:chMax val="1"/>
          <dgm:bulletEnabled val="1"/>
        </dgm:presLayoutVars>
      </dgm:prSet>
      <dgm:spPr/>
      <dgm:t>
        <a:bodyPr/>
        <a:lstStyle/>
        <a:p>
          <a:endParaRPr lang="en-US"/>
        </a:p>
      </dgm:t>
    </dgm:pt>
    <dgm:pt modelId="{1487B1F2-1F60-46CA-B5DD-5FBFB97703B1}" type="pres">
      <dgm:prSet presAssocID="{6843DB21-DFD5-49CF-B870-43C4E44FBAF6}" presName="gear2srcNode" presStyleLbl="node1" presStyleIdx="1" presStyleCnt="3"/>
      <dgm:spPr/>
      <dgm:t>
        <a:bodyPr/>
        <a:lstStyle/>
        <a:p>
          <a:endParaRPr lang="en-US"/>
        </a:p>
      </dgm:t>
    </dgm:pt>
    <dgm:pt modelId="{00000066-D6AC-4689-978C-CE3C91F6E4B4}" type="pres">
      <dgm:prSet presAssocID="{6843DB21-DFD5-49CF-B870-43C4E44FBAF6}" presName="gear2dstNode" presStyleLbl="node1" presStyleIdx="1" presStyleCnt="3"/>
      <dgm:spPr/>
      <dgm:t>
        <a:bodyPr/>
        <a:lstStyle/>
        <a:p>
          <a:endParaRPr lang="en-US"/>
        </a:p>
      </dgm:t>
    </dgm:pt>
    <dgm:pt modelId="{CC3DEDE4-396E-416A-8565-DDFA81D5D961}" type="pres">
      <dgm:prSet presAssocID="{F565E8FC-53CA-4A08-8499-9F4D1F77C165}" presName="gear3" presStyleLbl="node1" presStyleIdx="2" presStyleCnt="3" custScaleX="130941" custScaleY="133576" custLinFactNeighborX="5964" custLinFactNeighborY="-253"/>
      <dgm:spPr/>
      <dgm:t>
        <a:bodyPr/>
        <a:lstStyle/>
        <a:p>
          <a:endParaRPr lang="en-US"/>
        </a:p>
      </dgm:t>
    </dgm:pt>
    <dgm:pt modelId="{D4A51298-1E08-4271-8246-431ED273CDA1}" type="pres">
      <dgm:prSet presAssocID="{F565E8FC-53CA-4A08-8499-9F4D1F77C165}" presName="gear3tx" presStyleLbl="node1" presStyleIdx="2" presStyleCnt="3">
        <dgm:presLayoutVars>
          <dgm:chMax val="1"/>
          <dgm:bulletEnabled val="1"/>
        </dgm:presLayoutVars>
      </dgm:prSet>
      <dgm:spPr/>
      <dgm:t>
        <a:bodyPr/>
        <a:lstStyle/>
        <a:p>
          <a:endParaRPr lang="en-US"/>
        </a:p>
      </dgm:t>
    </dgm:pt>
    <dgm:pt modelId="{FEB7C4EA-3C71-497A-AC1A-B9714BDEA4F0}" type="pres">
      <dgm:prSet presAssocID="{F565E8FC-53CA-4A08-8499-9F4D1F77C165}" presName="gear3srcNode" presStyleLbl="node1" presStyleIdx="2" presStyleCnt="3"/>
      <dgm:spPr/>
      <dgm:t>
        <a:bodyPr/>
        <a:lstStyle/>
        <a:p>
          <a:endParaRPr lang="en-US"/>
        </a:p>
      </dgm:t>
    </dgm:pt>
    <dgm:pt modelId="{2536906E-9E54-4F6B-9E1B-65A2B476ABCF}" type="pres">
      <dgm:prSet presAssocID="{F565E8FC-53CA-4A08-8499-9F4D1F77C165}" presName="gear3dstNode" presStyleLbl="node1" presStyleIdx="2" presStyleCnt="3"/>
      <dgm:spPr/>
      <dgm:t>
        <a:bodyPr/>
        <a:lstStyle/>
        <a:p>
          <a:endParaRPr lang="en-US"/>
        </a:p>
      </dgm:t>
    </dgm:pt>
    <dgm:pt modelId="{23A2BD03-B751-43DD-86E9-4FA2BCD3D264}" type="pres">
      <dgm:prSet presAssocID="{C68BC7F8-5FB7-4490-862C-2ECFD3629A12}" presName="connector1" presStyleLbl="sibTrans2D1" presStyleIdx="0" presStyleCnt="3"/>
      <dgm:spPr/>
      <dgm:t>
        <a:bodyPr/>
        <a:lstStyle/>
        <a:p>
          <a:endParaRPr lang="en-US"/>
        </a:p>
      </dgm:t>
    </dgm:pt>
    <dgm:pt modelId="{C47FF279-0422-4F1A-BC96-47A95B305D72}" type="pres">
      <dgm:prSet presAssocID="{52C3E1B6-AD19-457D-8194-F40318979E43}" presName="connector2" presStyleLbl="sibTrans2D1" presStyleIdx="1" presStyleCnt="3"/>
      <dgm:spPr/>
      <dgm:t>
        <a:bodyPr/>
        <a:lstStyle/>
        <a:p>
          <a:endParaRPr lang="en-US"/>
        </a:p>
      </dgm:t>
    </dgm:pt>
    <dgm:pt modelId="{1934EA58-55EB-484C-933B-67A5DA061DDC}" type="pres">
      <dgm:prSet presAssocID="{E7B5011F-1279-41EA-8868-B8069A398241}" presName="connector3" presStyleLbl="sibTrans2D1" presStyleIdx="2" presStyleCnt="3"/>
      <dgm:spPr/>
      <dgm:t>
        <a:bodyPr/>
        <a:lstStyle/>
        <a:p>
          <a:endParaRPr lang="en-US"/>
        </a:p>
      </dgm:t>
    </dgm:pt>
  </dgm:ptLst>
  <dgm:cxnLst>
    <dgm:cxn modelId="{268DF639-93AE-4233-8E25-3F77D0C7B61B}" type="presOf" srcId="{F565E8FC-53CA-4A08-8499-9F4D1F77C165}" destId="{FEB7C4EA-3C71-497A-AC1A-B9714BDEA4F0}" srcOrd="2" destOrd="0" presId="urn:microsoft.com/office/officeart/2005/8/layout/gear1"/>
    <dgm:cxn modelId="{C97BD00E-C3E5-4C7F-877D-279B03F8924F}" type="presOf" srcId="{70C4F416-0F24-4452-9ADA-2BDC6BEAA625}" destId="{BF89B085-3383-4CC1-A417-99CA83A4D8A7}" srcOrd="0" destOrd="0" presId="urn:microsoft.com/office/officeart/2005/8/layout/gear1"/>
    <dgm:cxn modelId="{CE1E68C2-8B8C-45DA-98B3-183338FAC168}" type="presOf" srcId="{F565E8FC-53CA-4A08-8499-9F4D1F77C165}" destId="{2536906E-9E54-4F6B-9E1B-65A2B476ABCF}" srcOrd="3" destOrd="0" presId="urn:microsoft.com/office/officeart/2005/8/layout/gear1"/>
    <dgm:cxn modelId="{CBBB7E40-63E5-4192-A795-F606A37E0B05}" type="presOf" srcId="{E7B5011F-1279-41EA-8868-B8069A398241}" destId="{1934EA58-55EB-484C-933B-67A5DA061DDC}" srcOrd="0" destOrd="0" presId="urn:microsoft.com/office/officeart/2005/8/layout/gear1"/>
    <dgm:cxn modelId="{E52A678A-0C48-46CD-85AE-CD170B2E00C9}" type="presOf" srcId="{E23B4FE3-B040-4CF6-8868-453466B84FCC}" destId="{0A3974F5-B357-4620-93BF-0FDF90D497B7}" srcOrd="2" destOrd="0" presId="urn:microsoft.com/office/officeart/2005/8/layout/gear1"/>
    <dgm:cxn modelId="{4043AA42-9920-44F2-BC21-9889F3CE18E5}" srcId="{70C4F416-0F24-4452-9ADA-2BDC6BEAA625}" destId="{F565E8FC-53CA-4A08-8499-9F4D1F77C165}" srcOrd="2" destOrd="0" parTransId="{19254D58-7B58-4B16-8ACC-F92E01979575}" sibTransId="{E7B5011F-1279-41EA-8868-B8069A398241}"/>
    <dgm:cxn modelId="{BFFC80AB-F093-47BF-99D8-1AE3A28BC25F}" srcId="{70C4F416-0F24-4452-9ADA-2BDC6BEAA625}" destId="{6843DB21-DFD5-49CF-B870-43C4E44FBAF6}" srcOrd="1" destOrd="0" parTransId="{6A45688A-982C-4F90-A25B-D92BA8E7DD08}" sibTransId="{52C3E1B6-AD19-457D-8194-F40318979E43}"/>
    <dgm:cxn modelId="{189DD09E-0866-4C1F-AB05-A9DF507C598A}" type="presOf" srcId="{F565E8FC-53CA-4A08-8499-9F4D1F77C165}" destId="{D4A51298-1E08-4271-8246-431ED273CDA1}" srcOrd="1" destOrd="0" presId="urn:microsoft.com/office/officeart/2005/8/layout/gear1"/>
    <dgm:cxn modelId="{F2097C83-ADE7-4434-B7F9-1B446F80B1AF}" type="presOf" srcId="{F565E8FC-53CA-4A08-8499-9F4D1F77C165}" destId="{CC3DEDE4-396E-416A-8565-DDFA81D5D961}" srcOrd="0" destOrd="0" presId="urn:microsoft.com/office/officeart/2005/8/layout/gear1"/>
    <dgm:cxn modelId="{54B7CC03-B440-41E9-9DC2-789427EA39D9}" type="presOf" srcId="{E23B4FE3-B040-4CF6-8868-453466B84FCC}" destId="{68E07FCA-D8A3-481C-877B-50DD136D76B1}" srcOrd="1" destOrd="0" presId="urn:microsoft.com/office/officeart/2005/8/layout/gear1"/>
    <dgm:cxn modelId="{14345EE5-EF81-4F68-BA4B-137E18C6319F}" type="presOf" srcId="{C68BC7F8-5FB7-4490-862C-2ECFD3629A12}" destId="{23A2BD03-B751-43DD-86E9-4FA2BCD3D264}" srcOrd="0" destOrd="0" presId="urn:microsoft.com/office/officeart/2005/8/layout/gear1"/>
    <dgm:cxn modelId="{E629023A-924A-4DB3-9A7B-56324BDFFE6D}" type="presOf" srcId="{6843DB21-DFD5-49CF-B870-43C4E44FBAF6}" destId="{1487B1F2-1F60-46CA-B5DD-5FBFB97703B1}" srcOrd="1" destOrd="0" presId="urn:microsoft.com/office/officeart/2005/8/layout/gear1"/>
    <dgm:cxn modelId="{F4CD3ABC-DCBD-4804-B50E-5B31FDFE6F0E}" type="presOf" srcId="{E23B4FE3-B040-4CF6-8868-453466B84FCC}" destId="{99F19371-2AC0-42EE-817C-F58BCA0C7D1F}" srcOrd="0" destOrd="0" presId="urn:microsoft.com/office/officeart/2005/8/layout/gear1"/>
    <dgm:cxn modelId="{CB0D537A-4A52-489D-B8AF-B79135CE3138}" type="presOf" srcId="{6843DB21-DFD5-49CF-B870-43C4E44FBAF6}" destId="{00000066-D6AC-4689-978C-CE3C91F6E4B4}" srcOrd="2" destOrd="0" presId="urn:microsoft.com/office/officeart/2005/8/layout/gear1"/>
    <dgm:cxn modelId="{11AA6539-9EE4-4F55-A127-034BDAC719F2}" type="presOf" srcId="{6843DB21-DFD5-49CF-B870-43C4E44FBAF6}" destId="{C5B2887D-152B-4776-A00D-FDE0B850C7B4}" srcOrd="0" destOrd="0" presId="urn:microsoft.com/office/officeart/2005/8/layout/gear1"/>
    <dgm:cxn modelId="{6647EDC1-72FB-4C32-B0C4-4A41674BFA8D}" type="presOf" srcId="{52C3E1B6-AD19-457D-8194-F40318979E43}" destId="{C47FF279-0422-4F1A-BC96-47A95B305D72}" srcOrd="0" destOrd="0" presId="urn:microsoft.com/office/officeart/2005/8/layout/gear1"/>
    <dgm:cxn modelId="{79C4A3B3-0CA1-46E5-A58F-F5BE2BF68EA9}" srcId="{70C4F416-0F24-4452-9ADA-2BDC6BEAA625}" destId="{E23B4FE3-B040-4CF6-8868-453466B84FCC}" srcOrd="0" destOrd="0" parTransId="{6077EA24-DCAD-4DF0-B924-16720B2D7B75}" sibTransId="{C68BC7F8-5FB7-4490-862C-2ECFD3629A12}"/>
    <dgm:cxn modelId="{FBDF39F3-C7C1-4AE8-836A-E52996963594}" type="presParOf" srcId="{BF89B085-3383-4CC1-A417-99CA83A4D8A7}" destId="{99F19371-2AC0-42EE-817C-F58BCA0C7D1F}" srcOrd="0" destOrd="0" presId="urn:microsoft.com/office/officeart/2005/8/layout/gear1"/>
    <dgm:cxn modelId="{9A3E5EC4-639E-42BA-88AA-F58428C0E33A}" type="presParOf" srcId="{BF89B085-3383-4CC1-A417-99CA83A4D8A7}" destId="{68E07FCA-D8A3-481C-877B-50DD136D76B1}" srcOrd="1" destOrd="0" presId="urn:microsoft.com/office/officeart/2005/8/layout/gear1"/>
    <dgm:cxn modelId="{FACA6F19-1A34-460A-B6C4-D9FDEB039451}" type="presParOf" srcId="{BF89B085-3383-4CC1-A417-99CA83A4D8A7}" destId="{0A3974F5-B357-4620-93BF-0FDF90D497B7}" srcOrd="2" destOrd="0" presId="urn:microsoft.com/office/officeart/2005/8/layout/gear1"/>
    <dgm:cxn modelId="{573A79A8-60A7-4ED2-8F14-15C7EACD54FD}" type="presParOf" srcId="{BF89B085-3383-4CC1-A417-99CA83A4D8A7}" destId="{C5B2887D-152B-4776-A00D-FDE0B850C7B4}" srcOrd="3" destOrd="0" presId="urn:microsoft.com/office/officeart/2005/8/layout/gear1"/>
    <dgm:cxn modelId="{04A14A25-03C8-481C-8326-44763AA9748F}" type="presParOf" srcId="{BF89B085-3383-4CC1-A417-99CA83A4D8A7}" destId="{1487B1F2-1F60-46CA-B5DD-5FBFB97703B1}" srcOrd="4" destOrd="0" presId="urn:microsoft.com/office/officeart/2005/8/layout/gear1"/>
    <dgm:cxn modelId="{EF88EA12-119A-415B-9C28-79C1E8B0D11D}" type="presParOf" srcId="{BF89B085-3383-4CC1-A417-99CA83A4D8A7}" destId="{00000066-D6AC-4689-978C-CE3C91F6E4B4}" srcOrd="5" destOrd="0" presId="urn:microsoft.com/office/officeart/2005/8/layout/gear1"/>
    <dgm:cxn modelId="{4AB7E4B7-FF73-43F1-8185-4E79A63B2F78}" type="presParOf" srcId="{BF89B085-3383-4CC1-A417-99CA83A4D8A7}" destId="{CC3DEDE4-396E-416A-8565-DDFA81D5D961}" srcOrd="6" destOrd="0" presId="urn:microsoft.com/office/officeart/2005/8/layout/gear1"/>
    <dgm:cxn modelId="{08B59150-E95B-449D-8299-F18315BABD03}" type="presParOf" srcId="{BF89B085-3383-4CC1-A417-99CA83A4D8A7}" destId="{D4A51298-1E08-4271-8246-431ED273CDA1}" srcOrd="7" destOrd="0" presId="urn:microsoft.com/office/officeart/2005/8/layout/gear1"/>
    <dgm:cxn modelId="{06BCE4B8-8F97-4DCC-9143-742DDAA17008}" type="presParOf" srcId="{BF89B085-3383-4CC1-A417-99CA83A4D8A7}" destId="{FEB7C4EA-3C71-497A-AC1A-B9714BDEA4F0}" srcOrd="8" destOrd="0" presId="urn:microsoft.com/office/officeart/2005/8/layout/gear1"/>
    <dgm:cxn modelId="{58CAF011-7378-456C-9759-9DFEDA37B29B}" type="presParOf" srcId="{BF89B085-3383-4CC1-A417-99CA83A4D8A7}" destId="{2536906E-9E54-4F6B-9E1B-65A2B476ABCF}" srcOrd="9" destOrd="0" presId="urn:microsoft.com/office/officeart/2005/8/layout/gear1"/>
    <dgm:cxn modelId="{6E7A981A-3E65-42A6-BDD9-0B7A3453229B}" type="presParOf" srcId="{BF89B085-3383-4CC1-A417-99CA83A4D8A7}" destId="{23A2BD03-B751-43DD-86E9-4FA2BCD3D264}" srcOrd="10" destOrd="0" presId="urn:microsoft.com/office/officeart/2005/8/layout/gear1"/>
    <dgm:cxn modelId="{41B22F40-AF1F-43E6-854F-BDC55A6B65EE}" type="presParOf" srcId="{BF89B085-3383-4CC1-A417-99CA83A4D8A7}" destId="{C47FF279-0422-4F1A-BC96-47A95B305D72}" srcOrd="11" destOrd="0" presId="urn:microsoft.com/office/officeart/2005/8/layout/gear1"/>
    <dgm:cxn modelId="{9610907D-2914-43C6-92A5-8075F2DA3EE5}" type="presParOf" srcId="{BF89B085-3383-4CC1-A417-99CA83A4D8A7}" destId="{1934EA58-55EB-484C-933B-67A5DA061DD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7C9170-49B3-4E1A-BFE6-719719008387}"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FD1292B8-B324-4D76-8670-1FDDF2CC18CA}">
      <dgm:prSet phldrT="[Text]" custT="1"/>
      <dgm:spPr/>
      <dgm:t>
        <a:bodyPr/>
        <a:lstStyle/>
        <a:p>
          <a:r>
            <a:rPr lang="en-US" sz="2000" dirty="0" smtClean="0"/>
            <a:t>Opportunities for Improvement</a:t>
          </a:r>
          <a:endParaRPr lang="en-US" sz="2000" dirty="0"/>
        </a:p>
      </dgm:t>
    </dgm:pt>
    <dgm:pt modelId="{DDF86B4E-BCBE-45EA-9263-149E722B1B78}" type="parTrans" cxnId="{FAEFD7EA-86B0-4C04-95AD-C3219B92D059}">
      <dgm:prSet/>
      <dgm:spPr/>
      <dgm:t>
        <a:bodyPr/>
        <a:lstStyle/>
        <a:p>
          <a:endParaRPr lang="en-US"/>
        </a:p>
      </dgm:t>
    </dgm:pt>
    <dgm:pt modelId="{98C9FB35-6F44-48F8-988F-100B01AFA8DA}" type="sibTrans" cxnId="{FAEFD7EA-86B0-4C04-95AD-C3219B92D059}">
      <dgm:prSet/>
      <dgm:spPr/>
      <dgm:t>
        <a:bodyPr/>
        <a:lstStyle/>
        <a:p>
          <a:endParaRPr lang="en-US"/>
        </a:p>
      </dgm:t>
    </dgm:pt>
    <dgm:pt modelId="{B33EAFB4-2980-4882-BF0D-17B91EF4BD34}">
      <dgm:prSet phldrT="[Text]" custT="1"/>
      <dgm:spPr/>
      <dgm:t>
        <a:bodyPr/>
        <a:lstStyle/>
        <a:p>
          <a:pPr algn="ctr"/>
          <a:r>
            <a:rPr lang="en-US" sz="2000" b="1" dirty="0" smtClean="0"/>
            <a:t>First, address “low-hanging fruit,” then other areas of high importance to your facility.</a:t>
          </a:r>
          <a:endParaRPr lang="en-US" sz="2000" b="1" dirty="0"/>
        </a:p>
      </dgm:t>
    </dgm:pt>
    <dgm:pt modelId="{780AB070-1718-4CE9-B67F-D758749576FF}" type="parTrans" cxnId="{E8480A1D-5C04-4758-B95C-1ACA8E44C93F}">
      <dgm:prSet/>
      <dgm:spPr/>
      <dgm:t>
        <a:bodyPr/>
        <a:lstStyle/>
        <a:p>
          <a:endParaRPr lang="en-US"/>
        </a:p>
      </dgm:t>
    </dgm:pt>
    <dgm:pt modelId="{DDDC741A-D9D7-4EF8-96C5-013FA5FDD801}" type="sibTrans" cxnId="{E8480A1D-5C04-4758-B95C-1ACA8E44C93F}">
      <dgm:prSet/>
      <dgm:spPr/>
      <dgm:t>
        <a:bodyPr/>
        <a:lstStyle/>
        <a:p>
          <a:endParaRPr lang="en-US"/>
        </a:p>
      </dgm:t>
    </dgm:pt>
    <dgm:pt modelId="{DF9105CA-5DC8-4598-B036-7933AD7669B0}">
      <dgm:prSet phldrT="[Text]" custT="1"/>
      <dgm:spPr>
        <a:solidFill>
          <a:srgbClr val="622269"/>
        </a:solidFill>
      </dgm:spPr>
      <dgm:t>
        <a:bodyPr/>
        <a:lstStyle/>
        <a:p>
          <a:r>
            <a:rPr lang="en-US" sz="2000" dirty="0" smtClean="0"/>
            <a:t>Two or three issues that can be easily addressed </a:t>
          </a:r>
          <a:endParaRPr lang="en-US" sz="2000" dirty="0"/>
        </a:p>
      </dgm:t>
    </dgm:pt>
    <dgm:pt modelId="{E109C2F3-FC07-4C92-BAC7-B4F312AC2741}" type="parTrans" cxnId="{86399A4B-CF61-4AFC-960A-5B347690319D}">
      <dgm:prSet/>
      <dgm:spPr/>
      <dgm:t>
        <a:bodyPr/>
        <a:lstStyle/>
        <a:p>
          <a:endParaRPr lang="en-US"/>
        </a:p>
      </dgm:t>
    </dgm:pt>
    <dgm:pt modelId="{C9C55EE1-30FE-4821-9E52-551BB86F8A00}" type="sibTrans" cxnId="{86399A4B-CF61-4AFC-960A-5B347690319D}">
      <dgm:prSet/>
      <dgm:spPr/>
      <dgm:t>
        <a:bodyPr/>
        <a:lstStyle/>
        <a:p>
          <a:endParaRPr lang="en-US"/>
        </a:p>
      </dgm:t>
    </dgm:pt>
    <dgm:pt modelId="{0C7EFFBD-264C-4139-8834-A6B54D677957}" type="pres">
      <dgm:prSet presAssocID="{BB7C9170-49B3-4E1A-BFE6-719719008387}" presName="Name0" presStyleCnt="0">
        <dgm:presLayoutVars>
          <dgm:dir/>
          <dgm:animOne val="branch"/>
          <dgm:animLvl val="lvl"/>
        </dgm:presLayoutVars>
      </dgm:prSet>
      <dgm:spPr/>
      <dgm:t>
        <a:bodyPr/>
        <a:lstStyle/>
        <a:p>
          <a:endParaRPr lang="en-US"/>
        </a:p>
      </dgm:t>
    </dgm:pt>
    <dgm:pt modelId="{4338466F-F709-4943-BA2C-37374BF5C26E}" type="pres">
      <dgm:prSet presAssocID="{FD1292B8-B324-4D76-8670-1FDDF2CC18CA}" presName="chaos" presStyleCnt="0"/>
      <dgm:spPr/>
    </dgm:pt>
    <dgm:pt modelId="{3315CEDA-6AF9-438C-B6D5-ABC311EFF80C}" type="pres">
      <dgm:prSet presAssocID="{FD1292B8-B324-4D76-8670-1FDDF2CC18CA}" presName="parTx1" presStyleLbl="revTx" presStyleIdx="0" presStyleCnt="2"/>
      <dgm:spPr/>
      <dgm:t>
        <a:bodyPr/>
        <a:lstStyle/>
        <a:p>
          <a:endParaRPr lang="en-US"/>
        </a:p>
      </dgm:t>
    </dgm:pt>
    <dgm:pt modelId="{BAA20F18-DC17-4540-8852-800430A2F654}" type="pres">
      <dgm:prSet presAssocID="{FD1292B8-B324-4D76-8670-1FDDF2CC18CA}" presName="desTx1" presStyleLbl="revTx" presStyleIdx="1" presStyleCnt="2" custScaleX="254346" custScaleY="63353" custLinFactNeighborX="94977" custLinFactNeighborY="-5476">
        <dgm:presLayoutVars>
          <dgm:bulletEnabled val="1"/>
        </dgm:presLayoutVars>
      </dgm:prSet>
      <dgm:spPr/>
      <dgm:t>
        <a:bodyPr/>
        <a:lstStyle/>
        <a:p>
          <a:endParaRPr lang="en-US"/>
        </a:p>
      </dgm:t>
    </dgm:pt>
    <dgm:pt modelId="{73616756-7E3F-4E17-8C76-B729442A085E}" type="pres">
      <dgm:prSet presAssocID="{FD1292B8-B324-4D76-8670-1FDDF2CC18CA}" presName="c1" presStyleLbl="node1" presStyleIdx="0" presStyleCnt="19"/>
      <dgm:spPr/>
    </dgm:pt>
    <dgm:pt modelId="{634C4A3C-65C2-4D32-9F19-7DAC4F57D1E1}" type="pres">
      <dgm:prSet presAssocID="{FD1292B8-B324-4D76-8670-1FDDF2CC18CA}" presName="c2" presStyleLbl="node1" presStyleIdx="1" presStyleCnt="19"/>
      <dgm:spPr/>
    </dgm:pt>
    <dgm:pt modelId="{1DA8ED12-D263-4A61-B0BD-167925FC70DE}" type="pres">
      <dgm:prSet presAssocID="{FD1292B8-B324-4D76-8670-1FDDF2CC18CA}" presName="c3" presStyleLbl="node1" presStyleIdx="2" presStyleCnt="19"/>
      <dgm:spPr/>
    </dgm:pt>
    <dgm:pt modelId="{BFB0406E-C2F3-4778-8CA4-2D23F5959EA7}" type="pres">
      <dgm:prSet presAssocID="{FD1292B8-B324-4D76-8670-1FDDF2CC18CA}" presName="c4" presStyleLbl="node1" presStyleIdx="3" presStyleCnt="19"/>
      <dgm:spPr/>
    </dgm:pt>
    <dgm:pt modelId="{64135F72-CA7D-4662-9796-AF546CD9B76D}" type="pres">
      <dgm:prSet presAssocID="{FD1292B8-B324-4D76-8670-1FDDF2CC18CA}" presName="c5" presStyleLbl="node1" presStyleIdx="4" presStyleCnt="19"/>
      <dgm:spPr/>
    </dgm:pt>
    <dgm:pt modelId="{99C656E9-3865-4D56-91D6-03D085011C66}" type="pres">
      <dgm:prSet presAssocID="{FD1292B8-B324-4D76-8670-1FDDF2CC18CA}" presName="c6" presStyleLbl="node1" presStyleIdx="5" presStyleCnt="19"/>
      <dgm:spPr/>
    </dgm:pt>
    <dgm:pt modelId="{5129B01E-E176-451C-A8A3-456ADB722C5C}" type="pres">
      <dgm:prSet presAssocID="{FD1292B8-B324-4D76-8670-1FDDF2CC18CA}" presName="c7" presStyleLbl="node1" presStyleIdx="6" presStyleCnt="19"/>
      <dgm:spPr/>
    </dgm:pt>
    <dgm:pt modelId="{77B19B5E-273F-458D-BB30-01B997A5309A}" type="pres">
      <dgm:prSet presAssocID="{FD1292B8-B324-4D76-8670-1FDDF2CC18CA}" presName="c8" presStyleLbl="node1" presStyleIdx="7" presStyleCnt="19"/>
      <dgm:spPr/>
    </dgm:pt>
    <dgm:pt modelId="{2523B8D0-83ED-41EA-A0A2-6D01F79481D9}" type="pres">
      <dgm:prSet presAssocID="{FD1292B8-B324-4D76-8670-1FDDF2CC18CA}" presName="c9" presStyleLbl="node1" presStyleIdx="8" presStyleCnt="19"/>
      <dgm:spPr/>
    </dgm:pt>
    <dgm:pt modelId="{85BDB8CB-DFF3-4CEC-A3BB-76795C1654F0}" type="pres">
      <dgm:prSet presAssocID="{FD1292B8-B324-4D76-8670-1FDDF2CC18CA}" presName="c10" presStyleLbl="node1" presStyleIdx="9" presStyleCnt="19"/>
      <dgm:spPr/>
    </dgm:pt>
    <dgm:pt modelId="{304A87BF-AAEF-49F7-8954-0AB71C0AFC15}" type="pres">
      <dgm:prSet presAssocID="{FD1292B8-B324-4D76-8670-1FDDF2CC18CA}" presName="c11" presStyleLbl="node1" presStyleIdx="10" presStyleCnt="19"/>
      <dgm:spPr/>
    </dgm:pt>
    <dgm:pt modelId="{53D901B2-789F-45F2-9EB9-3CFD8A6FA2C8}" type="pres">
      <dgm:prSet presAssocID="{FD1292B8-B324-4D76-8670-1FDDF2CC18CA}" presName="c12" presStyleLbl="node1" presStyleIdx="11" presStyleCnt="19"/>
      <dgm:spPr/>
    </dgm:pt>
    <dgm:pt modelId="{8D9F9C67-32E9-4F21-BACB-5D28E7DD518A}" type="pres">
      <dgm:prSet presAssocID="{FD1292B8-B324-4D76-8670-1FDDF2CC18CA}" presName="c13" presStyleLbl="node1" presStyleIdx="12" presStyleCnt="19"/>
      <dgm:spPr/>
    </dgm:pt>
    <dgm:pt modelId="{68F44975-C463-4FED-9B46-DE15B0469D96}" type="pres">
      <dgm:prSet presAssocID="{FD1292B8-B324-4D76-8670-1FDDF2CC18CA}" presName="c14" presStyleLbl="node1" presStyleIdx="13" presStyleCnt="19"/>
      <dgm:spPr/>
    </dgm:pt>
    <dgm:pt modelId="{45D08532-3FE7-4F64-AFB1-117C5E60CAE8}" type="pres">
      <dgm:prSet presAssocID="{FD1292B8-B324-4D76-8670-1FDDF2CC18CA}" presName="c15" presStyleLbl="node1" presStyleIdx="14" presStyleCnt="19"/>
      <dgm:spPr/>
    </dgm:pt>
    <dgm:pt modelId="{FBC7D8B7-D3CF-4334-B39F-95EC6A76A0BC}" type="pres">
      <dgm:prSet presAssocID="{FD1292B8-B324-4D76-8670-1FDDF2CC18CA}" presName="c16" presStyleLbl="node1" presStyleIdx="15" presStyleCnt="19"/>
      <dgm:spPr/>
    </dgm:pt>
    <dgm:pt modelId="{832C6BE2-2E27-4F14-AA07-28270CA10357}" type="pres">
      <dgm:prSet presAssocID="{FD1292B8-B324-4D76-8670-1FDDF2CC18CA}" presName="c17" presStyleLbl="node1" presStyleIdx="16" presStyleCnt="19"/>
      <dgm:spPr/>
    </dgm:pt>
    <dgm:pt modelId="{391BE74F-B46D-4CC3-A4B0-3CE32C6DA949}" type="pres">
      <dgm:prSet presAssocID="{FD1292B8-B324-4D76-8670-1FDDF2CC18CA}" presName="c18" presStyleLbl="node1" presStyleIdx="17" presStyleCnt="19"/>
      <dgm:spPr/>
    </dgm:pt>
    <dgm:pt modelId="{7468B954-BA7F-4D8F-A079-9F4A01F614DE}" type="pres">
      <dgm:prSet presAssocID="{98C9FB35-6F44-48F8-988F-100B01AFA8DA}" presName="chevronComposite1" presStyleCnt="0"/>
      <dgm:spPr/>
    </dgm:pt>
    <dgm:pt modelId="{E9F16A35-E16E-4111-8058-2508CA5DD39B}" type="pres">
      <dgm:prSet presAssocID="{98C9FB35-6F44-48F8-988F-100B01AFA8DA}" presName="chevron1" presStyleLbl="sibTrans2D1" presStyleIdx="0" presStyleCnt="2"/>
      <dgm:spPr/>
    </dgm:pt>
    <dgm:pt modelId="{C0BB6132-CC8C-4D07-9D10-40D9B59BE9F2}" type="pres">
      <dgm:prSet presAssocID="{98C9FB35-6F44-48F8-988F-100B01AFA8DA}" presName="spChevron1" presStyleCnt="0"/>
      <dgm:spPr/>
    </dgm:pt>
    <dgm:pt modelId="{920C8BB6-032F-45DE-80F4-B2E3126D6596}" type="pres">
      <dgm:prSet presAssocID="{98C9FB35-6F44-48F8-988F-100B01AFA8DA}" presName="overlap" presStyleCnt="0"/>
      <dgm:spPr/>
    </dgm:pt>
    <dgm:pt modelId="{FFB253DF-7546-408B-9FB2-3B3828F512D0}" type="pres">
      <dgm:prSet presAssocID="{98C9FB35-6F44-48F8-988F-100B01AFA8DA}" presName="chevronComposite2" presStyleCnt="0"/>
      <dgm:spPr/>
    </dgm:pt>
    <dgm:pt modelId="{247E1CC7-C6F4-46CA-9139-F4771D85AE22}" type="pres">
      <dgm:prSet presAssocID="{98C9FB35-6F44-48F8-988F-100B01AFA8DA}" presName="chevron2" presStyleLbl="sibTrans2D1" presStyleIdx="1" presStyleCnt="2"/>
      <dgm:spPr>
        <a:solidFill>
          <a:srgbClr val="BF2A24"/>
        </a:solidFill>
      </dgm:spPr>
    </dgm:pt>
    <dgm:pt modelId="{D66CAC8A-8CFF-411D-BDEE-6906408CF0FE}" type="pres">
      <dgm:prSet presAssocID="{98C9FB35-6F44-48F8-988F-100B01AFA8DA}" presName="spChevron2" presStyleCnt="0"/>
      <dgm:spPr/>
    </dgm:pt>
    <dgm:pt modelId="{27AE7294-3A5E-4191-92E0-48CB90EF283A}" type="pres">
      <dgm:prSet presAssocID="{DF9105CA-5DC8-4598-B036-7933AD7669B0}" presName="last" presStyleCnt="0"/>
      <dgm:spPr/>
    </dgm:pt>
    <dgm:pt modelId="{D7A11EDF-099F-478A-AF82-21442180416A}" type="pres">
      <dgm:prSet presAssocID="{DF9105CA-5DC8-4598-B036-7933AD7669B0}" presName="circleTx" presStyleLbl="node1" presStyleIdx="18" presStyleCnt="19"/>
      <dgm:spPr/>
      <dgm:t>
        <a:bodyPr/>
        <a:lstStyle/>
        <a:p>
          <a:endParaRPr lang="en-US"/>
        </a:p>
      </dgm:t>
    </dgm:pt>
    <dgm:pt modelId="{97169103-F2CF-4731-8DC1-492FFBC62FC1}" type="pres">
      <dgm:prSet presAssocID="{DF9105CA-5DC8-4598-B036-7933AD7669B0}" presName="spN" presStyleCnt="0"/>
      <dgm:spPr/>
    </dgm:pt>
  </dgm:ptLst>
  <dgm:cxnLst>
    <dgm:cxn modelId="{BB565E3D-7EE3-47F9-8936-F2065CBBF132}" type="presOf" srcId="{DF9105CA-5DC8-4598-B036-7933AD7669B0}" destId="{D7A11EDF-099F-478A-AF82-21442180416A}" srcOrd="0" destOrd="0" presId="urn:microsoft.com/office/officeart/2009/3/layout/RandomtoResultProcess"/>
    <dgm:cxn modelId="{66BE4271-A0D5-42A0-AE73-0A7A93F2101A}" type="presOf" srcId="{FD1292B8-B324-4D76-8670-1FDDF2CC18CA}" destId="{3315CEDA-6AF9-438C-B6D5-ABC311EFF80C}" srcOrd="0" destOrd="0" presId="urn:microsoft.com/office/officeart/2009/3/layout/RandomtoResultProcess"/>
    <dgm:cxn modelId="{FAEFD7EA-86B0-4C04-95AD-C3219B92D059}" srcId="{BB7C9170-49B3-4E1A-BFE6-719719008387}" destId="{FD1292B8-B324-4D76-8670-1FDDF2CC18CA}" srcOrd="0" destOrd="0" parTransId="{DDF86B4E-BCBE-45EA-9263-149E722B1B78}" sibTransId="{98C9FB35-6F44-48F8-988F-100B01AFA8DA}"/>
    <dgm:cxn modelId="{C4187BA5-C8A4-469A-9E89-F3FAF89CEA6D}" type="presOf" srcId="{BB7C9170-49B3-4E1A-BFE6-719719008387}" destId="{0C7EFFBD-264C-4139-8834-A6B54D677957}" srcOrd="0" destOrd="0" presId="urn:microsoft.com/office/officeart/2009/3/layout/RandomtoResultProcess"/>
    <dgm:cxn modelId="{E8480A1D-5C04-4758-B95C-1ACA8E44C93F}" srcId="{FD1292B8-B324-4D76-8670-1FDDF2CC18CA}" destId="{B33EAFB4-2980-4882-BF0D-17B91EF4BD34}" srcOrd="0" destOrd="0" parTransId="{780AB070-1718-4CE9-B67F-D758749576FF}" sibTransId="{DDDC741A-D9D7-4EF8-96C5-013FA5FDD801}"/>
    <dgm:cxn modelId="{86399A4B-CF61-4AFC-960A-5B347690319D}" srcId="{BB7C9170-49B3-4E1A-BFE6-719719008387}" destId="{DF9105CA-5DC8-4598-B036-7933AD7669B0}" srcOrd="1" destOrd="0" parTransId="{E109C2F3-FC07-4C92-BAC7-B4F312AC2741}" sibTransId="{C9C55EE1-30FE-4821-9E52-551BB86F8A00}"/>
    <dgm:cxn modelId="{7A577B6C-5E03-49F8-8411-C9DC1B8D985C}" type="presOf" srcId="{B33EAFB4-2980-4882-BF0D-17B91EF4BD34}" destId="{BAA20F18-DC17-4540-8852-800430A2F654}" srcOrd="0" destOrd="0" presId="urn:microsoft.com/office/officeart/2009/3/layout/RandomtoResultProcess"/>
    <dgm:cxn modelId="{95BD6F7F-6E51-46A5-BD08-753B581ACED0}" type="presParOf" srcId="{0C7EFFBD-264C-4139-8834-A6B54D677957}" destId="{4338466F-F709-4943-BA2C-37374BF5C26E}" srcOrd="0" destOrd="0" presId="urn:microsoft.com/office/officeart/2009/3/layout/RandomtoResultProcess"/>
    <dgm:cxn modelId="{6D80A554-863C-40BB-AD1C-0DE9331C305B}" type="presParOf" srcId="{4338466F-F709-4943-BA2C-37374BF5C26E}" destId="{3315CEDA-6AF9-438C-B6D5-ABC311EFF80C}" srcOrd="0" destOrd="0" presId="urn:microsoft.com/office/officeart/2009/3/layout/RandomtoResultProcess"/>
    <dgm:cxn modelId="{B417B8FC-15BC-41E8-BE9B-12754F6F0320}" type="presParOf" srcId="{4338466F-F709-4943-BA2C-37374BF5C26E}" destId="{BAA20F18-DC17-4540-8852-800430A2F654}" srcOrd="1" destOrd="0" presId="urn:microsoft.com/office/officeart/2009/3/layout/RandomtoResultProcess"/>
    <dgm:cxn modelId="{E258611C-C68F-46CD-9668-1539D69F4E6E}" type="presParOf" srcId="{4338466F-F709-4943-BA2C-37374BF5C26E}" destId="{73616756-7E3F-4E17-8C76-B729442A085E}" srcOrd="2" destOrd="0" presId="urn:microsoft.com/office/officeart/2009/3/layout/RandomtoResultProcess"/>
    <dgm:cxn modelId="{55B22261-4612-4195-BC35-67AD437D8802}" type="presParOf" srcId="{4338466F-F709-4943-BA2C-37374BF5C26E}" destId="{634C4A3C-65C2-4D32-9F19-7DAC4F57D1E1}" srcOrd="3" destOrd="0" presId="urn:microsoft.com/office/officeart/2009/3/layout/RandomtoResultProcess"/>
    <dgm:cxn modelId="{0BC93F76-9B46-493F-9814-92A79825BEB9}" type="presParOf" srcId="{4338466F-F709-4943-BA2C-37374BF5C26E}" destId="{1DA8ED12-D263-4A61-B0BD-167925FC70DE}" srcOrd="4" destOrd="0" presId="urn:microsoft.com/office/officeart/2009/3/layout/RandomtoResultProcess"/>
    <dgm:cxn modelId="{B55D4E6E-F7B1-40B7-91B6-CC41E569E990}" type="presParOf" srcId="{4338466F-F709-4943-BA2C-37374BF5C26E}" destId="{BFB0406E-C2F3-4778-8CA4-2D23F5959EA7}" srcOrd="5" destOrd="0" presId="urn:microsoft.com/office/officeart/2009/3/layout/RandomtoResultProcess"/>
    <dgm:cxn modelId="{11A5BC15-FC2E-4691-A455-3D9EF7C06383}" type="presParOf" srcId="{4338466F-F709-4943-BA2C-37374BF5C26E}" destId="{64135F72-CA7D-4662-9796-AF546CD9B76D}" srcOrd="6" destOrd="0" presId="urn:microsoft.com/office/officeart/2009/3/layout/RandomtoResultProcess"/>
    <dgm:cxn modelId="{56CA538F-9632-4604-9BDB-FCD2D6D1D508}" type="presParOf" srcId="{4338466F-F709-4943-BA2C-37374BF5C26E}" destId="{99C656E9-3865-4D56-91D6-03D085011C66}" srcOrd="7" destOrd="0" presId="urn:microsoft.com/office/officeart/2009/3/layout/RandomtoResultProcess"/>
    <dgm:cxn modelId="{93DD9652-CC29-4671-BB9A-6232B1837A1B}" type="presParOf" srcId="{4338466F-F709-4943-BA2C-37374BF5C26E}" destId="{5129B01E-E176-451C-A8A3-456ADB722C5C}" srcOrd="8" destOrd="0" presId="urn:microsoft.com/office/officeart/2009/3/layout/RandomtoResultProcess"/>
    <dgm:cxn modelId="{2EF99C29-5B4E-43DC-9C4B-97713595DF8C}" type="presParOf" srcId="{4338466F-F709-4943-BA2C-37374BF5C26E}" destId="{77B19B5E-273F-458D-BB30-01B997A5309A}" srcOrd="9" destOrd="0" presId="urn:microsoft.com/office/officeart/2009/3/layout/RandomtoResultProcess"/>
    <dgm:cxn modelId="{C82D136F-3DF0-449E-AA5B-F0BCCF64B4CC}" type="presParOf" srcId="{4338466F-F709-4943-BA2C-37374BF5C26E}" destId="{2523B8D0-83ED-41EA-A0A2-6D01F79481D9}" srcOrd="10" destOrd="0" presId="urn:microsoft.com/office/officeart/2009/3/layout/RandomtoResultProcess"/>
    <dgm:cxn modelId="{574B951C-65F7-4F6A-9B4E-7C30EED20B4C}" type="presParOf" srcId="{4338466F-F709-4943-BA2C-37374BF5C26E}" destId="{85BDB8CB-DFF3-4CEC-A3BB-76795C1654F0}" srcOrd="11" destOrd="0" presId="urn:microsoft.com/office/officeart/2009/3/layout/RandomtoResultProcess"/>
    <dgm:cxn modelId="{B0D45E73-B9F6-4646-A442-38F579BF4C86}" type="presParOf" srcId="{4338466F-F709-4943-BA2C-37374BF5C26E}" destId="{304A87BF-AAEF-49F7-8954-0AB71C0AFC15}" srcOrd="12" destOrd="0" presId="urn:microsoft.com/office/officeart/2009/3/layout/RandomtoResultProcess"/>
    <dgm:cxn modelId="{216DD5D3-98CE-481A-9004-F06367884874}" type="presParOf" srcId="{4338466F-F709-4943-BA2C-37374BF5C26E}" destId="{53D901B2-789F-45F2-9EB9-3CFD8A6FA2C8}" srcOrd="13" destOrd="0" presId="urn:microsoft.com/office/officeart/2009/3/layout/RandomtoResultProcess"/>
    <dgm:cxn modelId="{271BE12F-2020-4389-A3A9-B24B691D0FC8}" type="presParOf" srcId="{4338466F-F709-4943-BA2C-37374BF5C26E}" destId="{8D9F9C67-32E9-4F21-BACB-5D28E7DD518A}" srcOrd="14" destOrd="0" presId="urn:microsoft.com/office/officeart/2009/3/layout/RandomtoResultProcess"/>
    <dgm:cxn modelId="{6D9E8073-F9DE-4DC4-88D2-517E43E8BD5B}" type="presParOf" srcId="{4338466F-F709-4943-BA2C-37374BF5C26E}" destId="{68F44975-C463-4FED-9B46-DE15B0469D96}" srcOrd="15" destOrd="0" presId="urn:microsoft.com/office/officeart/2009/3/layout/RandomtoResultProcess"/>
    <dgm:cxn modelId="{77B61378-70A0-443D-B19A-F16A367E4D4C}" type="presParOf" srcId="{4338466F-F709-4943-BA2C-37374BF5C26E}" destId="{45D08532-3FE7-4F64-AFB1-117C5E60CAE8}" srcOrd="16" destOrd="0" presId="urn:microsoft.com/office/officeart/2009/3/layout/RandomtoResultProcess"/>
    <dgm:cxn modelId="{4F91EA67-C467-4C1F-952B-DF74D5EC1D79}" type="presParOf" srcId="{4338466F-F709-4943-BA2C-37374BF5C26E}" destId="{FBC7D8B7-D3CF-4334-B39F-95EC6A76A0BC}" srcOrd="17" destOrd="0" presId="urn:microsoft.com/office/officeart/2009/3/layout/RandomtoResultProcess"/>
    <dgm:cxn modelId="{928591F2-B2F0-4789-BACA-A2A1A0EC6FA0}" type="presParOf" srcId="{4338466F-F709-4943-BA2C-37374BF5C26E}" destId="{832C6BE2-2E27-4F14-AA07-28270CA10357}" srcOrd="18" destOrd="0" presId="urn:microsoft.com/office/officeart/2009/3/layout/RandomtoResultProcess"/>
    <dgm:cxn modelId="{11705BDF-5F3A-4F94-9121-A3AB16A25B96}" type="presParOf" srcId="{4338466F-F709-4943-BA2C-37374BF5C26E}" destId="{391BE74F-B46D-4CC3-A4B0-3CE32C6DA949}" srcOrd="19" destOrd="0" presId="urn:microsoft.com/office/officeart/2009/3/layout/RandomtoResultProcess"/>
    <dgm:cxn modelId="{BA19F2B7-F6DB-42E1-99AF-6890BBFFFE11}" type="presParOf" srcId="{0C7EFFBD-264C-4139-8834-A6B54D677957}" destId="{7468B954-BA7F-4D8F-A079-9F4A01F614DE}" srcOrd="1" destOrd="0" presId="urn:microsoft.com/office/officeart/2009/3/layout/RandomtoResultProcess"/>
    <dgm:cxn modelId="{15265F65-0DB6-4B38-AF66-14517A772418}" type="presParOf" srcId="{7468B954-BA7F-4D8F-A079-9F4A01F614DE}" destId="{E9F16A35-E16E-4111-8058-2508CA5DD39B}" srcOrd="0" destOrd="0" presId="urn:microsoft.com/office/officeart/2009/3/layout/RandomtoResultProcess"/>
    <dgm:cxn modelId="{27756A2E-5C45-44E3-9BF1-0E74C3901AD5}" type="presParOf" srcId="{7468B954-BA7F-4D8F-A079-9F4A01F614DE}" destId="{C0BB6132-CC8C-4D07-9D10-40D9B59BE9F2}" srcOrd="1" destOrd="0" presId="urn:microsoft.com/office/officeart/2009/3/layout/RandomtoResultProcess"/>
    <dgm:cxn modelId="{AD8FB48B-812E-446A-8BB1-E411DBC4548C}" type="presParOf" srcId="{0C7EFFBD-264C-4139-8834-A6B54D677957}" destId="{920C8BB6-032F-45DE-80F4-B2E3126D6596}" srcOrd="2" destOrd="0" presId="urn:microsoft.com/office/officeart/2009/3/layout/RandomtoResultProcess"/>
    <dgm:cxn modelId="{55DEF1AA-3264-4F98-984C-64481859E889}" type="presParOf" srcId="{0C7EFFBD-264C-4139-8834-A6B54D677957}" destId="{FFB253DF-7546-408B-9FB2-3B3828F512D0}" srcOrd="3" destOrd="0" presId="urn:microsoft.com/office/officeart/2009/3/layout/RandomtoResultProcess"/>
    <dgm:cxn modelId="{1E476F2C-1038-48EE-B310-E580F10A6339}" type="presParOf" srcId="{FFB253DF-7546-408B-9FB2-3B3828F512D0}" destId="{247E1CC7-C6F4-46CA-9139-F4771D85AE22}" srcOrd="0" destOrd="0" presId="urn:microsoft.com/office/officeart/2009/3/layout/RandomtoResultProcess"/>
    <dgm:cxn modelId="{EC706AAB-A0EC-4767-BEC4-456EB4026069}" type="presParOf" srcId="{FFB253DF-7546-408B-9FB2-3B3828F512D0}" destId="{D66CAC8A-8CFF-411D-BDEE-6906408CF0FE}" srcOrd="1" destOrd="0" presId="urn:microsoft.com/office/officeart/2009/3/layout/RandomtoResultProcess"/>
    <dgm:cxn modelId="{A23D29C7-CA4A-4E2F-ADA8-8C943C9FCC64}" type="presParOf" srcId="{0C7EFFBD-264C-4139-8834-A6B54D677957}" destId="{27AE7294-3A5E-4191-92E0-48CB90EF283A}" srcOrd="4" destOrd="0" presId="urn:microsoft.com/office/officeart/2009/3/layout/RandomtoResultProcess"/>
    <dgm:cxn modelId="{C0DE4508-251D-41E3-AF0E-37F8F1C535FB}" type="presParOf" srcId="{27AE7294-3A5E-4191-92E0-48CB90EF283A}" destId="{D7A11EDF-099F-478A-AF82-21442180416A}" srcOrd="0" destOrd="0" presId="urn:microsoft.com/office/officeart/2009/3/layout/RandomtoResultProcess"/>
    <dgm:cxn modelId="{2D5F1BC0-618E-447D-AA85-DFB9CD3180CF}" type="presParOf" srcId="{27AE7294-3A5E-4191-92E0-48CB90EF283A}" destId="{97169103-F2CF-4731-8DC1-492FFBC62FC1}"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E72FF8-FDDC-4239-9231-00F786D233E5}"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A0A3853E-9EC9-47F6-AB7F-BB1EFDEA6C2B}">
      <dgm:prSet phldrT="[Text]" custT="1"/>
      <dgm:spPr/>
      <dgm:t>
        <a:bodyPr/>
        <a:lstStyle/>
        <a:p>
          <a:r>
            <a:rPr lang="en-US" sz="2000" dirty="0" smtClean="0">
              <a:latin typeface="Arial"/>
              <a:cs typeface="Arial"/>
            </a:rPr>
            <a:t>1. What happened?</a:t>
          </a:r>
          <a:endParaRPr lang="en-US" sz="2000" dirty="0">
            <a:latin typeface="Arial"/>
            <a:cs typeface="Arial"/>
          </a:endParaRPr>
        </a:p>
      </dgm:t>
    </dgm:pt>
    <dgm:pt modelId="{6D6D404B-4A27-4076-9146-5AD2A136337F}" type="parTrans" cxnId="{3A722CBD-9593-4429-805A-EF198534CFE6}">
      <dgm:prSet/>
      <dgm:spPr/>
      <dgm:t>
        <a:bodyPr/>
        <a:lstStyle/>
        <a:p>
          <a:endParaRPr lang="en-US" sz="2000">
            <a:latin typeface="Arial"/>
            <a:cs typeface="Arial"/>
          </a:endParaRPr>
        </a:p>
      </dgm:t>
    </dgm:pt>
    <dgm:pt modelId="{43A1C8D8-FC22-4A3D-88F5-57860CEE360C}" type="sibTrans" cxnId="{3A722CBD-9593-4429-805A-EF198534CFE6}">
      <dgm:prSet custT="1"/>
      <dgm:spPr/>
      <dgm:t>
        <a:bodyPr/>
        <a:lstStyle/>
        <a:p>
          <a:endParaRPr lang="en-US" sz="2000" dirty="0">
            <a:latin typeface="Arial"/>
            <a:cs typeface="Arial"/>
          </a:endParaRPr>
        </a:p>
      </dgm:t>
    </dgm:pt>
    <dgm:pt modelId="{A53E1317-B38E-46A2-8E26-4E5F7AEA6990}">
      <dgm:prSet phldrT="[Text]" custT="1"/>
      <dgm:spPr/>
      <dgm:t>
        <a:bodyPr/>
        <a:lstStyle/>
        <a:p>
          <a:r>
            <a:rPr lang="en-US" sz="2000" dirty="0" smtClean="0">
              <a:latin typeface="Arial"/>
              <a:cs typeface="Arial"/>
            </a:rPr>
            <a:t>2. Why did it happen?</a:t>
          </a:r>
          <a:endParaRPr lang="en-US" sz="2000" dirty="0">
            <a:latin typeface="Arial"/>
            <a:cs typeface="Arial"/>
          </a:endParaRPr>
        </a:p>
      </dgm:t>
    </dgm:pt>
    <dgm:pt modelId="{BF522FE4-7D7E-441C-A8B2-CC9FE6CE46D9}" type="parTrans" cxnId="{F217651F-00CE-447F-87A2-032ACEECA0EC}">
      <dgm:prSet/>
      <dgm:spPr/>
      <dgm:t>
        <a:bodyPr/>
        <a:lstStyle/>
        <a:p>
          <a:endParaRPr lang="en-US" sz="2000">
            <a:latin typeface="Arial"/>
            <a:cs typeface="Arial"/>
          </a:endParaRPr>
        </a:p>
      </dgm:t>
    </dgm:pt>
    <dgm:pt modelId="{83CA7B56-21AE-4BE9-8E11-1B17200752B4}" type="sibTrans" cxnId="{F217651F-00CE-447F-87A2-032ACEECA0EC}">
      <dgm:prSet custT="1"/>
      <dgm:spPr/>
      <dgm:t>
        <a:bodyPr/>
        <a:lstStyle/>
        <a:p>
          <a:endParaRPr lang="en-US" sz="2000" dirty="0">
            <a:latin typeface="Arial"/>
            <a:cs typeface="Arial"/>
          </a:endParaRPr>
        </a:p>
      </dgm:t>
    </dgm:pt>
    <dgm:pt modelId="{4CBBBC6A-00C3-4ABD-8BDD-6CEB55D1C5CA}">
      <dgm:prSet phldrT="[Text]" custT="1"/>
      <dgm:spPr/>
      <dgm:t>
        <a:bodyPr/>
        <a:lstStyle/>
        <a:p>
          <a:pPr marL="512763" indent="-512763"/>
          <a:r>
            <a:rPr lang="en-US" sz="2000" dirty="0" smtClean="0">
              <a:latin typeface="Arial"/>
              <a:cs typeface="Arial"/>
            </a:rPr>
            <a:t>3. What will you do to reduce the risk of recurrence?</a:t>
          </a:r>
          <a:endParaRPr lang="en-US" sz="2000" dirty="0">
            <a:latin typeface="Arial"/>
            <a:cs typeface="Arial"/>
          </a:endParaRPr>
        </a:p>
      </dgm:t>
    </dgm:pt>
    <dgm:pt modelId="{02441C66-60D8-4088-B8E8-4F1AFA911EF9}" type="parTrans" cxnId="{38692B0D-3E87-454F-8499-916CE0423389}">
      <dgm:prSet/>
      <dgm:spPr/>
      <dgm:t>
        <a:bodyPr/>
        <a:lstStyle/>
        <a:p>
          <a:endParaRPr lang="en-US" sz="2000">
            <a:latin typeface="Arial"/>
            <a:cs typeface="Arial"/>
          </a:endParaRPr>
        </a:p>
      </dgm:t>
    </dgm:pt>
    <dgm:pt modelId="{2224E1A7-CD05-40C4-9F57-21D32F4DE935}" type="sibTrans" cxnId="{38692B0D-3E87-454F-8499-916CE0423389}">
      <dgm:prSet custT="1"/>
      <dgm:spPr/>
      <dgm:t>
        <a:bodyPr/>
        <a:lstStyle/>
        <a:p>
          <a:endParaRPr lang="en-US" sz="2000" dirty="0">
            <a:latin typeface="Arial"/>
            <a:cs typeface="Arial"/>
          </a:endParaRPr>
        </a:p>
      </dgm:t>
    </dgm:pt>
    <dgm:pt modelId="{BFABB2C5-39F6-5B46-93CD-147B5293F779}">
      <dgm:prSet phldrT="[Text]" custT="1"/>
      <dgm:spPr/>
      <dgm:t>
        <a:bodyPr/>
        <a:lstStyle/>
        <a:p>
          <a:pPr marL="512064" indent="-512064"/>
          <a:r>
            <a:rPr lang="en-US" sz="2000" dirty="0" smtClean="0">
              <a:latin typeface="Arial"/>
              <a:cs typeface="Arial"/>
            </a:rPr>
            <a:t>4. How will you know the risk is reduced?</a:t>
          </a:r>
          <a:endParaRPr lang="en-US" sz="2000" dirty="0">
            <a:latin typeface="Arial"/>
            <a:cs typeface="Arial"/>
          </a:endParaRPr>
        </a:p>
      </dgm:t>
    </dgm:pt>
    <dgm:pt modelId="{1ACCEA21-7CA3-6545-ACD9-9AA566123892}" type="parTrans" cxnId="{B5B67211-464F-1745-B049-CF918A71A4D9}">
      <dgm:prSet/>
      <dgm:spPr/>
      <dgm:t>
        <a:bodyPr/>
        <a:lstStyle/>
        <a:p>
          <a:endParaRPr lang="en-US" sz="2000">
            <a:latin typeface="Arial"/>
            <a:cs typeface="Arial"/>
          </a:endParaRPr>
        </a:p>
      </dgm:t>
    </dgm:pt>
    <dgm:pt modelId="{40193694-3DB0-6941-8FD5-0A2EFB1060E4}" type="sibTrans" cxnId="{B5B67211-464F-1745-B049-CF918A71A4D9}">
      <dgm:prSet/>
      <dgm:spPr/>
      <dgm:t>
        <a:bodyPr/>
        <a:lstStyle/>
        <a:p>
          <a:endParaRPr lang="en-US" sz="2000">
            <a:latin typeface="Arial"/>
            <a:cs typeface="Arial"/>
          </a:endParaRPr>
        </a:p>
      </dgm:t>
    </dgm:pt>
    <dgm:pt modelId="{B36C9206-8A5E-41F8-B0E6-3E51473F866F}" type="pres">
      <dgm:prSet presAssocID="{87E72FF8-FDDC-4239-9231-00F786D233E5}" presName="outerComposite" presStyleCnt="0">
        <dgm:presLayoutVars>
          <dgm:chMax val="5"/>
          <dgm:dir/>
          <dgm:resizeHandles val="exact"/>
        </dgm:presLayoutVars>
      </dgm:prSet>
      <dgm:spPr/>
      <dgm:t>
        <a:bodyPr/>
        <a:lstStyle/>
        <a:p>
          <a:endParaRPr lang="en-US"/>
        </a:p>
      </dgm:t>
    </dgm:pt>
    <dgm:pt modelId="{6EAEF8F4-A819-4731-84CA-53D01B0DADC4}" type="pres">
      <dgm:prSet presAssocID="{87E72FF8-FDDC-4239-9231-00F786D233E5}" presName="dummyMaxCanvas" presStyleCnt="0">
        <dgm:presLayoutVars/>
      </dgm:prSet>
      <dgm:spPr/>
      <dgm:t>
        <a:bodyPr/>
        <a:lstStyle/>
        <a:p>
          <a:endParaRPr lang="en-US"/>
        </a:p>
      </dgm:t>
    </dgm:pt>
    <dgm:pt modelId="{4A712B3E-5ED8-2A40-B28E-DF1C61327259}" type="pres">
      <dgm:prSet presAssocID="{87E72FF8-FDDC-4239-9231-00F786D233E5}" presName="FourNodes_1" presStyleLbl="node1" presStyleIdx="0" presStyleCnt="4">
        <dgm:presLayoutVars>
          <dgm:bulletEnabled val="1"/>
        </dgm:presLayoutVars>
      </dgm:prSet>
      <dgm:spPr/>
      <dgm:t>
        <a:bodyPr/>
        <a:lstStyle/>
        <a:p>
          <a:endParaRPr lang="en-US"/>
        </a:p>
      </dgm:t>
    </dgm:pt>
    <dgm:pt modelId="{5EE8025D-A26E-5949-9EC1-8D6FB3ED07AF}" type="pres">
      <dgm:prSet presAssocID="{87E72FF8-FDDC-4239-9231-00F786D233E5}" presName="FourNodes_2" presStyleLbl="node1" presStyleIdx="1" presStyleCnt="4">
        <dgm:presLayoutVars>
          <dgm:bulletEnabled val="1"/>
        </dgm:presLayoutVars>
      </dgm:prSet>
      <dgm:spPr/>
      <dgm:t>
        <a:bodyPr/>
        <a:lstStyle/>
        <a:p>
          <a:endParaRPr lang="en-US"/>
        </a:p>
      </dgm:t>
    </dgm:pt>
    <dgm:pt modelId="{EF843C8D-421C-5B4F-9EDD-4054E33A0759}" type="pres">
      <dgm:prSet presAssocID="{87E72FF8-FDDC-4239-9231-00F786D233E5}" presName="FourNodes_3" presStyleLbl="node1" presStyleIdx="2" presStyleCnt="4">
        <dgm:presLayoutVars>
          <dgm:bulletEnabled val="1"/>
        </dgm:presLayoutVars>
      </dgm:prSet>
      <dgm:spPr/>
      <dgm:t>
        <a:bodyPr/>
        <a:lstStyle/>
        <a:p>
          <a:endParaRPr lang="en-US"/>
        </a:p>
      </dgm:t>
    </dgm:pt>
    <dgm:pt modelId="{F8035F43-C9A7-2741-900D-5187491C1991}" type="pres">
      <dgm:prSet presAssocID="{87E72FF8-FDDC-4239-9231-00F786D233E5}" presName="FourNodes_4" presStyleLbl="node1" presStyleIdx="3" presStyleCnt="4">
        <dgm:presLayoutVars>
          <dgm:bulletEnabled val="1"/>
        </dgm:presLayoutVars>
      </dgm:prSet>
      <dgm:spPr/>
      <dgm:t>
        <a:bodyPr/>
        <a:lstStyle/>
        <a:p>
          <a:endParaRPr lang="en-US"/>
        </a:p>
      </dgm:t>
    </dgm:pt>
    <dgm:pt modelId="{4B75A38D-10EC-5D40-87D6-F39C29ED9725}" type="pres">
      <dgm:prSet presAssocID="{87E72FF8-FDDC-4239-9231-00F786D233E5}" presName="FourConn_1-2" presStyleLbl="fgAccFollowNode1" presStyleIdx="0" presStyleCnt="3">
        <dgm:presLayoutVars>
          <dgm:bulletEnabled val="1"/>
        </dgm:presLayoutVars>
      </dgm:prSet>
      <dgm:spPr/>
      <dgm:t>
        <a:bodyPr/>
        <a:lstStyle/>
        <a:p>
          <a:endParaRPr lang="en-US"/>
        </a:p>
      </dgm:t>
    </dgm:pt>
    <dgm:pt modelId="{68E6AAE6-4A19-3842-BC4A-328D96FF54D5}" type="pres">
      <dgm:prSet presAssocID="{87E72FF8-FDDC-4239-9231-00F786D233E5}" presName="FourConn_2-3" presStyleLbl="fgAccFollowNode1" presStyleIdx="1" presStyleCnt="3">
        <dgm:presLayoutVars>
          <dgm:bulletEnabled val="1"/>
        </dgm:presLayoutVars>
      </dgm:prSet>
      <dgm:spPr/>
      <dgm:t>
        <a:bodyPr/>
        <a:lstStyle/>
        <a:p>
          <a:endParaRPr lang="en-US"/>
        </a:p>
      </dgm:t>
    </dgm:pt>
    <dgm:pt modelId="{A3D59200-A5FB-CD48-932F-E7E61833CFF2}" type="pres">
      <dgm:prSet presAssocID="{87E72FF8-FDDC-4239-9231-00F786D233E5}" presName="FourConn_3-4" presStyleLbl="fgAccFollowNode1" presStyleIdx="2" presStyleCnt="3">
        <dgm:presLayoutVars>
          <dgm:bulletEnabled val="1"/>
        </dgm:presLayoutVars>
      </dgm:prSet>
      <dgm:spPr/>
      <dgm:t>
        <a:bodyPr/>
        <a:lstStyle/>
        <a:p>
          <a:endParaRPr lang="en-US"/>
        </a:p>
      </dgm:t>
    </dgm:pt>
    <dgm:pt modelId="{329BB68B-19FD-C74E-BED9-E22F6260C27B}" type="pres">
      <dgm:prSet presAssocID="{87E72FF8-FDDC-4239-9231-00F786D233E5}" presName="FourNodes_1_text" presStyleLbl="node1" presStyleIdx="3" presStyleCnt="4">
        <dgm:presLayoutVars>
          <dgm:bulletEnabled val="1"/>
        </dgm:presLayoutVars>
      </dgm:prSet>
      <dgm:spPr/>
      <dgm:t>
        <a:bodyPr/>
        <a:lstStyle/>
        <a:p>
          <a:endParaRPr lang="en-US"/>
        </a:p>
      </dgm:t>
    </dgm:pt>
    <dgm:pt modelId="{6B13885B-D257-AA46-9DFD-B00A2C815A99}" type="pres">
      <dgm:prSet presAssocID="{87E72FF8-FDDC-4239-9231-00F786D233E5}" presName="FourNodes_2_text" presStyleLbl="node1" presStyleIdx="3" presStyleCnt="4">
        <dgm:presLayoutVars>
          <dgm:bulletEnabled val="1"/>
        </dgm:presLayoutVars>
      </dgm:prSet>
      <dgm:spPr/>
      <dgm:t>
        <a:bodyPr/>
        <a:lstStyle/>
        <a:p>
          <a:endParaRPr lang="en-US"/>
        </a:p>
      </dgm:t>
    </dgm:pt>
    <dgm:pt modelId="{D468DDD7-488B-DA44-9E38-2A3F9275B7A9}" type="pres">
      <dgm:prSet presAssocID="{87E72FF8-FDDC-4239-9231-00F786D233E5}" presName="FourNodes_3_text" presStyleLbl="node1" presStyleIdx="3" presStyleCnt="4">
        <dgm:presLayoutVars>
          <dgm:bulletEnabled val="1"/>
        </dgm:presLayoutVars>
      </dgm:prSet>
      <dgm:spPr/>
      <dgm:t>
        <a:bodyPr/>
        <a:lstStyle/>
        <a:p>
          <a:endParaRPr lang="en-US"/>
        </a:p>
      </dgm:t>
    </dgm:pt>
    <dgm:pt modelId="{B7EC8785-29B1-5044-B83F-3DA267DC4988}" type="pres">
      <dgm:prSet presAssocID="{87E72FF8-FDDC-4239-9231-00F786D233E5}" presName="FourNodes_4_text" presStyleLbl="node1" presStyleIdx="3" presStyleCnt="4">
        <dgm:presLayoutVars>
          <dgm:bulletEnabled val="1"/>
        </dgm:presLayoutVars>
      </dgm:prSet>
      <dgm:spPr/>
      <dgm:t>
        <a:bodyPr/>
        <a:lstStyle/>
        <a:p>
          <a:endParaRPr lang="en-US"/>
        </a:p>
      </dgm:t>
    </dgm:pt>
  </dgm:ptLst>
  <dgm:cxnLst>
    <dgm:cxn modelId="{B0FD02BB-8531-4184-A8F7-8AE0B74D4696}" type="presOf" srcId="{A53E1317-B38E-46A2-8E26-4E5F7AEA6990}" destId="{5EE8025D-A26E-5949-9EC1-8D6FB3ED07AF}" srcOrd="0" destOrd="0" presId="urn:microsoft.com/office/officeart/2005/8/layout/vProcess5"/>
    <dgm:cxn modelId="{4E074028-5F1C-4413-9625-82637B1C3AB0}" type="presOf" srcId="{BFABB2C5-39F6-5B46-93CD-147B5293F779}" destId="{F8035F43-C9A7-2741-900D-5187491C1991}" srcOrd="0" destOrd="0" presId="urn:microsoft.com/office/officeart/2005/8/layout/vProcess5"/>
    <dgm:cxn modelId="{F217651F-00CE-447F-87A2-032ACEECA0EC}" srcId="{87E72FF8-FDDC-4239-9231-00F786D233E5}" destId="{A53E1317-B38E-46A2-8E26-4E5F7AEA6990}" srcOrd="1" destOrd="0" parTransId="{BF522FE4-7D7E-441C-A8B2-CC9FE6CE46D9}" sibTransId="{83CA7B56-21AE-4BE9-8E11-1B17200752B4}"/>
    <dgm:cxn modelId="{3A722CBD-9593-4429-805A-EF198534CFE6}" srcId="{87E72FF8-FDDC-4239-9231-00F786D233E5}" destId="{A0A3853E-9EC9-47F6-AB7F-BB1EFDEA6C2B}" srcOrd="0" destOrd="0" parTransId="{6D6D404B-4A27-4076-9146-5AD2A136337F}" sibTransId="{43A1C8D8-FC22-4A3D-88F5-57860CEE360C}"/>
    <dgm:cxn modelId="{A6B5BD2C-3D9A-43FF-9F77-549F2D8BB075}" type="presOf" srcId="{87E72FF8-FDDC-4239-9231-00F786D233E5}" destId="{B36C9206-8A5E-41F8-B0E6-3E51473F866F}" srcOrd="0" destOrd="0" presId="urn:microsoft.com/office/officeart/2005/8/layout/vProcess5"/>
    <dgm:cxn modelId="{2B11936D-1326-4997-AE05-D897B7470975}" type="presOf" srcId="{43A1C8D8-FC22-4A3D-88F5-57860CEE360C}" destId="{4B75A38D-10EC-5D40-87D6-F39C29ED9725}" srcOrd="0" destOrd="0" presId="urn:microsoft.com/office/officeart/2005/8/layout/vProcess5"/>
    <dgm:cxn modelId="{9EC5B099-C301-49F1-9311-F21AEC224962}" type="presOf" srcId="{A53E1317-B38E-46A2-8E26-4E5F7AEA6990}" destId="{6B13885B-D257-AA46-9DFD-B00A2C815A99}" srcOrd="1" destOrd="0" presId="urn:microsoft.com/office/officeart/2005/8/layout/vProcess5"/>
    <dgm:cxn modelId="{70317AE4-39D4-43B7-98FB-F747DBE47424}" type="presOf" srcId="{A0A3853E-9EC9-47F6-AB7F-BB1EFDEA6C2B}" destId="{4A712B3E-5ED8-2A40-B28E-DF1C61327259}" srcOrd="0" destOrd="0" presId="urn:microsoft.com/office/officeart/2005/8/layout/vProcess5"/>
    <dgm:cxn modelId="{B5B67211-464F-1745-B049-CF918A71A4D9}" srcId="{87E72FF8-FDDC-4239-9231-00F786D233E5}" destId="{BFABB2C5-39F6-5B46-93CD-147B5293F779}" srcOrd="3" destOrd="0" parTransId="{1ACCEA21-7CA3-6545-ACD9-9AA566123892}" sibTransId="{40193694-3DB0-6941-8FD5-0A2EFB1060E4}"/>
    <dgm:cxn modelId="{7F69F9FF-303B-4A4E-99D6-185EABF345EA}" type="presOf" srcId="{4CBBBC6A-00C3-4ABD-8BDD-6CEB55D1C5CA}" destId="{D468DDD7-488B-DA44-9E38-2A3F9275B7A9}" srcOrd="1" destOrd="0" presId="urn:microsoft.com/office/officeart/2005/8/layout/vProcess5"/>
    <dgm:cxn modelId="{F9795313-9971-4DD0-8539-B68AF70A284B}" type="presOf" srcId="{A0A3853E-9EC9-47F6-AB7F-BB1EFDEA6C2B}" destId="{329BB68B-19FD-C74E-BED9-E22F6260C27B}" srcOrd="1" destOrd="0" presId="urn:microsoft.com/office/officeart/2005/8/layout/vProcess5"/>
    <dgm:cxn modelId="{38692B0D-3E87-454F-8499-916CE0423389}" srcId="{87E72FF8-FDDC-4239-9231-00F786D233E5}" destId="{4CBBBC6A-00C3-4ABD-8BDD-6CEB55D1C5CA}" srcOrd="2" destOrd="0" parTransId="{02441C66-60D8-4088-B8E8-4F1AFA911EF9}" sibTransId="{2224E1A7-CD05-40C4-9F57-21D32F4DE935}"/>
    <dgm:cxn modelId="{9C078E75-184F-416E-B9B7-FFCE2E2858F1}" type="presOf" srcId="{BFABB2C5-39F6-5B46-93CD-147B5293F779}" destId="{B7EC8785-29B1-5044-B83F-3DA267DC4988}" srcOrd="1" destOrd="0" presId="urn:microsoft.com/office/officeart/2005/8/layout/vProcess5"/>
    <dgm:cxn modelId="{6E00C972-EE86-40DE-82F6-208169205461}" type="presOf" srcId="{2224E1A7-CD05-40C4-9F57-21D32F4DE935}" destId="{A3D59200-A5FB-CD48-932F-E7E61833CFF2}" srcOrd="0" destOrd="0" presId="urn:microsoft.com/office/officeart/2005/8/layout/vProcess5"/>
    <dgm:cxn modelId="{74319145-D515-47A2-BD70-1D3F8652F93B}" type="presOf" srcId="{83CA7B56-21AE-4BE9-8E11-1B17200752B4}" destId="{68E6AAE6-4A19-3842-BC4A-328D96FF54D5}" srcOrd="0" destOrd="0" presId="urn:microsoft.com/office/officeart/2005/8/layout/vProcess5"/>
    <dgm:cxn modelId="{E5A7DF11-644E-4A26-BB69-C3E761AAE758}" type="presOf" srcId="{4CBBBC6A-00C3-4ABD-8BDD-6CEB55D1C5CA}" destId="{EF843C8D-421C-5B4F-9EDD-4054E33A0759}" srcOrd="0" destOrd="0" presId="urn:microsoft.com/office/officeart/2005/8/layout/vProcess5"/>
    <dgm:cxn modelId="{1AAF3194-FF5B-45B0-9F97-2B85FEB19C4B}" type="presParOf" srcId="{B36C9206-8A5E-41F8-B0E6-3E51473F866F}" destId="{6EAEF8F4-A819-4731-84CA-53D01B0DADC4}" srcOrd="0" destOrd="0" presId="urn:microsoft.com/office/officeart/2005/8/layout/vProcess5"/>
    <dgm:cxn modelId="{0DD080C6-E83F-42FC-B88A-AD31719059FC}" type="presParOf" srcId="{B36C9206-8A5E-41F8-B0E6-3E51473F866F}" destId="{4A712B3E-5ED8-2A40-B28E-DF1C61327259}" srcOrd="1" destOrd="0" presId="urn:microsoft.com/office/officeart/2005/8/layout/vProcess5"/>
    <dgm:cxn modelId="{2430D65D-8886-43BC-B0B8-482571630F1D}" type="presParOf" srcId="{B36C9206-8A5E-41F8-B0E6-3E51473F866F}" destId="{5EE8025D-A26E-5949-9EC1-8D6FB3ED07AF}" srcOrd="2" destOrd="0" presId="urn:microsoft.com/office/officeart/2005/8/layout/vProcess5"/>
    <dgm:cxn modelId="{EF629AC3-316D-47A7-A366-884374DD829B}" type="presParOf" srcId="{B36C9206-8A5E-41F8-B0E6-3E51473F866F}" destId="{EF843C8D-421C-5B4F-9EDD-4054E33A0759}" srcOrd="3" destOrd="0" presId="urn:microsoft.com/office/officeart/2005/8/layout/vProcess5"/>
    <dgm:cxn modelId="{3F81B132-5F95-48ED-A8B7-30CDB4161125}" type="presParOf" srcId="{B36C9206-8A5E-41F8-B0E6-3E51473F866F}" destId="{F8035F43-C9A7-2741-900D-5187491C1991}" srcOrd="4" destOrd="0" presId="urn:microsoft.com/office/officeart/2005/8/layout/vProcess5"/>
    <dgm:cxn modelId="{A5B77424-DC9C-4896-B631-63F7FF8DDC6C}" type="presParOf" srcId="{B36C9206-8A5E-41F8-B0E6-3E51473F866F}" destId="{4B75A38D-10EC-5D40-87D6-F39C29ED9725}" srcOrd="5" destOrd="0" presId="urn:microsoft.com/office/officeart/2005/8/layout/vProcess5"/>
    <dgm:cxn modelId="{2FFD072C-4A3C-402D-A657-B78B7518B2D2}" type="presParOf" srcId="{B36C9206-8A5E-41F8-B0E6-3E51473F866F}" destId="{68E6AAE6-4A19-3842-BC4A-328D96FF54D5}" srcOrd="6" destOrd="0" presId="urn:microsoft.com/office/officeart/2005/8/layout/vProcess5"/>
    <dgm:cxn modelId="{30709FF1-9280-49F3-91C1-C4D59DCD36DC}" type="presParOf" srcId="{B36C9206-8A5E-41F8-B0E6-3E51473F866F}" destId="{A3D59200-A5FB-CD48-932F-E7E61833CFF2}" srcOrd="7" destOrd="0" presId="urn:microsoft.com/office/officeart/2005/8/layout/vProcess5"/>
    <dgm:cxn modelId="{0E174434-5F5A-4E1C-BB39-2A2C97716C7E}" type="presParOf" srcId="{B36C9206-8A5E-41F8-B0E6-3E51473F866F}" destId="{329BB68B-19FD-C74E-BED9-E22F6260C27B}" srcOrd="8" destOrd="0" presId="urn:microsoft.com/office/officeart/2005/8/layout/vProcess5"/>
    <dgm:cxn modelId="{5AB1DE10-862D-4C84-A862-A7C345497937}" type="presParOf" srcId="{B36C9206-8A5E-41F8-B0E6-3E51473F866F}" destId="{6B13885B-D257-AA46-9DFD-B00A2C815A99}" srcOrd="9" destOrd="0" presId="urn:microsoft.com/office/officeart/2005/8/layout/vProcess5"/>
    <dgm:cxn modelId="{F380385E-3944-4030-9C04-92D270107735}" type="presParOf" srcId="{B36C9206-8A5E-41F8-B0E6-3E51473F866F}" destId="{D468DDD7-488B-DA44-9E38-2A3F9275B7A9}" srcOrd="10" destOrd="0" presId="urn:microsoft.com/office/officeart/2005/8/layout/vProcess5"/>
    <dgm:cxn modelId="{75448098-E01B-4E51-8DA4-C9ECAD8DA63D}" type="presParOf" srcId="{B36C9206-8A5E-41F8-B0E6-3E51473F866F}" destId="{B7EC8785-29B1-5044-B83F-3DA267DC4988}"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B7F1E-BBED-4931-8841-1E13C5802AAA}">
      <dsp:nvSpPr>
        <dsp:cNvPr id="0" name=""/>
        <dsp:cNvSpPr/>
      </dsp:nvSpPr>
      <dsp:spPr>
        <a:xfrm>
          <a:off x="777003" y="2411481"/>
          <a:ext cx="713260" cy="2056997"/>
        </a:xfrm>
        <a:custGeom>
          <a:avLst/>
          <a:gdLst/>
          <a:ahLst/>
          <a:cxnLst/>
          <a:rect l="0" t="0" r="0" b="0"/>
          <a:pathLst>
            <a:path>
              <a:moveTo>
                <a:pt x="0" y="0"/>
              </a:moveTo>
              <a:lnTo>
                <a:pt x="356630" y="0"/>
              </a:lnTo>
              <a:lnTo>
                <a:pt x="356630" y="2056997"/>
              </a:lnTo>
              <a:lnTo>
                <a:pt x="713260" y="2056997"/>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079205" y="3385551"/>
        <a:ext cx="108857" cy="108857"/>
      </dsp:txXfrm>
    </dsp:sp>
    <dsp:sp modelId="{70A8E80F-DCCA-4CFA-922A-D20414EDC558}">
      <dsp:nvSpPr>
        <dsp:cNvPr id="0" name=""/>
        <dsp:cNvSpPr/>
      </dsp:nvSpPr>
      <dsp:spPr>
        <a:xfrm>
          <a:off x="777003" y="2411481"/>
          <a:ext cx="713260" cy="1229725"/>
        </a:xfrm>
        <a:custGeom>
          <a:avLst/>
          <a:gdLst/>
          <a:ahLst/>
          <a:cxnLst/>
          <a:rect l="0" t="0" r="0" b="0"/>
          <a:pathLst>
            <a:path>
              <a:moveTo>
                <a:pt x="0" y="0"/>
              </a:moveTo>
              <a:lnTo>
                <a:pt x="356630" y="0"/>
              </a:lnTo>
              <a:lnTo>
                <a:pt x="356630" y="1229725"/>
              </a:lnTo>
              <a:lnTo>
                <a:pt x="713260" y="122972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98093" y="2990803"/>
        <a:ext cx="71080" cy="71080"/>
      </dsp:txXfrm>
    </dsp:sp>
    <dsp:sp modelId="{3E088B47-49DB-4EC2-877D-A2F4631ABFED}">
      <dsp:nvSpPr>
        <dsp:cNvPr id="0" name=""/>
        <dsp:cNvSpPr/>
      </dsp:nvSpPr>
      <dsp:spPr>
        <a:xfrm>
          <a:off x="777003" y="2411481"/>
          <a:ext cx="713260" cy="402454"/>
        </a:xfrm>
        <a:custGeom>
          <a:avLst/>
          <a:gdLst/>
          <a:ahLst/>
          <a:cxnLst/>
          <a:rect l="0" t="0" r="0" b="0"/>
          <a:pathLst>
            <a:path>
              <a:moveTo>
                <a:pt x="0" y="0"/>
              </a:moveTo>
              <a:lnTo>
                <a:pt x="356630" y="0"/>
              </a:lnTo>
              <a:lnTo>
                <a:pt x="356630" y="402454"/>
              </a:lnTo>
              <a:lnTo>
                <a:pt x="713260" y="40245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13159" y="2592234"/>
        <a:ext cx="40948" cy="40948"/>
      </dsp:txXfrm>
    </dsp:sp>
    <dsp:sp modelId="{BB6E87B4-4C40-4C21-95FF-0E51FC0047E7}">
      <dsp:nvSpPr>
        <dsp:cNvPr id="0" name=""/>
        <dsp:cNvSpPr/>
      </dsp:nvSpPr>
      <dsp:spPr>
        <a:xfrm>
          <a:off x="777003" y="1986664"/>
          <a:ext cx="713260" cy="424816"/>
        </a:xfrm>
        <a:custGeom>
          <a:avLst/>
          <a:gdLst/>
          <a:ahLst/>
          <a:cxnLst/>
          <a:rect l="0" t="0" r="0" b="0"/>
          <a:pathLst>
            <a:path>
              <a:moveTo>
                <a:pt x="0" y="424816"/>
              </a:moveTo>
              <a:lnTo>
                <a:pt x="356630" y="424816"/>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12879" y="2178318"/>
        <a:ext cx="41509" cy="41509"/>
      </dsp:txXfrm>
    </dsp:sp>
    <dsp:sp modelId="{86EA76F0-1B17-4F38-B7D3-72796773E365}">
      <dsp:nvSpPr>
        <dsp:cNvPr id="0" name=""/>
        <dsp:cNvSpPr/>
      </dsp:nvSpPr>
      <dsp:spPr>
        <a:xfrm>
          <a:off x="777003" y="1159392"/>
          <a:ext cx="713260" cy="1252088"/>
        </a:xfrm>
        <a:custGeom>
          <a:avLst/>
          <a:gdLst/>
          <a:ahLst/>
          <a:cxnLst/>
          <a:rect l="0" t="0" r="0" b="0"/>
          <a:pathLst>
            <a:path>
              <a:moveTo>
                <a:pt x="0" y="1252088"/>
              </a:moveTo>
              <a:lnTo>
                <a:pt x="356630" y="1252088"/>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97609" y="1749412"/>
        <a:ext cx="72049" cy="72049"/>
      </dsp:txXfrm>
    </dsp:sp>
    <dsp:sp modelId="{FC555423-4978-4D37-A368-7A2D2FEC59B1}">
      <dsp:nvSpPr>
        <dsp:cNvPr id="0" name=""/>
        <dsp:cNvSpPr/>
      </dsp:nvSpPr>
      <dsp:spPr>
        <a:xfrm>
          <a:off x="777003" y="332121"/>
          <a:ext cx="713260" cy="2079359"/>
        </a:xfrm>
        <a:custGeom>
          <a:avLst/>
          <a:gdLst/>
          <a:ahLst/>
          <a:cxnLst/>
          <a:rect l="0" t="0" r="0" b="0"/>
          <a:pathLst>
            <a:path>
              <a:moveTo>
                <a:pt x="0" y="2079359"/>
              </a:moveTo>
              <a:lnTo>
                <a:pt x="356630" y="2079359"/>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078676" y="1316844"/>
        <a:ext cx="109914" cy="109914"/>
      </dsp:txXfrm>
    </dsp:sp>
    <dsp:sp modelId="{ABC0A147-141E-4841-B69D-019C3947980D}">
      <dsp:nvSpPr>
        <dsp:cNvPr id="0" name=""/>
        <dsp:cNvSpPr/>
      </dsp:nvSpPr>
      <dsp:spPr>
        <a:xfrm rot="16200000">
          <a:off x="-1295528" y="2080572"/>
          <a:ext cx="3483247" cy="661817"/>
        </a:xfrm>
        <a:prstGeom prst="rect">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en-US" sz="4300" kern="1200" dirty="0" smtClean="0"/>
            <a:t>CHARGE!</a:t>
          </a:r>
          <a:endParaRPr lang="en-US" sz="4300" kern="1200" dirty="0"/>
        </a:p>
      </dsp:txBody>
      <dsp:txXfrm>
        <a:off x="-1295528" y="2080572"/>
        <a:ext cx="3483247" cy="661817"/>
      </dsp:txXfrm>
    </dsp:sp>
    <dsp:sp modelId="{7AB352BC-A298-492D-A9F9-D3B93B94C7DE}">
      <dsp:nvSpPr>
        <dsp:cNvPr id="0" name=""/>
        <dsp:cNvSpPr/>
      </dsp:nvSpPr>
      <dsp:spPr>
        <a:xfrm>
          <a:off x="1490264" y="1213"/>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C</a:t>
          </a:r>
          <a:r>
            <a:rPr lang="en-US" sz="2000" kern="1200" dirty="0" smtClean="0"/>
            <a:t>ulture of Safety</a:t>
          </a:r>
          <a:endParaRPr lang="en-US" sz="2000" kern="1200" dirty="0"/>
        </a:p>
      </dsp:txBody>
      <dsp:txXfrm>
        <a:off x="1490264" y="1213"/>
        <a:ext cx="4821041" cy="661817"/>
      </dsp:txXfrm>
    </dsp:sp>
    <dsp:sp modelId="{F27F1E08-EA7D-4678-9849-97CE08E33436}">
      <dsp:nvSpPr>
        <dsp:cNvPr id="0" name=""/>
        <dsp:cNvSpPr/>
      </dsp:nvSpPr>
      <dsp:spPr>
        <a:xfrm>
          <a:off x="1490264" y="828484"/>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H</a:t>
          </a:r>
          <a:r>
            <a:rPr lang="en-US" sz="2000" kern="1200" dirty="0" smtClean="0"/>
            <a:t>and Hygiene</a:t>
          </a:r>
          <a:endParaRPr lang="en-US" sz="2000" kern="1200" dirty="0"/>
        </a:p>
      </dsp:txBody>
      <dsp:txXfrm>
        <a:off x="1490264" y="828484"/>
        <a:ext cx="4821041" cy="661817"/>
      </dsp:txXfrm>
    </dsp:sp>
    <dsp:sp modelId="{DE64F830-C1C4-4FB8-9113-B5FB57CDF86A}">
      <dsp:nvSpPr>
        <dsp:cNvPr id="0" name=""/>
        <dsp:cNvSpPr/>
      </dsp:nvSpPr>
      <dsp:spPr>
        <a:xfrm>
          <a:off x="1490264" y="1655755"/>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A</a:t>
          </a:r>
          <a:r>
            <a:rPr lang="en-US" sz="2000" kern="1200" dirty="0" smtClean="0"/>
            <a:t>ccess Site (Preparation/Cleansing)</a:t>
          </a:r>
          <a:endParaRPr lang="en-US" sz="2000" kern="1200" dirty="0"/>
        </a:p>
      </dsp:txBody>
      <dsp:txXfrm>
        <a:off x="1490264" y="1655755"/>
        <a:ext cx="4821041" cy="661817"/>
      </dsp:txXfrm>
    </dsp:sp>
    <dsp:sp modelId="{F6F0B880-7B06-471A-B5FE-07C165C25457}">
      <dsp:nvSpPr>
        <dsp:cNvPr id="0" name=""/>
        <dsp:cNvSpPr/>
      </dsp:nvSpPr>
      <dsp:spPr>
        <a:xfrm>
          <a:off x="1490264" y="2483027"/>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R</a:t>
          </a:r>
          <a:r>
            <a:rPr lang="en-US" sz="2000" kern="1200" dirty="0" smtClean="0"/>
            <a:t>educe and Remove Catheters</a:t>
          </a:r>
          <a:endParaRPr lang="en-US" sz="2000" kern="1200" dirty="0"/>
        </a:p>
      </dsp:txBody>
      <dsp:txXfrm>
        <a:off x="1490264" y="2483027"/>
        <a:ext cx="4821041" cy="661817"/>
      </dsp:txXfrm>
    </dsp:sp>
    <dsp:sp modelId="{63FDFC38-F739-4607-B66D-DB7846AD3F2D}">
      <dsp:nvSpPr>
        <dsp:cNvPr id="0" name=""/>
        <dsp:cNvSpPr/>
      </dsp:nvSpPr>
      <dsp:spPr>
        <a:xfrm>
          <a:off x="1490264" y="3310298"/>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1900" kern="1200" dirty="0" smtClean="0"/>
            <a:t> </a:t>
          </a:r>
          <a:r>
            <a:rPr lang="en-US" sz="1900" b="1" kern="1200" dirty="0" smtClean="0"/>
            <a:t>G</a:t>
          </a:r>
          <a:r>
            <a:rPr lang="en-US" sz="1900" kern="1200" dirty="0" smtClean="0"/>
            <a:t>reat Connection/Disconnection Technique</a:t>
          </a:r>
          <a:endParaRPr lang="en-US" sz="1900" kern="1200" dirty="0"/>
        </a:p>
      </dsp:txBody>
      <dsp:txXfrm>
        <a:off x="1490264" y="3310298"/>
        <a:ext cx="4821041" cy="661817"/>
      </dsp:txXfrm>
    </dsp:sp>
    <dsp:sp modelId="{085B9713-7E06-4F86-BC81-F3D162481A2C}">
      <dsp:nvSpPr>
        <dsp:cNvPr id="0" name=""/>
        <dsp:cNvSpPr/>
      </dsp:nvSpPr>
      <dsp:spPr>
        <a:xfrm>
          <a:off x="1490264" y="4137569"/>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1900" kern="1200" dirty="0" smtClean="0"/>
            <a:t> </a:t>
          </a:r>
          <a:r>
            <a:rPr lang="en-US" sz="1900" b="1" kern="1200" dirty="0" smtClean="0"/>
            <a:t>E</a:t>
          </a:r>
          <a:r>
            <a:rPr lang="en-US" sz="1900" kern="1200" dirty="0" smtClean="0"/>
            <a:t>valuation of Team Infection Control Practices</a:t>
          </a:r>
          <a:endParaRPr lang="en-US" sz="1900" kern="1200" dirty="0"/>
        </a:p>
      </dsp:txBody>
      <dsp:txXfrm>
        <a:off x="1490264" y="4137569"/>
        <a:ext cx="4821041" cy="661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5B585-B363-4397-A43D-81FAD883F6B5}">
      <dsp:nvSpPr>
        <dsp:cNvPr id="0" name=""/>
        <dsp:cNvSpPr/>
      </dsp:nvSpPr>
      <dsp:spPr>
        <a:xfrm>
          <a:off x="1" y="1600203"/>
          <a:ext cx="2175867" cy="870346"/>
        </a:xfrm>
        <a:prstGeom prst="chevron">
          <a:avLst/>
        </a:prstGeom>
        <a:solidFill>
          <a:srgbClr val="EF9A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Collect </a:t>
          </a:r>
          <a:endParaRPr lang="en-US" sz="2500" kern="1200" dirty="0"/>
        </a:p>
      </dsp:txBody>
      <dsp:txXfrm>
        <a:off x="435174" y="1600203"/>
        <a:ext cx="1305521" cy="870346"/>
      </dsp:txXfrm>
    </dsp:sp>
    <dsp:sp modelId="{BF65A666-CCEF-49A9-B9E0-3818B05E71A2}">
      <dsp:nvSpPr>
        <dsp:cNvPr id="0" name=""/>
        <dsp:cNvSpPr/>
      </dsp:nvSpPr>
      <dsp:spPr>
        <a:xfrm>
          <a:off x="1960066" y="1596826"/>
          <a:ext cx="2175867" cy="870346"/>
        </a:xfrm>
        <a:prstGeom prst="chevron">
          <a:avLst/>
        </a:prstGeom>
        <a:solidFill>
          <a:srgbClr val="D65D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Interpret</a:t>
          </a:r>
          <a:endParaRPr lang="en-US" sz="2500" kern="1200" dirty="0"/>
        </a:p>
      </dsp:txBody>
      <dsp:txXfrm>
        <a:off x="2395239" y="1596826"/>
        <a:ext cx="1305521" cy="870346"/>
      </dsp:txXfrm>
    </dsp:sp>
    <dsp:sp modelId="{CF1B47DB-96A2-489F-9F73-53ED17102F82}">
      <dsp:nvSpPr>
        <dsp:cNvPr id="0" name=""/>
        <dsp:cNvSpPr/>
      </dsp:nvSpPr>
      <dsp:spPr>
        <a:xfrm>
          <a:off x="3918346" y="1596826"/>
          <a:ext cx="2175867" cy="870346"/>
        </a:xfrm>
        <a:prstGeom prst="chevron">
          <a:avLst/>
        </a:prstGeom>
        <a:solidFill>
          <a:srgbClr val="BF2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Leverage</a:t>
          </a:r>
          <a:endParaRPr lang="en-US" sz="2500" kern="1200" dirty="0"/>
        </a:p>
      </dsp:txBody>
      <dsp:txXfrm>
        <a:off x="4353519" y="1596826"/>
        <a:ext cx="1305521" cy="870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5B585-B363-4397-A43D-81FAD883F6B5}">
      <dsp:nvSpPr>
        <dsp:cNvPr id="0" name=""/>
        <dsp:cNvSpPr/>
      </dsp:nvSpPr>
      <dsp:spPr>
        <a:xfrm>
          <a:off x="1785" y="822126"/>
          <a:ext cx="2175867" cy="870346"/>
        </a:xfrm>
        <a:prstGeom prst="chevron">
          <a:avLst/>
        </a:prstGeom>
        <a:solidFill>
          <a:srgbClr val="EF9A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Collect </a:t>
          </a:r>
          <a:endParaRPr lang="en-US" sz="2500" kern="1200" dirty="0"/>
        </a:p>
      </dsp:txBody>
      <dsp:txXfrm>
        <a:off x="436958" y="822126"/>
        <a:ext cx="1305521" cy="870346"/>
      </dsp:txXfrm>
    </dsp:sp>
    <dsp:sp modelId="{BF65A666-CCEF-49A9-B9E0-3818B05E71A2}">
      <dsp:nvSpPr>
        <dsp:cNvPr id="0" name=""/>
        <dsp:cNvSpPr/>
      </dsp:nvSpPr>
      <dsp:spPr>
        <a:xfrm>
          <a:off x="1960066" y="822126"/>
          <a:ext cx="2175867" cy="870346"/>
        </a:xfrm>
        <a:prstGeom prst="chevron">
          <a:avLst/>
        </a:prstGeom>
        <a:solidFill>
          <a:srgbClr val="D65D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Interpret</a:t>
          </a:r>
          <a:endParaRPr lang="en-US" sz="2500" kern="1200" dirty="0"/>
        </a:p>
      </dsp:txBody>
      <dsp:txXfrm>
        <a:off x="2395239" y="822126"/>
        <a:ext cx="1305521" cy="870346"/>
      </dsp:txXfrm>
    </dsp:sp>
    <dsp:sp modelId="{CF1B47DB-96A2-489F-9F73-53ED17102F82}">
      <dsp:nvSpPr>
        <dsp:cNvPr id="0" name=""/>
        <dsp:cNvSpPr/>
      </dsp:nvSpPr>
      <dsp:spPr>
        <a:xfrm>
          <a:off x="3918346" y="822126"/>
          <a:ext cx="2175867" cy="870346"/>
        </a:xfrm>
        <a:prstGeom prst="chevron">
          <a:avLst/>
        </a:prstGeom>
        <a:solidFill>
          <a:srgbClr val="BF2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US" sz="2500" kern="1200" dirty="0" smtClean="0"/>
            <a:t>Leverage</a:t>
          </a:r>
          <a:endParaRPr lang="en-US" sz="2500" kern="1200" dirty="0"/>
        </a:p>
      </dsp:txBody>
      <dsp:txXfrm>
        <a:off x="4353519" y="822126"/>
        <a:ext cx="1305521" cy="870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9D9B1-B995-4964-8185-A85CD503B0DF}">
      <dsp:nvSpPr>
        <dsp:cNvPr id="0" name=""/>
        <dsp:cNvSpPr/>
      </dsp:nvSpPr>
      <dsp:spPr>
        <a:xfrm>
          <a:off x="0" y="934499"/>
          <a:ext cx="7010400" cy="2292369"/>
        </a:xfrm>
        <a:prstGeom prst="rightArrow">
          <a:avLst>
            <a:gd name="adj1" fmla="val 50000"/>
            <a:gd name="adj2" fmla="val 5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2027" numCol="1" spcCol="1270" anchor="ctr" anchorCtr="0">
          <a:noAutofit/>
        </a:bodyPr>
        <a:lstStyle/>
        <a:p>
          <a:pPr lvl="0" algn="l" defTabSz="889000">
            <a:lnSpc>
              <a:spcPct val="90000"/>
            </a:lnSpc>
            <a:spcBef>
              <a:spcPct val="0"/>
            </a:spcBef>
            <a:spcAft>
              <a:spcPct val="35000"/>
            </a:spcAft>
          </a:pPr>
          <a:r>
            <a:rPr lang="en-US" sz="2000" kern="1200" dirty="0" smtClean="0"/>
            <a:t>Decide what</a:t>
          </a:r>
        </a:p>
        <a:p>
          <a:pPr lvl="0" algn="l" defTabSz="889000">
            <a:lnSpc>
              <a:spcPct val="90000"/>
            </a:lnSpc>
            <a:spcBef>
              <a:spcPct val="0"/>
            </a:spcBef>
            <a:spcAft>
              <a:spcPct val="35000"/>
            </a:spcAft>
          </a:pPr>
          <a:r>
            <a:rPr lang="en-US" sz="2000" kern="1200" dirty="0" smtClean="0"/>
            <a:t>matters</a:t>
          </a:r>
          <a:endParaRPr lang="en-US" sz="2000" kern="1200" dirty="0"/>
        </a:p>
      </dsp:txBody>
      <dsp:txXfrm>
        <a:off x="0" y="1507591"/>
        <a:ext cx="6437308" cy="1146185"/>
      </dsp:txXfrm>
    </dsp:sp>
    <dsp:sp modelId="{1C48BE77-379E-4B11-81A5-284152C968EE}">
      <dsp:nvSpPr>
        <dsp:cNvPr id="0" name=""/>
        <dsp:cNvSpPr/>
      </dsp:nvSpPr>
      <dsp:spPr>
        <a:xfrm>
          <a:off x="1615897" y="1274508"/>
          <a:ext cx="5394502" cy="2292369"/>
        </a:xfrm>
        <a:prstGeom prst="rightArrow">
          <a:avLst>
            <a:gd name="adj1" fmla="val 50000"/>
            <a:gd name="adj2" fmla="val 50000"/>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2027" numCol="1" spcCol="1270" anchor="ctr" anchorCtr="0">
          <a:noAutofit/>
        </a:bodyPr>
        <a:lstStyle/>
        <a:p>
          <a:pPr lvl="0" algn="l" defTabSz="889000">
            <a:lnSpc>
              <a:spcPct val="90000"/>
            </a:lnSpc>
            <a:spcBef>
              <a:spcPct val="0"/>
            </a:spcBef>
            <a:spcAft>
              <a:spcPct val="35000"/>
            </a:spcAft>
          </a:pPr>
          <a:r>
            <a:rPr lang="en-US" sz="2000" kern="1200" dirty="0" smtClean="0"/>
            <a:t>Make data</a:t>
          </a:r>
        </a:p>
        <a:p>
          <a:pPr lvl="0" algn="l" defTabSz="889000">
            <a:lnSpc>
              <a:spcPct val="90000"/>
            </a:lnSpc>
            <a:spcBef>
              <a:spcPct val="0"/>
            </a:spcBef>
            <a:spcAft>
              <a:spcPct val="35000"/>
            </a:spcAft>
          </a:pPr>
          <a:r>
            <a:rPr lang="en-US" sz="2000" kern="1200" dirty="0" smtClean="0"/>
            <a:t>accessible</a:t>
          </a:r>
          <a:endParaRPr lang="en-US" sz="2000" kern="1200" dirty="0"/>
        </a:p>
      </dsp:txBody>
      <dsp:txXfrm>
        <a:off x="1615897" y="1847600"/>
        <a:ext cx="4821410" cy="1146185"/>
      </dsp:txXfrm>
    </dsp:sp>
    <dsp:sp modelId="{2080F057-588C-4E99-B45B-1F702AEABDC2}">
      <dsp:nvSpPr>
        <dsp:cNvPr id="0" name=""/>
        <dsp:cNvSpPr/>
      </dsp:nvSpPr>
      <dsp:spPr>
        <a:xfrm>
          <a:off x="3231794" y="1614722"/>
          <a:ext cx="3778605" cy="2292369"/>
        </a:xfrm>
        <a:prstGeom prst="rightArrow">
          <a:avLst>
            <a:gd name="adj1" fmla="val 50000"/>
            <a:gd name="adj2" fmla="val 50000"/>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2027" numCol="1" spcCol="1270" anchor="ctr" anchorCtr="0">
          <a:noAutofit/>
        </a:bodyPr>
        <a:lstStyle/>
        <a:p>
          <a:pPr lvl="0" algn="l" defTabSz="889000">
            <a:lnSpc>
              <a:spcPct val="90000"/>
            </a:lnSpc>
            <a:spcBef>
              <a:spcPct val="0"/>
            </a:spcBef>
            <a:spcAft>
              <a:spcPct val="35000"/>
            </a:spcAft>
          </a:pPr>
          <a:r>
            <a:rPr lang="en-US" sz="2000" kern="1200" dirty="0" smtClean="0"/>
            <a:t>Focus your </a:t>
          </a:r>
        </a:p>
        <a:p>
          <a:pPr lvl="0" algn="l" defTabSz="889000">
            <a:lnSpc>
              <a:spcPct val="90000"/>
            </a:lnSpc>
            <a:spcBef>
              <a:spcPct val="0"/>
            </a:spcBef>
            <a:spcAft>
              <a:spcPct val="35000"/>
            </a:spcAft>
          </a:pPr>
          <a:r>
            <a:rPr lang="en-US" sz="2000" kern="1200" dirty="0" smtClean="0"/>
            <a:t>efforts</a:t>
          </a:r>
          <a:endParaRPr lang="en-US" sz="2000" kern="1200" dirty="0"/>
        </a:p>
      </dsp:txBody>
      <dsp:txXfrm>
        <a:off x="3231794" y="2187814"/>
        <a:ext cx="3205513" cy="1146185"/>
      </dsp:txXfrm>
    </dsp:sp>
    <dsp:sp modelId="{FE58A9B4-ABD1-4E5F-8ACD-D7F0FC4E19EE}">
      <dsp:nvSpPr>
        <dsp:cNvPr id="0" name=""/>
        <dsp:cNvSpPr/>
      </dsp:nvSpPr>
      <dsp:spPr>
        <a:xfrm>
          <a:off x="4847691" y="1954731"/>
          <a:ext cx="2162708" cy="2292369"/>
        </a:xfrm>
        <a:prstGeom prst="rightArrow">
          <a:avLst>
            <a:gd name="adj1" fmla="val 50000"/>
            <a:gd name="adj2" fmla="val 5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62027" numCol="1" spcCol="1270" anchor="ctr" anchorCtr="0">
          <a:noAutofit/>
        </a:bodyPr>
        <a:lstStyle/>
        <a:p>
          <a:pPr lvl="0" algn="l" defTabSz="889000">
            <a:lnSpc>
              <a:spcPct val="90000"/>
            </a:lnSpc>
            <a:spcBef>
              <a:spcPct val="0"/>
            </a:spcBef>
            <a:spcAft>
              <a:spcPct val="35000"/>
            </a:spcAft>
          </a:pPr>
          <a:r>
            <a:rPr lang="en-US" sz="2000" kern="1200" dirty="0" smtClean="0"/>
            <a:t>Be prepared </a:t>
          </a:r>
        </a:p>
        <a:p>
          <a:pPr lvl="0" algn="l" defTabSz="889000">
            <a:lnSpc>
              <a:spcPct val="90000"/>
            </a:lnSpc>
            <a:spcBef>
              <a:spcPct val="0"/>
            </a:spcBef>
            <a:spcAft>
              <a:spcPct val="35000"/>
            </a:spcAft>
          </a:pPr>
          <a:r>
            <a:rPr lang="en-US" sz="2000" kern="1200" dirty="0" smtClean="0"/>
            <a:t>to operate </a:t>
          </a:r>
        </a:p>
        <a:p>
          <a:pPr lvl="0" algn="l" defTabSz="889000">
            <a:lnSpc>
              <a:spcPct val="90000"/>
            </a:lnSpc>
            <a:spcBef>
              <a:spcPct val="0"/>
            </a:spcBef>
            <a:spcAft>
              <a:spcPct val="35000"/>
            </a:spcAft>
          </a:pPr>
          <a:r>
            <a:rPr lang="en-US" sz="2000" kern="1200" dirty="0" smtClean="0"/>
            <a:t>differently</a:t>
          </a:r>
          <a:endParaRPr lang="en-US" sz="2000" kern="1200" dirty="0"/>
        </a:p>
      </dsp:txBody>
      <dsp:txXfrm>
        <a:off x="4847691" y="2527823"/>
        <a:ext cx="1622031" cy="1146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E1C23-44B1-4453-9D15-899E08BBF436}"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61F52E-E125-453A-B8EA-9325CA141B58}" type="slidenum">
              <a:rPr lang="en-US" smtClean="0"/>
              <a:t>‹#›</a:t>
            </a:fld>
            <a:endParaRPr lang="en-US"/>
          </a:p>
        </p:txBody>
      </p:sp>
    </p:spTree>
    <p:extLst>
      <p:ext uri="{BB962C8B-B14F-4D97-AF65-F5344CB8AC3E}">
        <p14:creationId xmlns:p14="http://schemas.microsoft.com/office/powerpoint/2010/main" val="276498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1F52E-E125-453A-B8EA-9325CA141B58}" type="slidenum">
              <a:rPr lang="en-US" smtClean="0"/>
              <a:t>1</a:t>
            </a:fld>
            <a:endParaRPr lang="en-US"/>
          </a:p>
        </p:txBody>
      </p:sp>
    </p:spTree>
    <p:extLst>
      <p:ext uri="{BB962C8B-B14F-4D97-AF65-F5344CB8AC3E}">
        <p14:creationId xmlns:p14="http://schemas.microsoft.com/office/powerpoint/2010/main" val="176366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There are many ways to leverage data, but we’d like to focus on four keys points to help leverage data. First, decide what matters. Second, make data accessible. You’re all working hard to make changes in your facilities, but in order to really use the data and highlight your efforts, you need to share and make the information accessible to all.  Third, focus your efforts. Through focusing on actionable steps, you will be able to accomplish more.  Fourth, be prepared to operate differently if the data show that changes need to be made.</a:t>
            </a:r>
          </a:p>
        </p:txBody>
      </p:sp>
      <p:sp>
        <p:nvSpPr>
          <p:cNvPr id="4" name="Slide Number Placeholder 3"/>
          <p:cNvSpPr>
            <a:spLocks noGrp="1"/>
          </p:cNvSpPr>
          <p:nvPr>
            <p:ph type="sldNum" sz="quarter" idx="10"/>
          </p:nvPr>
        </p:nvSpPr>
        <p:spPr/>
        <p:txBody>
          <a:bodyPr/>
          <a:lstStyle/>
          <a:p>
            <a:fld id="{666953CB-D21A-4B58-A109-E7FDDC3AF2E0}" type="slidenum">
              <a:rPr lang="en-US" smtClean="0"/>
              <a:t>10</a:t>
            </a:fld>
            <a:endParaRPr lang="en-US" dirty="0"/>
          </a:p>
        </p:txBody>
      </p:sp>
    </p:spTree>
    <p:extLst>
      <p:ext uri="{BB962C8B-B14F-4D97-AF65-F5344CB8AC3E}">
        <p14:creationId xmlns:p14="http://schemas.microsoft.com/office/powerpoint/2010/main" val="1389735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NOTICE tools focus on reducing VAIs through improved hand hygiene, correct access site preparation, catheter reduction, good connection and disconnection technique, and evaluation efforts as well as improving the overall culture of safety in your facility. You may find that specific areas of concern arise in your facility. Your audits may show that catheter reduction and removal protocols are already used but that hand hygiene steps are consistently missed. If that is the case, you may decide that improving hand hygiene is most important to your team. </a:t>
            </a:r>
          </a:p>
          <a:p>
            <a:r>
              <a:rPr lang="en-US" dirty="0"/>
              <a:t> </a:t>
            </a:r>
          </a:p>
          <a:p>
            <a:r>
              <a:rPr lang="en-US" dirty="0"/>
              <a:t>DO: Ask everyone to select two priority areas (culture of safety and evaluation efforts should be incorporated into all technical interventions).</a:t>
            </a:r>
          </a:p>
          <a:p>
            <a:r>
              <a:rPr lang="en-US" dirty="0"/>
              <a:t> </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11</a:t>
            </a:fld>
            <a:endParaRPr lang="en-US" dirty="0"/>
          </a:p>
        </p:txBody>
      </p:sp>
    </p:spTree>
    <p:extLst>
      <p:ext uri="{BB962C8B-B14F-4D97-AF65-F5344CB8AC3E}">
        <p14:creationId xmlns:p14="http://schemas.microsoft.com/office/powerpoint/2010/main" val="1423267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Making data accessible to all staff is so important. Trending data over time and posting the data for all to see lets staff identify the results of missed steps and celebrate positive trends. When new procedures are instituted, staff can identify when improvements occur and understand the relationship between the intervention and improvement. </a:t>
            </a:r>
          </a:p>
          <a:p>
            <a:r>
              <a:rPr lang="en-US" dirty="0"/>
              <a:t> </a:t>
            </a:r>
          </a:p>
          <a:p>
            <a:r>
              <a:rPr lang="en-US" dirty="0"/>
              <a:t>Making data visible also communicates to staff and patients the importance placed on patient safety. Posting data can have an impact on the culture of safety. </a:t>
            </a:r>
          </a:p>
          <a:p>
            <a:r>
              <a:rPr lang="en-US" dirty="0"/>
              <a:t> </a:t>
            </a:r>
          </a:p>
          <a:p>
            <a:r>
              <a:rPr lang="en-US" dirty="0"/>
              <a:t>People tend to think they are doing procedures correctly because they have been doing them over a long period of time. But subtle changes in practice can add up to major omissions, leaving the opportunity for infections. Accessible data creates transparency that allows for improvement and praise for staff.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12</a:t>
            </a:fld>
            <a:endParaRPr lang="en-US" dirty="0"/>
          </a:p>
        </p:txBody>
      </p:sp>
    </p:spTree>
    <p:extLst>
      <p:ext uri="{BB962C8B-B14F-4D97-AF65-F5344CB8AC3E}">
        <p14:creationId xmlns:p14="http://schemas.microsoft.com/office/powerpoint/2010/main" val="202893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Share goals of measurement with staff, leadership, patients, and families. Explain what you are measuring and why those measures were chosen. Involve staff and patients in measurement activities. Some potential ways to make data accessible include: </a:t>
            </a:r>
          </a:p>
          <a:p>
            <a:pPr lvl="0"/>
            <a:r>
              <a:rPr lang="en-US" dirty="0"/>
              <a:t>Report out in staff meetings</a:t>
            </a:r>
          </a:p>
          <a:p>
            <a:pPr lvl="0"/>
            <a:r>
              <a:rPr lang="en-US" dirty="0"/>
              <a:t>Embed within leadership reports</a:t>
            </a:r>
          </a:p>
          <a:p>
            <a:pPr lvl="0"/>
            <a:r>
              <a:rPr lang="en-US" dirty="0"/>
              <a:t>Post results in staff and patient areas</a:t>
            </a:r>
          </a:p>
          <a:p>
            <a:pPr lvl="0"/>
            <a:r>
              <a:rPr lang="en-US" dirty="0"/>
              <a:t>Announce successes and opportunities for improvement in facility newsletters</a:t>
            </a:r>
          </a:p>
          <a:p>
            <a:r>
              <a:rPr lang="en-US" dirty="0"/>
              <a:t> </a:t>
            </a:r>
          </a:p>
          <a:p>
            <a:r>
              <a:rPr lang="en-US" dirty="0"/>
              <a:t>ASK: </a:t>
            </a:r>
          </a:p>
          <a:p>
            <a:r>
              <a:rPr lang="en-US" dirty="0"/>
              <a:t>Which of these approaches would you like to try? Which ones are you already doing?</a:t>
            </a:r>
          </a:p>
          <a:p>
            <a:r>
              <a:rPr lang="en-US" dirty="0"/>
              <a:t> </a:t>
            </a:r>
          </a:p>
          <a:p>
            <a:r>
              <a:rPr lang="en-US" dirty="0"/>
              <a:t>DO: Make an action plan for at least one method to implement with your intervention.</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666953CB-D21A-4B58-A109-E7FDDC3AF2E0}" type="slidenum">
              <a:rPr lang="en-US" smtClean="0"/>
              <a:t>13</a:t>
            </a:fld>
            <a:endParaRPr lang="en-US" dirty="0"/>
          </a:p>
        </p:txBody>
      </p:sp>
    </p:spTree>
    <p:extLst>
      <p:ext uri="{BB962C8B-B14F-4D97-AF65-F5344CB8AC3E}">
        <p14:creationId xmlns:p14="http://schemas.microsoft.com/office/powerpoint/2010/main" val="236387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You may find yourself with lots of opportunities for improvement. This is normal for facilities that are conducting Learning from Defects exercises and reviewing data regularly. Start by focusing on areas that will be easy to address, the proverbial “low-hanging fruit.” After success in these areas, it will be easier to find backing to take on the more challenging areas that may be of high importance to your facility. The key is to not do it all at once. You all work long and hard taking care of patients. Quality improvement projects should complement this work, not interfere with it.  Unfocused projects can be a distraction and actually discourage staff.</a:t>
            </a:r>
          </a:p>
          <a:p>
            <a:r>
              <a:rPr lang="en-US" dirty="0"/>
              <a:t> </a:t>
            </a:r>
          </a:p>
          <a:p>
            <a:r>
              <a:rPr lang="en-US" dirty="0"/>
              <a:t>DO: Use the Learning from Defects form to determine potential opportunities for improvement and identify areas to be addressed.</a:t>
            </a:r>
          </a:p>
          <a:p>
            <a:r>
              <a:rPr lang="en-US" dirty="0"/>
              <a:t> </a:t>
            </a:r>
          </a:p>
          <a:p>
            <a:r>
              <a:rPr lang="en-US" dirty="0"/>
              <a:t> </a:t>
            </a:r>
          </a:p>
          <a:p>
            <a:r>
              <a:rPr lang="en-US" dirty="0"/>
              <a:t/>
            </a:r>
            <a:br>
              <a:rPr lang="en-US" dirty="0"/>
            </a:br>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14</a:t>
            </a:fld>
            <a:endParaRPr lang="en-US" dirty="0"/>
          </a:p>
        </p:txBody>
      </p:sp>
    </p:spTree>
    <p:extLst>
      <p:ext uri="{BB962C8B-B14F-4D97-AF65-F5344CB8AC3E}">
        <p14:creationId xmlns:p14="http://schemas.microsoft.com/office/powerpoint/2010/main" val="3977119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Leveraging data for change means that you may have to change, or you may not, but you need to be prepared to make changes.</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15</a:t>
            </a:fld>
            <a:endParaRPr lang="en-US" dirty="0"/>
          </a:p>
        </p:txBody>
      </p:sp>
    </p:spTree>
    <p:extLst>
      <p:ext uri="{BB962C8B-B14F-4D97-AF65-F5344CB8AC3E}">
        <p14:creationId xmlns:p14="http://schemas.microsoft.com/office/powerpoint/2010/main" val="3850094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Not all change is improvement, but all improvement requires change!</a:t>
            </a:r>
          </a:p>
        </p:txBody>
      </p:sp>
      <p:sp>
        <p:nvSpPr>
          <p:cNvPr id="4" name="Slide Number Placeholder 3"/>
          <p:cNvSpPr>
            <a:spLocks noGrp="1"/>
          </p:cNvSpPr>
          <p:nvPr>
            <p:ph type="sldNum" sz="quarter" idx="10"/>
          </p:nvPr>
        </p:nvSpPr>
        <p:spPr/>
        <p:txBody>
          <a:bodyPr/>
          <a:lstStyle/>
          <a:p>
            <a:fld id="{8D65A323-9286-4A92-A344-9973B2AC8B6B}" type="slidenum">
              <a:rPr lang="en-US" smtClean="0"/>
              <a:pPr/>
              <a:t>16</a:t>
            </a:fld>
            <a:endParaRPr lang="en-US" dirty="0"/>
          </a:p>
        </p:txBody>
      </p:sp>
    </p:spTree>
    <p:extLst>
      <p:ext uri="{BB962C8B-B14F-4D97-AF65-F5344CB8AC3E}">
        <p14:creationId xmlns:p14="http://schemas.microsoft.com/office/powerpoint/2010/main" val="232407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Audits and checklists are both tools that can be used to monitor infection prevention activities in the facility. NOTICE created an audit tool and multiple checklists. Other similar checklists and tools are also available from CDC.</a:t>
            </a:r>
          </a:p>
          <a:p>
            <a:r>
              <a:rPr lang="en-US" dirty="0"/>
              <a:t> </a:t>
            </a:r>
          </a:p>
          <a:p>
            <a:r>
              <a:rPr lang="en-US" dirty="0"/>
              <a:t>ASK:</a:t>
            </a:r>
          </a:p>
          <a:p>
            <a:r>
              <a:rPr lang="en-US" dirty="0"/>
              <a:t>Have you used audit tools or checklists before? If so, what did they help you monitor?</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pPr/>
              <a:t>17</a:t>
            </a:fld>
            <a:endParaRPr lang="en-US" dirty="0"/>
          </a:p>
        </p:txBody>
      </p:sp>
    </p:spTree>
    <p:extLst>
      <p:ext uri="{BB962C8B-B14F-4D97-AF65-F5344CB8AC3E}">
        <p14:creationId xmlns:p14="http://schemas.microsoft.com/office/powerpoint/2010/main" val="245292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SAY:</a:t>
            </a:r>
          </a:p>
          <a:p>
            <a:r>
              <a:rPr lang="en-US" dirty="0"/>
              <a:t>The results you get are a result of your system, so if you are not achieving the results you want, redesign your system. The principles of safe design are:</a:t>
            </a:r>
          </a:p>
          <a:p>
            <a:pPr marL="168244" indent="-168244">
              <a:buFont typeface="Arial" panose="020B0604020202020204" pitchFamily="34" charset="0"/>
              <a:buChar char="•"/>
            </a:pPr>
            <a:r>
              <a:rPr lang="en-US" dirty="0"/>
              <a:t>Standardize when you can</a:t>
            </a:r>
          </a:p>
          <a:p>
            <a:pPr marL="168244" indent="-168244">
              <a:buFont typeface="Arial" panose="020B0604020202020204" pitchFamily="34" charset="0"/>
              <a:buChar char="•"/>
            </a:pPr>
            <a:r>
              <a:rPr lang="en-US" dirty="0"/>
              <a:t>Create independent checks</a:t>
            </a:r>
          </a:p>
          <a:p>
            <a:pPr marL="168244" indent="-168244">
              <a:buFont typeface="Arial" panose="020B0604020202020204" pitchFamily="34" charset="0"/>
              <a:buChar char="•"/>
            </a:pPr>
            <a:r>
              <a:rPr lang="en-US" dirty="0"/>
              <a:t>Learn from defects</a:t>
            </a:r>
          </a:p>
          <a:p>
            <a:r>
              <a:rPr lang="en-US" dirty="0"/>
              <a:t>The principles of safe design apply to both technical/clinical work and teamwork. Teams make wise decisions when there is diverse and independent input. To achieve this, include a variety of team members and encourage input from all team members.</a:t>
            </a:r>
          </a:p>
          <a:p>
            <a:r>
              <a:rPr lang="en-US" dirty="0"/>
              <a:t> </a:t>
            </a:r>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12F003-C12F-45C0-A2D2-2AF449C1F1D1}" type="slidenum">
              <a:rPr lang="en-US" altLang="en-US"/>
              <a:pPr fontAlgn="base">
                <a:spcBef>
                  <a:spcPct val="0"/>
                </a:spcBef>
                <a:spcAft>
                  <a:spcPct val="0"/>
                </a:spcAft>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SAY: </a:t>
            </a:r>
          </a:p>
          <a:p>
            <a:r>
              <a:rPr lang="en-US" dirty="0"/>
              <a:t>Using the NOTICE tools can assist unit teams in scrutinizing their environment and their processes to deliver safe patient care. Standardize processes, create independent checks, and learn from defects.</a:t>
            </a:r>
          </a:p>
          <a:p>
            <a:r>
              <a:rPr lang="en-US" dirty="0"/>
              <a:t>Well-functioning teams evaluate their processes and learn from defects and, when possible, share what they learn with other similar care settings. </a:t>
            </a:r>
          </a:p>
          <a:p>
            <a:r>
              <a:rPr lang="en-US" dirty="0"/>
              <a:t> </a:t>
            </a:r>
          </a:p>
          <a:p>
            <a:pPr marL="168244" indent="-168244">
              <a:buFont typeface="Arial" panose="020B0604020202020204" pitchFamily="34" charset="0"/>
              <a:buChar char="•"/>
            </a:pPr>
            <a:r>
              <a:rPr lang="en-US" dirty="0"/>
              <a:t>When learning from defects, teams identify: </a:t>
            </a:r>
          </a:p>
          <a:p>
            <a:pPr marL="168244" indent="-168244">
              <a:buFont typeface="Arial" panose="020B0604020202020204" pitchFamily="34" charset="0"/>
              <a:buChar char="•"/>
            </a:pPr>
            <a:r>
              <a:rPr lang="en-US" dirty="0"/>
              <a:t>What happened? </a:t>
            </a:r>
          </a:p>
          <a:p>
            <a:pPr marL="168244" indent="-168244">
              <a:buFont typeface="Arial" panose="020B0604020202020204" pitchFamily="34" charset="0"/>
              <a:buChar char="•"/>
            </a:pPr>
            <a:r>
              <a:rPr lang="en-US" dirty="0"/>
              <a:t>Why did it happen?</a:t>
            </a:r>
          </a:p>
          <a:p>
            <a:pPr marL="168244" indent="-168244">
              <a:buFont typeface="Arial" panose="020B0604020202020204" pitchFamily="34" charset="0"/>
              <a:buChar char="•"/>
            </a:pPr>
            <a:r>
              <a:rPr lang="en-US" dirty="0"/>
              <a:t>What will we do to reduce the recurrence? </a:t>
            </a:r>
          </a:p>
          <a:p>
            <a:pPr marL="168244" indent="-168244">
              <a:buFont typeface="Arial" panose="020B0604020202020204" pitchFamily="34" charset="0"/>
              <a:buChar char="•"/>
            </a:pPr>
            <a:r>
              <a:rPr lang="en-US" dirty="0"/>
              <a:t>How will we know it worked? </a:t>
            </a:r>
          </a:p>
          <a:p>
            <a:r>
              <a:rPr lang="en-US" dirty="0"/>
              <a:t> </a:t>
            </a:r>
          </a:p>
          <a:p>
            <a:r>
              <a:rPr lang="en-US" dirty="0"/>
              <a:t>Standardizing processes is the first step. In a dialysis clinic, it is easy for staff to begin to deviate from the standard procedure. As time goes on, this deviation becomes the norm.  Standardizing the process, and having a tool to assure adherence to the correct process, prevents the deviation. Standardization of processes can be assured through the development of and consistent use of checklists.</a:t>
            </a:r>
          </a:p>
          <a:p>
            <a:r>
              <a:rPr lang="en-US" dirty="0"/>
              <a:t>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9AAF3E-C248-4EEA-82A8-D75ED0D145C6}" type="slidenum">
              <a:rPr lang="en-US" altLang="en-US"/>
              <a:pPr fontAlgn="base">
                <a:spcBef>
                  <a:spcPct val="0"/>
                </a:spcBef>
                <a:spcAft>
                  <a:spcPct val="0"/>
                </a:spcAft>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objectives of this presentation are:</a:t>
            </a:r>
          </a:p>
          <a:p>
            <a:pPr lvl="0"/>
            <a:r>
              <a:rPr lang="en-US" dirty="0"/>
              <a:t>Describe the importance of using data in the Quality Assurance and Performance Improvement, or QAPI, process</a:t>
            </a:r>
          </a:p>
          <a:p>
            <a:pPr lvl="0"/>
            <a:r>
              <a:rPr lang="en-US" dirty="0"/>
              <a:t>Describe methods for using the National Opportunity to Improve Care in End Stage Renal Disease (NOTICE) tools as part of the facility QAPI program</a:t>
            </a:r>
          </a:p>
          <a:p>
            <a:pPr lvl="0"/>
            <a:r>
              <a:rPr lang="en-US" dirty="0"/>
              <a:t>Explain how implementing checklists and audit tools align with the principles of safe design</a:t>
            </a:r>
          </a:p>
          <a:p>
            <a:r>
              <a:rPr lang="en-US" dirty="0"/>
              <a:t>List four questions that are used in the process of learning from defects which are defined here as any error or process that keep you from meeting your quality improvement goals.</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a:t>
            </a:fld>
            <a:endParaRPr lang="en-US" dirty="0"/>
          </a:p>
        </p:txBody>
      </p:sp>
    </p:spTree>
    <p:extLst>
      <p:ext uri="{BB962C8B-B14F-4D97-AF65-F5344CB8AC3E}">
        <p14:creationId xmlns:p14="http://schemas.microsoft.com/office/powerpoint/2010/main" val="3577811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t>
            </a:r>
          </a:p>
          <a:p>
            <a:r>
              <a:rPr lang="en-US" dirty="0"/>
              <a:t>Read quote on slide.</a:t>
            </a:r>
          </a:p>
          <a:p>
            <a:r>
              <a:rPr lang="en-US" dirty="0"/>
              <a:t> </a:t>
            </a:r>
          </a:p>
          <a:p>
            <a:r>
              <a:rPr lang="en-US" dirty="0"/>
              <a:t>SAY:</a:t>
            </a:r>
          </a:p>
          <a:p>
            <a:r>
              <a:rPr lang="en-US" dirty="0"/>
              <a:t>Checklists should contain only the important steps in a given process. Airline pilots do not rely on their memories to act in given situations, and similarly we should not expect our staff to remember every important step. Checklists are invaluable to assist staff in maintaining strict adherence to processes and prevent deviation. They should not distract from quality care but rather support the process to ensure standardized quality care.</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20</a:t>
            </a:fld>
            <a:endParaRPr lang="en-US" dirty="0"/>
          </a:p>
        </p:txBody>
      </p:sp>
    </p:spTree>
    <p:extLst>
      <p:ext uri="{BB962C8B-B14F-4D97-AF65-F5344CB8AC3E}">
        <p14:creationId xmlns:p14="http://schemas.microsoft.com/office/powerpoint/2010/main" val="128749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NOTICE checklists were developed by a team that included the Agency for Healthcare Research and Quality, Health Research &amp; Educational Trust, the University of Michigan Kidney Epidemiology and Cost Center, Renal Network 11, the Centers for Disease Control and Prevention, the Centers for Medicare and Medicaid Services, and the state survey agencies.  The seven checklists cover all aspects of infection control associated with vascular access for hemodialysis.</a:t>
            </a:r>
          </a:p>
          <a:p>
            <a:r>
              <a:rPr lang="en-US" dirty="0"/>
              <a:t> </a:t>
            </a:r>
          </a:p>
          <a:p>
            <a:r>
              <a:rPr lang="en-US" dirty="0"/>
              <a:t>The checklists were piloted in more than 30 dialysis facilities in four ESRD networks across the country.  After implementation, Infection Control Experts visited the facilities and audited the procedures. When asked if the checklists were helpful, 91 percent of facilities reported that the checklists and associated education helped to increase staff awareness of the importance of infection control. Eighty-five percent of the facilities reported that the project was a positive experience.</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pPr/>
              <a:t>21</a:t>
            </a:fld>
            <a:endParaRPr lang="en-US" dirty="0"/>
          </a:p>
        </p:txBody>
      </p:sp>
    </p:spTree>
    <p:extLst>
      <p:ext uri="{BB962C8B-B14F-4D97-AF65-F5344CB8AC3E}">
        <p14:creationId xmlns:p14="http://schemas.microsoft.com/office/powerpoint/2010/main" val="532820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This is an example of one of the available checklists. All of the checklists are available on AHRQ’s Web </a:t>
            </a:r>
            <a:r>
              <a:rPr lang="en-US" dirty="0" smtClean="0"/>
              <a:t>site</a:t>
            </a:r>
            <a:r>
              <a:rPr lang="en-US" baseline="0" dirty="0" smtClean="0"/>
              <a:t> at http://www.ahrq.gov/professionals/quality-patient-safety/patient-safety-resources/resources/esrd/esrd_checklists.pdf. </a:t>
            </a:r>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pPr/>
              <a:t>22</a:t>
            </a:fld>
            <a:endParaRPr lang="en-US" dirty="0"/>
          </a:p>
        </p:txBody>
      </p:sp>
    </p:spTree>
    <p:extLst>
      <p:ext uri="{BB962C8B-B14F-4D97-AF65-F5344CB8AC3E}">
        <p14:creationId xmlns:p14="http://schemas.microsoft.com/office/powerpoint/2010/main" val="116939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Procedural checklists are available for:</a:t>
            </a:r>
          </a:p>
          <a:p>
            <a:r>
              <a:rPr lang="en-US" dirty="0"/>
              <a:t>Initiation of dialysis – CVC</a:t>
            </a:r>
          </a:p>
          <a:p>
            <a:r>
              <a:rPr lang="en-US" dirty="0"/>
              <a:t>Exit site care – CVC</a:t>
            </a:r>
          </a:p>
          <a:p>
            <a:r>
              <a:rPr lang="en-US" dirty="0"/>
              <a:t>Initiation of dialysis – </a:t>
            </a:r>
            <a:r>
              <a:rPr lang="en-US" dirty="0" smtClean="0"/>
              <a:t>arteriovenous fistula (AV Fistula)/</a:t>
            </a:r>
            <a:r>
              <a:rPr lang="en-US" dirty="0"/>
              <a:t>Arteriovenous graft </a:t>
            </a:r>
            <a:r>
              <a:rPr lang="en-US" dirty="0" smtClean="0"/>
              <a:t>(AV Graft) </a:t>
            </a:r>
            <a:endParaRPr lang="en-US" dirty="0"/>
          </a:p>
          <a:p>
            <a:r>
              <a:rPr lang="en-US" dirty="0"/>
              <a:t>Medication administration</a:t>
            </a:r>
          </a:p>
          <a:p>
            <a:r>
              <a:rPr lang="en-US" dirty="0"/>
              <a:t>Termination of dialysis – CVC</a:t>
            </a:r>
          </a:p>
          <a:p>
            <a:r>
              <a:rPr lang="en-US" dirty="0"/>
              <a:t>Termination of dialysis – </a:t>
            </a:r>
            <a:r>
              <a:rPr lang="en-US" dirty="0" smtClean="0"/>
              <a:t>AV Fistula/AV Graft</a:t>
            </a:r>
            <a:endParaRPr lang="en-US" dirty="0"/>
          </a:p>
          <a:p>
            <a:r>
              <a:rPr lang="en-US" dirty="0"/>
              <a:t>Cleaning/disinfection of the dialysis station</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23</a:t>
            </a:fld>
            <a:endParaRPr lang="en-US" dirty="0"/>
          </a:p>
        </p:txBody>
      </p:sp>
    </p:spTree>
    <p:extLst>
      <p:ext uri="{BB962C8B-B14F-4D97-AF65-F5344CB8AC3E}">
        <p14:creationId xmlns:p14="http://schemas.microsoft.com/office/powerpoint/2010/main" val="599858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There are several ways to use these checklists, including:</a:t>
            </a:r>
          </a:p>
          <a:p>
            <a:pPr lvl="0"/>
            <a:r>
              <a:rPr lang="en-US" dirty="0"/>
              <a:t>Staff education</a:t>
            </a:r>
          </a:p>
          <a:p>
            <a:pPr lvl="0"/>
            <a:r>
              <a:rPr lang="en-US" dirty="0"/>
              <a:t>Patient education</a:t>
            </a:r>
          </a:p>
          <a:p>
            <a:pPr lvl="0"/>
            <a:r>
              <a:rPr lang="en-US" dirty="0"/>
              <a:t>Posted reminders</a:t>
            </a:r>
          </a:p>
          <a:p>
            <a:pPr lvl="0"/>
            <a:r>
              <a:rPr lang="en-US" dirty="0"/>
              <a:t>Root cause analysis</a:t>
            </a:r>
          </a:p>
          <a:p>
            <a:pPr lvl="0"/>
            <a:r>
              <a:rPr lang="en-US" dirty="0"/>
              <a:t>Patient engagement</a:t>
            </a:r>
          </a:p>
          <a:p>
            <a:pPr lvl="0"/>
            <a:r>
              <a:rPr lang="en-US" dirty="0"/>
              <a:t>Discussions with patient and family</a:t>
            </a:r>
          </a:p>
          <a:p>
            <a:r>
              <a:rPr lang="en-US" dirty="0"/>
              <a:t> </a:t>
            </a:r>
          </a:p>
          <a:p>
            <a:r>
              <a:rPr lang="en-US" dirty="0"/>
              <a:t>Staff education can be provided by using the checklists or by focusing on areas that are often missed on the checklists. Checklists are helpful in conjunction with your QAPI committee to identify barriers and root causes. The facility culture of safety extends beyond the staff and should also involve the patients; patients and their families should be included in the educational process. Staff can review checklists with patients or give them copies to follow. By sharing checklists and information about routine processes with patients, you can further develop patient-provider relationships and involve them in the quality improvement process. You can also post checklists near the patient station so they are available for easy referral.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24</a:t>
            </a:fld>
            <a:endParaRPr lang="en-US" dirty="0"/>
          </a:p>
        </p:txBody>
      </p:sp>
    </p:spTree>
    <p:extLst>
      <p:ext uri="{BB962C8B-B14F-4D97-AF65-F5344CB8AC3E}">
        <p14:creationId xmlns:p14="http://schemas.microsoft.com/office/powerpoint/2010/main" val="3247436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Here are other ways to use the checklists and other educational tools from NOTICE. Offer educational sessions on creating and maintaining clean and aseptic fields, watch supplemental videos with staff, and teach staff proper techniques to cleanse access sites. These materials are available on AHRQ’s </a:t>
            </a:r>
            <a:r>
              <a:rPr lang="en-US" dirty="0" smtClean="0"/>
              <a:t>Web</a:t>
            </a:r>
            <a:r>
              <a:rPr lang="en-US" baseline="0" dirty="0" smtClean="0"/>
              <a:t> </a:t>
            </a:r>
            <a:r>
              <a:rPr lang="en-US" dirty="0" smtClean="0"/>
              <a:t>site</a:t>
            </a:r>
            <a:r>
              <a:rPr lang="en-US" baseline="0" dirty="0" smtClean="0"/>
              <a:t> at http://www.ahrq.gov/professionals/quality-patient-safety/patient-safety-resources/resources/esrd/index.html. </a:t>
            </a:r>
            <a:endParaRPr lang="en-US" dirty="0"/>
          </a:p>
        </p:txBody>
      </p:sp>
      <p:sp>
        <p:nvSpPr>
          <p:cNvPr id="4" name="Slide Number Placeholder 3"/>
          <p:cNvSpPr>
            <a:spLocks noGrp="1"/>
          </p:cNvSpPr>
          <p:nvPr>
            <p:ph type="sldNum" sz="quarter" idx="10"/>
          </p:nvPr>
        </p:nvSpPr>
        <p:spPr/>
        <p:txBody>
          <a:bodyPr/>
          <a:lstStyle/>
          <a:p>
            <a:fld id="{1C350F21-9C1C-4794-8A0A-5D6AACE8315A}" type="slidenum">
              <a:rPr lang="en-US" smtClean="0"/>
              <a:pPr/>
              <a:t>25</a:t>
            </a:fld>
            <a:endParaRPr lang="en-US" dirty="0"/>
          </a:p>
        </p:txBody>
      </p:sp>
    </p:spTree>
    <p:extLst>
      <p:ext uri="{BB962C8B-B14F-4D97-AF65-F5344CB8AC3E}">
        <p14:creationId xmlns:p14="http://schemas.microsoft.com/office/powerpoint/2010/main" val="356710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According to the World Health Organization, there are “5 Moments for Hand Hygiene” in health care:</a:t>
            </a:r>
          </a:p>
          <a:p>
            <a:r>
              <a:rPr lang="en-US" dirty="0"/>
              <a:t> </a:t>
            </a:r>
          </a:p>
          <a:p>
            <a:pPr marL="168244" indent="-168244">
              <a:buFont typeface="Arial" panose="020B0604020202020204" pitchFamily="34" charset="0"/>
              <a:buChar char="•"/>
            </a:pPr>
            <a:r>
              <a:rPr lang="en-US" dirty="0"/>
              <a:t>Before touching a patient – Clean your hands before touching a patient when approaching him or her to protect the patient against harmful germs carried on your hands.</a:t>
            </a:r>
          </a:p>
          <a:p>
            <a:pPr marL="168244" indent="-168244">
              <a:buFont typeface="Arial" panose="020B0604020202020204" pitchFamily="34" charset="0"/>
              <a:buChar char="•"/>
            </a:pPr>
            <a:r>
              <a:rPr lang="en-US" dirty="0"/>
              <a:t>Before clean/aseptic procedure – Clean your hands immediately before any aseptic task to protect the patient against harmful germs, including the patient’s own germs, entering his or her body.</a:t>
            </a:r>
          </a:p>
          <a:p>
            <a:pPr marL="168244" indent="-168244">
              <a:buFont typeface="Arial" panose="020B0604020202020204" pitchFamily="34" charset="0"/>
              <a:buChar char="•"/>
            </a:pPr>
            <a:r>
              <a:rPr lang="en-US" dirty="0"/>
              <a:t>After body fluid exposure – Clean your hands immediately after an exposure risk to body fluids (and after glove removal) to protect yourself and the health-care environment from harmful patient germs.</a:t>
            </a:r>
          </a:p>
          <a:p>
            <a:pPr marL="168244" indent="-168244">
              <a:buFont typeface="Arial" panose="020B0604020202020204" pitchFamily="34" charset="0"/>
              <a:buChar char="•"/>
            </a:pPr>
            <a:r>
              <a:rPr lang="en-US" dirty="0"/>
              <a:t>After touching a patient – Clean your hands after touching a patient and his or her immediate surroundings when leaving to protect yourself and the health-care environment from harmful patient germs.</a:t>
            </a:r>
          </a:p>
          <a:p>
            <a:pPr marL="168244" indent="-168244">
              <a:buFont typeface="Arial" panose="020B0604020202020204" pitchFamily="34" charset="0"/>
              <a:buChar char="•"/>
            </a:pPr>
            <a:r>
              <a:rPr lang="en-US" dirty="0"/>
              <a:t>After touching a patient’s surroundings – Clean your hands after touching any object or furniture in the patient’s immediate surroundings, when leaving – even without touching the patient, to protect yourself and the health-care environment from harmful patient germs.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C350F21-9C1C-4794-8A0A-5D6AACE8315A}" type="slidenum">
              <a:rPr lang="en-US" smtClean="0"/>
              <a:pPr/>
              <a:t>26</a:t>
            </a:fld>
            <a:endParaRPr lang="en-US" dirty="0"/>
          </a:p>
        </p:txBody>
      </p:sp>
    </p:spTree>
    <p:extLst>
      <p:ext uri="{BB962C8B-B14F-4D97-AF65-F5344CB8AC3E}">
        <p14:creationId xmlns:p14="http://schemas.microsoft.com/office/powerpoint/2010/main" val="3011294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SAY:</a:t>
            </a:r>
          </a:p>
          <a:p>
            <a:r>
              <a:rPr lang="en-US" dirty="0"/>
              <a:t>When any QAPI process is implemented, independent checks should be incorporated to ensure success. Creating independent checks is the best way to make sure that the checklists and other tools are being used consistently and effectively as well as to confirm they are good tools for your facility.</a:t>
            </a:r>
          </a:p>
          <a:p>
            <a:r>
              <a:rPr lang="en-US" dirty="0"/>
              <a:t> </a:t>
            </a:r>
          </a:p>
          <a:p>
            <a:r>
              <a:rPr lang="en-US" dirty="0"/>
              <a:t>ASK: What independent checks already exist in your facility?</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9AAF3E-C248-4EEA-82A8-D75ED0D145C6}" type="slidenum">
              <a:rPr lang="en-US" altLang="en-US"/>
              <a:pPr fontAlgn="base">
                <a:spcBef>
                  <a:spcPct val="0"/>
                </a:spcBef>
                <a:spcAft>
                  <a:spcPct val="0"/>
                </a:spcAft>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NOTICE has developed process audits to serve as independent checks needed for assessing infection control processes. These audits can be used to determine any deviation from the correct process. The results of these process audits provide the data needed by the QAPI program to determine opportunities for improvement and to help focus interventions. For instance, if staff members perform hand hygiene correctly according to the audit, the data collected can be used to highlight their great work. However, if hand hygiene is often skipped, the data can be leveraged to show additional staff training is necessary. </a:t>
            </a:r>
            <a:r>
              <a:rPr lang="en-US" dirty="0" smtClean="0"/>
              <a:t>Checklist and</a:t>
            </a:r>
            <a:r>
              <a:rPr lang="en-US" baseline="0" dirty="0" smtClean="0"/>
              <a:t> audit tools </a:t>
            </a:r>
            <a:r>
              <a:rPr lang="en-US" dirty="0" smtClean="0"/>
              <a:t>are available on AHRQ’s Web site</a:t>
            </a:r>
            <a:r>
              <a:rPr lang="en-US" baseline="0" dirty="0" smtClean="0"/>
              <a:t> at http://www.ahrq.gov/professionals/quality-patient-safety/patient-safety-resources/resources/esrd/esrd_checklists.pdf. </a:t>
            </a:r>
            <a:endParaRPr lang="en-US" dirty="0" smtClean="0"/>
          </a:p>
          <a:p>
            <a:endParaRPr lang="en-US" dirty="0"/>
          </a:p>
          <a:p>
            <a:r>
              <a:rPr lang="en-US" dirty="0"/>
              <a:t> </a:t>
            </a:r>
          </a:p>
          <a:p>
            <a:r>
              <a:rPr lang="en-US" dirty="0"/>
              <a:t>ASK:</a:t>
            </a:r>
          </a:p>
          <a:p>
            <a:r>
              <a:rPr lang="en-US" dirty="0"/>
              <a:t>Why would you use process audits in your facility?</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28</a:t>
            </a:fld>
            <a:endParaRPr lang="en-US" dirty="0"/>
          </a:p>
        </p:txBody>
      </p:sp>
    </p:spTree>
    <p:extLst>
      <p:ext uri="{BB962C8B-B14F-4D97-AF65-F5344CB8AC3E}">
        <p14:creationId xmlns:p14="http://schemas.microsoft.com/office/powerpoint/2010/main" val="32177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This is an example of the NOTICE process audits available on AHRQ’s Web site. Other audit tools, such as the audits created by CDC, are also available.</a:t>
            </a:r>
          </a:p>
          <a:p>
            <a:r>
              <a:rPr lang="en-US" dirty="0"/>
              <a:t> </a:t>
            </a:r>
          </a:p>
          <a:p>
            <a:r>
              <a:rPr lang="en-US" dirty="0"/>
              <a:t>ASK: Are you currently using audit tools in your facility?</a:t>
            </a:r>
          </a:p>
        </p:txBody>
      </p:sp>
      <p:sp>
        <p:nvSpPr>
          <p:cNvPr id="4" name="Slide Number Placeholder 3"/>
          <p:cNvSpPr>
            <a:spLocks noGrp="1"/>
          </p:cNvSpPr>
          <p:nvPr>
            <p:ph type="sldNum" sz="quarter" idx="10"/>
          </p:nvPr>
        </p:nvSpPr>
        <p:spPr/>
        <p:txBody>
          <a:bodyPr/>
          <a:lstStyle/>
          <a:p>
            <a:fld id="{8D65A323-9286-4A92-A344-9973B2AC8B6B}" type="slidenum">
              <a:rPr lang="en-US" smtClean="0"/>
              <a:pPr/>
              <a:t>29</a:t>
            </a:fld>
            <a:endParaRPr lang="en-US" dirty="0"/>
          </a:p>
        </p:txBody>
      </p:sp>
    </p:spTree>
    <p:extLst>
      <p:ext uri="{BB962C8B-B14F-4D97-AF65-F5344CB8AC3E}">
        <p14:creationId xmlns:p14="http://schemas.microsoft.com/office/powerpoint/2010/main" val="206608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This Using Checklists and Audit Tools to Improve Care in Hemodialysis Facilities module aims to provide you with a comprehensive overview of using NOTICE in your dialysis facility. The module will also discuss the importance of QAPI in vascular access infection (VAI).</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a:t>
            </a:fld>
            <a:endParaRPr lang="en-US" dirty="0"/>
          </a:p>
        </p:txBody>
      </p:sp>
    </p:spTree>
    <p:extLst>
      <p:ext uri="{BB962C8B-B14F-4D97-AF65-F5344CB8AC3E}">
        <p14:creationId xmlns:p14="http://schemas.microsoft.com/office/powerpoint/2010/main" val="296396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When conducting audits, it is important to follow a few rules:</a:t>
            </a:r>
          </a:p>
          <a:p>
            <a:pPr marL="168244" indent="-168244">
              <a:buFont typeface="Arial" panose="020B0604020202020204" pitchFamily="34" charset="0"/>
              <a:buChar char="•"/>
            </a:pPr>
            <a:r>
              <a:rPr lang="en-US" dirty="0"/>
              <a:t>Audits should be done at least monthly</a:t>
            </a:r>
          </a:p>
          <a:p>
            <a:pPr marL="168244" indent="-168244">
              <a:buFont typeface="Arial" panose="020B0604020202020204" pitchFamily="34" charset="0"/>
              <a:buChar char="•"/>
            </a:pPr>
            <a:r>
              <a:rPr lang="en-US" dirty="0"/>
              <a:t>Limit the number of staff doing the audits to one or two to provide consistency</a:t>
            </a:r>
          </a:p>
          <a:p>
            <a:pPr marL="168244" indent="-168244">
              <a:buFont typeface="Arial" panose="020B0604020202020204" pitchFamily="34" charset="0"/>
              <a:buChar char="•"/>
            </a:pPr>
            <a:r>
              <a:rPr lang="en-US" dirty="0"/>
              <a:t>Capture multiple days and shifts</a:t>
            </a:r>
          </a:p>
          <a:p>
            <a:pPr marL="168244" indent="-168244">
              <a:buFont typeface="Arial" panose="020B0604020202020204" pitchFamily="34" charset="0"/>
              <a:buChar char="•"/>
            </a:pPr>
            <a:r>
              <a:rPr lang="en-US" dirty="0"/>
              <a:t>Capture as many different staff members as possible</a:t>
            </a:r>
          </a:p>
          <a:p>
            <a:pPr marL="168244" indent="-168244">
              <a:buFont typeface="Arial" panose="020B0604020202020204" pitchFamily="34" charset="0"/>
              <a:buChar char="•"/>
            </a:pPr>
            <a:r>
              <a:rPr lang="en-US" dirty="0"/>
              <a:t>Audits should be unannounced if possible</a:t>
            </a:r>
          </a:p>
          <a:p>
            <a:r>
              <a:rPr lang="en-US" dirty="0"/>
              <a:t> </a:t>
            </a:r>
          </a:p>
          <a:p>
            <a:r>
              <a:rPr lang="en-US" dirty="0"/>
              <a:t>All of these steps help to create an independent check system that delivers an accurate, holistic picture of patient safety in your facility.</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30</a:t>
            </a:fld>
            <a:endParaRPr lang="en-US" dirty="0"/>
          </a:p>
        </p:txBody>
      </p:sp>
    </p:spTree>
    <p:extLst>
      <p:ext uri="{BB962C8B-B14F-4D97-AF65-F5344CB8AC3E}">
        <p14:creationId xmlns:p14="http://schemas.microsoft.com/office/powerpoint/2010/main" val="2714600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data obtained from the process audits can be used in a variety of ways. These data can be used to identify areas for improvement, establish a baseline and prioritize effort. In addition, the data can be used to identify areas where procedures can be simplified. The data can also be very motivational as they show improvement and offer the opportunity to celebrate successes.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31</a:t>
            </a:fld>
            <a:endParaRPr lang="en-US" dirty="0"/>
          </a:p>
        </p:txBody>
      </p:sp>
    </p:spTree>
    <p:extLst>
      <p:ext uri="{BB962C8B-B14F-4D97-AF65-F5344CB8AC3E}">
        <p14:creationId xmlns:p14="http://schemas.microsoft.com/office/powerpoint/2010/main" val="1548306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Facility A is a medium-sized facility selected as part of the NOTICE project. The facility had reported several bloodstream infections to the NHSN system in a relatively short period of time</a:t>
            </a:r>
            <a:r>
              <a:rPr lang="en-US" dirty="0" smtClean="0"/>
              <a:t>.</a:t>
            </a:r>
            <a:r>
              <a:rPr lang="en-US" sz="1200" kern="1200" dirty="0" smtClean="0">
                <a:solidFill>
                  <a:schemeClr val="tx1"/>
                </a:solidFill>
                <a:effectLst/>
                <a:latin typeface="+mn-lt"/>
                <a:ea typeface="+mn-ea"/>
                <a:cs typeface="+mn-cs"/>
              </a:rPr>
              <a:t> In the first half of 2013, the facility reported 3 bloodstream infections for an infection rate of 1.23 infections per 100 patient months.  In the first half of 2014, they only had 1 bloodstream infection for a rate of 0.41 infections per 100 patient months.</a:t>
            </a:r>
          </a:p>
          <a:p>
            <a:r>
              <a:rPr lang="en-US" dirty="0" smtClean="0"/>
              <a:t>As </a:t>
            </a:r>
            <a:r>
              <a:rPr lang="en-US" dirty="0"/>
              <a:t>part of the NOTICE project, the facility instituted the procedural checklists and conducted monthly audits. The monthly audits showed a deviation from process, particularly during patient turnover. Dialysis staff discussed the concern during a weekly huddle and identified the barrier to following the process correctly: rushed time between patients during turnover. Following further discussion, the staff agreed to start patient shifts 15 minutes earlier and end the day 30 minutes later. Without adding overtime, the staff was able to extend turnover time enough to follow procedures more carefully. Subsequent audits showed a decrease in the number of deviations from the process and an eventual decrease in bloodstream infections.  Success!</a:t>
            </a:r>
          </a:p>
          <a:p>
            <a:r>
              <a:rPr lang="en-US" dirty="0"/>
              <a:t> </a:t>
            </a:r>
          </a:p>
          <a:p>
            <a:r>
              <a:rPr lang="en-US" dirty="0"/>
              <a:t> </a:t>
            </a:r>
          </a:p>
          <a:p>
            <a:r>
              <a:rPr lang="en-US" dirty="0"/>
              <a:t/>
            </a:r>
            <a:br>
              <a:rPr lang="en-US" dirty="0"/>
            </a:br>
            <a:r>
              <a:rPr lang="en-US" dirty="0"/>
              <a:t> </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pPr/>
              <a:t>32</a:t>
            </a:fld>
            <a:endParaRPr lang="en-US" dirty="0"/>
          </a:p>
        </p:txBody>
      </p:sp>
    </p:spTree>
    <p:extLst>
      <p:ext uri="{BB962C8B-B14F-4D97-AF65-F5344CB8AC3E}">
        <p14:creationId xmlns:p14="http://schemas.microsoft.com/office/powerpoint/2010/main" val="2913463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One of the best ways to summarize data and make them useful to understand is to arrange comparative data in a chart. Use of these types of charts makes it easy to identify the biggest opportunity for improvement. Be careful, however, not to use too many different comparisons on one chart, which can be confusing. Here are several examples of comparative data you might find helpful. Use comparisons by personnel type such as nurses or patient care technicians, by time period to see where you were versus where you are, or by access type (CVCs, </a:t>
            </a:r>
            <a:r>
              <a:rPr lang="en-US" dirty="0" smtClean="0"/>
              <a:t>AV Fistulas</a:t>
            </a:r>
            <a:r>
              <a:rPr lang="en-US"/>
              <a:t>, </a:t>
            </a:r>
            <a:r>
              <a:rPr lang="en-US" smtClean="0"/>
              <a:t>AV Grafts</a:t>
            </a:r>
            <a:r>
              <a:rPr lang="en-US" dirty="0"/>
              <a:t>). Highlight the important points, and clearly identify where improvement is needed. When presenting the information in a meeting, make sure to walk staff through the charts, highlighting the key takeaway points. When summarizing data, keep your objective in mind. Do you want the team to see where improvement is needed? Do you want to show gains over the past three months? Do you want to show how different staff types rank compared with one another?</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33</a:t>
            </a:fld>
            <a:endParaRPr lang="en-US" dirty="0"/>
          </a:p>
        </p:txBody>
      </p:sp>
    </p:spTree>
    <p:extLst>
      <p:ext uri="{BB962C8B-B14F-4D97-AF65-F5344CB8AC3E}">
        <p14:creationId xmlns:p14="http://schemas.microsoft.com/office/powerpoint/2010/main" val="3078999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The data you collect will not do any good if they are closed away in a binder on a shelf. Unlike infections, data are meant to be shared with the entire care team—this includes the patients. Getting patients engaged in this process is very important. Be creative in how you share your data. Not all methods work for every site. Here are some ideas: </a:t>
            </a:r>
          </a:p>
          <a:p>
            <a:pPr marL="168244" indent="-168244">
              <a:buFont typeface="Arial" panose="020B0604020202020204" pitchFamily="34" charset="0"/>
              <a:buChar char="•"/>
            </a:pPr>
            <a:r>
              <a:rPr lang="en-US" dirty="0"/>
              <a:t>Post data charts and graphs</a:t>
            </a:r>
          </a:p>
          <a:p>
            <a:pPr marL="168244" indent="-168244">
              <a:buFont typeface="Arial" panose="020B0604020202020204" pitchFamily="34" charset="0"/>
              <a:buChar char="•"/>
            </a:pPr>
            <a:r>
              <a:rPr lang="en-US" dirty="0"/>
              <a:t>Share at QAPI</a:t>
            </a:r>
          </a:p>
          <a:p>
            <a:pPr marL="168244" indent="-168244">
              <a:buFont typeface="Arial" panose="020B0604020202020204" pitchFamily="34" charset="0"/>
              <a:buChar char="•"/>
            </a:pPr>
            <a:r>
              <a:rPr lang="en-US" dirty="0"/>
              <a:t>Share at staff meetings</a:t>
            </a:r>
          </a:p>
          <a:p>
            <a:pPr marL="168244" indent="-168244">
              <a:buFont typeface="Arial" panose="020B0604020202020204" pitchFamily="34" charset="0"/>
              <a:buChar char="•"/>
            </a:pPr>
            <a:r>
              <a:rPr lang="en-US" dirty="0"/>
              <a:t>Use to develop quality improvement plans</a:t>
            </a:r>
          </a:p>
          <a:p>
            <a:pPr marL="168244" indent="-168244">
              <a:buFont typeface="Arial" panose="020B0604020202020204" pitchFamily="34" charset="0"/>
              <a:buChar char="•"/>
            </a:pPr>
            <a:r>
              <a:rPr lang="en-US" dirty="0"/>
              <a:t>Monitor successes and celebrate!</a:t>
            </a:r>
          </a:p>
          <a:p>
            <a:r>
              <a:rPr lang="en-US" dirty="0"/>
              <a:t>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pPr/>
              <a:t>34</a:t>
            </a:fld>
            <a:endParaRPr lang="en-US" dirty="0"/>
          </a:p>
        </p:txBody>
      </p:sp>
    </p:spTree>
    <p:extLst>
      <p:ext uri="{BB962C8B-B14F-4D97-AF65-F5344CB8AC3E}">
        <p14:creationId xmlns:p14="http://schemas.microsoft.com/office/powerpoint/2010/main" val="386276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SAY:</a:t>
            </a:r>
          </a:p>
          <a:p>
            <a:r>
              <a:rPr lang="en-US" dirty="0"/>
              <a:t>Learning from defects is the final piece to this process. When you review your data from process audit and checklist implementation, you’ll start to find areas you want to improve. In determining the defect that occurred, teams reconstruct the timeline of the event by placing themselves in the midst of the incident as it unfolded. Analyzing what happened and why it happened helps the team understand the contributing factors and processes. Through proposing, prioritizing, and implementing solutions, unit teams seek to minimize the chances the defect will reoccur. </a:t>
            </a:r>
          </a:p>
          <a:p>
            <a:r>
              <a:rPr lang="en-US" dirty="0"/>
              <a:t> </a:t>
            </a:r>
          </a:p>
          <a:p>
            <a:r>
              <a:rPr lang="en-US" dirty="0"/>
              <a:t>Unit wide assessment of the effectiveness of the interventions allows the team to ensure effective solutions are sustained and ineffective solutions are revised, and frontline staff members are aware their input is critical to continual quality improvement as embodied by the Learning from Defects exercise. Tools to assist with Learning from Defects can be found in the CUSP Toolkit on AHRQ’s Web page.</a:t>
            </a:r>
          </a:p>
          <a:p>
            <a:r>
              <a:rPr lang="en-US" dirty="0"/>
              <a:t> </a:t>
            </a:r>
          </a:p>
          <a:p>
            <a:r>
              <a:rPr lang="en-US" dirty="0"/>
              <a:t> </a:t>
            </a:r>
          </a:p>
          <a:p>
            <a:r>
              <a:rPr lang="en-US" dirty="0"/>
              <a:t/>
            </a:r>
            <a:br>
              <a:rPr lang="en-US" dirty="0"/>
            </a:br>
            <a:r>
              <a:rPr lang="en-US" dirty="0"/>
              <a:t>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9AAF3E-C248-4EEA-82A8-D75ED0D145C6}" type="slidenum">
              <a:rPr lang="en-US" altLang="en-US"/>
              <a:pPr fontAlgn="base">
                <a:spcBef>
                  <a:spcPct val="0"/>
                </a:spcBef>
                <a:spcAft>
                  <a:spcPct val="0"/>
                </a:spcAft>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A defect is any error or process that keeps you from meeting your quality improvement goals.</a:t>
            </a:r>
          </a:p>
          <a:p>
            <a:r>
              <a:rPr lang="en-US" dirty="0"/>
              <a:t>In this case, it is anything in your facility that increases patient risk for VAIs, such as inappropriate hand hygiene or unwillingness of staff members to assist others. </a:t>
            </a:r>
          </a:p>
          <a:p>
            <a:r>
              <a:rPr lang="en-US" dirty="0"/>
              <a:t> </a:t>
            </a:r>
          </a:p>
          <a:p>
            <a:r>
              <a:rPr lang="en-US" dirty="0"/>
              <a:t>It is important to remember that a defect is anything that increases risk in your dialysis facility – in this case any break in technique that might lead to an infection. Examples would be failure to do hand hygiene or scrub the hub, or, failure to confront a co-worker who fails to do so.</a:t>
            </a:r>
          </a:p>
          <a:p>
            <a:r>
              <a:rPr lang="en-US" dirty="0"/>
              <a:t> </a:t>
            </a:r>
          </a:p>
          <a:p>
            <a:r>
              <a:rPr lang="en-US" dirty="0"/>
              <a:t>DO: </a:t>
            </a:r>
          </a:p>
          <a:p>
            <a:r>
              <a:rPr lang="en-US" dirty="0"/>
              <a:t>Watch the NOTICE video “Undermining a Culture of Safety.” What defects to you see in this video that might lead to infection?</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36</a:t>
            </a:fld>
            <a:endParaRPr lang="en-US" dirty="0"/>
          </a:p>
        </p:txBody>
      </p:sp>
    </p:spTree>
    <p:extLst>
      <p:ext uri="{BB962C8B-B14F-4D97-AF65-F5344CB8AC3E}">
        <p14:creationId xmlns:p14="http://schemas.microsoft.com/office/powerpoint/2010/main" val="303424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When combating defects in the facility, it is important for the staff to understand where and how breakdowns in safety occur. The Swiss cheese model portrays how defects permeate the unit-level systems and contribute to patient harm. The cheese itself represents the unit-level systems, and the holes symbolize the opportunities for defects to permeate established systems and cause patient harm. Bearing this in mind, staff members are responsible for being aware of their patients and the environment to prevent defects from permeating their systems and contributing to patient harm.</a:t>
            </a:r>
          </a:p>
        </p:txBody>
      </p:sp>
      <p:sp>
        <p:nvSpPr>
          <p:cNvPr id="4" name="Slide Number Placeholder 3"/>
          <p:cNvSpPr>
            <a:spLocks noGrp="1"/>
          </p:cNvSpPr>
          <p:nvPr>
            <p:ph type="sldNum" sz="quarter" idx="10"/>
          </p:nvPr>
        </p:nvSpPr>
        <p:spPr/>
        <p:txBody>
          <a:bodyPr/>
          <a:lstStyle/>
          <a:p>
            <a:fld id="{510852E7-27F9-4675-90B6-AA1A5ED28EEE}" type="slidenum">
              <a:rPr lang="en-US" smtClean="0"/>
              <a:pPr/>
              <a:t>37</a:t>
            </a:fld>
            <a:endParaRPr lang="en-US" dirty="0"/>
          </a:p>
        </p:txBody>
      </p:sp>
    </p:spTree>
    <p:extLst>
      <p:ext uri="{BB962C8B-B14F-4D97-AF65-F5344CB8AC3E}">
        <p14:creationId xmlns:p14="http://schemas.microsoft.com/office/powerpoint/2010/main" val="3048917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Many tools are available to identify and learn from defects. Some of these are available in the CUSP Toolkit on AHRQ’S Web </a:t>
            </a:r>
            <a:r>
              <a:rPr lang="en-US" dirty="0" smtClean="0"/>
              <a:t>site at http://www.ahrq.gov/professionals/education/curriculum-tools/cusptoolkit/toolkit/learndefects.html.</a:t>
            </a:r>
            <a:endParaRPr lang="en-US" dirty="0"/>
          </a:p>
          <a:p>
            <a:r>
              <a:rPr lang="en-US" dirty="0"/>
              <a:t> </a:t>
            </a:r>
          </a:p>
          <a:p>
            <a:r>
              <a:rPr lang="en-US" dirty="0"/>
              <a:t>ASK: </a:t>
            </a:r>
          </a:p>
          <a:p>
            <a:r>
              <a:rPr lang="en-US" dirty="0"/>
              <a:t>Do you use any of these tools currently?</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38</a:t>
            </a:fld>
            <a:endParaRPr lang="en-US" dirty="0"/>
          </a:p>
        </p:txBody>
      </p:sp>
    </p:spTree>
    <p:extLst>
      <p:ext uri="{BB962C8B-B14F-4D97-AF65-F5344CB8AC3E}">
        <p14:creationId xmlns:p14="http://schemas.microsoft.com/office/powerpoint/2010/main" val="3858042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When learning from defects, the following questions should be used to guide the assessment and understanding of the event.</a:t>
            </a:r>
          </a:p>
          <a:p>
            <a:pPr lvl="0"/>
            <a:r>
              <a:rPr lang="en-US" dirty="0"/>
              <a:t>What happened?</a:t>
            </a:r>
          </a:p>
          <a:p>
            <a:pPr lvl="0"/>
            <a:r>
              <a:rPr lang="en-US" dirty="0"/>
              <a:t>Step 1. Reconstruct the timeline to understand what happened.</a:t>
            </a:r>
          </a:p>
          <a:p>
            <a:pPr lvl="0"/>
            <a:r>
              <a:rPr lang="en-US" dirty="0"/>
              <a:t>Step 2. Put yourself in the place of those involved and in the middle of the event as it was unfolding.</a:t>
            </a:r>
          </a:p>
          <a:p>
            <a:pPr lvl="0"/>
            <a:r>
              <a:rPr lang="en-US" dirty="0"/>
              <a:t>Step 3. Try to understand the thinking and reasoning behind their actions and decisions.</a:t>
            </a:r>
          </a:p>
          <a:p>
            <a:pPr lvl="0"/>
            <a:r>
              <a:rPr lang="en-US" dirty="0"/>
              <a:t>Step 4. Try to view the world as they did when the event occurred.</a:t>
            </a:r>
          </a:p>
          <a:p>
            <a:pPr lvl="0"/>
            <a:r>
              <a:rPr lang="en-US" dirty="0"/>
              <a:t>Why did it happen?</a:t>
            </a:r>
          </a:p>
          <a:p>
            <a:pPr lvl="0"/>
            <a:r>
              <a:rPr lang="en-US" dirty="0"/>
              <a:t>Step 1. Visualize the factors that led to the event.</a:t>
            </a:r>
          </a:p>
          <a:p>
            <a:pPr lvl="0"/>
            <a:r>
              <a:rPr lang="en-US" dirty="0"/>
              <a:t>Step 2. Identify the contributing factors.</a:t>
            </a:r>
          </a:p>
          <a:p>
            <a:pPr lvl="0"/>
            <a:r>
              <a:rPr lang="en-US" dirty="0"/>
              <a:t>Step 3. Prioritize the contributing factors.</a:t>
            </a:r>
          </a:p>
          <a:p>
            <a:pPr lvl="0"/>
            <a:r>
              <a:rPr lang="en-US" dirty="0"/>
              <a:t>What will you do to reduce the risk of recurrence?</a:t>
            </a:r>
          </a:p>
          <a:p>
            <a:pPr lvl="0"/>
            <a:r>
              <a:rPr lang="en-US" dirty="0"/>
              <a:t>Step 1. Develop interventions for two to five of the most important factors.</a:t>
            </a:r>
          </a:p>
          <a:p>
            <a:pPr lvl="0"/>
            <a:r>
              <a:rPr lang="en-US" dirty="0"/>
              <a:t>Step 2. Rate the interventions.</a:t>
            </a:r>
          </a:p>
          <a:p>
            <a:pPr lvl="0"/>
            <a:r>
              <a:rPr lang="en-US" dirty="0"/>
              <a:t>Step 3. Select the highest rated interventions.</a:t>
            </a:r>
          </a:p>
          <a:p>
            <a:pPr lvl="0"/>
            <a:r>
              <a:rPr lang="en-US" dirty="0"/>
              <a:t>Step 4. Develop an action plan for implementation.</a:t>
            </a:r>
          </a:p>
          <a:p>
            <a:pPr lvl="0"/>
            <a:r>
              <a:rPr lang="en-US" dirty="0"/>
              <a:t>How will you know the risk is reduced?</a:t>
            </a:r>
          </a:p>
          <a:p>
            <a:pPr lvl="0"/>
            <a:r>
              <a:rPr lang="en-US" dirty="0"/>
              <a:t>Question 1. Did you create a policy or procedure (rate strong or weak)?</a:t>
            </a:r>
          </a:p>
          <a:p>
            <a:pPr lvl="0"/>
            <a:r>
              <a:rPr lang="en-US" dirty="0"/>
              <a:t>Question 2. Do staff members know about the policy or procedure?</a:t>
            </a:r>
          </a:p>
          <a:p>
            <a:pPr lvl="0"/>
            <a:r>
              <a:rPr lang="en-US" dirty="0"/>
              <a:t>Question 3. Are staff members using the procedure as intended?</a:t>
            </a:r>
          </a:p>
          <a:p>
            <a:pPr lvl="0"/>
            <a:r>
              <a:rPr lang="en-US" dirty="0"/>
              <a:t>Question 4. Do staff members believe risks were reduced?</a:t>
            </a:r>
          </a:p>
          <a:p>
            <a:r>
              <a:rPr lang="en-US" dirty="0"/>
              <a:t> </a:t>
            </a:r>
          </a:p>
          <a:p>
            <a:r>
              <a:rPr lang="en-US" dirty="0"/>
              <a:t>DO:</a:t>
            </a:r>
          </a:p>
          <a:p>
            <a:r>
              <a:rPr lang="en-US" dirty="0"/>
              <a:t>Select one of the defects from the “Undermining a Culture of Safety” video. Using this defect, walk through the process above with your team.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510852E7-27F9-4675-90B6-AA1A5ED28EEE}" type="slidenum">
              <a:rPr lang="en-US" smtClean="0"/>
              <a:pPr/>
              <a:t>39</a:t>
            </a:fld>
            <a:endParaRPr lang="en-US" dirty="0"/>
          </a:p>
        </p:txBody>
      </p:sp>
    </p:spTree>
    <p:extLst>
      <p:ext uri="{BB962C8B-B14F-4D97-AF65-F5344CB8AC3E}">
        <p14:creationId xmlns:p14="http://schemas.microsoft.com/office/powerpoint/2010/main" val="194097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The purpose of this presentation is to help you understand how the NOTICE tools can be used in your dialysis facility in the QAPI process, to understand data, and to develop a culture of safety.</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pPr/>
              <a:t>4</a:t>
            </a:fld>
            <a:endParaRPr lang="en-US" dirty="0"/>
          </a:p>
        </p:txBody>
      </p:sp>
    </p:spTree>
    <p:extLst>
      <p:ext uri="{BB962C8B-B14F-4D97-AF65-F5344CB8AC3E}">
        <p14:creationId xmlns:p14="http://schemas.microsoft.com/office/powerpoint/2010/main" val="366851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Anything that places the patient at risk of an avoidable harm is considered a defect in the system. For instance, alcohol-based hand rub not being used after glove removal is a defect. Some harms are unavoidable. Many others are avoidable. Near misses should be examined as closely as actual harms. Ask yourselves, how did we get this close to a harm, not, how did we manage to avoid it? It’s easier to talk about near misses because they often occur more frequently, are less sensitive and more proactive, and do not lead to immediately visible harms. Learning from these defects can result in interventions that improve patient safety in your facility. For instance, this slides lists through examples of defects along with interventions determined by using a Learning from Defects process. </a:t>
            </a:r>
          </a:p>
          <a:p>
            <a:r>
              <a:rPr lang="en-US" dirty="0"/>
              <a:t> </a:t>
            </a:r>
          </a:p>
        </p:txBody>
      </p:sp>
      <p:sp>
        <p:nvSpPr>
          <p:cNvPr id="4" name="Slide Number Placeholder 3"/>
          <p:cNvSpPr>
            <a:spLocks noGrp="1"/>
          </p:cNvSpPr>
          <p:nvPr>
            <p:ph type="sldNum" sz="quarter" idx="10"/>
          </p:nvPr>
        </p:nvSpPr>
        <p:spPr/>
        <p:txBody>
          <a:bodyPr/>
          <a:lstStyle/>
          <a:p>
            <a:fld id="{510852E7-27F9-4675-90B6-AA1A5ED28EEE}" type="slidenum">
              <a:rPr lang="en-US" smtClean="0"/>
              <a:pPr/>
              <a:t>40</a:t>
            </a:fld>
            <a:endParaRPr lang="en-US" dirty="0"/>
          </a:p>
        </p:txBody>
      </p:sp>
    </p:spTree>
    <p:extLst>
      <p:ext uri="{BB962C8B-B14F-4D97-AF65-F5344CB8AC3E}">
        <p14:creationId xmlns:p14="http://schemas.microsoft.com/office/powerpoint/2010/main" val="2819622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SAY: </a:t>
            </a:r>
          </a:p>
          <a:p>
            <a:r>
              <a:rPr lang="en-US" dirty="0"/>
              <a:t>Decreasing bloodstream infections in the dialysis unit is a challenge. Because our patients deserve the best care possible, it is a challenge that needs to be addressed. NOTICE tools can help you.</a:t>
            </a:r>
          </a:p>
          <a:p>
            <a:r>
              <a:rPr lang="en-US" dirty="0"/>
              <a:t> </a:t>
            </a:r>
          </a:p>
          <a:p>
            <a:r>
              <a:rPr lang="en-US" dirty="0"/>
              <a:t>ASK: </a:t>
            </a:r>
          </a:p>
          <a:p>
            <a:r>
              <a:rPr lang="en-US" dirty="0"/>
              <a:t>Which of these tools would you like to use in your facility?</a:t>
            </a:r>
          </a:p>
          <a:p>
            <a:r>
              <a:rPr lang="en-US" dirty="0"/>
              <a:t> </a:t>
            </a:r>
          </a:p>
          <a:p>
            <a:r>
              <a:rPr lang="en-US" dirty="0"/>
              <a:t>DO: </a:t>
            </a:r>
          </a:p>
          <a:p>
            <a:r>
              <a:rPr lang="en-US" dirty="0"/>
              <a:t>Select a tool to use in your facility in the next month. Set a date and place to introduce the tool to staff.</a:t>
            </a:r>
          </a:p>
          <a:p>
            <a:r>
              <a:rPr lang="en-US" dirty="0"/>
              <a:t>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09" indent="-285734">
              <a:defRPr>
                <a:solidFill>
                  <a:schemeClr val="tx1"/>
                </a:solidFill>
                <a:latin typeface="Calibri" pitchFamily="34" charset="0"/>
              </a:defRPr>
            </a:lvl2pPr>
            <a:lvl3pPr marL="1142937" indent="-228587">
              <a:defRPr>
                <a:solidFill>
                  <a:schemeClr val="tx1"/>
                </a:solidFill>
                <a:latin typeface="Calibri" pitchFamily="34" charset="0"/>
              </a:defRPr>
            </a:lvl3pPr>
            <a:lvl4pPr marL="1600112" indent="-228587">
              <a:defRPr>
                <a:solidFill>
                  <a:schemeClr val="tx1"/>
                </a:solidFill>
                <a:latin typeface="Calibri" pitchFamily="34" charset="0"/>
              </a:defRPr>
            </a:lvl4pPr>
            <a:lvl5pPr marL="2057287" indent="-228587">
              <a:defRPr>
                <a:solidFill>
                  <a:schemeClr val="tx1"/>
                </a:solidFill>
                <a:latin typeface="Calibri" pitchFamily="34" charset="0"/>
              </a:defRPr>
            </a:lvl5pPr>
            <a:lvl6pPr marL="2514461" indent="-228587" fontAlgn="base">
              <a:spcBef>
                <a:spcPct val="0"/>
              </a:spcBef>
              <a:spcAft>
                <a:spcPct val="0"/>
              </a:spcAft>
              <a:defRPr>
                <a:solidFill>
                  <a:schemeClr val="tx1"/>
                </a:solidFill>
                <a:latin typeface="Calibri" pitchFamily="34" charset="0"/>
              </a:defRPr>
            </a:lvl6pPr>
            <a:lvl7pPr marL="2971635" indent="-228587" fontAlgn="base">
              <a:spcBef>
                <a:spcPct val="0"/>
              </a:spcBef>
              <a:spcAft>
                <a:spcPct val="0"/>
              </a:spcAft>
              <a:defRPr>
                <a:solidFill>
                  <a:schemeClr val="tx1"/>
                </a:solidFill>
                <a:latin typeface="Calibri" pitchFamily="34" charset="0"/>
              </a:defRPr>
            </a:lvl7pPr>
            <a:lvl8pPr marL="3428810" indent="-228587" fontAlgn="base">
              <a:spcBef>
                <a:spcPct val="0"/>
              </a:spcBef>
              <a:spcAft>
                <a:spcPct val="0"/>
              </a:spcAft>
              <a:defRPr>
                <a:solidFill>
                  <a:schemeClr val="tx1"/>
                </a:solidFill>
                <a:latin typeface="Calibri" pitchFamily="34" charset="0"/>
              </a:defRPr>
            </a:lvl8pPr>
            <a:lvl9pPr marL="3885985" indent="-2285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9AAF3E-C248-4EEA-82A8-D75ED0D145C6}" type="slidenum">
              <a:rPr lang="en-US" altLang="en-US"/>
              <a:pPr fontAlgn="base">
                <a:spcBef>
                  <a:spcPct val="0"/>
                </a:spcBef>
                <a:spcAft>
                  <a:spcPct val="0"/>
                </a:spcAft>
              </a:pPr>
              <a:t>41</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42</a:t>
            </a:fld>
            <a:endParaRPr lang="en-US"/>
          </a:p>
        </p:txBody>
      </p:sp>
    </p:spTree>
    <p:extLst>
      <p:ext uri="{BB962C8B-B14F-4D97-AF65-F5344CB8AC3E}">
        <p14:creationId xmlns:p14="http://schemas.microsoft.com/office/powerpoint/2010/main" val="2931115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Hemodialysis patients are at high risk for infections for numerous reasons. Just the nature of end-stage renal disease makes them immunocompromised, increasing risk. The need for blood access for the hemodialysis procedure means patients may have a central venous catheter for some period of time. Many patients require chronic CVCs. In addition, contact with potentially contaminated surfaces, close contact with other patients, and frequent contact with health care providers can all further increase the risk of infection.</a:t>
            </a:r>
          </a:p>
        </p:txBody>
      </p:sp>
      <p:sp>
        <p:nvSpPr>
          <p:cNvPr id="4" name="Slide Number Placeholder 3"/>
          <p:cNvSpPr>
            <a:spLocks noGrp="1"/>
          </p:cNvSpPr>
          <p:nvPr>
            <p:ph type="sldNum" sz="quarter" idx="10"/>
          </p:nvPr>
        </p:nvSpPr>
        <p:spPr/>
        <p:txBody>
          <a:bodyPr/>
          <a:lstStyle/>
          <a:p>
            <a:fld id="{8D65A323-9286-4A92-A344-9973B2AC8B6B}" type="slidenum">
              <a:rPr lang="en-US" smtClean="0"/>
              <a:pPr/>
              <a:t>5</a:t>
            </a:fld>
            <a:endParaRPr lang="en-US" dirty="0"/>
          </a:p>
        </p:txBody>
      </p:sp>
    </p:spTree>
    <p:extLst>
      <p:ext uri="{BB962C8B-B14F-4D97-AF65-F5344CB8AC3E}">
        <p14:creationId xmlns:p14="http://schemas.microsoft.com/office/powerpoint/2010/main" val="389486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The Conditions for Coverage require that all dialysis facilities develop and maintain a QAPI program that includes tracking, analyzing, and improving infection control. This requires processes that monitor adherence to infection control policies and procedures. When actual outcomes do not meet the expected outcomes, the QAPI team should identify barriers and find strategies to improve outcomes. The NOTICE project identified six intervention areas for improving VAI infection rates. The acronym CHARGE can help us remember those interventions.</a:t>
            </a:r>
          </a:p>
        </p:txBody>
      </p:sp>
      <p:sp>
        <p:nvSpPr>
          <p:cNvPr id="4" name="Slide Number Placeholder 3"/>
          <p:cNvSpPr>
            <a:spLocks noGrp="1"/>
          </p:cNvSpPr>
          <p:nvPr>
            <p:ph type="sldNum" sz="quarter" idx="10"/>
          </p:nvPr>
        </p:nvSpPr>
        <p:spPr/>
        <p:txBody>
          <a:bodyPr/>
          <a:lstStyle/>
          <a:p>
            <a:fld id="{8D65A323-9286-4A92-A344-9973B2AC8B6B}" type="slidenum">
              <a:rPr lang="en-US" smtClean="0"/>
              <a:pPr/>
              <a:t>6</a:t>
            </a:fld>
            <a:endParaRPr lang="en-US" dirty="0"/>
          </a:p>
        </p:txBody>
      </p:sp>
    </p:spTree>
    <p:extLst>
      <p:ext uri="{BB962C8B-B14F-4D97-AF65-F5344CB8AC3E}">
        <p14:creationId xmlns:p14="http://schemas.microsoft.com/office/powerpoint/2010/main" val="355491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The six interventions that make up the CHARGE acronym are:</a:t>
            </a:r>
          </a:p>
          <a:p>
            <a:r>
              <a:rPr lang="en-US" u="sng" dirty="0"/>
              <a:t>Creating a culture of safety</a:t>
            </a:r>
            <a:endParaRPr lang="en-US" dirty="0"/>
          </a:p>
          <a:p>
            <a:r>
              <a:rPr lang="en-US" dirty="0"/>
              <a:t>Safety culture is local and best sustained when it is accepted and maintained at the facility level. A safe culture is mutually supportive, creating an environment that engages all staff members in performance excellence and quality improvement. </a:t>
            </a:r>
          </a:p>
          <a:p>
            <a:r>
              <a:rPr lang="en-US" u="sng" dirty="0"/>
              <a:t>Hand hygiene</a:t>
            </a:r>
            <a:endParaRPr lang="en-US" dirty="0"/>
          </a:p>
          <a:p>
            <a:r>
              <a:rPr lang="en-US" dirty="0"/>
              <a:t>Hand hygiene is an essential component of preventing harm in hemodialysis patients.  In this presentation, you will see tools and checklists that will help you monitor and track this important skill. </a:t>
            </a:r>
          </a:p>
          <a:p>
            <a:r>
              <a:rPr lang="en-US" u="sng" dirty="0"/>
              <a:t>Access site (preparation/ cleansing)</a:t>
            </a:r>
            <a:r>
              <a:rPr lang="en-US" dirty="0"/>
              <a:t>    </a:t>
            </a:r>
          </a:p>
          <a:p>
            <a:r>
              <a:rPr lang="en-US" dirty="0"/>
              <a:t>Care of the access site is another important skill that should be monitored and tracked. Consistent adherence to Centers for Disease Control and Prevention, or CDC, guidelines has been shown to improve vascular access infection rates.</a:t>
            </a:r>
          </a:p>
          <a:p>
            <a:r>
              <a:rPr lang="en-US" u="sng" dirty="0"/>
              <a:t>Reduce and remove catheters</a:t>
            </a:r>
            <a:endParaRPr lang="en-US" dirty="0"/>
          </a:p>
          <a:p>
            <a:r>
              <a:rPr lang="en-US" dirty="0"/>
              <a:t>Catheters contribute to patient harm. By systematically addressing catheter use and promptly removing them whenever possible, facilities can reduce infection rates and instances of patient harm. </a:t>
            </a:r>
          </a:p>
          <a:p>
            <a:r>
              <a:rPr lang="en-US" u="sng" dirty="0"/>
              <a:t>Great connection/disconnection technique</a:t>
            </a:r>
            <a:endParaRPr lang="en-US" dirty="0"/>
          </a:p>
          <a:p>
            <a:r>
              <a:rPr lang="en-US" dirty="0"/>
              <a:t>Having a great connection/disconnection technique of the access hub will pose less risk of infection to patients. Additionally, standardizing the techniques used in care delivery will contribute to the reliability of the organization and patient care outcomes. </a:t>
            </a:r>
          </a:p>
          <a:p>
            <a:r>
              <a:rPr lang="en-US" u="sng" dirty="0"/>
              <a:t>Evaluation of team infection control practices</a:t>
            </a:r>
            <a:endParaRPr lang="en-US" dirty="0"/>
          </a:p>
          <a:p>
            <a:r>
              <a:rPr lang="en-US" dirty="0"/>
              <a:t>Regular review and evaluation of infection control practices will ensure that system processes are functioning properly to prevent patient harm. Errors are the result of system level breakdowns. For dialysis patients and facilities, this means that infections occur when infection control practices are not being adhered to consistently. Reviewing and evaluating these practices will ensure that members of the care team are supported by an effective infection control system when delivering patient centered care. </a:t>
            </a:r>
          </a:p>
          <a:p>
            <a:r>
              <a:rPr lang="en-US" dirty="0"/>
              <a:t> </a:t>
            </a:r>
          </a:p>
          <a:p>
            <a:r>
              <a:rPr lang="en-US" dirty="0"/>
              <a:t>ASK:</a:t>
            </a:r>
          </a:p>
          <a:p>
            <a:r>
              <a:rPr lang="en-US" dirty="0"/>
              <a:t>Which of the following areas do you want to focus on in your facility?</a:t>
            </a:r>
          </a:p>
          <a:p>
            <a:r>
              <a:rPr lang="en-US" dirty="0"/>
              <a:t>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D65A323-9286-4A92-A344-9973B2AC8B6B}" type="slidenum">
              <a:rPr lang="en-US" smtClean="0"/>
              <a:t>7</a:t>
            </a:fld>
            <a:endParaRPr lang="en-US"/>
          </a:p>
        </p:txBody>
      </p:sp>
    </p:spTree>
    <p:extLst>
      <p:ext uri="{BB962C8B-B14F-4D97-AF65-F5344CB8AC3E}">
        <p14:creationId xmlns:p14="http://schemas.microsoft.com/office/powerpoint/2010/main" val="19489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A QAPI program is most effective when it is data-driven.  Data let you know where you are in relation to where you need to be. However, simply measuring things will not make them better. For data to be useful, data must be collected, interpreted, and then leveraged. All teams should determine what data to collect at the beginning of an intervention. Data should be directly linked to the outcomes you want to occur. Reports available through the National Healthcare Safety Network (NHSN) provide feedback to assist you in interpreting your data.  Now, let’s discuss leveraging data and how to use what you’ve learned to your advantage.</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666953CB-D21A-4B58-A109-E7FDDC3AF2E0}" type="slidenum">
              <a:rPr lang="en-US" smtClean="0"/>
              <a:t>8</a:t>
            </a:fld>
            <a:endParaRPr lang="en-US" dirty="0"/>
          </a:p>
        </p:txBody>
      </p:sp>
    </p:spTree>
    <p:extLst>
      <p:ext uri="{BB962C8B-B14F-4D97-AF65-F5344CB8AC3E}">
        <p14:creationId xmlns:p14="http://schemas.microsoft.com/office/powerpoint/2010/main" val="407371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Using data in your QAPI process is important for several reasons.  Data not only add credibility to the need for change, but also motivates others to get on board with the need for change. Above all, data help to focus your efforts on what needs to change, instead of wasting time developing strategies that address areas that do not need change.</a:t>
            </a:r>
          </a:p>
          <a:p>
            <a:r>
              <a:rPr lang="en-US" dirty="0"/>
              <a:t> </a:t>
            </a:r>
          </a:p>
          <a:p>
            <a:r>
              <a:rPr lang="en-US" dirty="0"/>
              <a:t>ASK:</a:t>
            </a:r>
          </a:p>
          <a:p>
            <a:r>
              <a:rPr lang="en-US" dirty="0"/>
              <a:t>Are there other reasons you find data valuable?</a:t>
            </a:r>
          </a:p>
        </p:txBody>
      </p:sp>
      <p:sp>
        <p:nvSpPr>
          <p:cNvPr id="4" name="Slide Number Placeholder 3"/>
          <p:cNvSpPr>
            <a:spLocks noGrp="1"/>
          </p:cNvSpPr>
          <p:nvPr>
            <p:ph type="sldNum" sz="quarter" idx="10"/>
          </p:nvPr>
        </p:nvSpPr>
        <p:spPr/>
        <p:txBody>
          <a:bodyPr/>
          <a:lstStyle/>
          <a:p>
            <a:fld id="{8D65A323-9286-4A92-A344-9973B2AC8B6B}" type="slidenum">
              <a:rPr lang="en-US" smtClean="0"/>
              <a:pPr/>
              <a:t>9</a:t>
            </a:fld>
            <a:endParaRPr lang="en-US" dirty="0"/>
          </a:p>
        </p:txBody>
      </p:sp>
    </p:spTree>
    <p:extLst>
      <p:ext uri="{BB962C8B-B14F-4D97-AF65-F5344CB8AC3E}">
        <p14:creationId xmlns:p14="http://schemas.microsoft.com/office/powerpoint/2010/main" val="276238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50645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17415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752601"/>
            <a:ext cx="6019800" cy="40386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41896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1062914"/>
            <a:ext cx="7259145" cy="2098948"/>
          </a:xfrm>
          <a:prstGeom prst="rect">
            <a:avLst/>
          </a:prstGeom>
        </p:spPr>
        <p:txBody>
          <a:bodyPr vert="horz"/>
          <a:lstStyle>
            <a:lvl1pPr algn="l">
              <a:defRPr sz="4000">
                <a:solidFill>
                  <a:schemeClr val="accent5">
                    <a:lumMod val="75000"/>
                  </a:schemeClr>
                </a:solidFill>
                <a:latin typeface="+mn-lt"/>
                <a:cs typeface="Arial"/>
              </a:defRPr>
            </a:lvl1pPr>
          </a:lstStyle>
          <a:p>
            <a:r>
              <a:rPr lang="en-US" dirty="0" smtClean="0"/>
              <a:t>Click to edit Module Name</a:t>
            </a:r>
            <a:endParaRPr lang="en-US" dirty="0"/>
          </a:p>
        </p:txBody>
      </p:sp>
      <p:sp>
        <p:nvSpPr>
          <p:cNvPr id="3" name="Slide Number Placeholder 5"/>
          <p:cNvSpPr>
            <a:spLocks noGrp="1"/>
          </p:cNvSpPr>
          <p:nvPr>
            <p:ph type="sldNum" sz="quarter" idx="12"/>
          </p:nvPr>
        </p:nvSpPr>
        <p:spPr>
          <a:xfrm>
            <a:off x="8057072" y="6528816"/>
            <a:ext cx="1066800" cy="329184"/>
          </a:xfrm>
          <a:prstGeom prst="rect">
            <a:avLst/>
          </a:prstGeom>
        </p:spPr>
        <p:txBody>
          <a:bodyPr/>
          <a:lstStyle>
            <a:lvl1pPr>
              <a:defRPr>
                <a:solidFill>
                  <a:schemeClr val="bg1"/>
                </a:solidFill>
              </a:defRPr>
            </a:lvl1pPr>
          </a:lstStyle>
          <a:p>
            <a:fld id="{C9C0A0FB-A731-4636-ABD1-E3AF0049C66C}" type="slidenum">
              <a:rPr lang="en-US" smtClean="0"/>
              <a:pPr/>
              <a:t>‹#›</a:t>
            </a:fld>
            <a:endParaRPr lang="en-US" dirty="0"/>
          </a:p>
        </p:txBody>
      </p:sp>
    </p:spTree>
    <p:extLst>
      <p:ext uri="{BB962C8B-B14F-4D97-AF65-F5344CB8AC3E}">
        <p14:creationId xmlns:p14="http://schemas.microsoft.com/office/powerpoint/2010/main" val="244525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4320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703941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108949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2329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38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838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5591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819042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57589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028844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858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16743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25821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0" y="6553200"/>
            <a:ext cx="2209800" cy="261610"/>
          </a:xfrm>
        </p:spPr>
        <p:txBody>
          <a:bodyPr/>
          <a:lstStyle/>
          <a:p>
            <a:fld id="{2A12BDBB-2981-4CE6-B36C-433BE2389802}" type="slidenum">
              <a:rPr lang="en-US" smtClean="0"/>
              <a:pPr/>
              <a:t>‹#›</a:t>
            </a:fld>
            <a:endParaRPr lang="en-US" dirty="0"/>
          </a:p>
        </p:txBody>
      </p:sp>
    </p:spTree>
    <p:extLst>
      <p:ext uri="{BB962C8B-B14F-4D97-AF65-F5344CB8AC3E}">
        <p14:creationId xmlns:p14="http://schemas.microsoft.com/office/powerpoint/2010/main" val="2785342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12BDBB-2981-4CE6-B36C-433BE2389802}" type="slidenum">
              <a:rPr lang="en-US" smtClean="0"/>
              <a:pPr/>
              <a:t>‹#›</a:t>
            </a:fld>
            <a:endParaRPr lang="en-US" dirty="0"/>
          </a:p>
        </p:txBody>
      </p:sp>
    </p:spTree>
    <p:extLst>
      <p:ext uri="{BB962C8B-B14F-4D97-AF65-F5344CB8AC3E}">
        <p14:creationId xmlns:p14="http://schemas.microsoft.com/office/powerpoint/2010/main" val="66928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chemeClr val="accent5">
                    <a:lumMod val="75000"/>
                  </a:schemeClr>
                </a:solidFill>
                <a:latin typeface="+mn-lt"/>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7713662" cy="3748088"/>
          </a:xfrm>
          <a:prstGeom prst="rect">
            <a:avLst/>
          </a:prstGeom>
        </p:spPr>
        <p:txBody>
          <a:bodyPr vert="horz"/>
          <a:lstStyle>
            <a:lvl1pPr>
              <a:defRPr sz="2000">
                <a:solidFill>
                  <a:schemeClr val="tx1"/>
                </a:solidFill>
                <a:latin typeface="+mn-lt"/>
                <a:cs typeface="Arial"/>
              </a:defRPr>
            </a:lvl1pPr>
            <a:lvl2pPr>
              <a:defRPr sz="2000">
                <a:solidFill>
                  <a:schemeClr val="tx1"/>
                </a:solidFill>
                <a:latin typeface="+mn-lt"/>
                <a:cs typeface="Arial"/>
              </a:defRPr>
            </a:lvl2pPr>
            <a:lvl3pPr>
              <a:defRPr sz="2000">
                <a:solidFill>
                  <a:schemeClr val="tx1"/>
                </a:solidFill>
                <a:latin typeface="+mn-lt"/>
                <a:cs typeface="Arial"/>
              </a:defRPr>
            </a:lvl3pPr>
            <a:lvl4pPr>
              <a:defRPr sz="2000">
                <a:solidFill>
                  <a:schemeClr val="tx1"/>
                </a:solidFill>
                <a:latin typeface="+mn-lt"/>
                <a:cs typeface="Arial"/>
              </a:defRPr>
            </a:lvl4pPr>
            <a:lvl5pPr>
              <a:defRPr sz="2000">
                <a:solidFill>
                  <a:schemeClr val="tx1"/>
                </a:solidFill>
                <a:latin typeface="+mn-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8458200" y="6528816"/>
            <a:ext cx="662796" cy="329184"/>
          </a:xfrm>
          <a:prstGeom prst="rect">
            <a:avLst/>
          </a:prstGeom>
        </p:spPr>
        <p:txBody>
          <a:bodyPr/>
          <a:lstStyle>
            <a:lvl1pPr>
              <a:defRPr>
                <a:solidFill>
                  <a:schemeClr val="bg1"/>
                </a:solidFill>
              </a:defRPr>
            </a:lvl1pPr>
          </a:lstStyle>
          <a:p>
            <a:fld id="{C9C0A0FB-A731-4636-ABD1-E3AF0049C66C}" type="slidenum">
              <a:rPr lang="en-US" smtClean="0"/>
              <a:pPr/>
              <a:t>‹#›</a:t>
            </a:fld>
            <a:endParaRPr lang="en-US" dirty="0"/>
          </a:p>
        </p:txBody>
      </p:sp>
    </p:spTree>
    <p:extLst>
      <p:ext uri="{BB962C8B-B14F-4D97-AF65-F5344CB8AC3E}">
        <p14:creationId xmlns:p14="http://schemas.microsoft.com/office/powerpoint/2010/main" val="1287678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and Conten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28688" y="2251075"/>
            <a:ext cx="3905250" cy="3748088"/>
          </a:xfrm>
          <a:prstGeom prst="rect">
            <a:avLst/>
          </a:prstGeom>
        </p:spPr>
        <p:txBody>
          <a:bodyPr vert="horz"/>
          <a:lstStyle>
            <a:lvl1pPr>
              <a:defRPr sz="2000">
                <a:solidFill>
                  <a:schemeClr val="tx1"/>
                </a:solidFill>
                <a:latin typeface="+mn-lt"/>
                <a:cs typeface="Arial"/>
              </a:defRPr>
            </a:lvl1pPr>
            <a:lvl2pPr>
              <a:defRPr sz="2000">
                <a:solidFill>
                  <a:schemeClr val="tx1"/>
                </a:solidFill>
                <a:latin typeface="+mn-lt"/>
                <a:cs typeface="Arial"/>
              </a:defRPr>
            </a:lvl2pPr>
            <a:lvl3pPr>
              <a:defRPr sz="2000">
                <a:solidFill>
                  <a:schemeClr val="tx1"/>
                </a:solidFill>
                <a:latin typeface="+mn-lt"/>
                <a:cs typeface="Arial"/>
              </a:defRPr>
            </a:lvl3pPr>
            <a:lvl4pPr>
              <a:defRPr sz="2000">
                <a:solidFill>
                  <a:schemeClr val="tx1"/>
                </a:solidFill>
                <a:latin typeface="+mn-lt"/>
                <a:cs typeface="Arial"/>
              </a:defRPr>
            </a:lvl4pPr>
            <a:lvl5pPr>
              <a:defRPr sz="2000">
                <a:solidFill>
                  <a:schemeClr val="tx1"/>
                </a:solidFill>
                <a:latin typeface="+mn-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Content Placeholder 2"/>
          <p:cNvSpPr>
            <a:spLocks noGrp="1"/>
          </p:cNvSpPr>
          <p:nvPr>
            <p:ph sz="quarter" idx="11"/>
          </p:nvPr>
        </p:nvSpPr>
        <p:spPr>
          <a:xfrm>
            <a:off x="4957763" y="2251075"/>
            <a:ext cx="3684587" cy="3748088"/>
          </a:xfrm>
          <a:prstGeom prst="rect">
            <a:avLst/>
          </a:prstGeom>
        </p:spPr>
        <p:txBody>
          <a:bodyPr vert="horz"/>
          <a:lstStyle>
            <a:lvl1pPr>
              <a:defRPr sz="2000">
                <a:solidFill>
                  <a:schemeClr val="tx1"/>
                </a:solidFill>
                <a:latin typeface="+mn-lt"/>
                <a:cs typeface="Arial"/>
              </a:defRPr>
            </a:lvl1pPr>
            <a:lvl2pPr>
              <a:defRPr sz="2000">
                <a:solidFill>
                  <a:schemeClr val="tx1"/>
                </a:solidFill>
                <a:latin typeface="+mn-lt"/>
                <a:cs typeface="Arial"/>
              </a:defRPr>
            </a:lvl2pPr>
            <a:lvl3pPr>
              <a:defRPr sz="2000">
                <a:solidFill>
                  <a:schemeClr val="tx1"/>
                </a:solidFill>
                <a:latin typeface="+mn-lt"/>
                <a:cs typeface="Arial"/>
              </a:defRPr>
            </a:lvl3pPr>
            <a:lvl4pPr>
              <a:defRPr sz="2000">
                <a:solidFill>
                  <a:schemeClr val="tx1"/>
                </a:solidFill>
                <a:latin typeface="+mn-lt"/>
                <a:cs typeface="Arial"/>
              </a:defRPr>
            </a:lvl4pPr>
            <a:lvl5pPr>
              <a:defRPr sz="2000">
                <a:solidFill>
                  <a:schemeClr val="tx1"/>
                </a:solidFill>
                <a:latin typeface="+mn-lt"/>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494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03422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58651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133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819400"/>
            <a:ext cx="4040188"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2133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819399"/>
            <a:ext cx="4041775"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31901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37605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54369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3008313"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752601"/>
            <a:ext cx="511175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3124199"/>
            <a:ext cx="3008313" cy="26670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5250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752599"/>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01483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t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371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86001"/>
            <a:ext cx="8229600" cy="3200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7912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57912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5725AEF-1959-46CC-AC66-420FB475D009}" type="slidenum">
              <a:rPr lang="en-US" smtClean="0"/>
              <a:pPr/>
              <a:t>‹#›</a:t>
            </a:fld>
            <a:endParaRPr lang="en-US" dirty="0"/>
          </a:p>
        </p:txBody>
      </p:sp>
    </p:spTree>
    <p:extLst>
      <p:ext uri="{BB962C8B-B14F-4D97-AF65-F5344CB8AC3E}">
        <p14:creationId xmlns:p14="http://schemas.microsoft.com/office/powerpoint/2010/main" val="3102912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53200"/>
            <a:ext cx="2514600" cy="261610"/>
          </a:xfrm>
          <a:prstGeom prst="rect">
            <a:avLst/>
          </a:prstGeom>
        </p:spPr>
        <p:txBody>
          <a:bodyPr vert="horz" lIns="91440" tIns="45720" rIns="91440" bIns="45720" rtlCol="0" anchor="ctr"/>
          <a:lstStyle>
            <a:lvl1pPr algn="r">
              <a:defRPr sz="1200">
                <a:solidFill>
                  <a:schemeClr val="bg1"/>
                </a:solidFill>
              </a:defRPr>
            </a:lvl1pPr>
          </a:lstStyle>
          <a:p>
            <a:fld id="{2A12BDBB-2981-4CE6-B36C-433BE2389802}" type="slidenum">
              <a:rPr lang="en-US" smtClean="0"/>
              <a:pPr/>
              <a:t>‹#›</a:t>
            </a:fld>
            <a:endParaRPr lang="en-US" dirty="0"/>
          </a:p>
        </p:txBody>
      </p:sp>
      <p:sp>
        <p:nvSpPr>
          <p:cNvPr id="7" name="TextBox 6"/>
          <p:cNvSpPr txBox="1"/>
          <p:nvPr userDrawn="1"/>
        </p:nvSpPr>
        <p:spPr>
          <a:xfrm>
            <a:off x="6858000" y="6553200"/>
            <a:ext cx="1676400" cy="261610"/>
          </a:xfrm>
          <a:prstGeom prst="rect">
            <a:avLst/>
          </a:prstGeom>
          <a:noFill/>
        </p:spPr>
        <p:txBody>
          <a:bodyPr wrap="square" rtlCol="0">
            <a:spAutoFit/>
          </a:bodyPr>
          <a:lstStyle/>
          <a:p>
            <a:r>
              <a:rPr lang="en-US" sz="1100" dirty="0" smtClean="0">
                <a:solidFill>
                  <a:schemeClr val="bg1"/>
                </a:solidFill>
              </a:rPr>
              <a:t>Checklist</a:t>
            </a:r>
            <a:r>
              <a:rPr lang="en-US" sz="1100" baseline="0" dirty="0" smtClean="0">
                <a:solidFill>
                  <a:schemeClr val="bg1"/>
                </a:solidFill>
              </a:rPr>
              <a:t> and Audit Tools</a:t>
            </a:r>
            <a:endParaRPr lang="en-US" sz="1100" dirty="0">
              <a:solidFill>
                <a:schemeClr val="bg1"/>
              </a:solidFill>
            </a:endParaRPr>
          </a:p>
        </p:txBody>
      </p:sp>
    </p:spTree>
    <p:extLst>
      <p:ext uri="{BB962C8B-B14F-4D97-AF65-F5344CB8AC3E}">
        <p14:creationId xmlns:p14="http://schemas.microsoft.com/office/powerpoint/2010/main" val="282430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http://www.ahrq.gov/professionals/quality-patient-safety/patient-safety-resources/resources/esrd/index.html"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Checklist%20and%20audit%20tools%20are%20available%20on%20AHRQ&#8217;s%20Web%20site%20at%20http:/www.ahrq.gov/professionals/quality-patient-safety/patient-safety-resources/resources/esrd/esrd_checklists.pdf"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www.health.gov/hai/pdfs/hai-action-plan-esrd.pdf"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hyperlink" Target="http://whqlibdoc.who.int/publications/2009/9789241597906_eng.pdf" TargetMode="External"/><Relationship Id="rId4" Type="http://schemas.openxmlformats.org/officeDocument/2006/relationships/hyperlink" Target="http://www.ahrq.gov/professionals/education/curriculum-tools/cusptoolkit/modules/understand/scisafetyslides.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153400" cy="2098948"/>
          </a:xfrm>
        </p:spPr>
        <p:txBody>
          <a:bodyPr/>
          <a:lstStyle/>
          <a:p>
            <a:r>
              <a:rPr lang="en-US" b="1" dirty="0" smtClean="0"/>
              <a:t>Using Checklists and Audit Tools To Improve Care in Hemodialysis Facilities</a:t>
            </a:r>
            <a:endParaRPr lang="en-US" b="1" i="1" dirty="0"/>
          </a:p>
        </p:txBody>
      </p:sp>
    </p:spTree>
    <p:extLst>
      <p:ext uri="{BB962C8B-B14F-4D97-AF65-F5344CB8AC3E}">
        <p14:creationId xmlns:p14="http://schemas.microsoft.com/office/powerpoint/2010/main" val="322302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Keys to Using Data</a:t>
            </a:r>
            <a:endParaRPr lang="en-US" sz="3200" dirty="0"/>
          </a:p>
        </p:txBody>
      </p:sp>
      <p:graphicFrame>
        <p:nvGraphicFramePr>
          <p:cNvPr id="6" name="Diagram 5" descr="Graphic showing arrows labeled as follows:&#10;Decide What Matters&#10;Make Data Accessible&#10;Focus Your Efforts&#10;Be Prepared to Operate Differently&#10;All pointing to the end result of visible change.&#10;"/>
          <p:cNvGraphicFramePr/>
          <p:nvPr>
            <p:extLst>
              <p:ext uri="{D42A27DB-BD31-4B8C-83A1-F6EECF244321}">
                <p14:modId xmlns:p14="http://schemas.microsoft.com/office/powerpoint/2010/main" val="1608951433"/>
              </p:ext>
            </p:extLst>
          </p:nvPr>
        </p:nvGraphicFramePr>
        <p:xfrm>
          <a:off x="228600" y="1371600"/>
          <a:ext cx="7010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0"/>
          </p:nvPr>
        </p:nvSpPr>
        <p:spPr>
          <a:xfrm>
            <a:off x="7162800" y="3657600"/>
            <a:ext cx="1676400" cy="492125"/>
          </a:xfrm>
        </p:spPr>
        <p:txBody>
          <a:bodyPr>
            <a:normAutofit fontScale="55000" lnSpcReduction="20000"/>
          </a:bodyPr>
          <a:lstStyle/>
          <a:p>
            <a:pPr marL="0" indent="0">
              <a:buNone/>
            </a:pPr>
            <a:r>
              <a:rPr lang="en-US" sz="3200" b="1" dirty="0" smtClean="0"/>
              <a:t>Visible Change</a:t>
            </a:r>
          </a:p>
          <a:p>
            <a:endParaRPr lang="en-US" sz="3200" dirty="0"/>
          </a:p>
        </p:txBody>
      </p:sp>
      <p:sp>
        <p:nvSpPr>
          <p:cNvPr id="5" name="Slide Number Placeholder 4"/>
          <p:cNvSpPr>
            <a:spLocks noGrp="1"/>
          </p:cNvSpPr>
          <p:nvPr>
            <p:ph type="sldNum" sz="quarter" idx="12"/>
          </p:nvPr>
        </p:nvSpPr>
        <p:spPr/>
        <p:txBody>
          <a:bodyPr/>
          <a:lstStyle/>
          <a:p>
            <a:fld id="{C9C0A0FB-A731-4636-ABD1-E3AF0049C66C}" type="slidenum">
              <a:rPr lang="en-US" smtClean="0"/>
              <a:pPr/>
              <a:t>10</a:t>
            </a:fld>
            <a:endParaRPr lang="en-US" dirty="0"/>
          </a:p>
        </p:txBody>
      </p:sp>
    </p:spTree>
    <p:extLst>
      <p:ext uri="{BB962C8B-B14F-4D97-AF65-F5344CB8AC3E}">
        <p14:creationId xmlns:p14="http://schemas.microsoft.com/office/powerpoint/2010/main" val="601725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Decide What Matters</a:t>
            </a:r>
            <a:endParaRPr lang="en-US" sz="3200" dirty="0"/>
          </a:p>
        </p:txBody>
      </p:sp>
      <p:sp>
        <p:nvSpPr>
          <p:cNvPr id="3" name="Text Placeholder 2"/>
          <p:cNvSpPr>
            <a:spLocks noGrp="1"/>
          </p:cNvSpPr>
          <p:nvPr>
            <p:ph type="body" sz="quarter" idx="10"/>
          </p:nvPr>
        </p:nvSpPr>
        <p:spPr>
          <a:xfrm>
            <a:off x="533400" y="2057400"/>
            <a:ext cx="8094662" cy="3581400"/>
          </a:xfrm>
        </p:spPr>
        <p:txBody>
          <a:bodyPr>
            <a:normAutofit lnSpcReduction="10000"/>
          </a:bodyPr>
          <a:lstStyle/>
          <a:p>
            <a:pPr marL="0" indent="0">
              <a:buNone/>
            </a:pPr>
            <a:r>
              <a:rPr lang="en-US" b="1" dirty="0" smtClean="0"/>
              <a:t>NOTICE focus – using a checklist</a:t>
            </a:r>
            <a:r>
              <a:rPr lang="en-US" sz="2800" b="1" dirty="0" smtClean="0"/>
              <a:t>:</a:t>
            </a:r>
          </a:p>
          <a:p>
            <a:r>
              <a:rPr lang="en-US" dirty="0" smtClean="0"/>
              <a:t>Reduce VAIs through—</a:t>
            </a:r>
          </a:p>
          <a:p>
            <a:pPr lvl="1"/>
            <a:r>
              <a:rPr lang="en-US" dirty="0" smtClean="0"/>
              <a:t>Improved culture of safety</a:t>
            </a:r>
          </a:p>
          <a:p>
            <a:pPr lvl="1"/>
            <a:r>
              <a:rPr lang="en-US" dirty="0" smtClean="0"/>
              <a:t>Improved hand hygiene</a:t>
            </a:r>
          </a:p>
          <a:p>
            <a:pPr lvl="1"/>
            <a:r>
              <a:rPr lang="en-US" dirty="0"/>
              <a:t>A</a:t>
            </a:r>
            <a:r>
              <a:rPr lang="en-US" dirty="0" smtClean="0"/>
              <a:t>ccess site preparation </a:t>
            </a:r>
          </a:p>
          <a:p>
            <a:pPr lvl="1"/>
            <a:r>
              <a:rPr lang="en-US" dirty="0"/>
              <a:t>C</a:t>
            </a:r>
            <a:r>
              <a:rPr lang="en-US" dirty="0" smtClean="0"/>
              <a:t>atheter reduction and removal</a:t>
            </a:r>
          </a:p>
          <a:p>
            <a:pPr lvl="1"/>
            <a:r>
              <a:rPr lang="en-US" dirty="0"/>
              <a:t>C</a:t>
            </a:r>
            <a:r>
              <a:rPr lang="en-US" dirty="0" smtClean="0"/>
              <a:t>onnection and disconnection technique</a:t>
            </a:r>
          </a:p>
          <a:p>
            <a:pPr lvl="1"/>
            <a:r>
              <a:rPr lang="en-US" dirty="0"/>
              <a:t>E</a:t>
            </a:r>
            <a:r>
              <a:rPr lang="en-US" dirty="0" smtClean="0"/>
              <a:t>valuation efforts</a:t>
            </a:r>
          </a:p>
          <a:p>
            <a:r>
              <a:rPr lang="en-US" dirty="0" smtClean="0"/>
              <a:t>Improve Culture of Safety – Audit tools</a:t>
            </a:r>
          </a:p>
          <a:p>
            <a:pPr lvl="1"/>
            <a:r>
              <a:rPr lang="en-US" dirty="0" smtClean="0"/>
              <a:t>Measure data</a:t>
            </a:r>
          </a:p>
          <a:p>
            <a:endParaRPr lang="en-US" dirty="0"/>
          </a:p>
        </p:txBody>
      </p:sp>
      <p:pic>
        <p:nvPicPr>
          <p:cNvPr id="6" name="Picture 5" descr="Clip art of clip board containing a checkl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676400"/>
            <a:ext cx="5410200" cy="4057650"/>
          </a:xfrm>
          <a:prstGeom prst="rect">
            <a:avLst/>
          </a:prstGeom>
        </p:spPr>
      </p:pic>
      <p:sp>
        <p:nvSpPr>
          <p:cNvPr id="5" name="Slide Number Placeholder 4"/>
          <p:cNvSpPr>
            <a:spLocks noGrp="1"/>
          </p:cNvSpPr>
          <p:nvPr>
            <p:ph type="sldNum" sz="quarter" idx="12"/>
          </p:nvPr>
        </p:nvSpPr>
        <p:spPr/>
        <p:txBody>
          <a:bodyPr/>
          <a:lstStyle/>
          <a:p>
            <a:fld id="{C9C0A0FB-A731-4636-ABD1-E3AF0049C66C}" type="slidenum">
              <a:rPr lang="en-US" smtClean="0"/>
              <a:pPr/>
              <a:t>11</a:t>
            </a:fld>
            <a:endParaRPr lang="en-US" dirty="0"/>
          </a:p>
        </p:txBody>
      </p:sp>
    </p:spTree>
    <p:extLst>
      <p:ext uri="{BB962C8B-B14F-4D97-AF65-F5344CB8AC3E}">
        <p14:creationId xmlns:p14="http://schemas.microsoft.com/office/powerpoint/2010/main" val="1295887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Making Data Accessible</a:t>
            </a:r>
            <a:endParaRPr lang="en-US" dirty="0"/>
          </a:p>
        </p:txBody>
      </p:sp>
      <p:sp>
        <p:nvSpPr>
          <p:cNvPr id="3" name="Text Placeholder 2"/>
          <p:cNvSpPr>
            <a:spLocks noGrp="1"/>
          </p:cNvSpPr>
          <p:nvPr>
            <p:ph type="body" sz="quarter" idx="10"/>
          </p:nvPr>
        </p:nvSpPr>
        <p:spPr>
          <a:xfrm>
            <a:off x="304800" y="2209800"/>
            <a:ext cx="8458200" cy="3748088"/>
          </a:xfrm>
        </p:spPr>
        <p:txBody>
          <a:bodyPr/>
          <a:lstStyle/>
          <a:p>
            <a:pPr marL="857250" lvl="1" indent="-457200">
              <a:buFont typeface="Arial" panose="020B0604020202020204" pitchFamily="34" charset="0"/>
              <a:buChar char="•"/>
            </a:pPr>
            <a:r>
              <a:rPr lang="en-US" dirty="0" smtClean="0"/>
              <a:t>Communicates </a:t>
            </a:r>
            <a:r>
              <a:rPr lang="en-US" dirty="0"/>
              <a:t>that your organization cares about infection </a:t>
            </a:r>
            <a:r>
              <a:rPr lang="en-US" dirty="0" smtClean="0"/>
              <a:t>risks</a:t>
            </a:r>
          </a:p>
          <a:p>
            <a:pPr marL="857250" lvl="1" indent="-457200">
              <a:buFont typeface="Arial" panose="020B0604020202020204" pitchFamily="34" charset="0"/>
              <a:buChar char="•"/>
            </a:pPr>
            <a:r>
              <a:rPr lang="en-US" dirty="0" smtClean="0"/>
              <a:t>Educates </a:t>
            </a:r>
            <a:r>
              <a:rPr lang="en-US" dirty="0"/>
              <a:t>staff and patients about specific risks that are the most </a:t>
            </a:r>
            <a:r>
              <a:rPr lang="en-US" dirty="0" smtClean="0"/>
              <a:t>important, </a:t>
            </a:r>
            <a:r>
              <a:rPr lang="en-US" dirty="0"/>
              <a:t>and changes being made to impact these risk </a:t>
            </a:r>
            <a:r>
              <a:rPr lang="en-US" dirty="0" smtClean="0"/>
              <a:t>factors</a:t>
            </a:r>
          </a:p>
          <a:p>
            <a:pPr marL="857250" lvl="1" indent="-457200">
              <a:buFont typeface="Arial" panose="020B0604020202020204" pitchFamily="34" charset="0"/>
              <a:buChar char="•"/>
            </a:pPr>
            <a:r>
              <a:rPr lang="en-US" dirty="0" smtClean="0"/>
              <a:t>Motivates others to care about your cause</a:t>
            </a:r>
            <a:endParaRPr lang="en-US" dirty="0"/>
          </a:p>
          <a:p>
            <a:pPr marL="457200" indent="-457200">
              <a:buFont typeface="+mj-lt"/>
              <a:buAutoNum type="arabicPeriod"/>
            </a:pPr>
            <a:endParaRPr lang="en-US" dirty="0"/>
          </a:p>
        </p:txBody>
      </p:sp>
      <p:sp>
        <p:nvSpPr>
          <p:cNvPr id="5" name="Slide Number Placeholder 4"/>
          <p:cNvSpPr>
            <a:spLocks noGrp="1"/>
          </p:cNvSpPr>
          <p:nvPr>
            <p:ph type="sldNum" sz="quarter" idx="12"/>
          </p:nvPr>
        </p:nvSpPr>
        <p:spPr/>
        <p:txBody>
          <a:bodyPr/>
          <a:lstStyle/>
          <a:p>
            <a:fld id="{C9C0A0FB-A731-4636-ABD1-E3AF0049C66C}" type="slidenum">
              <a:rPr lang="en-US" smtClean="0"/>
              <a:pPr/>
              <a:t>12</a:t>
            </a:fld>
            <a:endParaRPr lang="en-US" dirty="0"/>
          </a:p>
        </p:txBody>
      </p:sp>
    </p:spTree>
    <p:extLst>
      <p:ext uri="{BB962C8B-B14F-4D97-AF65-F5344CB8AC3E}">
        <p14:creationId xmlns:p14="http://schemas.microsoft.com/office/powerpoint/2010/main" val="2805438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4431"/>
            <a:ext cx="7620000" cy="785155"/>
          </a:xfrm>
        </p:spPr>
        <p:txBody>
          <a:bodyPr>
            <a:normAutofit/>
          </a:bodyPr>
          <a:lstStyle/>
          <a:p>
            <a:pPr algn="ctr"/>
            <a:r>
              <a:rPr lang="en-US" sz="3200" b="1" dirty="0" smtClean="0">
                <a:solidFill>
                  <a:schemeClr val="accent5">
                    <a:lumMod val="75000"/>
                  </a:schemeClr>
                </a:solidFill>
              </a:rPr>
              <a:t>      Make Data Accessible to Everyone</a:t>
            </a:r>
            <a:endParaRPr lang="en-US" sz="3200" b="1" dirty="0">
              <a:solidFill>
                <a:schemeClr val="accent5">
                  <a:lumMod val="75000"/>
                </a:schemeClr>
              </a:solidFill>
            </a:endParaRPr>
          </a:p>
        </p:txBody>
      </p:sp>
      <p:sp>
        <p:nvSpPr>
          <p:cNvPr id="3" name="Text Placeholder 2"/>
          <p:cNvSpPr>
            <a:spLocks noGrp="1"/>
          </p:cNvSpPr>
          <p:nvPr>
            <p:ph type="body" sz="quarter" idx="10"/>
          </p:nvPr>
        </p:nvSpPr>
        <p:spPr>
          <a:xfrm>
            <a:off x="304800" y="2286000"/>
            <a:ext cx="4800600" cy="4267200"/>
          </a:xfrm>
        </p:spPr>
        <p:txBody>
          <a:bodyPr/>
          <a:lstStyle/>
          <a:p>
            <a:r>
              <a:rPr lang="en-US" dirty="0" smtClean="0"/>
              <a:t>Report in staff meetings</a:t>
            </a:r>
          </a:p>
          <a:p>
            <a:r>
              <a:rPr lang="en-US" dirty="0" smtClean="0"/>
              <a:t>Embed within leadership reports</a:t>
            </a:r>
          </a:p>
          <a:p>
            <a:r>
              <a:rPr lang="en-US" dirty="0" smtClean="0"/>
              <a:t>Post results in staff and patient areas</a:t>
            </a:r>
          </a:p>
          <a:p>
            <a:r>
              <a:rPr lang="en-US" dirty="0" smtClean="0"/>
              <a:t>Announce successes and opportunities for improvement in facility newsletters</a:t>
            </a:r>
          </a:p>
          <a:p>
            <a:r>
              <a:rPr lang="en-US" b="1" dirty="0" smtClean="0"/>
              <a:t>Be creative!</a:t>
            </a:r>
          </a:p>
          <a:p>
            <a:endParaRPr lang="en-US" dirty="0"/>
          </a:p>
        </p:txBody>
      </p:sp>
      <p:graphicFrame>
        <p:nvGraphicFramePr>
          <p:cNvPr id="5" name="Content Placeholder 4" descr="Graphic showing three gears labeled as follows:&#10;Patients and families&#10;Staff&#10;Leadership&#10;The gears are coordinated to rotate together and move each other&#10;&#10;"/>
          <p:cNvGraphicFramePr>
            <a:graphicFrameLocks noGrp="1"/>
          </p:cNvGraphicFramePr>
          <p:nvPr>
            <p:ph sz="quarter" idx="11"/>
            <p:extLst>
              <p:ext uri="{D42A27DB-BD31-4B8C-83A1-F6EECF244321}">
                <p14:modId xmlns:p14="http://schemas.microsoft.com/office/powerpoint/2010/main" val="4063396012"/>
              </p:ext>
            </p:extLst>
          </p:nvPr>
        </p:nvGraphicFramePr>
        <p:xfrm>
          <a:off x="4957763" y="1752600"/>
          <a:ext cx="3729037"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305800" y="6568158"/>
            <a:ext cx="838200" cy="276999"/>
          </a:xfrm>
          <a:prstGeom prst="rect">
            <a:avLst/>
          </a:prstGeom>
          <a:noFill/>
        </p:spPr>
        <p:txBody>
          <a:bodyPr wrap="square" rtlCol="0">
            <a:spAutoFit/>
          </a:bodyPr>
          <a:lstStyle/>
          <a:p>
            <a:pPr algn="r"/>
            <a:r>
              <a:rPr lang="en-US" sz="1200" dirty="0" smtClean="0">
                <a:solidFill>
                  <a:schemeClr val="bg1"/>
                </a:solidFill>
              </a:rPr>
              <a:t>13</a:t>
            </a:r>
            <a:endParaRPr lang="en-US" sz="1200" dirty="0">
              <a:solidFill>
                <a:schemeClr val="bg1"/>
              </a:solidFill>
            </a:endParaRPr>
          </a:p>
        </p:txBody>
      </p:sp>
    </p:spTree>
    <p:extLst>
      <p:ext uri="{BB962C8B-B14F-4D97-AF65-F5344CB8AC3E}">
        <p14:creationId xmlns:p14="http://schemas.microsoft.com/office/powerpoint/2010/main" val="2840505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8229600" cy="785155"/>
          </a:xfrm>
        </p:spPr>
        <p:txBody>
          <a:bodyPr>
            <a:normAutofit/>
          </a:bodyPr>
          <a:lstStyle/>
          <a:p>
            <a:pPr algn="ctr"/>
            <a:r>
              <a:rPr lang="en-US" dirty="0" smtClean="0"/>
              <a:t>Focus Your Efforts</a:t>
            </a:r>
            <a:endParaRPr lang="en-US" dirty="0"/>
          </a:p>
        </p:txBody>
      </p:sp>
      <p:graphicFrame>
        <p:nvGraphicFramePr>
          <p:cNvPr id="4" name="Diagram 3" descr="On the left are different-sized dots representing many possibilities for improvement. An arrow points to one type of dot chosen, representing two or three issues that can be easily addressed. First, address &quot;low-hanging fruit,&quot; then address other areas of high importance to your facility."/>
          <p:cNvGraphicFramePr/>
          <p:nvPr>
            <p:extLst>
              <p:ext uri="{D42A27DB-BD31-4B8C-83A1-F6EECF244321}">
                <p14:modId xmlns:p14="http://schemas.microsoft.com/office/powerpoint/2010/main" val="337489122"/>
              </p:ext>
            </p:extLst>
          </p:nvPr>
        </p:nvGraphicFramePr>
        <p:xfrm>
          <a:off x="-381000" y="2057400"/>
          <a:ext cx="8991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C9C0A0FB-A731-4636-ABD1-E3AF0049C66C}" type="slidenum">
              <a:rPr lang="en-US" smtClean="0"/>
              <a:pPr/>
              <a:t>14</a:t>
            </a:fld>
            <a:endParaRPr lang="en-US" dirty="0"/>
          </a:p>
        </p:txBody>
      </p:sp>
    </p:spTree>
    <p:extLst>
      <p:ext uri="{BB962C8B-B14F-4D97-AF65-F5344CB8AC3E}">
        <p14:creationId xmlns:p14="http://schemas.microsoft.com/office/powerpoint/2010/main" val="1616782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5" y="1334431"/>
            <a:ext cx="7663795" cy="785155"/>
          </a:xfrm>
        </p:spPr>
        <p:txBody>
          <a:bodyPr>
            <a:normAutofit/>
          </a:bodyPr>
          <a:lstStyle/>
          <a:p>
            <a:pPr algn="ctr"/>
            <a:r>
              <a:rPr lang="en-US" dirty="0" smtClean="0"/>
              <a:t>                Be Prepared To Operate Differently</a:t>
            </a:r>
            <a:endParaRPr lang="en-US" dirty="0"/>
          </a:p>
        </p:txBody>
      </p:sp>
      <p:sp>
        <p:nvSpPr>
          <p:cNvPr id="3" name="Text Placeholder 2"/>
          <p:cNvSpPr>
            <a:spLocks noGrp="1"/>
          </p:cNvSpPr>
          <p:nvPr>
            <p:ph type="body" sz="quarter" idx="10"/>
          </p:nvPr>
        </p:nvSpPr>
        <p:spPr>
          <a:xfrm>
            <a:off x="914400" y="2362200"/>
            <a:ext cx="7713662" cy="3443288"/>
          </a:xfrm>
        </p:spPr>
        <p:txBody>
          <a:bodyPr/>
          <a:lstStyle/>
          <a:p>
            <a:pPr marL="0" indent="0">
              <a:buNone/>
            </a:pPr>
            <a:r>
              <a:rPr lang="en-US" dirty="0" smtClean="0"/>
              <a:t>Leveraging data for change means you may have to change, or you may not, but you need to be prepared to make changes.</a:t>
            </a:r>
          </a:p>
          <a:p>
            <a:pPr marL="0" indent="0">
              <a:buNone/>
            </a:pPr>
            <a:endParaRPr lang="en-US" dirty="0"/>
          </a:p>
          <a:p>
            <a:pPr marL="0" indent="0">
              <a:buNone/>
            </a:pPr>
            <a:r>
              <a:rPr lang="en-US" dirty="0" smtClean="0"/>
              <a:t> </a:t>
            </a:r>
            <a:endParaRPr lang="en-US" dirty="0"/>
          </a:p>
        </p:txBody>
      </p:sp>
      <p:pic>
        <p:nvPicPr>
          <p:cNvPr id="4" name="Picture 3" descr="Clip art of team members standing together."/>
          <p:cNvPicPr>
            <a:picLocks noChangeAspect="1"/>
          </p:cNvPicPr>
          <p:nvPr/>
        </p:nvPicPr>
        <p:blipFill>
          <a:blip r:embed="rId3"/>
          <a:stretch>
            <a:fillRect/>
          </a:stretch>
        </p:blipFill>
        <p:spPr>
          <a:xfrm>
            <a:off x="2351315" y="3429001"/>
            <a:ext cx="4441369" cy="3200400"/>
          </a:xfrm>
          <a:prstGeom prst="rect">
            <a:avLst/>
          </a:prstGeom>
        </p:spPr>
      </p:pic>
      <p:sp>
        <p:nvSpPr>
          <p:cNvPr id="6" name="Slide Number Placeholder 5"/>
          <p:cNvSpPr>
            <a:spLocks noGrp="1"/>
          </p:cNvSpPr>
          <p:nvPr>
            <p:ph type="sldNum" sz="quarter" idx="12"/>
          </p:nvPr>
        </p:nvSpPr>
        <p:spPr/>
        <p:txBody>
          <a:bodyPr/>
          <a:lstStyle/>
          <a:p>
            <a:fld id="{C9C0A0FB-A731-4636-ABD1-E3AF0049C66C}" type="slidenum">
              <a:rPr lang="en-US" smtClean="0"/>
              <a:pPr/>
              <a:t>15</a:t>
            </a:fld>
            <a:endParaRPr lang="en-US" dirty="0"/>
          </a:p>
        </p:txBody>
      </p:sp>
    </p:spTree>
    <p:extLst>
      <p:ext uri="{BB962C8B-B14F-4D97-AF65-F5344CB8AC3E}">
        <p14:creationId xmlns:p14="http://schemas.microsoft.com/office/powerpoint/2010/main" val="1883649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Remember…</a:t>
            </a:r>
            <a:endParaRPr lang="en-US" dirty="0"/>
          </a:p>
        </p:txBody>
      </p:sp>
      <p:sp>
        <p:nvSpPr>
          <p:cNvPr id="3" name="Text Placeholder 2"/>
          <p:cNvSpPr>
            <a:spLocks noGrp="1"/>
          </p:cNvSpPr>
          <p:nvPr>
            <p:ph type="body" sz="quarter" idx="10"/>
          </p:nvPr>
        </p:nvSpPr>
        <p:spPr>
          <a:xfrm>
            <a:off x="457200" y="2666999"/>
            <a:ext cx="8185150" cy="3332163"/>
          </a:xfrm>
        </p:spPr>
        <p:txBody>
          <a:bodyPr/>
          <a:lstStyle/>
          <a:p>
            <a:pPr marL="0" indent="0" algn="ctr">
              <a:buNone/>
            </a:pPr>
            <a:r>
              <a:rPr lang="en-US" sz="3200" i="1" dirty="0" smtClean="0"/>
              <a:t>Not all change is improvement,</a:t>
            </a:r>
          </a:p>
          <a:p>
            <a:pPr marL="0" indent="0" algn="ctr">
              <a:buNone/>
            </a:pPr>
            <a:r>
              <a:rPr lang="en-US" sz="3200" i="1" dirty="0"/>
              <a:t>b</a:t>
            </a:r>
            <a:r>
              <a:rPr lang="en-US" sz="3200" i="1" dirty="0" smtClean="0"/>
              <a:t>ut all improvement requires change!</a:t>
            </a:r>
            <a:endParaRPr lang="en-US" sz="3200" i="1"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16</a:t>
            </a:fld>
            <a:endParaRPr lang="en-US" dirty="0"/>
          </a:p>
        </p:txBody>
      </p:sp>
    </p:spTree>
    <p:extLst>
      <p:ext uri="{BB962C8B-B14F-4D97-AF65-F5344CB8AC3E}">
        <p14:creationId xmlns:p14="http://schemas.microsoft.com/office/powerpoint/2010/main" val="1298177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1295400"/>
            <a:ext cx="8382000" cy="1165225"/>
          </a:xfrm>
        </p:spPr>
        <p:txBody>
          <a:bodyPr/>
          <a:lstStyle/>
          <a:p>
            <a:r>
              <a:rPr lang="en-US" sz="3200" b="1" dirty="0" smtClean="0">
                <a:solidFill>
                  <a:schemeClr val="accent5">
                    <a:lumMod val="75000"/>
                  </a:schemeClr>
                </a:solidFill>
              </a:rPr>
              <a:t>Using the NOTICE </a:t>
            </a:r>
            <a:r>
              <a:rPr lang="en-US" sz="3200" b="1" dirty="0">
                <a:solidFill>
                  <a:schemeClr val="accent5">
                    <a:lumMod val="75000"/>
                  </a:schemeClr>
                </a:solidFill>
              </a:rPr>
              <a:t>T</a:t>
            </a:r>
            <a:r>
              <a:rPr lang="en-US" sz="3200" b="1" dirty="0" smtClean="0">
                <a:solidFill>
                  <a:schemeClr val="accent5">
                    <a:lumMod val="75000"/>
                  </a:schemeClr>
                </a:solidFill>
              </a:rPr>
              <a:t>ools:</a:t>
            </a:r>
            <a:br>
              <a:rPr lang="en-US" sz="3200" b="1" dirty="0" smtClean="0">
                <a:solidFill>
                  <a:schemeClr val="accent5">
                    <a:lumMod val="75000"/>
                  </a:schemeClr>
                </a:solidFill>
              </a:rPr>
            </a:br>
            <a:r>
              <a:rPr lang="en-US" sz="3200" b="1" dirty="0" smtClean="0">
                <a:solidFill>
                  <a:schemeClr val="accent5">
                    <a:lumMod val="75000"/>
                  </a:schemeClr>
                </a:solidFill>
              </a:rPr>
              <a:t>Promoting The Science of Safety</a:t>
            </a:r>
            <a:endParaRPr lang="en-US" sz="3200" b="1" dirty="0">
              <a:solidFill>
                <a:schemeClr val="accent5">
                  <a:lumMod val="75000"/>
                </a:schemeClr>
              </a:solidFill>
            </a:endParaRPr>
          </a:p>
        </p:txBody>
      </p:sp>
      <p:pic>
        <p:nvPicPr>
          <p:cNvPr id="2050" name="Picture 2" descr="Sample page of the NOTICE audit tool" title="NOTICE Audit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4163">
            <a:off x="1437259" y="2729763"/>
            <a:ext cx="2397842" cy="3355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ample page of the NOTICE infection control checklists" title="NOTICE Infection Control Checklis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0000">
            <a:off x="5352342" y="2753866"/>
            <a:ext cx="2492106" cy="3247835"/>
          </a:xfrm>
          <a:prstGeom prst="rect">
            <a:avLst/>
          </a:prstGeom>
        </p:spPr>
      </p:pic>
      <p:sp>
        <p:nvSpPr>
          <p:cNvPr id="2" name="TextBox 1"/>
          <p:cNvSpPr txBox="1"/>
          <p:nvPr/>
        </p:nvSpPr>
        <p:spPr>
          <a:xfrm>
            <a:off x="8356600" y="6547842"/>
            <a:ext cx="762000" cy="276999"/>
          </a:xfrm>
          <a:prstGeom prst="rect">
            <a:avLst/>
          </a:prstGeom>
          <a:noFill/>
        </p:spPr>
        <p:txBody>
          <a:bodyPr wrap="square" rtlCol="0">
            <a:spAutoFit/>
          </a:bodyPr>
          <a:lstStyle/>
          <a:p>
            <a:pPr algn="r"/>
            <a:r>
              <a:rPr lang="en-US" sz="1200" dirty="0" smtClean="0">
                <a:solidFill>
                  <a:schemeClr val="bg1"/>
                </a:solidFill>
              </a:rPr>
              <a:t>17</a:t>
            </a:r>
            <a:endParaRPr lang="en-US" sz="1200" dirty="0">
              <a:solidFill>
                <a:schemeClr val="bg1"/>
              </a:solidFill>
            </a:endParaRPr>
          </a:p>
        </p:txBody>
      </p:sp>
    </p:spTree>
    <p:extLst>
      <p:ext uri="{BB962C8B-B14F-4D97-AF65-F5344CB8AC3E}">
        <p14:creationId xmlns:p14="http://schemas.microsoft.com/office/powerpoint/2010/main" val="801442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412750" y="1335088"/>
            <a:ext cx="8229600"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dirty="0" smtClean="0">
                <a:cs typeface="Arial" pitchFamily="34" charset="0"/>
              </a:rPr>
              <a:t>             Keys to the Science of Safety</a:t>
            </a:r>
          </a:p>
        </p:txBody>
      </p:sp>
      <p:sp>
        <p:nvSpPr>
          <p:cNvPr id="3" name="Content Placeholder 2"/>
          <p:cNvSpPr>
            <a:spLocks noGrp="1"/>
          </p:cNvSpPr>
          <p:nvPr>
            <p:ph type="body" sz="quarter" idx="10"/>
          </p:nvPr>
        </p:nvSpPr>
        <p:spPr>
          <a:xfrm>
            <a:off x="533400" y="2209800"/>
            <a:ext cx="8108950" cy="4073525"/>
          </a:xfrm>
        </p:spPr>
        <p:txBody>
          <a:bodyPr/>
          <a:lstStyle/>
          <a:p>
            <a:pPr fontAlgn="auto">
              <a:spcAft>
                <a:spcPts val="0"/>
              </a:spcAft>
              <a:buFont typeface="Arial"/>
              <a:buChar char="•"/>
              <a:defRPr/>
            </a:pPr>
            <a:r>
              <a:rPr lang="en-US" dirty="0" smtClean="0">
                <a:cs typeface="Arial" pitchFamily="34" charset="0"/>
              </a:rPr>
              <a:t>Every system is designed to achieve its anticipated results</a:t>
            </a:r>
          </a:p>
          <a:p>
            <a:pPr>
              <a:buFont typeface="Arial"/>
              <a:buChar char="•"/>
              <a:defRPr/>
            </a:pPr>
            <a:r>
              <a:rPr lang="en-US" dirty="0" smtClean="0">
                <a:cs typeface="Arial" pitchFamily="34" charset="0"/>
              </a:rPr>
              <a:t>The principles of safe design are</a:t>
            </a:r>
            <a:r>
              <a:rPr lang="en-US" dirty="0" smtClean="0"/>
              <a:t>—</a:t>
            </a:r>
            <a:endParaRPr lang="en-US" dirty="0" smtClean="0">
              <a:cs typeface="Arial" pitchFamily="34" charset="0"/>
            </a:endParaRPr>
          </a:p>
          <a:p>
            <a:pPr lvl="1"/>
            <a:r>
              <a:rPr lang="en-US" dirty="0" smtClean="0">
                <a:cs typeface="Arial" pitchFamily="34" charset="0"/>
              </a:rPr>
              <a:t>Standardize when you can</a:t>
            </a:r>
          </a:p>
          <a:p>
            <a:pPr lvl="1"/>
            <a:r>
              <a:rPr lang="en-US" dirty="0" smtClean="0">
                <a:cs typeface="Arial" pitchFamily="34" charset="0"/>
              </a:rPr>
              <a:t>Create independent checks</a:t>
            </a:r>
          </a:p>
          <a:p>
            <a:pPr lvl="1"/>
            <a:r>
              <a:rPr lang="en-US" dirty="0" smtClean="0">
                <a:cs typeface="Arial" pitchFamily="34" charset="0"/>
              </a:rPr>
              <a:t>Learn from defects</a:t>
            </a:r>
          </a:p>
          <a:p>
            <a:pPr fontAlgn="auto">
              <a:spcAft>
                <a:spcPts val="0"/>
              </a:spcAft>
              <a:buFont typeface="Arial"/>
              <a:buChar char="•"/>
              <a:defRPr/>
            </a:pPr>
            <a:r>
              <a:rPr lang="en-US" dirty="0" smtClean="0">
                <a:cs typeface="Arial" pitchFamily="34" charset="0"/>
              </a:rPr>
              <a:t>The principles of safe design apply to technical/clinical work and teamwork</a:t>
            </a:r>
          </a:p>
          <a:p>
            <a:pPr fontAlgn="auto">
              <a:spcAft>
                <a:spcPts val="0"/>
              </a:spcAft>
              <a:buFont typeface="Arial"/>
              <a:buChar char="•"/>
              <a:defRPr/>
            </a:pPr>
            <a:r>
              <a:rPr lang="en-US" dirty="0" smtClean="0">
                <a:ea typeface="ＭＳ Ｐゴシック"/>
                <a:cs typeface="Arial" pitchFamily="34" charset="0"/>
              </a:rPr>
              <a:t>Teams make wise decisions when there is diverse and independent input</a:t>
            </a:r>
            <a:r>
              <a:rPr lang="en-US" baseline="30000" dirty="0" smtClean="0">
                <a:ea typeface="ＭＳ Ｐゴシック"/>
                <a:cs typeface="Arial" pitchFamily="34" charset="0"/>
              </a:rPr>
              <a:t>2</a:t>
            </a:r>
          </a:p>
        </p:txBody>
      </p:sp>
      <p:sp>
        <p:nvSpPr>
          <p:cNvPr id="5"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18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1026"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228600" y="1335088"/>
            <a:ext cx="8763000"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gn="ctr"/>
            <a:r>
              <a:rPr lang="en-US" altLang="en-US" dirty="0" smtClean="0">
                <a:cs typeface="Arial" pitchFamily="34" charset="0"/>
              </a:rPr>
              <a:t>Use the NOTICE Tools To Standardize</a:t>
            </a:r>
          </a:p>
        </p:txBody>
      </p:sp>
      <p:grpSp>
        <p:nvGrpSpPr>
          <p:cNvPr id="4" name="Group 14" descr="Three large color buttons showing the three principles of safe design: standardize, create independent checks, learn from defects."/>
          <p:cNvGrpSpPr>
            <a:grpSpLocks noGrp="1"/>
          </p:cNvGrpSpPr>
          <p:nvPr/>
        </p:nvGrpSpPr>
        <p:grpSpPr>
          <a:xfrm>
            <a:off x="664029" y="2743200"/>
            <a:ext cx="7848600" cy="2286000"/>
            <a:chOff x="990600" y="2057400"/>
            <a:chExt cx="5413248" cy="1889221"/>
          </a:xfrm>
          <a:solidFill>
            <a:schemeClr val="accent6">
              <a:lumMod val="75000"/>
            </a:schemeClr>
          </a:solidFill>
        </p:grpSpPr>
        <p:sp>
          <p:nvSpPr>
            <p:cNvPr id="5" name="Freeform 4"/>
            <p:cNvSpPr/>
            <p:nvPr/>
          </p:nvSpPr>
          <p:spPr>
            <a:xfrm>
              <a:off x="9906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grp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defTabSz="488950" fontAlgn="auto">
                <a:lnSpc>
                  <a:spcPct val="90000"/>
                </a:lnSpc>
                <a:spcAft>
                  <a:spcPct val="35000"/>
                </a:spcAft>
                <a:defRPr/>
              </a:pPr>
              <a:r>
                <a:rPr lang="en-US" sz="2800" b="1" dirty="0">
                  <a:ea typeface="ＭＳ Ｐゴシック"/>
                  <a:cs typeface="Arial" pitchFamily="34" charset="0"/>
                </a:rPr>
                <a:t>Standardize</a:t>
              </a:r>
              <a:endParaRPr lang="en-US" sz="2800" b="1" dirty="0">
                <a:cs typeface="Arial"/>
              </a:endParaRPr>
            </a:p>
          </p:txBody>
        </p:sp>
        <p:sp>
          <p:nvSpPr>
            <p:cNvPr id="6" name="Freeform 5"/>
            <p:cNvSpPr/>
            <p:nvPr/>
          </p:nvSpPr>
          <p:spPr>
            <a:xfrm>
              <a:off x="28194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Create independent checks</a:t>
              </a:r>
            </a:p>
          </p:txBody>
        </p:sp>
        <p:sp>
          <p:nvSpPr>
            <p:cNvPr id="7" name="Freeform 6"/>
            <p:cNvSpPr/>
            <p:nvPr/>
          </p:nvSpPr>
          <p:spPr>
            <a:xfrm>
              <a:off x="46482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Learn from defects</a:t>
              </a:r>
            </a:p>
          </p:txBody>
        </p:sp>
      </p:grpSp>
      <p:sp>
        <p:nvSpPr>
          <p:cNvPr id="2" name="Slide Number Placeholder 1"/>
          <p:cNvSpPr>
            <a:spLocks noGrp="1"/>
          </p:cNvSpPr>
          <p:nvPr>
            <p:ph type="sldNum" sz="quarter" idx="12"/>
          </p:nvPr>
        </p:nvSpPr>
        <p:spPr/>
        <p:txBody>
          <a:bodyPr/>
          <a:lstStyle/>
          <a:p>
            <a:fld id="{C9C0A0FB-A731-4636-ABD1-E3AF0049C66C}"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Objectives</a:t>
            </a:r>
            <a:endParaRPr lang="en-US" sz="3200" dirty="0"/>
          </a:p>
        </p:txBody>
      </p:sp>
      <p:sp>
        <p:nvSpPr>
          <p:cNvPr id="3" name="Text Placeholder 2"/>
          <p:cNvSpPr>
            <a:spLocks noGrp="1"/>
          </p:cNvSpPr>
          <p:nvPr>
            <p:ph type="body" sz="quarter" idx="10"/>
          </p:nvPr>
        </p:nvSpPr>
        <p:spPr>
          <a:xfrm>
            <a:off x="457200" y="2057400"/>
            <a:ext cx="8458200" cy="4343400"/>
          </a:xfrm>
        </p:spPr>
        <p:txBody>
          <a:bodyPr/>
          <a:lstStyle/>
          <a:p>
            <a:r>
              <a:rPr lang="en-US" dirty="0"/>
              <a:t>Describe the importance of using data in the </a:t>
            </a:r>
            <a:r>
              <a:rPr lang="en-US" dirty="0" smtClean="0"/>
              <a:t>Quality Assurance and Performance Improvement (QAPI) process</a:t>
            </a:r>
          </a:p>
          <a:p>
            <a:r>
              <a:rPr lang="en-US" dirty="0" smtClean="0"/>
              <a:t>Describe methods for using the </a:t>
            </a:r>
            <a:r>
              <a:rPr lang="en-US" dirty="0"/>
              <a:t>National Opportunity to Improve Care in </a:t>
            </a:r>
            <a:r>
              <a:rPr lang="en-US" dirty="0" smtClean="0"/>
              <a:t>End Stage Renal Disease (NOTICE) tools as part of the facility QAPI program</a:t>
            </a:r>
          </a:p>
          <a:p>
            <a:r>
              <a:rPr lang="en-US" dirty="0" smtClean="0"/>
              <a:t>Explain how implementing checklists and audit tools aligns with the principles of safe design</a:t>
            </a:r>
          </a:p>
          <a:p>
            <a:r>
              <a:rPr lang="en-US" dirty="0" smtClean="0"/>
              <a:t>List four questions used in the process of learning from defects or system errors</a:t>
            </a: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a:t>
            </a:fld>
            <a:endParaRPr lang="en-US" dirty="0"/>
          </a:p>
        </p:txBody>
      </p:sp>
    </p:spTree>
    <p:extLst>
      <p:ext uri="{BB962C8B-B14F-4D97-AF65-F5344CB8AC3E}">
        <p14:creationId xmlns:p14="http://schemas.microsoft.com/office/powerpoint/2010/main" val="1541450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2209800"/>
            <a:ext cx="8534400" cy="4267200"/>
          </a:xfrm>
        </p:spPr>
        <p:txBody>
          <a:bodyPr/>
          <a:lstStyle/>
          <a:p>
            <a:pPr marL="0" indent="0">
              <a:buNone/>
            </a:pPr>
            <a:r>
              <a:rPr lang="en-US" sz="2200" dirty="0">
                <a:latin typeface="+mn-lt"/>
              </a:rPr>
              <a:t>“Good </a:t>
            </a:r>
            <a:r>
              <a:rPr lang="en-US" sz="2200" dirty="0" smtClean="0">
                <a:latin typeface="+mn-lt"/>
              </a:rPr>
              <a:t>checklists…are </a:t>
            </a:r>
            <a:r>
              <a:rPr lang="en-US" sz="2200" dirty="0">
                <a:latin typeface="+mn-lt"/>
              </a:rPr>
              <a:t>precise. They are efficient, to the point, and easy to use even in the most difficult situations. They do not try to spell out everything--a checklist cannot fly a plane. Instead, they provide reminders of only the most critical and important </a:t>
            </a:r>
            <a:r>
              <a:rPr lang="en-US" sz="2200" dirty="0" smtClean="0">
                <a:latin typeface="+mn-lt"/>
              </a:rPr>
              <a:t>steps, the </a:t>
            </a:r>
            <a:r>
              <a:rPr lang="en-US" sz="2200" dirty="0">
                <a:latin typeface="+mn-lt"/>
              </a:rPr>
              <a:t>ones that even the highly skilled professional using them could miss. Good checklists are, above all, practical</a:t>
            </a:r>
            <a:r>
              <a:rPr lang="en-US" sz="2200" dirty="0" smtClean="0">
                <a:latin typeface="+mn-lt"/>
              </a:rPr>
              <a:t>.”</a:t>
            </a:r>
            <a:r>
              <a:rPr lang="en-US" sz="2200" baseline="30000" dirty="0" smtClean="0">
                <a:latin typeface="+mn-lt"/>
              </a:rPr>
              <a:t>3</a:t>
            </a:r>
            <a:endParaRPr lang="en-US" sz="2200" dirty="0" smtClean="0">
              <a:latin typeface="+mn-lt"/>
            </a:endParaRPr>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r>
              <a:rPr lang="en-US" dirty="0" smtClean="0"/>
              <a:t>Atul Gawande, </a:t>
            </a:r>
            <a:r>
              <a:rPr lang="en-US" i="1" dirty="0" smtClean="0"/>
              <a:t>The Checklist Manifesto:  How to Get Things Right</a:t>
            </a:r>
            <a:r>
              <a:rPr lang="en-US" sz="2800" dirty="0"/>
              <a:t/>
            </a:r>
            <a:br>
              <a:rPr lang="en-US" sz="2800" dirty="0"/>
            </a:br>
            <a:endParaRPr lang="en-US" sz="2400" dirty="0"/>
          </a:p>
          <a:p>
            <a:pPr marL="0" indent="0">
              <a:buNone/>
            </a:pPr>
            <a:endParaRPr lang="en-US" sz="3200"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20</a:t>
            </a:fld>
            <a:endParaRPr lang="en-US" dirty="0"/>
          </a:p>
        </p:txBody>
      </p:sp>
      <p:sp>
        <p:nvSpPr>
          <p:cNvPr id="5" name="Title 4"/>
          <p:cNvSpPr>
            <a:spLocks noGrp="1"/>
          </p:cNvSpPr>
          <p:nvPr>
            <p:ph type="title"/>
          </p:nvPr>
        </p:nvSpPr>
        <p:spPr/>
        <p:txBody>
          <a:bodyPr/>
          <a:lstStyle/>
          <a:p>
            <a:pPr algn="ctr"/>
            <a:r>
              <a:rPr lang="en-US" dirty="0" smtClean="0"/>
              <a:t>     Standardize:  NOTICE Checklists</a:t>
            </a:r>
            <a:endParaRPr lang="en-US" dirty="0"/>
          </a:p>
        </p:txBody>
      </p:sp>
    </p:spTree>
    <p:extLst>
      <p:ext uri="{BB962C8B-B14F-4D97-AF65-F5344CB8AC3E}">
        <p14:creationId xmlns:p14="http://schemas.microsoft.com/office/powerpoint/2010/main" val="1103447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NOTICE Checklists</a:t>
            </a:r>
            <a:endParaRPr lang="en-US" dirty="0"/>
          </a:p>
        </p:txBody>
      </p:sp>
      <p:sp>
        <p:nvSpPr>
          <p:cNvPr id="3" name="Text Placeholder 2"/>
          <p:cNvSpPr>
            <a:spLocks noGrp="1"/>
          </p:cNvSpPr>
          <p:nvPr>
            <p:ph type="body" sz="quarter" idx="10"/>
          </p:nvPr>
        </p:nvSpPr>
        <p:spPr>
          <a:xfrm>
            <a:off x="533400" y="2057400"/>
            <a:ext cx="8108950" cy="4225925"/>
          </a:xfrm>
        </p:spPr>
        <p:txBody>
          <a:bodyPr/>
          <a:lstStyle/>
          <a:p>
            <a:r>
              <a:rPr lang="en-US" dirty="0" smtClean="0"/>
              <a:t>Developed in collaboration with the NOTICE team, the Centers for Disease Control and Prevention (CDC), and state </a:t>
            </a:r>
            <a:r>
              <a:rPr lang="en-US" dirty="0"/>
              <a:t>s</a:t>
            </a:r>
            <a:r>
              <a:rPr lang="en-US" dirty="0" smtClean="0"/>
              <a:t>urveyors</a:t>
            </a:r>
          </a:p>
          <a:p>
            <a:r>
              <a:rPr lang="en-US" dirty="0" smtClean="0"/>
              <a:t>Seven checklists that cover all steps of vascular access care for hemodialysis patients</a:t>
            </a:r>
          </a:p>
          <a:p>
            <a:r>
              <a:rPr lang="en-US" dirty="0" smtClean="0"/>
              <a:t>Vetted for usefulness in NOTICE phase I</a:t>
            </a:r>
          </a:p>
          <a:p>
            <a:pPr lvl="1"/>
            <a:r>
              <a:rPr lang="en-US" dirty="0" smtClean="0"/>
              <a:t>Piloted in 34 facilities in 4 ESRD networks</a:t>
            </a:r>
          </a:p>
          <a:p>
            <a:pPr lvl="1"/>
            <a:r>
              <a:rPr lang="en-US" dirty="0" smtClean="0"/>
              <a:t>Observations done in these facilities by infection </a:t>
            </a:r>
            <a:r>
              <a:rPr lang="en-US" dirty="0"/>
              <a:t>c</a:t>
            </a:r>
            <a:r>
              <a:rPr lang="en-US" dirty="0" smtClean="0"/>
              <a:t>ontrol </a:t>
            </a:r>
            <a:r>
              <a:rPr lang="en-US" dirty="0"/>
              <a:t>e</a:t>
            </a:r>
            <a:r>
              <a:rPr lang="en-US" dirty="0" smtClean="0"/>
              <a:t>xperts – results:</a:t>
            </a:r>
          </a:p>
          <a:p>
            <a:pPr lvl="2"/>
            <a:r>
              <a:rPr lang="en-US" dirty="0" smtClean="0"/>
              <a:t>91% of facilities stated that awareness increased</a:t>
            </a:r>
          </a:p>
          <a:p>
            <a:pPr lvl="2"/>
            <a:r>
              <a:rPr lang="en-US" dirty="0" smtClean="0"/>
              <a:t>85% of facilities stated it was a positive experience</a:t>
            </a:r>
            <a:r>
              <a:rPr lang="en-US" baseline="30000" dirty="0"/>
              <a:t>4</a:t>
            </a:r>
          </a:p>
        </p:txBody>
      </p:sp>
      <p:sp>
        <p:nvSpPr>
          <p:cNvPr id="4" name="Slide Number Placeholder 3"/>
          <p:cNvSpPr>
            <a:spLocks noGrp="1"/>
          </p:cNvSpPr>
          <p:nvPr>
            <p:ph type="sldNum" sz="quarter" idx="12"/>
          </p:nvPr>
        </p:nvSpPr>
        <p:spPr/>
        <p:txBody>
          <a:bodyPr/>
          <a:lstStyle/>
          <a:p>
            <a:fld id="{C9C0A0FB-A731-4636-ABD1-E3AF0049C66C}" type="slidenum">
              <a:rPr lang="en-US" smtClean="0"/>
              <a:pPr/>
              <a:t>21</a:t>
            </a:fld>
            <a:endParaRPr lang="en-US" dirty="0"/>
          </a:p>
        </p:txBody>
      </p:sp>
    </p:spTree>
    <p:extLst>
      <p:ext uri="{BB962C8B-B14F-4D97-AF65-F5344CB8AC3E}">
        <p14:creationId xmlns:p14="http://schemas.microsoft.com/office/powerpoint/2010/main" val="2255631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CVC Procedural Checklist</a:t>
            </a:r>
            <a:endParaRPr lang="en-US" dirty="0"/>
          </a:p>
        </p:txBody>
      </p:sp>
      <p:sp>
        <p:nvSpPr>
          <p:cNvPr id="5" name="Content Placeholder 4"/>
          <p:cNvSpPr>
            <a:spLocks noGrp="1"/>
          </p:cNvSpPr>
          <p:nvPr>
            <p:ph idx="1"/>
          </p:nvPr>
        </p:nvSpPr>
        <p:spPr/>
        <p:txBody>
          <a:bodyPr numCol="2">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r>
              <a:rPr lang="en-US" sz="1600" dirty="0" smtClean="0"/>
              <a:t>NOTICE checklists are </a:t>
            </a:r>
            <a:r>
              <a:rPr lang="en-US" sz="1600" dirty="0"/>
              <a:t>available on AHRQ’s Web site </a:t>
            </a:r>
            <a:r>
              <a:rPr lang="en-US" sz="1600"/>
              <a:t>at </a:t>
            </a:r>
            <a:r>
              <a:rPr lang="en-US" sz="1600"/>
              <a:t>http://www.ahrq.gov/professionals/quality-patient-safety/patient-safety-resources/resources/esrd/index.html</a:t>
            </a:r>
            <a:r>
              <a:rPr lang="en-US" sz="1600" smtClean="0"/>
              <a:t>.</a:t>
            </a:r>
            <a:endParaRPr lang="en-US" sz="1600"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22</a:t>
            </a:fld>
            <a:endParaRPr lang="en-US" dirty="0"/>
          </a:p>
        </p:txBody>
      </p:sp>
      <p:pic>
        <p:nvPicPr>
          <p:cNvPr id="2" name="Picture 1" descr="Sample of NOTICE Central Venous Catheter Initiation Checklist " title="NOTICE Central Venous Catheter Initiation Checklis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066800"/>
            <a:ext cx="3657599" cy="4902739"/>
          </a:xfrm>
          <a:prstGeom prst="rect">
            <a:avLst/>
          </a:prstGeom>
        </p:spPr>
      </p:pic>
    </p:spTree>
    <p:extLst>
      <p:ext uri="{BB962C8B-B14F-4D97-AF65-F5344CB8AC3E}">
        <p14:creationId xmlns:p14="http://schemas.microsoft.com/office/powerpoint/2010/main" val="3956232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NOTICE Procedural Checklists</a:t>
            </a:r>
            <a:endParaRPr lang="en-US" dirty="0"/>
          </a:p>
        </p:txBody>
      </p:sp>
      <p:sp>
        <p:nvSpPr>
          <p:cNvPr id="3" name="Text Placeholder 2"/>
          <p:cNvSpPr>
            <a:spLocks noGrp="1"/>
          </p:cNvSpPr>
          <p:nvPr>
            <p:ph type="body" sz="quarter" idx="10"/>
          </p:nvPr>
        </p:nvSpPr>
        <p:spPr>
          <a:xfrm>
            <a:off x="381000" y="2209800"/>
            <a:ext cx="8305800" cy="4191000"/>
          </a:xfrm>
        </p:spPr>
        <p:txBody>
          <a:bodyPr/>
          <a:lstStyle/>
          <a:p>
            <a:r>
              <a:rPr lang="en-US" dirty="0" smtClean="0"/>
              <a:t>Initiation of dialysis – CVC</a:t>
            </a:r>
          </a:p>
          <a:p>
            <a:r>
              <a:rPr lang="en-US" dirty="0" smtClean="0"/>
              <a:t>Exit site care – CVC</a:t>
            </a:r>
          </a:p>
          <a:p>
            <a:r>
              <a:rPr lang="en-US" dirty="0" smtClean="0"/>
              <a:t>Initiation of dialysis – </a:t>
            </a:r>
            <a:r>
              <a:rPr lang="en-US" dirty="0"/>
              <a:t>a</a:t>
            </a:r>
            <a:r>
              <a:rPr lang="en-US" dirty="0" smtClean="0"/>
              <a:t>rteriovenous fistula (AV fistula)/</a:t>
            </a:r>
            <a:r>
              <a:rPr lang="en-US" dirty="0"/>
              <a:t>a</a:t>
            </a:r>
            <a:r>
              <a:rPr lang="en-US" dirty="0" smtClean="0"/>
              <a:t>rteriovenous graft (AV graft)</a:t>
            </a:r>
          </a:p>
          <a:p>
            <a:r>
              <a:rPr lang="en-US" dirty="0" smtClean="0"/>
              <a:t>Medication administration</a:t>
            </a:r>
          </a:p>
          <a:p>
            <a:r>
              <a:rPr lang="en-US" dirty="0" smtClean="0"/>
              <a:t>Termination of dialysis – CVC</a:t>
            </a:r>
          </a:p>
          <a:p>
            <a:r>
              <a:rPr lang="en-US" dirty="0" smtClean="0"/>
              <a:t>Termination of dialysis – AV fistula/AV graft</a:t>
            </a:r>
          </a:p>
          <a:p>
            <a:r>
              <a:rPr lang="en-US" dirty="0" smtClean="0"/>
              <a:t>Cleaning/disinfection of the dialysis station</a:t>
            </a: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23</a:t>
            </a:fld>
            <a:endParaRPr lang="en-US" dirty="0"/>
          </a:p>
        </p:txBody>
      </p:sp>
    </p:spTree>
    <p:extLst>
      <p:ext uri="{BB962C8B-B14F-4D97-AF65-F5344CB8AC3E}">
        <p14:creationId xmlns:p14="http://schemas.microsoft.com/office/powerpoint/2010/main" val="3413066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Using the Procedural Checklists</a:t>
            </a:r>
            <a:endParaRPr lang="en-US" dirty="0"/>
          </a:p>
        </p:txBody>
      </p:sp>
      <p:sp>
        <p:nvSpPr>
          <p:cNvPr id="3" name="Text Placeholder 2"/>
          <p:cNvSpPr>
            <a:spLocks noGrp="1"/>
          </p:cNvSpPr>
          <p:nvPr>
            <p:ph type="body" sz="quarter" idx="10"/>
          </p:nvPr>
        </p:nvSpPr>
        <p:spPr>
          <a:xfrm>
            <a:off x="533400" y="2438400"/>
            <a:ext cx="7713662" cy="3886200"/>
          </a:xfrm>
        </p:spPr>
        <p:txBody>
          <a:bodyPr/>
          <a:lstStyle/>
          <a:p>
            <a:r>
              <a:rPr lang="en-US" dirty="0" smtClean="0"/>
              <a:t>Staff education</a:t>
            </a:r>
          </a:p>
          <a:p>
            <a:r>
              <a:rPr lang="en-US" dirty="0" smtClean="0"/>
              <a:t>Patient education</a:t>
            </a:r>
          </a:p>
          <a:p>
            <a:r>
              <a:rPr lang="en-US" dirty="0" smtClean="0"/>
              <a:t>Posted reminders</a:t>
            </a:r>
          </a:p>
          <a:p>
            <a:r>
              <a:rPr lang="en-US" dirty="0" smtClean="0"/>
              <a:t>Root cause analysis</a:t>
            </a:r>
          </a:p>
          <a:p>
            <a:r>
              <a:rPr lang="en-US" dirty="0" smtClean="0"/>
              <a:t>Patient engagement</a:t>
            </a:r>
          </a:p>
          <a:p>
            <a:r>
              <a:rPr lang="en-US" dirty="0" smtClean="0"/>
              <a:t>Discussions with patient and family</a:t>
            </a:r>
          </a:p>
          <a:p>
            <a:endParaRPr lang="en-US" sz="3200" dirty="0"/>
          </a:p>
        </p:txBody>
      </p:sp>
      <p:pic>
        <p:nvPicPr>
          <p:cNvPr id="8" name="Picture 7" descr="Clip art of a family member and providers surrounding a patient in a hospital be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752600"/>
            <a:ext cx="6934200" cy="4210050"/>
          </a:xfrm>
          <a:prstGeom prst="rect">
            <a:avLst/>
          </a:prstGeom>
        </p:spPr>
      </p:pic>
      <p:sp>
        <p:nvSpPr>
          <p:cNvPr id="4" name="Slide Number Placeholder 3"/>
          <p:cNvSpPr>
            <a:spLocks noGrp="1"/>
          </p:cNvSpPr>
          <p:nvPr>
            <p:ph type="sldNum" sz="quarter" idx="12"/>
          </p:nvPr>
        </p:nvSpPr>
        <p:spPr/>
        <p:txBody>
          <a:bodyPr/>
          <a:lstStyle/>
          <a:p>
            <a:fld id="{C9C0A0FB-A731-4636-ABD1-E3AF0049C66C}" type="slidenum">
              <a:rPr lang="en-US" smtClean="0"/>
              <a:pPr/>
              <a:t>24</a:t>
            </a:fld>
            <a:endParaRPr lang="en-US" dirty="0"/>
          </a:p>
        </p:txBody>
      </p:sp>
    </p:spTree>
    <p:extLst>
      <p:ext uri="{BB962C8B-B14F-4D97-AF65-F5344CB8AC3E}">
        <p14:creationId xmlns:p14="http://schemas.microsoft.com/office/powerpoint/2010/main" val="3031080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334431"/>
            <a:ext cx="8534400" cy="785155"/>
          </a:xfrm>
        </p:spPr>
        <p:txBody>
          <a:bodyPr>
            <a:noAutofit/>
          </a:bodyPr>
          <a:lstStyle/>
          <a:p>
            <a:pPr algn="ctr"/>
            <a:r>
              <a:rPr lang="en-US" sz="3200" dirty="0" smtClean="0"/>
              <a:t>         Checklists Work Well In Tandem </a:t>
            </a:r>
            <a:br>
              <a:rPr lang="en-US" sz="3200" dirty="0" smtClean="0"/>
            </a:br>
            <a:r>
              <a:rPr lang="en-US" sz="3200" dirty="0" smtClean="0"/>
              <a:t>      With Other Tools</a:t>
            </a:r>
            <a:endParaRPr lang="en-US" sz="3200" dirty="0"/>
          </a:p>
        </p:txBody>
      </p:sp>
      <p:sp>
        <p:nvSpPr>
          <p:cNvPr id="3" name="Content Placeholder 2"/>
          <p:cNvSpPr>
            <a:spLocks noGrp="1"/>
          </p:cNvSpPr>
          <p:nvPr>
            <p:ph type="body" sz="quarter" idx="10"/>
          </p:nvPr>
        </p:nvSpPr>
        <p:spPr>
          <a:xfrm>
            <a:off x="225725" y="2386498"/>
            <a:ext cx="8839200" cy="3748088"/>
          </a:xfrm>
        </p:spPr>
        <p:txBody>
          <a:bodyPr>
            <a:normAutofit/>
          </a:bodyPr>
          <a:lstStyle/>
          <a:p>
            <a:r>
              <a:rPr lang="en-US" dirty="0" smtClean="0"/>
              <a:t>Offer educational sessions on creating clean and aseptic fields and how to maintain them</a:t>
            </a:r>
          </a:p>
          <a:p>
            <a:r>
              <a:rPr lang="en-US" dirty="0" smtClean="0"/>
              <a:t>Watch supplemental videos with staff </a:t>
            </a:r>
          </a:p>
          <a:p>
            <a:r>
              <a:rPr lang="en-US" dirty="0"/>
              <a:t>Teach proper techniques to cleanse access </a:t>
            </a:r>
            <a:r>
              <a:rPr lang="en-US" dirty="0" smtClean="0"/>
              <a:t>sites</a:t>
            </a:r>
          </a:p>
          <a:p>
            <a:pPr lvl="1"/>
            <a:r>
              <a:rPr lang="en-US" dirty="0" smtClean="0"/>
              <a:t>“</a:t>
            </a:r>
            <a:r>
              <a:rPr lang="en-US" dirty="0"/>
              <a:t>Scrub </a:t>
            </a:r>
            <a:r>
              <a:rPr lang="en-US" dirty="0" smtClean="0"/>
              <a:t>the Hub” technique for CVCs</a:t>
            </a:r>
          </a:p>
          <a:p>
            <a:pPr lvl="1"/>
            <a:r>
              <a:rPr lang="en-US" dirty="0" smtClean="0"/>
              <a:t>Cleansing of skin over AV fistulas and grafts</a:t>
            </a:r>
            <a:endParaRPr lang="en-US" dirty="0"/>
          </a:p>
          <a:p>
            <a:r>
              <a:rPr lang="en-US" dirty="0"/>
              <a:t>These materials are available on AHRQ’s Web site at </a:t>
            </a:r>
            <a:r>
              <a:rPr lang="en-US" dirty="0">
                <a:hlinkClick r:id="rId3"/>
              </a:rPr>
              <a:t>http://www.ahrq.gov/professionals/quality-patient-safety/patient-safety-resources/resources/esrd/index.html</a:t>
            </a:r>
            <a:r>
              <a:rPr lang="en-US" dirty="0"/>
              <a:t>. </a:t>
            </a:r>
          </a:p>
          <a:p>
            <a:endParaRPr lang="en-US" dirty="0" smtClean="0"/>
          </a:p>
        </p:txBody>
      </p:sp>
      <p:pic>
        <p:nvPicPr>
          <p:cNvPr id="5" name="Picture 4" descr="Closeup photo of hand moving down a checklis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749" y="3048000"/>
            <a:ext cx="2601687" cy="133398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C9C0A0FB-A731-4636-ABD1-E3AF0049C66C}" type="slidenum">
              <a:rPr lang="en-US" smtClean="0"/>
              <a:pPr/>
              <a:t>25</a:t>
            </a:fld>
            <a:endParaRPr lang="en-US" dirty="0"/>
          </a:p>
        </p:txBody>
      </p:sp>
    </p:spTree>
    <p:extLst>
      <p:ext uri="{BB962C8B-B14F-4D97-AF65-F5344CB8AC3E}">
        <p14:creationId xmlns:p14="http://schemas.microsoft.com/office/powerpoint/2010/main" val="2116984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7924800" cy="785155"/>
          </a:xfrm>
        </p:spPr>
        <p:txBody>
          <a:bodyPr>
            <a:noAutofit/>
          </a:bodyPr>
          <a:lstStyle/>
          <a:p>
            <a:pPr algn="ctr"/>
            <a:r>
              <a:rPr lang="en-US" sz="3200" b="1" dirty="0" smtClean="0">
                <a:solidFill>
                  <a:schemeClr val="accent5">
                    <a:lumMod val="75000"/>
                  </a:schemeClr>
                </a:solidFill>
              </a:rPr>
              <a:t>               Checklist Education:  5 Moments</a:t>
            </a:r>
            <a:br>
              <a:rPr lang="en-US" sz="3200" b="1" dirty="0" smtClean="0">
                <a:solidFill>
                  <a:schemeClr val="accent5">
                    <a:lumMod val="75000"/>
                  </a:schemeClr>
                </a:solidFill>
              </a:rPr>
            </a:br>
            <a:r>
              <a:rPr lang="en-US" sz="3200" b="1" dirty="0" smtClean="0">
                <a:solidFill>
                  <a:schemeClr val="accent5">
                    <a:lumMod val="75000"/>
                  </a:schemeClr>
                </a:solidFill>
              </a:rPr>
              <a:t>             For Hand Hygiene</a:t>
            </a:r>
            <a:endParaRPr lang="en-US" sz="3200" b="1" dirty="0">
              <a:solidFill>
                <a:schemeClr val="accent5">
                  <a:lumMod val="75000"/>
                </a:schemeClr>
              </a:solidFill>
            </a:endParaRPr>
          </a:p>
        </p:txBody>
      </p:sp>
      <p:sp>
        <p:nvSpPr>
          <p:cNvPr id="3" name="Content Placeholder 2"/>
          <p:cNvSpPr>
            <a:spLocks noGrp="1"/>
          </p:cNvSpPr>
          <p:nvPr>
            <p:ph type="body" sz="quarter" idx="10"/>
          </p:nvPr>
        </p:nvSpPr>
        <p:spPr>
          <a:xfrm>
            <a:off x="533400" y="2438400"/>
            <a:ext cx="3905250" cy="3748088"/>
          </a:xfrm>
        </p:spPr>
        <p:txBody>
          <a:bodyPr>
            <a:normAutofit lnSpcReduction="10000"/>
          </a:bodyPr>
          <a:lstStyle/>
          <a:p>
            <a:pPr marL="114300" indent="0">
              <a:buNone/>
            </a:pPr>
            <a:r>
              <a:rPr lang="en-US" sz="2000" dirty="0" smtClean="0"/>
              <a:t>According to the World Health Organization (WHO), there are “5 </a:t>
            </a:r>
            <a:r>
              <a:rPr lang="en-US" sz="2000" dirty="0"/>
              <a:t>Moments for Hand </a:t>
            </a:r>
            <a:r>
              <a:rPr lang="en-US" sz="2000" dirty="0" smtClean="0"/>
              <a:t>Hygiene” </a:t>
            </a:r>
            <a:r>
              <a:rPr lang="en-US" sz="2000" dirty="0"/>
              <a:t>in </a:t>
            </a:r>
            <a:r>
              <a:rPr lang="en-US" sz="2000" dirty="0" smtClean="0"/>
              <a:t>health Care</a:t>
            </a:r>
            <a:r>
              <a:rPr lang="en-US" dirty="0"/>
              <a:t>.</a:t>
            </a:r>
            <a:r>
              <a:rPr lang="en-US" sz="2000" dirty="0" smtClean="0"/>
              <a:t> </a:t>
            </a:r>
            <a:r>
              <a:rPr lang="en-US" dirty="0"/>
              <a:t>T</a:t>
            </a:r>
            <a:r>
              <a:rPr lang="en-US" sz="2000" dirty="0" smtClean="0"/>
              <a:t>hese are</a:t>
            </a:r>
            <a:r>
              <a:rPr lang="en-US" dirty="0" smtClean="0"/>
              <a:t>—</a:t>
            </a:r>
            <a:endParaRPr lang="en-US" sz="2000" dirty="0" smtClean="0"/>
          </a:p>
          <a:p>
            <a:pPr marL="1028700" lvl="1" indent="-514350">
              <a:buFont typeface="+mj-lt"/>
              <a:buAutoNum type="arabicPeriod"/>
            </a:pPr>
            <a:r>
              <a:rPr lang="en-US" sz="2000" dirty="0" smtClean="0"/>
              <a:t>Before </a:t>
            </a:r>
            <a:r>
              <a:rPr lang="en-US" sz="2000" dirty="0"/>
              <a:t>touching a </a:t>
            </a:r>
            <a:r>
              <a:rPr lang="en-US" sz="2000" dirty="0" smtClean="0"/>
              <a:t>patient</a:t>
            </a:r>
          </a:p>
          <a:p>
            <a:pPr marL="1028700" lvl="1" indent="-514350">
              <a:buFont typeface="+mj-lt"/>
              <a:buAutoNum type="arabicPeriod"/>
            </a:pPr>
            <a:r>
              <a:rPr lang="en-US" sz="2000" dirty="0" smtClean="0"/>
              <a:t>Before </a:t>
            </a:r>
            <a:r>
              <a:rPr lang="en-US" sz="2000" dirty="0"/>
              <a:t>clean/aseptic </a:t>
            </a:r>
            <a:r>
              <a:rPr lang="en-US" sz="2000" dirty="0" smtClean="0"/>
              <a:t>procedure</a:t>
            </a:r>
          </a:p>
          <a:p>
            <a:pPr marL="1028700" lvl="1" indent="-514350">
              <a:buFont typeface="+mj-lt"/>
              <a:buAutoNum type="arabicPeriod"/>
            </a:pPr>
            <a:r>
              <a:rPr lang="en-US" sz="2000" dirty="0" smtClean="0"/>
              <a:t>After </a:t>
            </a:r>
            <a:r>
              <a:rPr lang="en-US" sz="2000" dirty="0"/>
              <a:t>body fluid </a:t>
            </a:r>
            <a:r>
              <a:rPr lang="en-US" sz="2000" dirty="0" smtClean="0"/>
              <a:t>exposure</a:t>
            </a:r>
          </a:p>
          <a:p>
            <a:pPr marL="1028700" lvl="1" indent="-514350">
              <a:buFont typeface="+mj-lt"/>
              <a:buAutoNum type="arabicPeriod"/>
            </a:pPr>
            <a:r>
              <a:rPr lang="en-US" sz="2000" dirty="0" smtClean="0"/>
              <a:t>After </a:t>
            </a:r>
            <a:r>
              <a:rPr lang="en-US" sz="2000" dirty="0"/>
              <a:t>touching a </a:t>
            </a:r>
            <a:r>
              <a:rPr lang="en-US" sz="2000" dirty="0" smtClean="0"/>
              <a:t>patient</a:t>
            </a:r>
          </a:p>
          <a:p>
            <a:pPr marL="1028700" lvl="1" indent="-514350">
              <a:buFont typeface="+mj-lt"/>
              <a:buAutoNum type="arabicPeriod"/>
            </a:pPr>
            <a:r>
              <a:rPr lang="en-US" sz="2000" dirty="0" smtClean="0"/>
              <a:t>After </a:t>
            </a:r>
            <a:r>
              <a:rPr lang="en-US" sz="2000" dirty="0"/>
              <a:t>touching patient </a:t>
            </a:r>
            <a:r>
              <a:rPr lang="en-US" sz="2000" dirty="0" smtClean="0"/>
              <a:t>surroundings</a:t>
            </a:r>
            <a:r>
              <a:rPr lang="en-US" baseline="30000" dirty="0"/>
              <a:t>5</a:t>
            </a:r>
            <a:endParaRPr lang="en-US" sz="2000" dirty="0"/>
          </a:p>
        </p:txBody>
      </p:sp>
      <p:pic>
        <p:nvPicPr>
          <p:cNvPr id="6" name="Content Placeholder 5" descr="This is a photo of the 5 moments for hand hygiene created by the World Health Organization."/>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4382199" y="2362200"/>
            <a:ext cx="4702904" cy="3581400"/>
          </a:xfrm>
        </p:spPr>
      </p:pic>
      <p:sp>
        <p:nvSpPr>
          <p:cNvPr id="5" name="Slide Number Placeholder 3"/>
          <p:cNvSpPr>
            <a:spLocks noGrp="1"/>
          </p:cNvSpPr>
          <p:nvPr>
            <p:ph type="sldNum" sz="quarter" idx="4294967295"/>
          </p:nvPr>
        </p:nvSpPr>
        <p:spPr>
          <a:xfrm>
            <a:off x="8054196" y="6528816"/>
            <a:ext cx="1066800" cy="329184"/>
          </a:xfrm>
        </p:spPr>
        <p:txBody>
          <a:bodyPr/>
          <a:lstStyle/>
          <a:p>
            <a:fld id="{C9C0A0FB-A731-4636-ABD1-E3AF0049C66C}" type="slidenum">
              <a:rPr lang="en-US" smtClean="0"/>
              <a:pPr/>
              <a:t>26</a:t>
            </a:fld>
            <a:endParaRPr lang="en-US" dirty="0"/>
          </a:p>
        </p:txBody>
      </p:sp>
    </p:spTree>
    <p:extLst>
      <p:ext uri="{BB962C8B-B14F-4D97-AF65-F5344CB8AC3E}">
        <p14:creationId xmlns:p14="http://schemas.microsoft.com/office/powerpoint/2010/main" val="4158790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412750" y="1335088"/>
            <a:ext cx="8229600"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ctr"/>
            <a:r>
              <a:rPr lang="en-US" altLang="en-US" dirty="0" smtClean="0">
                <a:latin typeface="Arial" pitchFamily="34" charset="0"/>
                <a:cs typeface="Arial" pitchFamily="34" charset="0"/>
              </a:rPr>
              <a:t>        </a:t>
            </a:r>
            <a:r>
              <a:rPr lang="en-US" altLang="en-US" dirty="0" smtClean="0">
                <a:cs typeface="Arial" pitchFamily="34" charset="0"/>
              </a:rPr>
              <a:t>Using the NOTICE Tools To           </a:t>
            </a:r>
            <a:br>
              <a:rPr lang="en-US" altLang="en-US" dirty="0" smtClean="0">
                <a:cs typeface="Arial" pitchFamily="34" charset="0"/>
              </a:rPr>
            </a:br>
            <a:r>
              <a:rPr lang="en-US" altLang="en-US" dirty="0" smtClean="0">
                <a:cs typeface="Arial" pitchFamily="34" charset="0"/>
              </a:rPr>
              <a:t>         Create Independent Checks</a:t>
            </a:r>
          </a:p>
        </p:txBody>
      </p:sp>
      <p:grpSp>
        <p:nvGrpSpPr>
          <p:cNvPr id="4" name="Group 14" descr="Three large color buttons showing three principles of safe design: standardize, create independent checks, learn from defects."/>
          <p:cNvGrpSpPr>
            <a:grpSpLocks noGrp="1"/>
          </p:cNvGrpSpPr>
          <p:nvPr/>
        </p:nvGrpSpPr>
        <p:grpSpPr>
          <a:xfrm>
            <a:off x="664029" y="2743200"/>
            <a:ext cx="7848600" cy="2286000"/>
            <a:chOff x="990600" y="2057400"/>
            <a:chExt cx="5413248" cy="1889221"/>
          </a:xfrm>
          <a:solidFill>
            <a:schemeClr val="accent6">
              <a:lumMod val="75000"/>
            </a:schemeClr>
          </a:solidFill>
        </p:grpSpPr>
        <p:sp>
          <p:nvSpPr>
            <p:cNvPr id="5" name="Freeform 4"/>
            <p:cNvSpPr/>
            <p:nvPr/>
          </p:nvSpPr>
          <p:spPr>
            <a:xfrm>
              <a:off x="9906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defTabSz="488950" fontAlgn="auto">
                <a:lnSpc>
                  <a:spcPct val="90000"/>
                </a:lnSpc>
                <a:spcAft>
                  <a:spcPct val="35000"/>
                </a:spcAft>
                <a:defRPr/>
              </a:pPr>
              <a:r>
                <a:rPr lang="en-US" sz="2800" dirty="0">
                  <a:ea typeface="ＭＳ Ｐゴシック"/>
                  <a:cs typeface="Arial" pitchFamily="34" charset="0"/>
                </a:rPr>
                <a:t>Standardize</a:t>
              </a:r>
              <a:endParaRPr lang="en-US" sz="2800" dirty="0">
                <a:cs typeface="Arial"/>
              </a:endParaRPr>
            </a:p>
          </p:txBody>
        </p:sp>
        <p:sp>
          <p:nvSpPr>
            <p:cNvPr id="6" name="Freeform 5"/>
            <p:cNvSpPr/>
            <p:nvPr/>
          </p:nvSpPr>
          <p:spPr>
            <a:xfrm>
              <a:off x="28194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Create independent checks</a:t>
              </a:r>
            </a:p>
          </p:txBody>
        </p:sp>
        <p:sp>
          <p:nvSpPr>
            <p:cNvPr id="7" name="Freeform 6"/>
            <p:cNvSpPr/>
            <p:nvPr/>
          </p:nvSpPr>
          <p:spPr>
            <a:xfrm>
              <a:off x="46482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Learn from defects</a:t>
              </a:r>
            </a:p>
          </p:txBody>
        </p:sp>
      </p:grpSp>
      <p:sp>
        <p:nvSpPr>
          <p:cNvPr id="8"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27</a:t>
            </a:fld>
            <a:endParaRPr lang="en-US" dirty="0"/>
          </a:p>
        </p:txBody>
      </p:sp>
    </p:spTree>
    <p:extLst>
      <p:ext uri="{BB962C8B-B14F-4D97-AF65-F5344CB8AC3E}">
        <p14:creationId xmlns:p14="http://schemas.microsoft.com/office/powerpoint/2010/main" val="3404524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Independent Checks:  Process Audits</a:t>
            </a:r>
            <a:endParaRPr lang="en-US" dirty="0"/>
          </a:p>
        </p:txBody>
      </p:sp>
      <p:sp>
        <p:nvSpPr>
          <p:cNvPr id="3" name="Text Placeholder 2"/>
          <p:cNvSpPr>
            <a:spLocks noGrp="1"/>
          </p:cNvSpPr>
          <p:nvPr>
            <p:ph type="body" sz="quarter" idx="10"/>
          </p:nvPr>
        </p:nvSpPr>
        <p:spPr>
          <a:xfrm>
            <a:off x="457200" y="2743200"/>
            <a:ext cx="7713662" cy="3367088"/>
          </a:xfrm>
        </p:spPr>
        <p:txBody>
          <a:bodyPr/>
          <a:lstStyle/>
          <a:p>
            <a:r>
              <a:rPr lang="en-US" dirty="0" smtClean="0"/>
              <a:t>Validate the usefulness of the checklists and procedures</a:t>
            </a:r>
          </a:p>
          <a:p>
            <a:r>
              <a:rPr lang="en-US" dirty="0" smtClean="0"/>
              <a:t>Identify deviation from procedure</a:t>
            </a:r>
          </a:p>
          <a:p>
            <a:r>
              <a:rPr lang="en-US" dirty="0" smtClean="0"/>
              <a:t>Provide data to identify areas for improvement</a:t>
            </a:r>
          </a:p>
          <a:p>
            <a:r>
              <a:rPr lang="en-US" dirty="0"/>
              <a:t>Checklist and audit tools are available on AHRQ’s Web site at </a:t>
            </a:r>
            <a:r>
              <a:rPr lang="en-US" dirty="0">
                <a:hlinkClick r:id="rId3"/>
              </a:rPr>
              <a:t>http://www.ahrq.gov/professionals/quality-patient-safety/patient-safety-resources/resources/esrd/esrd_checklists.pdf.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28</a:t>
            </a:fld>
            <a:endParaRPr lang="en-US" dirty="0"/>
          </a:p>
        </p:txBody>
      </p:sp>
    </p:spTree>
    <p:extLst>
      <p:ext uri="{BB962C8B-B14F-4D97-AF65-F5344CB8AC3E}">
        <p14:creationId xmlns:p14="http://schemas.microsoft.com/office/powerpoint/2010/main" val="1367083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785155"/>
          </a:xfrm>
        </p:spPr>
        <p:txBody>
          <a:bodyPr>
            <a:normAutofit/>
          </a:bodyPr>
          <a:lstStyle/>
          <a:p>
            <a:r>
              <a:rPr lang="en-US" sz="3200" b="1" dirty="0" smtClean="0">
                <a:solidFill>
                  <a:schemeClr val="accent5">
                    <a:lumMod val="75000"/>
                  </a:schemeClr>
                </a:solidFill>
              </a:rPr>
              <a:t>NOTICE </a:t>
            </a:r>
            <a:r>
              <a:rPr lang="en-US" sz="3200" b="1" dirty="0">
                <a:solidFill>
                  <a:schemeClr val="accent5">
                    <a:lumMod val="75000"/>
                  </a:schemeClr>
                </a:solidFill>
              </a:rPr>
              <a:t>Process </a:t>
            </a:r>
            <a:r>
              <a:rPr lang="en-US" sz="3200" b="1" dirty="0" smtClean="0">
                <a:solidFill>
                  <a:schemeClr val="accent5">
                    <a:lumMod val="75000"/>
                  </a:schemeClr>
                </a:solidFill>
              </a:rPr>
              <a:t>Audits</a:t>
            </a:r>
            <a:endParaRPr lang="en-US" sz="3200" b="1" dirty="0"/>
          </a:p>
        </p:txBody>
      </p:sp>
      <p:pic>
        <p:nvPicPr>
          <p:cNvPr id="1046" name="Picture 22" descr="A photo of the NOTICE process audit form which is available on the AHRQ website."/>
          <p:cNvPicPr>
            <a:picLocks noChangeAspect="1" noChangeArrowheads="1"/>
          </p:cNvPicPr>
          <p:nvPr/>
        </p:nvPicPr>
        <p:blipFill rotWithShape="1">
          <a:blip r:embed="rId3">
            <a:extLst>
              <a:ext uri="{28A0092B-C50C-407E-A947-70E740481C1C}">
                <a14:useLocalDpi xmlns:a14="http://schemas.microsoft.com/office/drawing/2010/main" val="0"/>
              </a:ext>
            </a:extLst>
          </a:blip>
          <a:srcRect t="9861" b="50379"/>
          <a:stretch/>
        </p:blipFill>
        <p:spPr bwMode="auto">
          <a:xfrm>
            <a:off x="762000" y="1905000"/>
            <a:ext cx="7638172" cy="425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8382000" y="6528816"/>
            <a:ext cx="762000" cy="329184"/>
          </a:xfrm>
        </p:spPr>
        <p:txBody>
          <a:bodyPr/>
          <a:lstStyle/>
          <a:p>
            <a:fld id="{C9C0A0FB-A731-4636-ABD1-E3AF0049C66C}" type="slidenum">
              <a:rPr lang="en-US" smtClean="0"/>
              <a:pPr/>
              <a:t>29</a:t>
            </a:fld>
            <a:endParaRPr lang="en-US" dirty="0"/>
          </a:p>
        </p:txBody>
      </p:sp>
    </p:spTree>
    <p:extLst>
      <p:ext uri="{BB962C8B-B14F-4D97-AF65-F5344CB8AC3E}">
        <p14:creationId xmlns:p14="http://schemas.microsoft.com/office/powerpoint/2010/main" val="2652218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Overview</a:t>
            </a:r>
            <a:endParaRPr lang="en-US" dirty="0"/>
          </a:p>
        </p:txBody>
      </p:sp>
      <p:sp>
        <p:nvSpPr>
          <p:cNvPr id="3" name="Text Placeholder 2"/>
          <p:cNvSpPr>
            <a:spLocks noGrp="1"/>
          </p:cNvSpPr>
          <p:nvPr>
            <p:ph type="body" sz="quarter" idx="10"/>
          </p:nvPr>
        </p:nvSpPr>
        <p:spPr/>
        <p:txBody>
          <a:bodyPr/>
          <a:lstStyle/>
          <a:p>
            <a:r>
              <a:rPr lang="en-US" dirty="0" smtClean="0"/>
              <a:t>Using NOTICE in </a:t>
            </a:r>
            <a:r>
              <a:rPr lang="en-US" dirty="0"/>
              <a:t>d</a:t>
            </a:r>
            <a:r>
              <a:rPr lang="en-US" dirty="0" smtClean="0"/>
              <a:t>ialysis </a:t>
            </a:r>
            <a:r>
              <a:rPr lang="en-US" dirty="0"/>
              <a:t>f</a:t>
            </a:r>
            <a:r>
              <a:rPr lang="en-US" dirty="0" smtClean="0"/>
              <a:t>acilities</a:t>
            </a:r>
          </a:p>
          <a:p>
            <a:r>
              <a:rPr lang="en-US" dirty="0" smtClean="0"/>
              <a:t>Importance of QAPI in vascular access infection (VAI)</a:t>
            </a:r>
          </a:p>
          <a:p>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a:t>
            </a:fld>
            <a:endParaRPr lang="en-US" dirty="0"/>
          </a:p>
        </p:txBody>
      </p:sp>
    </p:spTree>
    <p:extLst>
      <p:ext uri="{BB962C8B-B14F-4D97-AF65-F5344CB8AC3E}">
        <p14:creationId xmlns:p14="http://schemas.microsoft.com/office/powerpoint/2010/main" val="991130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  Conducting Process Audits</a:t>
            </a:r>
            <a:endParaRPr lang="en-US" dirty="0"/>
          </a:p>
        </p:txBody>
      </p:sp>
      <p:sp>
        <p:nvSpPr>
          <p:cNvPr id="7" name="Text Placeholder 6"/>
          <p:cNvSpPr>
            <a:spLocks noGrp="1"/>
          </p:cNvSpPr>
          <p:nvPr>
            <p:ph type="body" sz="quarter" idx="10"/>
          </p:nvPr>
        </p:nvSpPr>
        <p:spPr>
          <a:xfrm>
            <a:off x="457200" y="2362200"/>
            <a:ext cx="7713662" cy="3900488"/>
          </a:xfrm>
        </p:spPr>
        <p:txBody>
          <a:bodyPr/>
          <a:lstStyle/>
          <a:p>
            <a:r>
              <a:rPr lang="en-US" dirty="0" smtClean="0"/>
              <a:t>Audits should be done at least monthly</a:t>
            </a:r>
          </a:p>
          <a:p>
            <a:r>
              <a:rPr lang="en-US" dirty="0" smtClean="0"/>
              <a:t>Limit the number of staff doing the audits to one or two to provide consistency</a:t>
            </a:r>
          </a:p>
          <a:p>
            <a:r>
              <a:rPr lang="en-US" dirty="0" smtClean="0"/>
              <a:t>Capture multiple days and shifts</a:t>
            </a:r>
          </a:p>
          <a:p>
            <a:r>
              <a:rPr lang="en-US" dirty="0" smtClean="0"/>
              <a:t>Capture as many different staff members as possible</a:t>
            </a:r>
          </a:p>
          <a:p>
            <a:r>
              <a:rPr lang="en-US" dirty="0" smtClean="0"/>
              <a:t>Audits should be unannounced if possible</a:t>
            </a:r>
          </a:p>
          <a:p>
            <a:pPr marL="0" indent="0">
              <a:buNone/>
            </a:pPr>
            <a:endParaRPr lang="en-US" dirty="0"/>
          </a:p>
        </p:txBody>
      </p:sp>
      <p:sp>
        <p:nvSpPr>
          <p:cNvPr id="5" name="Slide Number Placeholder 4"/>
          <p:cNvSpPr>
            <a:spLocks noGrp="1"/>
          </p:cNvSpPr>
          <p:nvPr>
            <p:ph type="sldNum" sz="quarter" idx="12"/>
          </p:nvPr>
        </p:nvSpPr>
        <p:spPr/>
        <p:txBody>
          <a:bodyPr/>
          <a:lstStyle/>
          <a:p>
            <a:fld id="{C9C0A0FB-A731-4636-ABD1-E3AF0049C66C}" type="slidenum">
              <a:rPr lang="en-US" smtClean="0"/>
              <a:pPr/>
              <a:t>30</a:t>
            </a:fld>
            <a:endParaRPr lang="en-US" dirty="0"/>
          </a:p>
        </p:txBody>
      </p:sp>
    </p:spTree>
    <p:extLst>
      <p:ext uri="{BB962C8B-B14F-4D97-AF65-F5344CB8AC3E}">
        <p14:creationId xmlns:p14="http://schemas.microsoft.com/office/powerpoint/2010/main" val="3075161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Using Process Audit Results</a:t>
            </a:r>
            <a:endParaRPr lang="en-US" dirty="0"/>
          </a:p>
        </p:txBody>
      </p:sp>
      <p:sp>
        <p:nvSpPr>
          <p:cNvPr id="3" name="Text Placeholder 2"/>
          <p:cNvSpPr>
            <a:spLocks noGrp="1"/>
          </p:cNvSpPr>
          <p:nvPr>
            <p:ph type="body" sz="quarter" idx="10"/>
          </p:nvPr>
        </p:nvSpPr>
        <p:spPr>
          <a:xfrm>
            <a:off x="685800" y="2251075"/>
            <a:ext cx="7956550" cy="3748088"/>
          </a:xfrm>
        </p:spPr>
        <p:txBody>
          <a:bodyPr/>
          <a:lstStyle/>
          <a:p>
            <a:r>
              <a:rPr lang="en-US" dirty="0" smtClean="0">
                <a:latin typeface="+mn-lt"/>
              </a:rPr>
              <a:t>Establish baseline and identify areas for improvement</a:t>
            </a:r>
          </a:p>
          <a:p>
            <a:r>
              <a:rPr lang="en-US" dirty="0" smtClean="0">
                <a:latin typeface="+mn-lt"/>
              </a:rPr>
              <a:t>Prioritize QAPI efforts</a:t>
            </a:r>
          </a:p>
          <a:p>
            <a:r>
              <a:rPr lang="en-US" dirty="0" smtClean="0">
                <a:latin typeface="+mn-lt"/>
              </a:rPr>
              <a:t>Simplify procedures when necessary</a:t>
            </a:r>
          </a:p>
          <a:p>
            <a:r>
              <a:rPr lang="en-US" dirty="0" smtClean="0">
                <a:latin typeface="+mn-lt"/>
              </a:rPr>
              <a:t>Measure improvement</a:t>
            </a:r>
          </a:p>
          <a:p>
            <a:r>
              <a:rPr lang="en-US" dirty="0" smtClean="0">
                <a:latin typeface="+mn-lt"/>
              </a:rPr>
              <a:t>Celebrate successes</a:t>
            </a:r>
            <a:endParaRPr lang="en-US" dirty="0">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31</a:t>
            </a:fld>
            <a:endParaRPr lang="en-US" dirty="0"/>
          </a:p>
        </p:txBody>
      </p:sp>
    </p:spTree>
    <p:extLst>
      <p:ext uri="{BB962C8B-B14F-4D97-AF65-F5344CB8AC3E}">
        <p14:creationId xmlns:p14="http://schemas.microsoft.com/office/powerpoint/2010/main" val="289106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785155"/>
          </a:xfrm>
        </p:spPr>
        <p:txBody>
          <a:bodyPr/>
          <a:lstStyle/>
          <a:p>
            <a:pPr algn="ctr"/>
            <a:r>
              <a:rPr lang="en-US" dirty="0" smtClean="0"/>
              <a:t>     A Success Story:  Facility A</a:t>
            </a:r>
            <a:endParaRPr lang="en-US" dirty="0"/>
          </a:p>
        </p:txBody>
      </p:sp>
      <p:sp>
        <p:nvSpPr>
          <p:cNvPr id="3" name="Text Placeholder 2"/>
          <p:cNvSpPr>
            <a:spLocks noGrp="1"/>
          </p:cNvSpPr>
          <p:nvPr>
            <p:ph type="body" sz="quarter" idx="10"/>
          </p:nvPr>
        </p:nvSpPr>
        <p:spPr>
          <a:xfrm>
            <a:off x="304800" y="1981200"/>
            <a:ext cx="8534400" cy="4495799"/>
          </a:xfrm>
        </p:spPr>
        <p:txBody>
          <a:bodyPr/>
          <a:lstStyle/>
          <a:p>
            <a:r>
              <a:rPr lang="en-US" dirty="0"/>
              <a:t>Checklists and monthly process audits were </a:t>
            </a:r>
            <a:r>
              <a:rPr lang="en-US" dirty="0" smtClean="0"/>
              <a:t>instituted</a:t>
            </a:r>
          </a:p>
          <a:p>
            <a:r>
              <a:rPr lang="en-US" dirty="0" smtClean="0"/>
              <a:t>Problem identified:</a:t>
            </a:r>
          </a:p>
          <a:p>
            <a:pPr lvl="1"/>
            <a:r>
              <a:rPr lang="en-US" dirty="0" smtClean="0"/>
              <a:t>Breaks in process occurred during turnover between patients</a:t>
            </a:r>
          </a:p>
          <a:p>
            <a:pPr lvl="1"/>
            <a:r>
              <a:rPr lang="en-US" dirty="0" smtClean="0"/>
              <a:t>Staff identified the main barrier as too little time between patients</a:t>
            </a:r>
          </a:p>
          <a:p>
            <a:r>
              <a:rPr lang="en-US" dirty="0" smtClean="0"/>
              <a:t>Strategy developed by the dialysis staff</a:t>
            </a:r>
          </a:p>
          <a:p>
            <a:pPr lvl="1"/>
            <a:r>
              <a:rPr lang="en-US" dirty="0" smtClean="0"/>
              <a:t>Add 15 minutes at the start of the day and 30 minutes at the end of the day</a:t>
            </a:r>
          </a:p>
          <a:p>
            <a:pPr lvl="1"/>
            <a:r>
              <a:rPr lang="en-US" dirty="0" smtClean="0"/>
              <a:t>Time between patients was slightly extended</a:t>
            </a:r>
          </a:p>
          <a:p>
            <a:r>
              <a:rPr lang="en-US" dirty="0" smtClean="0"/>
              <a:t>Breaks in process were decreased</a:t>
            </a:r>
          </a:p>
          <a:p>
            <a:r>
              <a:rPr lang="en-US" dirty="0" smtClean="0"/>
              <a:t>Bloodstream infection rates decreased</a:t>
            </a: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32</a:t>
            </a:fld>
            <a:endParaRPr lang="en-US" dirty="0"/>
          </a:p>
        </p:txBody>
      </p:sp>
    </p:spTree>
    <p:extLst>
      <p:ext uri="{BB962C8B-B14F-4D97-AF65-F5344CB8AC3E}">
        <p14:creationId xmlns:p14="http://schemas.microsoft.com/office/powerpoint/2010/main" val="3592121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Summarizing the Data</a:t>
            </a:r>
            <a:endParaRPr lang="en-US" dirty="0"/>
          </a:p>
        </p:txBody>
      </p:sp>
      <p:sp>
        <p:nvSpPr>
          <p:cNvPr id="3" name="Text Placeholder 2"/>
          <p:cNvSpPr>
            <a:spLocks noGrp="1"/>
          </p:cNvSpPr>
          <p:nvPr>
            <p:ph type="body" sz="quarter" idx="10"/>
          </p:nvPr>
        </p:nvSpPr>
        <p:spPr>
          <a:xfrm>
            <a:off x="609600" y="2133600"/>
            <a:ext cx="8108950" cy="3748088"/>
          </a:xfrm>
        </p:spPr>
        <p:txBody>
          <a:bodyPr/>
          <a:lstStyle/>
          <a:p>
            <a:r>
              <a:rPr lang="en-US" dirty="0" smtClean="0"/>
              <a:t>Use comparisons</a:t>
            </a:r>
          </a:p>
          <a:p>
            <a:pPr lvl="1"/>
            <a:r>
              <a:rPr lang="en-US" dirty="0" smtClean="0"/>
              <a:t>By personnel (registered nurses, patient care technicians)</a:t>
            </a:r>
          </a:p>
          <a:p>
            <a:pPr lvl="1"/>
            <a:r>
              <a:rPr lang="en-US" dirty="0" smtClean="0"/>
              <a:t>Over time (we were there, now we are here)</a:t>
            </a:r>
          </a:p>
          <a:p>
            <a:pPr lvl="1"/>
            <a:r>
              <a:rPr lang="en-US" dirty="0" smtClean="0"/>
              <a:t>By access type (CVCs, AV fistulas, AV grafts)</a:t>
            </a:r>
          </a:p>
          <a:p>
            <a:r>
              <a:rPr lang="en-US" dirty="0" smtClean="0"/>
              <a:t>Keep charts and graphs as simple as possible</a:t>
            </a:r>
          </a:p>
          <a:p>
            <a:r>
              <a:rPr lang="en-US" dirty="0" smtClean="0"/>
              <a:t>Highlight the important points</a:t>
            </a:r>
          </a:p>
          <a:p>
            <a:r>
              <a:rPr lang="en-US" dirty="0" smtClean="0"/>
              <a:t>Clearly identify where improvement is needed</a:t>
            </a:r>
          </a:p>
        </p:txBody>
      </p:sp>
      <p:sp>
        <p:nvSpPr>
          <p:cNvPr id="4" name="Slide Number Placeholder 3"/>
          <p:cNvSpPr>
            <a:spLocks noGrp="1"/>
          </p:cNvSpPr>
          <p:nvPr>
            <p:ph type="sldNum" sz="quarter" idx="12"/>
          </p:nvPr>
        </p:nvSpPr>
        <p:spPr/>
        <p:txBody>
          <a:bodyPr/>
          <a:lstStyle/>
          <a:p>
            <a:fld id="{C9C0A0FB-A731-4636-ABD1-E3AF0049C66C}" type="slidenum">
              <a:rPr lang="en-US" smtClean="0"/>
              <a:pPr/>
              <a:t>33</a:t>
            </a:fld>
            <a:endParaRPr lang="en-US" dirty="0"/>
          </a:p>
        </p:txBody>
      </p:sp>
    </p:spTree>
    <p:extLst>
      <p:ext uri="{BB962C8B-B14F-4D97-AF65-F5344CB8AC3E}">
        <p14:creationId xmlns:p14="http://schemas.microsoft.com/office/powerpoint/2010/main" val="1552472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Sharing Data</a:t>
            </a:r>
            <a:endParaRPr lang="en-US" dirty="0"/>
          </a:p>
        </p:txBody>
      </p:sp>
      <p:sp>
        <p:nvSpPr>
          <p:cNvPr id="3" name="Text Placeholder 2"/>
          <p:cNvSpPr>
            <a:spLocks noGrp="1"/>
          </p:cNvSpPr>
          <p:nvPr>
            <p:ph type="body" sz="quarter" idx="10"/>
          </p:nvPr>
        </p:nvSpPr>
        <p:spPr>
          <a:xfrm>
            <a:off x="914400" y="2209800"/>
            <a:ext cx="7713662" cy="3748088"/>
          </a:xfrm>
        </p:spPr>
        <p:txBody>
          <a:bodyPr/>
          <a:lstStyle/>
          <a:p>
            <a:r>
              <a:rPr lang="en-US" dirty="0" smtClean="0"/>
              <a:t>Post data charts and graphs</a:t>
            </a:r>
          </a:p>
          <a:p>
            <a:r>
              <a:rPr lang="en-US" dirty="0" smtClean="0"/>
              <a:t>Share at QAPI</a:t>
            </a:r>
          </a:p>
          <a:p>
            <a:r>
              <a:rPr lang="en-US" dirty="0" smtClean="0"/>
              <a:t>Share at staff meetings</a:t>
            </a:r>
          </a:p>
          <a:p>
            <a:r>
              <a:rPr lang="en-US" dirty="0" smtClean="0"/>
              <a:t>Use to develop quality improvement plans</a:t>
            </a:r>
          </a:p>
          <a:p>
            <a:r>
              <a:rPr lang="en-US" dirty="0" smtClean="0"/>
              <a:t>Monitor success and celebrate!</a:t>
            </a:r>
          </a:p>
          <a:p>
            <a:pPr marL="0" indent="0">
              <a:buNone/>
            </a:pPr>
            <a:endParaRPr lang="en-US" sz="2800"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34</a:t>
            </a:fld>
            <a:endParaRPr lang="en-US" dirty="0"/>
          </a:p>
        </p:txBody>
      </p:sp>
    </p:spTree>
    <p:extLst>
      <p:ext uri="{BB962C8B-B14F-4D97-AF65-F5344CB8AC3E}">
        <p14:creationId xmlns:p14="http://schemas.microsoft.com/office/powerpoint/2010/main" val="3087786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412750" y="1335088"/>
            <a:ext cx="8229600"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ctr"/>
            <a:r>
              <a:rPr lang="en-US" altLang="en-US" dirty="0" smtClean="0">
                <a:latin typeface="Arial" pitchFamily="34" charset="0"/>
                <a:cs typeface="Arial" pitchFamily="34" charset="0"/>
              </a:rPr>
              <a:t>    </a:t>
            </a:r>
            <a:r>
              <a:rPr lang="en-US" altLang="en-US" dirty="0" smtClean="0">
                <a:cs typeface="Arial" pitchFamily="34" charset="0"/>
              </a:rPr>
              <a:t>Using the NOTICE Tools </a:t>
            </a:r>
            <a:br>
              <a:rPr lang="en-US" altLang="en-US" dirty="0" smtClean="0">
                <a:cs typeface="Arial" pitchFamily="34" charset="0"/>
              </a:rPr>
            </a:br>
            <a:r>
              <a:rPr lang="en-US" altLang="en-US" dirty="0" smtClean="0">
                <a:cs typeface="Arial" pitchFamily="34" charset="0"/>
              </a:rPr>
              <a:t>   To Learn From Defects</a:t>
            </a:r>
          </a:p>
        </p:txBody>
      </p:sp>
      <p:grpSp>
        <p:nvGrpSpPr>
          <p:cNvPr id="4" name="Group 14" descr="Three large color buttons showing three principles of safe design: standardize, create independent checks, learn from defects."/>
          <p:cNvGrpSpPr>
            <a:grpSpLocks noGrp="1"/>
          </p:cNvGrpSpPr>
          <p:nvPr/>
        </p:nvGrpSpPr>
        <p:grpSpPr>
          <a:xfrm>
            <a:off x="664029" y="2743200"/>
            <a:ext cx="7848600" cy="2286000"/>
            <a:chOff x="990600" y="2057400"/>
            <a:chExt cx="5413248" cy="1889221"/>
          </a:xfrm>
          <a:solidFill>
            <a:schemeClr val="accent6">
              <a:lumMod val="75000"/>
            </a:schemeClr>
          </a:solidFill>
        </p:grpSpPr>
        <p:sp>
          <p:nvSpPr>
            <p:cNvPr id="5" name="Freeform 4"/>
            <p:cNvSpPr/>
            <p:nvPr/>
          </p:nvSpPr>
          <p:spPr>
            <a:xfrm>
              <a:off x="9906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defTabSz="488950" fontAlgn="auto">
                <a:lnSpc>
                  <a:spcPct val="90000"/>
                </a:lnSpc>
                <a:spcAft>
                  <a:spcPct val="35000"/>
                </a:spcAft>
                <a:defRPr/>
              </a:pPr>
              <a:r>
                <a:rPr lang="en-US" sz="2800" dirty="0">
                  <a:ea typeface="ＭＳ Ｐゴシック"/>
                  <a:cs typeface="Arial" pitchFamily="34" charset="0"/>
                </a:rPr>
                <a:t>Standardize</a:t>
              </a:r>
              <a:endParaRPr lang="en-US" sz="2800" dirty="0">
                <a:cs typeface="Arial"/>
              </a:endParaRPr>
            </a:p>
          </p:txBody>
        </p:sp>
        <p:sp>
          <p:nvSpPr>
            <p:cNvPr id="6" name="Freeform 5"/>
            <p:cNvSpPr/>
            <p:nvPr/>
          </p:nvSpPr>
          <p:spPr>
            <a:xfrm>
              <a:off x="28194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Create independent checks</a:t>
              </a:r>
            </a:p>
          </p:txBody>
        </p:sp>
        <p:sp>
          <p:nvSpPr>
            <p:cNvPr id="7" name="Freeform 6"/>
            <p:cNvSpPr/>
            <p:nvPr/>
          </p:nvSpPr>
          <p:spPr>
            <a:xfrm>
              <a:off x="46482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Learn from defects</a:t>
              </a:r>
            </a:p>
          </p:txBody>
        </p:sp>
      </p:grpSp>
      <p:sp>
        <p:nvSpPr>
          <p:cNvPr id="8"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35</a:t>
            </a:fld>
            <a:endParaRPr lang="en-US" dirty="0"/>
          </a:p>
        </p:txBody>
      </p:sp>
    </p:spTree>
    <p:extLst>
      <p:ext uri="{BB962C8B-B14F-4D97-AF65-F5344CB8AC3E}">
        <p14:creationId xmlns:p14="http://schemas.microsoft.com/office/powerpoint/2010/main" val="13695891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 Defect?</a:t>
            </a:r>
            <a:endParaRPr lang="en-US" dirty="0"/>
          </a:p>
        </p:txBody>
      </p:sp>
      <p:sp>
        <p:nvSpPr>
          <p:cNvPr id="3" name="Text Placeholder 2"/>
          <p:cNvSpPr>
            <a:spLocks noGrp="1"/>
          </p:cNvSpPr>
          <p:nvPr>
            <p:ph type="body" sz="quarter" idx="10"/>
          </p:nvPr>
        </p:nvSpPr>
        <p:spPr/>
        <p:txBody>
          <a:bodyPr/>
          <a:lstStyle/>
          <a:p>
            <a:r>
              <a:rPr lang="en-US" dirty="0" smtClean="0"/>
              <a:t>A defect is any error or process that keeps you from meeting your quality improvement goals.</a:t>
            </a:r>
            <a:r>
              <a:rPr lang="en-US" baseline="30000" dirty="0"/>
              <a:t>2</a:t>
            </a:r>
            <a:endParaRPr lang="en-US" baseline="30000" dirty="0" smtClean="0"/>
          </a:p>
          <a:p>
            <a:r>
              <a:rPr lang="en-US" dirty="0" smtClean="0"/>
              <a:t>In this case, it is anything in your facility that increases patient risk for VAIs such as inappropriate hand hygiene or unwillingness of staff members to assist others.</a:t>
            </a:r>
            <a:endParaRPr lang="en-US" dirty="0"/>
          </a:p>
        </p:txBody>
      </p:sp>
      <p:sp>
        <p:nvSpPr>
          <p:cNvPr id="4"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36</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3773122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  How Defects Impact Patient Harm</a:t>
            </a:r>
            <a:r>
              <a:rPr lang="en-US" baseline="30000" dirty="0"/>
              <a:t>6</a:t>
            </a:r>
            <a:r>
              <a:rPr lang="en-US" dirty="0" smtClean="0"/>
              <a:t> </a:t>
            </a:r>
            <a:endParaRPr lang="en-US" dirty="0"/>
          </a:p>
        </p:txBody>
      </p:sp>
      <p:pic>
        <p:nvPicPr>
          <p:cNvPr id="4" name="Content Placeholder 4" descr="Image showing pieces of Swiss cheese, with a red arrow through matching holes in the cheese showing how Hazards become Losses."/>
          <p:cNvPicPr>
            <a:picLocks noChangeAspect="1"/>
          </p:cNvPicPr>
          <p:nvPr/>
        </p:nvPicPr>
        <p:blipFill>
          <a:blip r:embed="rId3" cstate="print"/>
          <a:stretch>
            <a:fillRect/>
          </a:stretch>
        </p:blipFill>
        <p:spPr>
          <a:xfrm>
            <a:off x="1605197" y="2133600"/>
            <a:ext cx="5882907" cy="3834394"/>
          </a:xfrm>
          <a:prstGeom prst="rect">
            <a:avLst/>
          </a:prstGeom>
        </p:spPr>
      </p:pic>
      <p:sp>
        <p:nvSpPr>
          <p:cNvPr id="5"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37</a:t>
            </a:fld>
            <a:endParaRPr lang="en-US" dirty="0"/>
          </a:p>
        </p:txBody>
      </p:sp>
      <p:sp>
        <p:nvSpPr>
          <p:cNvPr id="3" name="Rectangle 2"/>
          <p:cNvSpPr/>
          <p:nvPr/>
        </p:nvSpPr>
        <p:spPr>
          <a:xfrm>
            <a:off x="304800" y="5988314"/>
            <a:ext cx="4572000" cy="553998"/>
          </a:xfrm>
          <a:prstGeom prst="rect">
            <a:avLst/>
          </a:prstGeom>
        </p:spPr>
        <p:txBody>
          <a:bodyPr>
            <a:spAutoFit/>
          </a:bodyPr>
          <a:lstStyle/>
          <a:p>
            <a:r>
              <a:rPr lang="en-US" baseline="-25000" dirty="0"/>
              <a:t>Excerpted from the “Swiss Cheese” Model – James Reason, 1990.</a:t>
            </a:r>
            <a:r>
              <a:rPr lang="en-US" dirty="0"/>
              <a:t> </a:t>
            </a:r>
            <a:r>
              <a:rPr lang="en-US" sz="1200" dirty="0"/>
              <a:t>Reason J. Human Error. Cambridge: University Press; 1990.</a:t>
            </a:r>
            <a:endParaRPr lang="en-US" sz="1200" baseline="-25000"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4431"/>
            <a:ext cx="8610600" cy="785155"/>
          </a:xfrm>
        </p:spPr>
        <p:txBody>
          <a:bodyPr>
            <a:normAutofit/>
          </a:bodyPr>
          <a:lstStyle/>
          <a:p>
            <a:pPr algn="ctr"/>
            <a:r>
              <a:rPr lang="en-US" dirty="0" smtClean="0"/>
              <a:t>        Tools To Identify and Learn From Defects</a:t>
            </a:r>
            <a:endParaRPr lang="en-US" dirty="0"/>
          </a:p>
        </p:txBody>
      </p:sp>
      <p:sp>
        <p:nvSpPr>
          <p:cNvPr id="3" name="Content Placeholder 2"/>
          <p:cNvSpPr>
            <a:spLocks noGrp="1"/>
          </p:cNvSpPr>
          <p:nvPr>
            <p:ph type="body" sz="quarter" idx="10"/>
          </p:nvPr>
        </p:nvSpPr>
        <p:spPr/>
        <p:txBody>
          <a:bodyPr/>
          <a:lstStyle/>
          <a:p>
            <a:r>
              <a:rPr lang="en-US" dirty="0" smtClean="0"/>
              <a:t>Learning from Defects Form</a:t>
            </a:r>
          </a:p>
          <a:p>
            <a:r>
              <a:rPr lang="en-US" dirty="0" smtClean="0"/>
              <a:t>Staff Safety Assessment</a:t>
            </a:r>
          </a:p>
          <a:p>
            <a:r>
              <a:rPr lang="en-US" dirty="0" smtClean="0"/>
              <a:t>Safety Issues Worksheet for Senior Executive Partnership</a:t>
            </a:r>
          </a:p>
          <a:p>
            <a:r>
              <a:rPr lang="en-US" dirty="0" smtClean="0"/>
              <a:t>Root Cause Analysis</a:t>
            </a:r>
          </a:p>
          <a:p>
            <a:r>
              <a:rPr lang="en-US" dirty="0" smtClean="0"/>
              <a:t>Other Tools Used in Your Facility</a:t>
            </a:r>
            <a:r>
              <a:rPr lang="en-US" baseline="30000" dirty="0"/>
              <a:t>2</a:t>
            </a:r>
            <a:endParaRPr lang="en-US" baseline="30000" dirty="0" smtClean="0"/>
          </a:p>
          <a:p>
            <a:pPr marL="0" indent="0">
              <a:buNone/>
            </a:pPr>
            <a:endParaRPr lang="en-US" sz="2800" dirty="0"/>
          </a:p>
        </p:txBody>
      </p:sp>
      <p:sp>
        <p:nvSpPr>
          <p:cNvPr id="4"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38</a:t>
            </a:fld>
            <a:endParaRPr lang="en-US" dirty="0"/>
          </a:p>
        </p:txBody>
      </p:sp>
      <p:grpSp>
        <p:nvGrpSpPr>
          <p:cNvPr id="8" name="Group 7" descr="The CUSP logo with the words As seen in CUSP"/>
          <p:cNvGrpSpPr/>
          <p:nvPr/>
        </p:nvGrpSpPr>
        <p:grpSpPr>
          <a:xfrm>
            <a:off x="6629400" y="152400"/>
            <a:ext cx="2382520" cy="717151"/>
            <a:chOff x="5638800" y="-188067"/>
            <a:chExt cx="4734105" cy="2122698"/>
          </a:xfrm>
        </p:grpSpPr>
        <p:pic>
          <p:nvPicPr>
            <p:cNvPr id="9" name="Picture 2" descr="The CUSP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4257314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 From Defects: 4 Questions</a:t>
            </a:r>
            <a:r>
              <a:rPr lang="en-US" baseline="30000" dirty="0" smtClean="0"/>
              <a:t>2</a:t>
            </a:r>
            <a:endParaRPr lang="en-US" baseline="30000" dirty="0"/>
          </a:p>
        </p:txBody>
      </p:sp>
      <p:graphicFrame>
        <p:nvGraphicFramePr>
          <p:cNvPr id="4" name="Content Placeholder 3" descr="Question 1: What happened?  &#10;Question 2: Why did it happen?&#10;Question 3: What will you do to reduce the risk of reoccurrence?  &#10;Question 4: How will you know it worked? &#10;"/>
          <p:cNvGraphicFramePr>
            <a:graphicFrameLocks noGrp="1"/>
          </p:cNvGraphicFramePr>
          <p:nvPr>
            <p:ph idx="4294967295"/>
            <p:extLst>
              <p:ext uri="{D42A27DB-BD31-4B8C-83A1-F6EECF244321}">
                <p14:modId xmlns:p14="http://schemas.microsoft.com/office/powerpoint/2010/main" val="2395311778"/>
              </p:ext>
            </p:extLst>
          </p:nvPr>
        </p:nvGraphicFramePr>
        <p:xfrm>
          <a:off x="1219200" y="2209800"/>
          <a:ext cx="7239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39</a:t>
            </a:fld>
            <a:endParaRPr lang="en-US" dirty="0"/>
          </a:p>
        </p:txBody>
      </p:sp>
      <p:grpSp>
        <p:nvGrpSpPr>
          <p:cNvPr id="9" name="Group 8" descr="The CUSP logo with the words As seen in CUSP"/>
          <p:cNvGrpSpPr/>
          <p:nvPr/>
        </p:nvGrpSpPr>
        <p:grpSpPr>
          <a:xfrm>
            <a:off x="6629400" y="152400"/>
            <a:ext cx="2382520" cy="717151"/>
            <a:chOff x="5638800" y="-188067"/>
            <a:chExt cx="4734105" cy="2122698"/>
          </a:xfrm>
        </p:grpSpPr>
        <p:pic>
          <p:nvPicPr>
            <p:cNvPr id="10" name="Picture 2" descr="The CUSP logo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188067"/>
              <a:ext cx="1076506" cy="1430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2"/>
            <p:cNvSpPr txBox="1"/>
            <p:nvPr/>
          </p:nvSpPr>
          <p:spPr>
            <a:xfrm>
              <a:off x="6715304" y="750344"/>
              <a:ext cx="3657601" cy="11842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i="1" dirty="0" smtClean="0">
                  <a:solidFill>
                    <a:schemeClr val="bg1"/>
                  </a:solidFill>
                  <a:latin typeface="+mn-lt"/>
                </a:rPr>
                <a:t>As seen in </a:t>
              </a:r>
              <a:r>
                <a:rPr lang="en-US" sz="2000" i="1" dirty="0" smtClean="0">
                  <a:solidFill>
                    <a:schemeClr val="bg1"/>
                  </a:solidFill>
                  <a:latin typeface="+mn-lt"/>
                </a:rPr>
                <a:t>CUSP</a:t>
              </a:r>
              <a:r>
                <a:rPr lang="en-US" sz="2000" i="1" baseline="30000" dirty="0" smtClean="0">
                  <a:solidFill>
                    <a:schemeClr val="bg1"/>
                  </a:solidFill>
                </a:rPr>
                <a:t>®</a:t>
              </a:r>
              <a:endParaRPr lang="en-US" sz="2000" i="1" baseline="30000" dirty="0">
                <a:solidFill>
                  <a:schemeClr val="bg1"/>
                </a:solidFill>
              </a:endParaRPr>
            </a:p>
          </p:txBody>
        </p:sp>
      </p:grpSp>
    </p:spTree>
    <p:extLst>
      <p:ext uri="{BB962C8B-B14F-4D97-AF65-F5344CB8AC3E}">
        <p14:creationId xmlns:p14="http://schemas.microsoft.com/office/powerpoint/2010/main" val="2326144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229600" cy="785155"/>
          </a:xfrm>
        </p:spPr>
        <p:txBody>
          <a:bodyPr>
            <a:normAutofit/>
          </a:bodyPr>
          <a:lstStyle/>
          <a:p>
            <a:pPr algn="ctr"/>
            <a:r>
              <a:rPr lang="en-US" sz="3200" dirty="0" smtClean="0"/>
              <a:t>Using NOTICE in Dialysis Facilities</a:t>
            </a:r>
            <a:endParaRPr lang="en-US" sz="3200" dirty="0"/>
          </a:p>
        </p:txBody>
      </p:sp>
      <p:sp>
        <p:nvSpPr>
          <p:cNvPr id="3" name="Text Placeholder 2"/>
          <p:cNvSpPr>
            <a:spLocks noGrp="1"/>
          </p:cNvSpPr>
          <p:nvPr>
            <p:ph type="body" sz="quarter" idx="10"/>
          </p:nvPr>
        </p:nvSpPr>
        <p:spPr>
          <a:xfrm>
            <a:off x="838200" y="2667000"/>
            <a:ext cx="7713662" cy="3048000"/>
          </a:xfrm>
        </p:spPr>
        <p:txBody>
          <a:bodyPr/>
          <a:lstStyle/>
          <a:p>
            <a:r>
              <a:rPr lang="en-US" dirty="0" smtClean="0"/>
              <a:t>QAPI</a:t>
            </a:r>
          </a:p>
          <a:p>
            <a:r>
              <a:rPr lang="en-US" dirty="0" smtClean="0"/>
              <a:t>Understanding data</a:t>
            </a:r>
          </a:p>
          <a:p>
            <a:r>
              <a:rPr lang="en-US" dirty="0" smtClean="0"/>
              <a:t>Developing a culture of safety</a:t>
            </a: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4</a:t>
            </a:fld>
            <a:endParaRPr lang="en-US" dirty="0"/>
          </a:p>
        </p:txBody>
      </p:sp>
    </p:spTree>
    <p:extLst>
      <p:ext uri="{BB962C8B-B14F-4D97-AF65-F5344CB8AC3E}">
        <p14:creationId xmlns:p14="http://schemas.microsoft.com/office/powerpoint/2010/main" val="505324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785155"/>
          </a:xfrm>
        </p:spPr>
        <p:txBody>
          <a:bodyPr>
            <a:normAutofit/>
          </a:bodyPr>
          <a:lstStyle/>
          <a:p>
            <a:pPr algn="ctr"/>
            <a:r>
              <a:rPr lang="en-US" dirty="0" smtClean="0"/>
              <a:t>Examples of Defects in Dialysis Facilities</a:t>
            </a:r>
            <a:endParaRPr lang="en-US" dirty="0"/>
          </a:p>
        </p:txBody>
      </p:sp>
      <p:graphicFrame>
        <p:nvGraphicFramePr>
          <p:cNvPr id="5" name="Table 4" descr="This is a table that describes examples of defects in dialysis facilities.&#10;&#10;A defect includes a patient care technician is unable to find cannulation site with his gloves on.  The patient care technician removes his gloves and palpates the site and then proceeds to insert the needle without hand hygiene or regloving.&#10;&#10;The intervention for this situation is the staff should be instructed to never remove gloves when cannulating the access.  If the staff member is unable to identify a site for cannulation, request assistance from an expert cannulator.&#10;&#10;A defect is catherters used routinely by facility due to staff preference and the intervention would be to train staff on benefits of fistula usage and proper fistula cannulation techniques.  &#10;&#10;The defect is alcohol based hand rub is not being used after glove removal.  The place alcohol based hand rub dispensers near trashcans and gloves to make it readily available. "/>
          <p:cNvGraphicFramePr>
            <a:graphicFrameLocks noGrp="1"/>
          </p:cNvGraphicFramePr>
          <p:nvPr>
            <p:extLst>
              <p:ext uri="{D42A27DB-BD31-4B8C-83A1-F6EECF244321}">
                <p14:modId xmlns:p14="http://schemas.microsoft.com/office/powerpoint/2010/main" val="3648481681"/>
              </p:ext>
            </p:extLst>
          </p:nvPr>
        </p:nvGraphicFramePr>
        <p:xfrm>
          <a:off x="533400" y="2057400"/>
          <a:ext cx="8153400" cy="4114799"/>
        </p:xfrm>
        <a:graphic>
          <a:graphicData uri="http://schemas.openxmlformats.org/drawingml/2006/table">
            <a:tbl>
              <a:tblPr firstRow="1" bandRow="1">
                <a:tableStyleId>{68D230F3-CF80-4859-8CE7-A43EE81993B5}</a:tableStyleId>
              </a:tblPr>
              <a:tblGrid>
                <a:gridCol w="4076700"/>
                <a:gridCol w="4076700"/>
              </a:tblGrid>
              <a:tr h="457199">
                <a:tc>
                  <a:txBody>
                    <a:bodyPr/>
                    <a:lstStyle/>
                    <a:p>
                      <a:pPr marL="0" marR="0" algn="ctr">
                        <a:spcBef>
                          <a:spcPts val="0"/>
                        </a:spcBef>
                        <a:spcAft>
                          <a:spcPts val="0"/>
                        </a:spcAft>
                      </a:pPr>
                      <a:r>
                        <a:rPr lang="en-US" sz="2000" dirty="0">
                          <a:effectLst/>
                        </a:rPr>
                        <a:t>Defect</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Intervention</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28871">
                <a:tc>
                  <a:txBody>
                    <a:bodyPr/>
                    <a:lstStyle/>
                    <a:p>
                      <a:pPr marL="0" marR="0">
                        <a:spcBef>
                          <a:spcPts val="0"/>
                        </a:spcBef>
                        <a:spcAft>
                          <a:spcPts val="0"/>
                        </a:spcAft>
                      </a:pPr>
                      <a:r>
                        <a:rPr lang="en-US" sz="2000" dirty="0">
                          <a:effectLst/>
                          <a:latin typeface="Calibri"/>
                          <a:ea typeface="Calibri"/>
                          <a:cs typeface="Times New Roman"/>
                        </a:rPr>
                        <a:t>Patient Care Technician </a:t>
                      </a:r>
                      <a:r>
                        <a:rPr lang="en-US" sz="2000" dirty="0" smtClean="0">
                          <a:effectLst/>
                          <a:latin typeface="Calibri"/>
                          <a:ea typeface="Calibri"/>
                          <a:cs typeface="Times New Roman"/>
                        </a:rPr>
                        <a:t>(PCT) is </a:t>
                      </a:r>
                      <a:r>
                        <a:rPr lang="en-US" sz="2000" dirty="0">
                          <a:effectLst/>
                          <a:latin typeface="Calibri"/>
                          <a:ea typeface="Calibri"/>
                          <a:cs typeface="Times New Roman"/>
                        </a:rPr>
                        <a:t>unable to find cannulation site with his gloves on.  PCT removes his gloves and palpates the site and then proceeds to insert the needle without hand hygiene or </a:t>
                      </a:r>
                      <a:r>
                        <a:rPr lang="en-US" sz="2000" dirty="0" smtClean="0">
                          <a:effectLst/>
                          <a:latin typeface="Calibri"/>
                          <a:ea typeface="Calibri"/>
                          <a:cs typeface="Times New Roman"/>
                        </a:rPr>
                        <a:t>re-gloving</a:t>
                      </a:r>
                      <a:r>
                        <a:rPr lang="en-US" sz="2000" dirty="0">
                          <a:effectLst/>
                          <a:latin typeface="Calibri"/>
                          <a:ea typeface="Calibri"/>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Calibri"/>
                          <a:ea typeface="Calibri"/>
                          <a:cs typeface="Times New Roman"/>
                        </a:rPr>
                        <a:t>Staff should be instructed to never remove gloves when </a:t>
                      </a:r>
                      <a:r>
                        <a:rPr lang="en-US" sz="2000" dirty="0" err="1" smtClean="0">
                          <a:effectLst/>
                          <a:latin typeface="Calibri"/>
                          <a:ea typeface="Calibri"/>
                          <a:cs typeface="Times New Roman"/>
                        </a:rPr>
                        <a:t>cannulating</a:t>
                      </a:r>
                      <a:r>
                        <a:rPr lang="en-US" sz="2000" dirty="0" smtClean="0">
                          <a:effectLst/>
                          <a:latin typeface="Calibri"/>
                          <a:ea typeface="Calibri"/>
                          <a:cs typeface="Times New Roman"/>
                        </a:rPr>
                        <a:t>. If </a:t>
                      </a:r>
                      <a:r>
                        <a:rPr lang="en-US" sz="2000" dirty="0">
                          <a:effectLst/>
                          <a:latin typeface="Calibri"/>
                          <a:ea typeface="Calibri"/>
                          <a:cs typeface="Times New Roman"/>
                        </a:rPr>
                        <a:t>the staff member is unable to identify a site for cannulation, request assistance from an expert cannulator.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2896">
                <a:tc>
                  <a:txBody>
                    <a:bodyPr/>
                    <a:lstStyle/>
                    <a:p>
                      <a:pPr marL="0" marR="0">
                        <a:spcBef>
                          <a:spcPts val="0"/>
                        </a:spcBef>
                        <a:spcAft>
                          <a:spcPts val="0"/>
                        </a:spcAft>
                      </a:pPr>
                      <a:r>
                        <a:rPr lang="en-US" sz="2000" dirty="0" smtClean="0">
                          <a:effectLst/>
                        </a:rPr>
                        <a:t>Catheters</a:t>
                      </a:r>
                      <a:r>
                        <a:rPr lang="en-US" sz="2000" baseline="0" dirty="0" smtClean="0">
                          <a:effectLst/>
                        </a:rPr>
                        <a:t> used routinely by facility due to staff preference.</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dirty="0" smtClean="0">
                          <a:effectLst/>
                        </a:rPr>
                        <a:t>Train staff on benefits</a:t>
                      </a:r>
                      <a:r>
                        <a:rPr lang="en-US" sz="2000" baseline="0" dirty="0" smtClean="0">
                          <a:effectLst/>
                        </a:rPr>
                        <a:t> of fistula use and proper fistula cannulation techniques.</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6562">
                <a:tc>
                  <a:txBody>
                    <a:bodyPr/>
                    <a:lstStyle/>
                    <a:p>
                      <a:pPr marL="0" marR="0">
                        <a:spcBef>
                          <a:spcPts val="0"/>
                        </a:spcBef>
                        <a:spcAft>
                          <a:spcPts val="0"/>
                        </a:spcAft>
                      </a:pPr>
                      <a:r>
                        <a:rPr lang="en-US" sz="2000" dirty="0" smtClean="0">
                          <a:effectLst/>
                          <a:latin typeface="Calibri"/>
                          <a:ea typeface="Calibri"/>
                          <a:cs typeface="Times New Roman"/>
                        </a:rPr>
                        <a:t>Alcohol-</a:t>
                      </a:r>
                      <a:r>
                        <a:rPr lang="en-US" sz="2000" baseline="0" dirty="0" smtClean="0">
                          <a:effectLst/>
                          <a:latin typeface="Calibri"/>
                          <a:ea typeface="Calibri"/>
                          <a:cs typeface="Times New Roman"/>
                        </a:rPr>
                        <a:t>based hand rub (AHBR) is not being used after glove removal.</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dirty="0" smtClean="0">
                          <a:effectLst/>
                        </a:rPr>
                        <a:t>Place AHBR dispensers</a:t>
                      </a:r>
                      <a:r>
                        <a:rPr lang="en-US" sz="2000" baseline="0" dirty="0" smtClean="0">
                          <a:effectLst/>
                        </a:rPr>
                        <a:t> near trashcans and gloves to make it readily available.</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412750" y="1335088"/>
            <a:ext cx="8229600"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dirty="0" smtClean="0">
                <a:latin typeface="Arial" pitchFamily="34" charset="0"/>
                <a:cs typeface="Arial" pitchFamily="34" charset="0"/>
              </a:rPr>
              <a:t>  </a:t>
            </a:r>
            <a:r>
              <a:rPr lang="en-US" altLang="en-US" dirty="0" smtClean="0">
                <a:cs typeface="Arial" pitchFamily="34" charset="0"/>
              </a:rPr>
              <a:t>Using the NOTICE Tools To</a:t>
            </a:r>
            <a:r>
              <a:rPr lang="en-US" dirty="0" smtClean="0"/>
              <a:t>—</a:t>
            </a:r>
            <a:endParaRPr lang="en-US" altLang="en-US" dirty="0" smtClean="0">
              <a:cs typeface="Arial" pitchFamily="34" charset="0"/>
            </a:endParaRPr>
          </a:p>
        </p:txBody>
      </p:sp>
      <p:grpSp>
        <p:nvGrpSpPr>
          <p:cNvPr id="4" name="Group 14" descr="Three large color buttons showing three principles of safe design: standardize, create independent checks, learn from defects."/>
          <p:cNvGrpSpPr>
            <a:grpSpLocks noGrp="1"/>
          </p:cNvGrpSpPr>
          <p:nvPr/>
        </p:nvGrpSpPr>
        <p:grpSpPr>
          <a:xfrm>
            <a:off x="664029" y="2743200"/>
            <a:ext cx="7848600" cy="2286000"/>
            <a:chOff x="990600" y="2057400"/>
            <a:chExt cx="5413248" cy="1889221"/>
          </a:xfrm>
          <a:solidFill>
            <a:schemeClr val="accent6">
              <a:lumMod val="75000"/>
            </a:schemeClr>
          </a:solidFill>
        </p:grpSpPr>
        <p:sp>
          <p:nvSpPr>
            <p:cNvPr id="5" name="Freeform 4"/>
            <p:cNvSpPr/>
            <p:nvPr/>
          </p:nvSpPr>
          <p:spPr>
            <a:xfrm>
              <a:off x="9906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defTabSz="488950" fontAlgn="auto">
                <a:lnSpc>
                  <a:spcPct val="90000"/>
                </a:lnSpc>
                <a:spcAft>
                  <a:spcPct val="35000"/>
                </a:spcAft>
                <a:defRPr/>
              </a:pPr>
              <a:r>
                <a:rPr lang="en-US" sz="2400" b="1" dirty="0">
                  <a:ea typeface="ＭＳ Ｐゴシック"/>
                  <a:cs typeface="Arial" pitchFamily="34" charset="0"/>
                </a:rPr>
                <a:t>Standardize</a:t>
              </a:r>
              <a:endParaRPr lang="en-US" sz="2400" b="1" dirty="0">
                <a:cs typeface="Arial"/>
              </a:endParaRPr>
            </a:p>
          </p:txBody>
        </p:sp>
        <p:sp>
          <p:nvSpPr>
            <p:cNvPr id="6" name="Freeform 5"/>
            <p:cNvSpPr/>
            <p:nvPr/>
          </p:nvSpPr>
          <p:spPr>
            <a:xfrm>
              <a:off x="28194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Create independent checks</a:t>
              </a:r>
            </a:p>
          </p:txBody>
        </p:sp>
        <p:sp>
          <p:nvSpPr>
            <p:cNvPr id="7" name="Freeform 6"/>
            <p:cNvSpPr/>
            <p:nvPr/>
          </p:nvSpPr>
          <p:spPr>
            <a:xfrm>
              <a:off x="4648200" y="2057400"/>
              <a:ext cx="1755648" cy="1889221"/>
            </a:xfrm>
            <a:custGeom>
              <a:avLst/>
              <a:gdLst>
                <a:gd name="connsiteX0" fmla="*/ 0 w 1000849"/>
                <a:gd name="connsiteY0" fmla="*/ 166812 h 1625600"/>
                <a:gd name="connsiteX1" fmla="*/ 48858 w 1000849"/>
                <a:gd name="connsiteY1" fmla="*/ 48858 h 1625600"/>
                <a:gd name="connsiteX2" fmla="*/ 166812 w 1000849"/>
                <a:gd name="connsiteY2" fmla="*/ 0 h 1625600"/>
                <a:gd name="connsiteX3" fmla="*/ 834037 w 1000849"/>
                <a:gd name="connsiteY3" fmla="*/ 0 h 1625600"/>
                <a:gd name="connsiteX4" fmla="*/ 951991 w 1000849"/>
                <a:gd name="connsiteY4" fmla="*/ 48858 h 1625600"/>
                <a:gd name="connsiteX5" fmla="*/ 1000849 w 1000849"/>
                <a:gd name="connsiteY5" fmla="*/ 166812 h 1625600"/>
                <a:gd name="connsiteX6" fmla="*/ 1000849 w 1000849"/>
                <a:gd name="connsiteY6" fmla="*/ 1458788 h 1625600"/>
                <a:gd name="connsiteX7" fmla="*/ 951991 w 1000849"/>
                <a:gd name="connsiteY7" fmla="*/ 1576742 h 1625600"/>
                <a:gd name="connsiteX8" fmla="*/ 834037 w 1000849"/>
                <a:gd name="connsiteY8" fmla="*/ 1625600 h 1625600"/>
                <a:gd name="connsiteX9" fmla="*/ 166812 w 1000849"/>
                <a:gd name="connsiteY9" fmla="*/ 1625600 h 1625600"/>
                <a:gd name="connsiteX10" fmla="*/ 48858 w 1000849"/>
                <a:gd name="connsiteY10" fmla="*/ 1576742 h 1625600"/>
                <a:gd name="connsiteX11" fmla="*/ 0 w 1000849"/>
                <a:gd name="connsiteY11" fmla="*/ 1458788 h 1625600"/>
                <a:gd name="connsiteX12" fmla="*/ 0 w 1000849"/>
                <a:gd name="connsiteY12" fmla="*/ 16681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849" h="1625600">
                  <a:moveTo>
                    <a:pt x="0" y="166812"/>
                  </a:moveTo>
                  <a:cubicBezTo>
                    <a:pt x="0" y="122571"/>
                    <a:pt x="17575" y="80141"/>
                    <a:pt x="48858" y="48858"/>
                  </a:cubicBezTo>
                  <a:cubicBezTo>
                    <a:pt x="80141" y="17575"/>
                    <a:pt x="122571" y="0"/>
                    <a:pt x="166812" y="0"/>
                  </a:cubicBezTo>
                  <a:lnTo>
                    <a:pt x="834037" y="0"/>
                  </a:lnTo>
                  <a:cubicBezTo>
                    <a:pt x="878278" y="0"/>
                    <a:pt x="920708" y="17575"/>
                    <a:pt x="951991" y="48858"/>
                  </a:cubicBezTo>
                  <a:cubicBezTo>
                    <a:pt x="983274" y="80141"/>
                    <a:pt x="1000849" y="122571"/>
                    <a:pt x="1000849" y="166812"/>
                  </a:cubicBezTo>
                  <a:lnTo>
                    <a:pt x="1000849" y="1458788"/>
                  </a:lnTo>
                  <a:cubicBezTo>
                    <a:pt x="1000849" y="1503029"/>
                    <a:pt x="983274" y="1545459"/>
                    <a:pt x="951991" y="1576742"/>
                  </a:cubicBezTo>
                  <a:cubicBezTo>
                    <a:pt x="920708" y="1608025"/>
                    <a:pt x="878278" y="1625600"/>
                    <a:pt x="834037" y="1625600"/>
                  </a:cubicBezTo>
                  <a:lnTo>
                    <a:pt x="166812" y="1625600"/>
                  </a:lnTo>
                  <a:cubicBezTo>
                    <a:pt x="122571" y="1625600"/>
                    <a:pt x="80141" y="1608025"/>
                    <a:pt x="48858" y="1576742"/>
                  </a:cubicBezTo>
                  <a:cubicBezTo>
                    <a:pt x="17575" y="1545459"/>
                    <a:pt x="0" y="1503029"/>
                    <a:pt x="0" y="1458788"/>
                  </a:cubicBezTo>
                  <a:lnTo>
                    <a:pt x="0" y="166812"/>
                  </a:lnTo>
                  <a:close/>
                </a:path>
              </a:pathLst>
            </a:cu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90767" tIns="90767" rIns="90767" bIns="90767" spcCol="1270" anchor="ctr"/>
            <a:lstStyle/>
            <a:p>
              <a:pPr algn="ctr" fontAlgn="auto">
                <a:spcBef>
                  <a:spcPts val="0"/>
                </a:spcBef>
                <a:spcAft>
                  <a:spcPts val="0"/>
                </a:spcAft>
                <a:defRPr/>
              </a:pPr>
              <a:r>
                <a:rPr lang="en-US" sz="2400" b="1" dirty="0">
                  <a:ea typeface="ＭＳ Ｐゴシック"/>
                  <a:cs typeface="Arial" pitchFamily="34" charset="0"/>
                </a:rPr>
                <a:t>Learn from defects</a:t>
              </a:r>
            </a:p>
          </p:txBody>
        </p:sp>
      </p:grpSp>
      <p:sp>
        <p:nvSpPr>
          <p:cNvPr id="8"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41</a:t>
            </a:fld>
            <a:endParaRPr lang="en-US" dirty="0"/>
          </a:p>
        </p:txBody>
      </p:sp>
    </p:spTree>
    <p:extLst>
      <p:ext uri="{BB962C8B-B14F-4D97-AF65-F5344CB8AC3E}">
        <p14:creationId xmlns:p14="http://schemas.microsoft.com/office/powerpoint/2010/main" val="3212888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85155"/>
          </a:xfrm>
        </p:spPr>
        <p:txBody>
          <a:bodyPr/>
          <a:lstStyle/>
          <a:p>
            <a:pPr algn="ctr"/>
            <a:r>
              <a:rPr lang="en-US" dirty="0" smtClean="0"/>
              <a:t>References</a:t>
            </a:r>
            <a:endParaRPr lang="en-US" dirty="0"/>
          </a:p>
        </p:txBody>
      </p:sp>
      <p:sp>
        <p:nvSpPr>
          <p:cNvPr id="3" name="Text Placeholder 2"/>
          <p:cNvSpPr>
            <a:spLocks noGrp="1"/>
          </p:cNvSpPr>
          <p:nvPr>
            <p:ph type="body" sz="quarter" idx="10"/>
          </p:nvPr>
        </p:nvSpPr>
        <p:spPr>
          <a:xfrm>
            <a:off x="457200" y="1828800"/>
            <a:ext cx="8534400" cy="5105400"/>
          </a:xfrm>
        </p:spPr>
        <p:txBody>
          <a:bodyPr>
            <a:normAutofit fontScale="92500" lnSpcReduction="10000"/>
          </a:bodyPr>
          <a:lstStyle/>
          <a:p>
            <a:pPr marL="457200" indent="-457200">
              <a:buFont typeface="+mj-lt"/>
              <a:buAutoNum type="arabicPeriod"/>
            </a:pPr>
            <a:r>
              <a:rPr lang="en-US" sz="1700" dirty="0">
                <a:cs typeface="Arial" panose="020B0604020202020204" pitchFamily="34" charset="0"/>
              </a:rPr>
              <a:t>U.S. Department of Health and Human Services, U.S. Department of Defense, U.S. Department of Veterans Affairs. End-Stage Renal Disease Facilities. In: National Action Plan To Prevent Healthcare-Associated Infections: Roadmap to Elimination. Washington, D.C.:U.S. Department of Health and Human Services; 2013. </a:t>
            </a:r>
            <a:r>
              <a:rPr lang="en-US" sz="1700" dirty="0">
                <a:cs typeface="Arial" panose="020B0604020202020204" pitchFamily="34" charset="0"/>
                <a:hlinkClick r:id="rId3"/>
              </a:rPr>
              <a:t>http://</a:t>
            </a:r>
            <a:r>
              <a:rPr lang="en-US" sz="1700" dirty="0" smtClean="0">
                <a:cs typeface="Arial" panose="020B0604020202020204" pitchFamily="34" charset="0"/>
                <a:hlinkClick r:id="rId3"/>
              </a:rPr>
              <a:t>www.health.gov/hai/pdfs/hai-action-plan-esrd.pdf</a:t>
            </a:r>
            <a:r>
              <a:rPr lang="en-US" sz="1700" dirty="0" smtClean="0">
                <a:cs typeface="Arial" panose="020B0604020202020204" pitchFamily="34" charset="0"/>
              </a:rPr>
              <a:t>. Accessed September 3, 2014.</a:t>
            </a:r>
          </a:p>
          <a:p>
            <a:pPr marL="457200" indent="-457200">
              <a:buFont typeface="+mj-lt"/>
              <a:buAutoNum type="arabicPeriod"/>
            </a:pPr>
            <a:r>
              <a:rPr lang="en-US" sz="1700" dirty="0" smtClean="0">
                <a:cs typeface="Arial" panose="020B0604020202020204" pitchFamily="34" charset="0"/>
              </a:rPr>
              <a:t>Agency </a:t>
            </a:r>
            <a:r>
              <a:rPr lang="en-US" sz="1700" dirty="0">
                <a:cs typeface="Arial" panose="020B0604020202020204" pitchFamily="34" charset="0"/>
              </a:rPr>
              <a:t>for Healthcare Research and </a:t>
            </a:r>
            <a:r>
              <a:rPr lang="en-US" sz="1700" dirty="0" smtClean="0">
                <a:cs typeface="Arial" panose="020B0604020202020204" pitchFamily="34" charset="0"/>
              </a:rPr>
              <a:t>Quality. Understand </a:t>
            </a:r>
            <a:r>
              <a:rPr lang="en-US" sz="1700" dirty="0">
                <a:cs typeface="Arial" panose="020B0604020202020204" pitchFamily="34" charset="0"/>
              </a:rPr>
              <a:t>the Science of Safety module, CUSP Toolkit. </a:t>
            </a:r>
            <a:r>
              <a:rPr lang="en-US" sz="1700" dirty="0">
                <a:cs typeface="Arial" panose="020B0604020202020204" pitchFamily="34" charset="0"/>
                <a:hlinkClick r:id="rId4"/>
              </a:rPr>
              <a:t>http://</a:t>
            </a:r>
            <a:r>
              <a:rPr lang="en-US" sz="1700" dirty="0" smtClean="0">
                <a:cs typeface="Arial" panose="020B0604020202020204" pitchFamily="34" charset="0"/>
                <a:hlinkClick r:id="rId4"/>
              </a:rPr>
              <a:t>www.ahrq.gov/professionals/education/curriculum-tools/cusptoolkit/modules/understand/scisafetyslides.html</a:t>
            </a:r>
            <a:r>
              <a:rPr lang="en-US" sz="1700" dirty="0" smtClean="0">
                <a:cs typeface="Arial" panose="020B0604020202020204" pitchFamily="34" charset="0"/>
              </a:rPr>
              <a:t>. </a:t>
            </a:r>
            <a:r>
              <a:rPr lang="en-US" sz="1700" dirty="0">
                <a:cs typeface="Arial" panose="020B0604020202020204" pitchFamily="34" charset="0"/>
              </a:rPr>
              <a:t>Accessed September 3, 2014.</a:t>
            </a:r>
          </a:p>
          <a:p>
            <a:pPr marL="457200" indent="-457200">
              <a:buFont typeface="+mj-lt"/>
              <a:buAutoNum type="arabicPeriod"/>
            </a:pPr>
            <a:r>
              <a:rPr lang="en-US" sz="1700" dirty="0" err="1" smtClean="0">
                <a:cs typeface="Arial" panose="020B0604020202020204" pitchFamily="34" charset="0"/>
              </a:rPr>
              <a:t>Gawande</a:t>
            </a:r>
            <a:r>
              <a:rPr lang="en-US" sz="1700" dirty="0" smtClean="0">
                <a:cs typeface="Arial" panose="020B0604020202020204" pitchFamily="34" charset="0"/>
              </a:rPr>
              <a:t> A. </a:t>
            </a:r>
            <a:r>
              <a:rPr lang="en-US" sz="1700" dirty="0" smtClean="0"/>
              <a:t>The </a:t>
            </a:r>
            <a:r>
              <a:rPr lang="en-US" sz="1700" dirty="0"/>
              <a:t>C</a:t>
            </a:r>
            <a:r>
              <a:rPr lang="en-US" sz="1700" dirty="0" smtClean="0"/>
              <a:t>hecklist </a:t>
            </a:r>
            <a:r>
              <a:rPr lang="en-US" sz="1700" dirty="0"/>
              <a:t>M</a:t>
            </a:r>
            <a:r>
              <a:rPr lang="en-US" sz="1700" dirty="0" smtClean="0"/>
              <a:t>anifesto</a:t>
            </a:r>
            <a:r>
              <a:rPr lang="en-US" sz="1700" dirty="0"/>
              <a:t>: How to </a:t>
            </a:r>
            <a:r>
              <a:rPr lang="en-US" sz="1700" dirty="0" smtClean="0"/>
              <a:t>Get Things </a:t>
            </a:r>
            <a:r>
              <a:rPr lang="en-US" sz="1700" dirty="0"/>
              <a:t>R</a:t>
            </a:r>
            <a:r>
              <a:rPr lang="en-US" sz="1700" dirty="0" smtClean="0"/>
              <a:t>ight</a:t>
            </a:r>
            <a:r>
              <a:rPr lang="en-US" sz="1700" dirty="0"/>
              <a:t>. New York: Metropolitan </a:t>
            </a:r>
            <a:r>
              <a:rPr lang="en-US" sz="1700" dirty="0" smtClean="0"/>
              <a:t>Books; 2010.</a:t>
            </a:r>
          </a:p>
          <a:p>
            <a:pPr marL="457200" indent="-457200">
              <a:buFont typeface="+mj-lt"/>
              <a:buAutoNum type="arabicPeriod"/>
            </a:pPr>
            <a:r>
              <a:rPr lang="en-US" sz="1700" dirty="0">
                <a:cs typeface="Arial" panose="020B0604020202020204" pitchFamily="34" charset="0"/>
              </a:rPr>
              <a:t>Health Research and Educational Trust, Renal Network of the Upper Midwest, Inc., University of Michigan Kidney Epidemiology and Cost Center. National Opportunity to Improve Infection Control in </a:t>
            </a:r>
            <a:r>
              <a:rPr lang="en-US" sz="1700" dirty="0" smtClean="0">
                <a:cs typeface="Arial" panose="020B0604020202020204" pitchFamily="34" charset="0"/>
              </a:rPr>
              <a:t>ESRD </a:t>
            </a:r>
            <a:r>
              <a:rPr lang="en-US" sz="1700" dirty="0">
                <a:cs typeface="Arial" panose="020B0604020202020204" pitchFamily="34" charset="0"/>
              </a:rPr>
              <a:t>Final Report. Chicago: Health Research and Educational Trust; 2012.</a:t>
            </a:r>
            <a:endParaRPr lang="en-US" sz="1700" dirty="0" smtClean="0">
              <a:cs typeface="Arial" panose="020B0604020202020204" pitchFamily="34" charset="0"/>
            </a:endParaRPr>
          </a:p>
          <a:p>
            <a:pPr marL="457200" indent="-457200">
              <a:buFont typeface="+mj-lt"/>
              <a:buAutoNum type="arabicPeriod"/>
            </a:pPr>
            <a:r>
              <a:rPr lang="en-US" sz="1700" dirty="0" smtClean="0">
                <a:cs typeface="Arial" panose="020B0604020202020204" pitchFamily="34" charset="0"/>
              </a:rPr>
              <a:t>World Health Organization Guidelines on Hand Hygiene in Health Care:  First Global Patient Safety Challenge , Clean Care is Safer Care</a:t>
            </a:r>
            <a:r>
              <a:rPr lang="en-US" sz="1700" dirty="0">
                <a:cs typeface="Arial" panose="020B0604020202020204" pitchFamily="34" charset="0"/>
              </a:rPr>
              <a:t>. Geneva, Switzerland: World Health Organization; 2009. </a:t>
            </a:r>
            <a:r>
              <a:rPr lang="en-US" sz="1700" dirty="0">
                <a:cs typeface="Arial" panose="020B0604020202020204" pitchFamily="34" charset="0"/>
                <a:hlinkClick r:id="rId5"/>
              </a:rPr>
              <a:t>http://whqlibdoc.who.int/publications/2009/9789241597906_eng.pdf</a:t>
            </a:r>
            <a:r>
              <a:rPr lang="en-US" sz="1700" dirty="0">
                <a:cs typeface="Arial" panose="020B0604020202020204" pitchFamily="34" charset="0"/>
              </a:rPr>
              <a:t>. Accessed September 3, 2014</a:t>
            </a:r>
            <a:r>
              <a:rPr lang="en-US" sz="1700" dirty="0" smtClean="0">
                <a:cs typeface="Arial" panose="020B0604020202020204" pitchFamily="34" charset="0"/>
              </a:rPr>
              <a:t>.</a:t>
            </a:r>
          </a:p>
          <a:p>
            <a:pPr marL="457200" indent="-457200">
              <a:buFont typeface="+mj-lt"/>
              <a:buAutoNum type="arabicPeriod"/>
            </a:pPr>
            <a:r>
              <a:rPr lang="de-DE" sz="1700" dirty="0" smtClean="0">
                <a:cs typeface="Arial" panose="020B0604020202020204" pitchFamily="34" charset="0"/>
              </a:rPr>
              <a:t>Pronovost  </a:t>
            </a:r>
            <a:r>
              <a:rPr lang="de-DE" sz="1700" dirty="0">
                <a:cs typeface="Arial" panose="020B0604020202020204" pitchFamily="34" charset="0"/>
              </a:rPr>
              <a:t>PJ, Wu AW, </a:t>
            </a:r>
            <a:r>
              <a:rPr lang="de-DE" sz="1700" dirty="0" smtClean="0">
                <a:cs typeface="Arial" panose="020B0604020202020204" pitchFamily="34" charset="0"/>
              </a:rPr>
              <a:t>Sexton </a:t>
            </a:r>
            <a:r>
              <a:rPr lang="de-DE" sz="1700" dirty="0">
                <a:cs typeface="Arial" panose="020B0604020202020204" pitchFamily="34" charset="0"/>
              </a:rPr>
              <a:t>JB. Acute Decompensation after Removing a Central Line: Practical Approaches to Increasing Safety in the Intensive Care Unit. </a:t>
            </a:r>
            <a:r>
              <a:rPr lang="de-DE" sz="1700" dirty="0" smtClean="0">
                <a:cs typeface="Arial" panose="020B0604020202020204" pitchFamily="34" charset="0"/>
              </a:rPr>
              <a:t>Annals of Internal Medicine. 2004 June;140(12): 1025-1033. PMID: </a:t>
            </a:r>
            <a:r>
              <a:rPr lang="en-US" sz="1700" dirty="0" smtClean="0"/>
              <a:t>15197020.</a:t>
            </a:r>
            <a:endParaRPr lang="en-US" sz="1700" dirty="0">
              <a:cs typeface="Arial" panose="020B0604020202020204" pitchFamily="34" charset="0"/>
            </a:endParaRPr>
          </a:p>
          <a:p>
            <a:pPr marL="0" indent="0">
              <a:buNone/>
            </a:pPr>
            <a:r>
              <a:rPr lang="en-US" sz="1700" baseline="30000" dirty="0" smtClean="0"/>
              <a:t> </a:t>
            </a:r>
            <a:endParaRPr lang="en-US" sz="1700" baseline="30000" dirty="0"/>
          </a:p>
          <a:p>
            <a:pPr marL="0" indent="0">
              <a:buNone/>
            </a:pPr>
            <a:endParaRPr lang="en-US" sz="1400" dirty="0"/>
          </a:p>
          <a:p>
            <a:pPr marL="0" indent="0">
              <a:buNone/>
            </a:pPr>
            <a:endParaRPr lang="en-US" sz="1400" i="1" dirty="0"/>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42</a:t>
            </a:fld>
            <a:endParaRPr lang="en-US" dirty="0"/>
          </a:p>
        </p:txBody>
      </p:sp>
    </p:spTree>
    <p:extLst>
      <p:ext uri="{BB962C8B-B14F-4D97-AF65-F5344CB8AC3E}">
        <p14:creationId xmlns:p14="http://schemas.microsoft.com/office/powerpoint/2010/main" val="1985839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151" y="1295400"/>
            <a:ext cx="7309449" cy="785155"/>
          </a:xfrm>
        </p:spPr>
        <p:txBody>
          <a:bodyPr/>
          <a:lstStyle/>
          <a:p>
            <a:pPr algn="ctr"/>
            <a:r>
              <a:rPr lang="en-US" sz="3200" dirty="0" smtClean="0"/>
              <a:t>Why Worry About Infections?</a:t>
            </a:r>
            <a:endParaRPr lang="en-US" sz="3200" dirty="0"/>
          </a:p>
        </p:txBody>
      </p:sp>
      <p:sp>
        <p:nvSpPr>
          <p:cNvPr id="3" name="Text Placeholder 2"/>
          <p:cNvSpPr>
            <a:spLocks noGrp="1"/>
          </p:cNvSpPr>
          <p:nvPr>
            <p:ph type="body" sz="quarter" idx="10"/>
          </p:nvPr>
        </p:nvSpPr>
        <p:spPr>
          <a:xfrm>
            <a:off x="533400" y="2057400"/>
            <a:ext cx="8153400" cy="4225925"/>
          </a:xfrm>
        </p:spPr>
        <p:txBody>
          <a:bodyPr/>
          <a:lstStyle/>
          <a:p>
            <a:pPr marL="0" indent="0">
              <a:buNone/>
            </a:pPr>
            <a:r>
              <a:rPr lang="en-US" sz="2200" b="1" dirty="0" smtClean="0">
                <a:latin typeface="+mn-lt"/>
              </a:rPr>
              <a:t>Hemodialysis patients are high-risk patients </a:t>
            </a:r>
            <a:endParaRPr lang="en-US" sz="2200" b="1" dirty="0">
              <a:latin typeface="+mn-lt"/>
            </a:endParaRPr>
          </a:p>
          <a:p>
            <a:r>
              <a:rPr lang="en-US" dirty="0">
                <a:latin typeface="+mn-lt"/>
              </a:rPr>
              <a:t>Require long-term vascular access, and </a:t>
            </a:r>
            <a:r>
              <a:rPr lang="en-US" dirty="0"/>
              <a:t>some require ongoing use of central venous catheters (</a:t>
            </a:r>
            <a:r>
              <a:rPr lang="en-US" dirty="0" smtClean="0">
                <a:latin typeface="+mn-lt"/>
              </a:rPr>
              <a:t>CVC)</a:t>
            </a:r>
            <a:endParaRPr lang="en-US" dirty="0">
              <a:latin typeface="+mn-lt"/>
            </a:endParaRPr>
          </a:p>
          <a:p>
            <a:r>
              <a:rPr lang="en-US" dirty="0">
                <a:latin typeface="+mn-lt"/>
              </a:rPr>
              <a:t>Are often immunocompromised</a:t>
            </a:r>
          </a:p>
          <a:p>
            <a:r>
              <a:rPr lang="en-US" dirty="0">
                <a:latin typeface="+mn-lt"/>
              </a:rPr>
              <a:t>Are </a:t>
            </a:r>
            <a:r>
              <a:rPr lang="en-US" dirty="0">
                <a:solidFill>
                  <a:schemeClr val="tx1"/>
                </a:solidFill>
                <a:latin typeface="+mn-lt"/>
              </a:rPr>
              <a:t>at higher risk for </a:t>
            </a:r>
            <a:r>
              <a:rPr lang="en-US" dirty="0" smtClean="0">
                <a:solidFill>
                  <a:schemeClr val="tx1"/>
                </a:solidFill>
                <a:latin typeface="+mn-lt"/>
              </a:rPr>
              <a:t>potential infection </a:t>
            </a:r>
            <a:r>
              <a:rPr lang="en-US" dirty="0">
                <a:solidFill>
                  <a:schemeClr val="tx1"/>
                </a:solidFill>
                <a:latin typeface="+mn-lt"/>
              </a:rPr>
              <a:t>through </a:t>
            </a:r>
            <a:r>
              <a:rPr lang="en-US" dirty="0" smtClean="0">
                <a:solidFill>
                  <a:schemeClr val="tx1"/>
                </a:solidFill>
                <a:latin typeface="+mn-lt"/>
              </a:rPr>
              <a:t>exposure from</a:t>
            </a:r>
            <a:r>
              <a:rPr lang="en-US" dirty="0" smtClean="0"/>
              <a:t>—</a:t>
            </a:r>
            <a:r>
              <a:rPr lang="en-US" dirty="0" smtClean="0">
                <a:solidFill>
                  <a:schemeClr val="tx1"/>
                </a:solidFill>
                <a:latin typeface="+mn-lt"/>
              </a:rPr>
              <a:t> </a:t>
            </a:r>
          </a:p>
          <a:p>
            <a:pPr lvl="1"/>
            <a:r>
              <a:rPr lang="en-US" dirty="0" smtClean="0">
                <a:solidFill>
                  <a:schemeClr val="tx1"/>
                </a:solidFill>
                <a:latin typeface="+mn-lt"/>
              </a:rPr>
              <a:t>Patient-to-patient contact</a:t>
            </a:r>
          </a:p>
          <a:p>
            <a:pPr lvl="1"/>
            <a:r>
              <a:rPr lang="en-US" dirty="0" smtClean="0">
                <a:latin typeface="+mn-lt"/>
              </a:rPr>
              <a:t>Contact </a:t>
            </a:r>
            <a:r>
              <a:rPr lang="en-US" dirty="0">
                <a:latin typeface="+mn-lt"/>
              </a:rPr>
              <a:t>with contaminated sources, such as environmental surfaces, equipment or supplies</a:t>
            </a:r>
          </a:p>
          <a:p>
            <a:pPr lvl="1"/>
            <a:r>
              <a:rPr lang="en-US" dirty="0">
                <a:latin typeface="+mn-lt"/>
              </a:rPr>
              <a:t>Direct exposure from </a:t>
            </a:r>
            <a:r>
              <a:rPr lang="en-US" dirty="0" smtClean="0">
                <a:latin typeface="+mn-lt"/>
              </a:rPr>
              <a:t>health </a:t>
            </a:r>
            <a:r>
              <a:rPr lang="en-US" dirty="0">
                <a:latin typeface="+mn-lt"/>
              </a:rPr>
              <a:t>care </a:t>
            </a:r>
            <a:r>
              <a:rPr lang="en-US" dirty="0" smtClean="0">
                <a:latin typeface="+mn-lt"/>
              </a:rPr>
              <a:t>providers</a:t>
            </a:r>
            <a:r>
              <a:rPr lang="en-US" baseline="30000" dirty="0"/>
              <a:t>1</a:t>
            </a:r>
            <a:r>
              <a:rPr lang="en-US" dirty="0" smtClean="0">
                <a:latin typeface="+mn-lt"/>
              </a:rPr>
              <a:t> </a:t>
            </a:r>
            <a:endParaRPr lang="en-US" dirty="0">
              <a:latin typeface="+mn-lt"/>
            </a:endParaRPr>
          </a:p>
          <a:p>
            <a:endParaRPr lang="en-US" sz="2600" dirty="0">
              <a:latin typeface="+mn-lt"/>
            </a:endParaRPr>
          </a:p>
        </p:txBody>
      </p:sp>
      <p:sp>
        <p:nvSpPr>
          <p:cNvPr id="5" name="Slide Number Placeholder 4"/>
          <p:cNvSpPr>
            <a:spLocks noGrp="1"/>
          </p:cNvSpPr>
          <p:nvPr>
            <p:ph type="sldNum" sz="quarter" idx="12"/>
          </p:nvPr>
        </p:nvSpPr>
        <p:spPr/>
        <p:txBody>
          <a:bodyPr/>
          <a:lstStyle/>
          <a:p>
            <a:fld id="{C9C0A0FB-A731-4636-ABD1-E3AF0049C66C}" type="slidenum">
              <a:rPr lang="en-US" smtClean="0"/>
              <a:pPr/>
              <a:t>5</a:t>
            </a:fld>
            <a:endParaRPr lang="en-US" dirty="0"/>
          </a:p>
        </p:txBody>
      </p:sp>
    </p:spTree>
    <p:extLst>
      <p:ext uri="{BB962C8B-B14F-4D97-AF65-F5344CB8AC3E}">
        <p14:creationId xmlns:p14="http://schemas.microsoft.com/office/powerpoint/2010/main" val="2264565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58" y="1447800"/>
            <a:ext cx="8177842" cy="785155"/>
          </a:xfrm>
        </p:spPr>
        <p:txBody>
          <a:bodyPr/>
          <a:lstStyle/>
          <a:p>
            <a:pPr algn="ctr"/>
            <a:r>
              <a:rPr lang="en-US" sz="2800" dirty="0" smtClean="0"/>
              <a:t>            </a:t>
            </a:r>
            <a:r>
              <a:rPr lang="en-US" dirty="0" smtClean="0"/>
              <a:t>QAPI for VAI</a:t>
            </a:r>
            <a:endParaRPr lang="en-US" dirty="0"/>
          </a:p>
        </p:txBody>
      </p:sp>
      <p:sp>
        <p:nvSpPr>
          <p:cNvPr id="3" name="Text Placeholder 2"/>
          <p:cNvSpPr>
            <a:spLocks noGrp="1"/>
          </p:cNvSpPr>
          <p:nvPr>
            <p:ph type="body" sz="quarter" idx="10"/>
          </p:nvPr>
        </p:nvSpPr>
        <p:spPr>
          <a:xfrm>
            <a:off x="533400" y="2667000"/>
            <a:ext cx="8018462" cy="3581400"/>
          </a:xfrm>
        </p:spPr>
        <p:txBody>
          <a:bodyPr/>
          <a:lstStyle/>
          <a:p>
            <a:r>
              <a:rPr lang="en-US" dirty="0" smtClean="0"/>
              <a:t>Hemodialysis </a:t>
            </a:r>
            <a:r>
              <a:rPr lang="en-US" dirty="0"/>
              <a:t>f</a:t>
            </a:r>
            <a:r>
              <a:rPr lang="en-US" dirty="0" smtClean="0"/>
              <a:t>acility structure and processes affect outcomes of care</a:t>
            </a:r>
          </a:p>
          <a:p>
            <a:r>
              <a:rPr lang="en-US" dirty="0"/>
              <a:t>When the actual outcome doesn't match with the preferred outcome, </a:t>
            </a:r>
            <a:r>
              <a:rPr lang="en-US" dirty="0" smtClean="0"/>
              <a:t>it is the facility’s duty to assess why and make necessary improvements</a:t>
            </a:r>
          </a:p>
          <a:p>
            <a:r>
              <a:rPr lang="en-US" dirty="0" smtClean="0"/>
              <a:t>NOTICE findings suggest there are six main interventions that may improve and reduce VAI rates </a:t>
            </a:r>
          </a:p>
          <a:p>
            <a:r>
              <a:rPr lang="en-US" dirty="0" smtClean="0"/>
              <a:t>Remember these interventions using the acronym CHARGE!</a:t>
            </a:r>
          </a:p>
          <a:p>
            <a:pPr marL="0" indent="0">
              <a:buNone/>
            </a:pPr>
            <a:endParaRPr lang="en-US" sz="2400" dirty="0"/>
          </a:p>
        </p:txBody>
      </p:sp>
      <p:sp>
        <p:nvSpPr>
          <p:cNvPr id="4" name="Slide Number Placeholder 3"/>
          <p:cNvSpPr>
            <a:spLocks noGrp="1"/>
          </p:cNvSpPr>
          <p:nvPr>
            <p:ph type="sldNum" sz="quarter" idx="12"/>
          </p:nvPr>
        </p:nvSpPr>
        <p:spPr>
          <a:xfrm>
            <a:off x="8054196" y="6528816"/>
            <a:ext cx="1066800" cy="329184"/>
          </a:xfrm>
        </p:spPr>
        <p:txBody>
          <a:bodyPr/>
          <a:lstStyle/>
          <a:p>
            <a:fld id="{C9C0A0FB-A731-4636-ABD1-E3AF0049C66C}" type="slidenum">
              <a:rPr lang="en-US" smtClean="0"/>
              <a:pPr/>
              <a:t>6</a:t>
            </a:fld>
            <a:endParaRPr lang="en-US" dirty="0"/>
          </a:p>
        </p:txBody>
      </p:sp>
    </p:spTree>
    <p:extLst>
      <p:ext uri="{BB962C8B-B14F-4D97-AF65-F5344CB8AC3E}">
        <p14:creationId xmlns:p14="http://schemas.microsoft.com/office/powerpoint/2010/main" val="2866860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The CHARGE! model’s six interventions</a:t>
            </a:r>
          </a:p>
        </p:txBody>
      </p:sp>
      <p:sp>
        <p:nvSpPr>
          <p:cNvPr id="4" name="Slide Number Placeholder 3"/>
          <p:cNvSpPr>
            <a:spLocks noGrp="1"/>
          </p:cNvSpPr>
          <p:nvPr>
            <p:ph type="sldNum" sz="quarter" idx="12"/>
          </p:nvPr>
        </p:nvSpPr>
        <p:spPr/>
        <p:txBody>
          <a:bodyPr/>
          <a:lstStyle/>
          <a:p>
            <a:fld id="{C9C0A0FB-A731-4636-ABD1-E3AF0049C66C}" type="slidenum">
              <a:rPr lang="en-US" smtClean="0"/>
              <a:pPr/>
              <a:t>7</a:t>
            </a:fld>
            <a:endParaRPr lang="en-US" dirty="0"/>
          </a:p>
        </p:txBody>
      </p:sp>
      <p:graphicFrame>
        <p:nvGraphicFramePr>
          <p:cNvPr id="5" name="Diagram 4" descr="CHARGE!&#10;  Culture of Safety&#10;  Hand Hygiene&#10;  Access Site (Preparation/Cleansing)&#10;  Reduce and Remove Catheters&#10;  Great Connection/Disconnection Technique&#10;  Evaluation of Team Infection Control Practices&#10;"/>
          <p:cNvGraphicFramePr/>
          <p:nvPr>
            <p:extLst>
              <p:ext uri="{D42A27DB-BD31-4B8C-83A1-F6EECF244321}">
                <p14:modId xmlns:p14="http://schemas.microsoft.com/office/powerpoint/2010/main" val="3921090668"/>
              </p:ext>
            </p:extLst>
          </p:nvPr>
        </p:nvGraphicFramePr>
        <p:xfrm>
          <a:off x="1447800" y="1371600"/>
          <a:ext cx="6705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153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785155"/>
          </a:xfrm>
        </p:spPr>
        <p:txBody>
          <a:bodyPr/>
          <a:lstStyle/>
          <a:p>
            <a:pPr algn="ctr"/>
            <a:r>
              <a:rPr lang="en-US" sz="3600" dirty="0" smtClean="0"/>
              <a:t>   </a:t>
            </a:r>
            <a:r>
              <a:rPr lang="en-US" sz="3200" dirty="0" smtClean="0"/>
              <a:t>Importance of Using Data</a:t>
            </a:r>
            <a:endParaRPr lang="en-US" sz="3200" dirty="0"/>
          </a:p>
        </p:txBody>
      </p:sp>
      <p:sp>
        <p:nvSpPr>
          <p:cNvPr id="5" name="Text Placeholder 4"/>
          <p:cNvSpPr>
            <a:spLocks noGrp="1"/>
          </p:cNvSpPr>
          <p:nvPr>
            <p:ph type="body" sz="quarter" idx="10"/>
          </p:nvPr>
        </p:nvSpPr>
        <p:spPr>
          <a:xfrm>
            <a:off x="533400" y="2209800"/>
            <a:ext cx="8094662" cy="3443288"/>
          </a:xfrm>
        </p:spPr>
        <p:txBody>
          <a:bodyPr/>
          <a:lstStyle/>
          <a:p>
            <a:pPr lvl="0"/>
            <a:r>
              <a:rPr lang="en-US" dirty="0" smtClean="0"/>
              <a:t>If you don’t know where you are, you won’t know where you need to go</a:t>
            </a:r>
          </a:p>
          <a:p>
            <a:pPr lvl="0"/>
            <a:r>
              <a:rPr lang="en-US" dirty="0" smtClean="0"/>
              <a:t>Simply measuring things will not make them better</a:t>
            </a:r>
          </a:p>
          <a:p>
            <a:pPr lvl="0"/>
            <a:r>
              <a:rPr lang="en-US" dirty="0"/>
              <a:t>For data to be useful, data must be collected, interpreted, and then </a:t>
            </a:r>
            <a:r>
              <a:rPr lang="en-US" dirty="0" smtClean="0"/>
              <a:t>leveraged.</a:t>
            </a:r>
            <a:endParaRPr lang="en-US" dirty="0"/>
          </a:p>
        </p:txBody>
      </p:sp>
      <p:graphicFrame>
        <p:nvGraphicFramePr>
          <p:cNvPr id="10" name="Diagram 9" descr="Graphic using arrows to show progression from collecting data to interpreting it and then leveraging it to achieve desired results."/>
          <p:cNvGraphicFramePr/>
          <p:nvPr>
            <p:extLst>
              <p:ext uri="{D42A27DB-BD31-4B8C-83A1-F6EECF244321}">
                <p14:modId xmlns:p14="http://schemas.microsoft.com/office/powerpoint/2010/main" val="1052407079"/>
              </p:ext>
            </p:extLst>
          </p:nvPr>
        </p:nvGraphicFramePr>
        <p:xfrm>
          <a:off x="1371600" y="2971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C9C0A0FB-A731-4636-ABD1-E3AF0049C66C}"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Why Use Data?</a:t>
            </a:r>
            <a:endParaRPr lang="en-US" sz="3200" dirty="0"/>
          </a:p>
        </p:txBody>
      </p:sp>
      <p:sp>
        <p:nvSpPr>
          <p:cNvPr id="3" name="Text Placeholder 2"/>
          <p:cNvSpPr>
            <a:spLocks noGrp="1"/>
          </p:cNvSpPr>
          <p:nvPr>
            <p:ph type="body" sz="quarter" idx="10"/>
          </p:nvPr>
        </p:nvSpPr>
        <p:spPr>
          <a:xfrm>
            <a:off x="914400" y="2057400"/>
            <a:ext cx="7713662" cy="3748088"/>
          </a:xfrm>
        </p:spPr>
        <p:txBody>
          <a:bodyPr/>
          <a:lstStyle/>
          <a:p>
            <a:r>
              <a:rPr lang="en-US" dirty="0" smtClean="0"/>
              <a:t>Adds credibility to your actions</a:t>
            </a:r>
            <a:endParaRPr lang="en-US" dirty="0"/>
          </a:p>
          <a:p>
            <a:r>
              <a:rPr lang="en-US" dirty="0" smtClean="0"/>
              <a:t>Aids in motivating change and aligning others with your cause</a:t>
            </a:r>
            <a:endParaRPr lang="en-US" dirty="0"/>
          </a:p>
          <a:p>
            <a:r>
              <a:rPr lang="en-US" dirty="0" smtClean="0"/>
              <a:t>Provides reason and backing for focus on quality improvement project</a:t>
            </a:r>
          </a:p>
          <a:p>
            <a:r>
              <a:rPr lang="en-US" dirty="0" smtClean="0"/>
              <a:t>Ensures correct focus</a:t>
            </a:r>
            <a:endParaRPr lang="en-US" baseline="30000" dirty="0"/>
          </a:p>
          <a:p>
            <a:endParaRPr lang="en-US" dirty="0"/>
          </a:p>
        </p:txBody>
      </p:sp>
      <p:graphicFrame>
        <p:nvGraphicFramePr>
          <p:cNvPr id="4" name="Diagram 3" descr="Graphic using arrows to show progression from collecting data to interpreting it and then leveraging it to achieve desired results."/>
          <p:cNvGraphicFramePr/>
          <p:nvPr>
            <p:extLst>
              <p:ext uri="{D42A27DB-BD31-4B8C-83A1-F6EECF244321}">
                <p14:modId xmlns:p14="http://schemas.microsoft.com/office/powerpoint/2010/main" val="865100238"/>
              </p:ext>
            </p:extLst>
          </p:nvPr>
        </p:nvGraphicFramePr>
        <p:xfrm>
          <a:off x="1371600" y="3810000"/>
          <a:ext cx="6096000"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fld id="{C9C0A0FB-A731-4636-ABD1-E3AF0049C66C}" type="slidenum">
              <a:rPr lang="en-US" smtClean="0"/>
              <a:pPr/>
              <a:t>9</a:t>
            </a:fld>
            <a:endParaRPr lang="en-US" dirty="0"/>
          </a:p>
        </p:txBody>
      </p:sp>
    </p:spTree>
    <p:extLst>
      <p:ext uri="{BB962C8B-B14F-4D97-AF65-F5344CB8AC3E}">
        <p14:creationId xmlns:p14="http://schemas.microsoft.com/office/powerpoint/2010/main" val="1733017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HAI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I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5327</Words>
  <Application>Microsoft Office PowerPoint</Application>
  <PresentationFormat>On-screen Show (4:3)</PresentationFormat>
  <Paragraphs>601</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HAI Page 1</vt:lpstr>
      <vt:lpstr>HAI Page 2+</vt:lpstr>
      <vt:lpstr>Using Checklists and Audit Tools To Improve Care in Hemodialysis Facilities</vt:lpstr>
      <vt:lpstr>Objectives</vt:lpstr>
      <vt:lpstr>Overview</vt:lpstr>
      <vt:lpstr>Using NOTICE in Dialysis Facilities</vt:lpstr>
      <vt:lpstr>Why Worry About Infections?</vt:lpstr>
      <vt:lpstr>            QAPI for VAI</vt:lpstr>
      <vt:lpstr>The CHARGE! model’s six interventions</vt:lpstr>
      <vt:lpstr>   Importance of Using Data</vt:lpstr>
      <vt:lpstr>Why Use Data?</vt:lpstr>
      <vt:lpstr>Keys to Using Data</vt:lpstr>
      <vt:lpstr>Decide What Matters</vt:lpstr>
      <vt:lpstr>Making Data Accessible</vt:lpstr>
      <vt:lpstr>      Make Data Accessible to Everyone</vt:lpstr>
      <vt:lpstr>Focus Your Efforts</vt:lpstr>
      <vt:lpstr>                Be Prepared To Operate Differently</vt:lpstr>
      <vt:lpstr>Remember…</vt:lpstr>
      <vt:lpstr>Using the NOTICE Tools: Promoting The Science of Safety</vt:lpstr>
      <vt:lpstr>             Keys to the Science of Safety</vt:lpstr>
      <vt:lpstr>Use the NOTICE Tools To Standardize</vt:lpstr>
      <vt:lpstr>     Standardize:  NOTICE Checklists</vt:lpstr>
      <vt:lpstr>NOTICE Checklists</vt:lpstr>
      <vt:lpstr>CVC Procedural Checklist</vt:lpstr>
      <vt:lpstr>       NOTICE Procedural Checklists</vt:lpstr>
      <vt:lpstr>           Using the Procedural Checklists</vt:lpstr>
      <vt:lpstr>         Checklists Work Well In Tandem        With Other Tools</vt:lpstr>
      <vt:lpstr>               Checklist Education:  5 Moments              For Hand Hygiene</vt:lpstr>
      <vt:lpstr>        Using the NOTICE Tools To                     Create Independent Checks</vt:lpstr>
      <vt:lpstr>Independent Checks:  Process Audits</vt:lpstr>
      <vt:lpstr>NOTICE Process Audits</vt:lpstr>
      <vt:lpstr>  Conducting Process Audits</vt:lpstr>
      <vt:lpstr>   Using Process Audit Results</vt:lpstr>
      <vt:lpstr>     A Success Story:  Facility A</vt:lpstr>
      <vt:lpstr>Summarizing the Data</vt:lpstr>
      <vt:lpstr>Sharing Data</vt:lpstr>
      <vt:lpstr>    Using the NOTICE Tools     To Learn From Defects</vt:lpstr>
      <vt:lpstr>What is a Defect?</vt:lpstr>
      <vt:lpstr>  How Defects Impact Patient Harm6 </vt:lpstr>
      <vt:lpstr>        Tools To Identify and Learn From Defects</vt:lpstr>
      <vt:lpstr>Learn From Defects: 4 Questions2</vt:lpstr>
      <vt:lpstr>Examples of Defects in Dialysis Facilities</vt:lpstr>
      <vt:lpstr>  Using the NOTICE Tools To—</vt:lpstr>
      <vt:lpstr>References</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AHRQ</dc:creator>
  <cp:lastModifiedBy>Windows User</cp:lastModifiedBy>
  <cp:revision>36</cp:revision>
  <dcterms:created xsi:type="dcterms:W3CDTF">2014-07-21T15:39:36Z</dcterms:created>
  <dcterms:modified xsi:type="dcterms:W3CDTF">2014-12-02T20:59:50Z</dcterms:modified>
</cp:coreProperties>
</file>