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8" r:id="rId2"/>
    <p:sldId id="260" r:id="rId3"/>
    <p:sldId id="328" r:id="rId4"/>
    <p:sldId id="367" r:id="rId5"/>
    <p:sldId id="329" r:id="rId6"/>
    <p:sldId id="330" r:id="rId7"/>
    <p:sldId id="332" r:id="rId8"/>
    <p:sldId id="350" r:id="rId9"/>
    <p:sldId id="336" r:id="rId10"/>
    <p:sldId id="352" r:id="rId11"/>
    <p:sldId id="368" r:id="rId12"/>
    <p:sldId id="360" r:id="rId13"/>
    <p:sldId id="263" r:id="rId14"/>
    <p:sldId id="264" r:id="rId15"/>
  </p:sldIdLst>
  <p:sldSz cx="9144000" cy="6858000" type="screen4x3"/>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10A28D-563F-460C-B8B1-FCA598658794}">
          <p14:sldIdLst>
            <p14:sldId id="258"/>
            <p14:sldId id="260"/>
            <p14:sldId id="328"/>
            <p14:sldId id="367"/>
            <p14:sldId id="329"/>
            <p14:sldId id="330"/>
            <p14:sldId id="332"/>
            <p14:sldId id="350"/>
            <p14:sldId id="336"/>
            <p14:sldId id="352"/>
            <p14:sldId id="368"/>
            <p14:sldId id="360"/>
          </p14:sldIdLst>
        </p14:section>
        <p14:section name="Wrap-up Slides" id="{8C6E2123-8708-47A6-ACC4-D99284F27D1A}">
          <p14:sldIdLst>
            <p14:sldId id="263"/>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d, Heidi" initials="WH" lastIdx="1" clrIdx="0"/>
  <p:cmAuthor id="2" name="Johnson, Katie" initials="JK" lastIdx="14" clrIdx="1">
    <p:extLst/>
  </p:cmAuthor>
  <p:cmAuthor id="3" name="Wilkins, Amanda" initials="WA" lastIdx="3" clrIdx="2">
    <p:extLst/>
  </p:cmAuthor>
  <p:cmAuthor id="4" name="Chris Heidenrich OCKT" initials="CH"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7" autoAdjust="0"/>
    <p:restoredTop sz="89714" autoAdjust="0"/>
  </p:normalViewPr>
  <p:slideViewPr>
    <p:cSldViewPr>
      <p:cViewPr varScale="1">
        <p:scale>
          <a:sx n="103" d="100"/>
          <a:sy n="103" d="100"/>
        </p:scale>
        <p:origin x="161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3" d="100"/>
          <a:sy n="43" d="100"/>
        </p:scale>
        <p:origin x="232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660987" cy="466434"/>
          </a:xfrm>
          <a:prstGeom prst="rect">
            <a:avLst/>
          </a:prstGeom>
        </p:spPr>
        <p:txBody>
          <a:bodyPr vert="horz" lIns="93172" tIns="46586" rIns="93172" bIns="46586" rtlCol="0"/>
          <a:lstStyle>
            <a:lvl1pPr algn="l">
              <a:defRPr sz="1300"/>
            </a:lvl1pPr>
          </a:lstStyle>
          <a:p>
            <a:r>
              <a:rPr lang="en-US" i="1" dirty="0"/>
              <a:t>AHRQ Safety Program for Long-term Care: HAIs/CAUTI</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1294818C-C5E6-4C97-AB59-51A0BEB6BCA3}" type="datetimeFigureOut">
              <a:rPr lang="en-US" smtClean="0"/>
              <a:pPr/>
              <a:t>2/19/2019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05864C71-5AE8-4EEE-B429-72BEFCD15655}" type="slidenum">
              <a:rPr lang="en-US" smtClean="0"/>
              <a:pPr/>
              <a:t>‹#›</a:t>
            </a:fld>
            <a:endParaRPr lang="en-US" dirty="0"/>
          </a:p>
        </p:txBody>
      </p:sp>
    </p:spTree>
    <p:extLst>
      <p:ext uri="{BB962C8B-B14F-4D97-AF65-F5344CB8AC3E}">
        <p14:creationId xmlns:p14="http://schemas.microsoft.com/office/powerpoint/2010/main" val="343629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38880" cy="464820"/>
          </a:xfrm>
          <a:prstGeom prst="rect">
            <a:avLst/>
          </a:prstGeom>
        </p:spPr>
        <p:txBody>
          <a:bodyPr vert="horz" lIns="93172" tIns="46586" rIns="93172" bIns="46586" rtlCol="0"/>
          <a:lstStyle>
            <a:lvl1pPr algn="l">
              <a:defRPr sz="1300" i="1"/>
            </a:lvl1pPr>
          </a:lstStyle>
          <a:p>
            <a:r>
              <a:rPr lang="en-US" dirty="0"/>
              <a:t>AHRQ Safety Program for Long-term Care: HAIs/CAUTI</a:t>
            </a:r>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5CF82FAD-8BB0-4479-9DF0-2328E008BF9D}" type="datetimeFigureOut">
              <a:rPr lang="en-US" smtClean="0"/>
              <a:pPr/>
              <a:t>2/19/2019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6E937DA-D2BD-44D8-8B1E-805F667718EF}" type="slidenum">
              <a:rPr lang="en-US" smtClean="0"/>
              <a:pPr/>
              <a:t>‹#›</a:t>
            </a:fld>
            <a:endParaRPr lang="en-US" dirty="0"/>
          </a:p>
        </p:txBody>
      </p:sp>
    </p:spTree>
    <p:extLst>
      <p:ext uri="{BB962C8B-B14F-4D97-AF65-F5344CB8AC3E}">
        <p14:creationId xmlns:p14="http://schemas.microsoft.com/office/powerpoint/2010/main" val="151992531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Welcome to today’s educational session on antibiotic stewardship. This module is part of the </a:t>
            </a:r>
            <a:r>
              <a:rPr lang="en-US" altLang="en-US" i="1" dirty="0"/>
              <a:t>Agency for Healthcare Research and Quality (or AHRQ) Safety Program for Long-Term Care that addresses Healthcare-Associated Infections (or HAIs) and Catheter-Associated Urinary Tract Infections (or CAUTI).</a:t>
            </a:r>
          </a:p>
          <a:p>
            <a:endParaRPr lang="en-US" altLang="en-US" i="1" dirty="0"/>
          </a:p>
          <a:p>
            <a:r>
              <a:rPr lang="en-US" altLang="en-US" dirty="0"/>
              <a:t>This education session was designed with all long-term care facility staff in mind, because every team member is important in helping make your long-term care facility a safe place to live and work! </a:t>
            </a:r>
            <a:endParaRPr lang="en-US" dirty="0">
              <a:latin typeface="Calibri"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26E937DA-D2BD-44D8-8B1E-805F667718EF}" type="slidenum">
              <a:rPr lang="en-US" smtClean="0"/>
              <a:pPr/>
              <a:t>1</a:t>
            </a:fld>
            <a:endParaRPr lang="en-US" dirty="0"/>
          </a:p>
        </p:txBody>
      </p:sp>
    </p:spTree>
    <p:extLst>
      <p:ext uri="{BB962C8B-B14F-4D97-AF65-F5344CB8AC3E}">
        <p14:creationId xmlns:p14="http://schemas.microsoft.com/office/powerpoint/2010/main" val="152923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CDC developed seven core elements to help nursing homes and long-term care facilities implement successful antibiotic stewardship programs. </a:t>
            </a:r>
          </a:p>
          <a:p>
            <a:r>
              <a:rPr lang="en-US" baseline="0" dirty="0"/>
              <a:t>These elements are </a:t>
            </a:r>
          </a:p>
          <a:p>
            <a:pPr marL="165261" indent="-165261">
              <a:buFont typeface="Arial" panose="020B0604020202020204" pitchFamily="34" charset="0"/>
              <a:buChar char="•"/>
            </a:pPr>
            <a:r>
              <a:rPr lang="en-US" baseline="0" dirty="0"/>
              <a:t>Leadership Commitment,</a:t>
            </a:r>
          </a:p>
          <a:p>
            <a:pPr marL="165261" indent="-165261">
              <a:buFont typeface="Arial" panose="020B0604020202020204" pitchFamily="34" charset="0"/>
              <a:buChar char="•"/>
            </a:pPr>
            <a:r>
              <a:rPr lang="en-US" baseline="0" dirty="0"/>
              <a:t>Accountability,</a:t>
            </a:r>
          </a:p>
          <a:p>
            <a:pPr marL="165261" indent="-165261">
              <a:buFont typeface="Arial" panose="020B0604020202020204" pitchFamily="34" charset="0"/>
              <a:buChar char="•"/>
            </a:pPr>
            <a:r>
              <a:rPr lang="en-US" baseline="0" dirty="0"/>
              <a:t>Drug Expertise,</a:t>
            </a:r>
          </a:p>
          <a:p>
            <a:pPr marL="165261" indent="-165261">
              <a:buFont typeface="Arial" panose="020B0604020202020204" pitchFamily="34" charset="0"/>
              <a:buChar char="•"/>
            </a:pPr>
            <a:r>
              <a:rPr lang="en-US" baseline="0" dirty="0"/>
              <a:t>Actions to Improve Use,</a:t>
            </a:r>
          </a:p>
          <a:p>
            <a:pPr marL="165261" indent="-165261">
              <a:buFont typeface="Arial" panose="020B0604020202020204" pitchFamily="34" charset="0"/>
              <a:buChar char="•"/>
            </a:pPr>
            <a:r>
              <a:rPr lang="en-US" baseline="0" dirty="0"/>
              <a:t>Tracking,</a:t>
            </a:r>
          </a:p>
          <a:p>
            <a:pPr marL="165261" indent="-165261">
              <a:buFont typeface="Arial" panose="020B0604020202020204" pitchFamily="34" charset="0"/>
              <a:buChar char="•"/>
            </a:pPr>
            <a:r>
              <a:rPr lang="en-US" baseline="0" dirty="0"/>
              <a:t>Reporting and</a:t>
            </a:r>
          </a:p>
          <a:p>
            <a:pPr marL="165261" indent="-165261">
              <a:buFont typeface="Arial" panose="020B0604020202020204" pitchFamily="34" charset="0"/>
              <a:buChar char="•"/>
            </a:pPr>
            <a:r>
              <a:rPr lang="en-US" baseline="0" dirty="0"/>
              <a:t>Education.</a:t>
            </a:r>
          </a:p>
          <a:p>
            <a:endParaRPr lang="en-US" baseline="0" dirty="0"/>
          </a:p>
          <a:p>
            <a:r>
              <a:rPr lang="en-US" baseline="0" dirty="0"/>
              <a:t>Your facility may have already begun implementing these core elements to improve your antibiotic stewardship program.</a:t>
            </a:r>
            <a:endParaRPr lang="en-US"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10</a:t>
            </a:fld>
            <a:endParaRPr lang="en-US" dirty="0"/>
          </a:p>
        </p:txBody>
      </p:sp>
    </p:spTree>
    <p:extLst>
      <p:ext uri="{BB962C8B-B14F-4D97-AF65-F5344CB8AC3E}">
        <p14:creationId xmlns:p14="http://schemas.microsoft.com/office/powerpoint/2010/main" val="79512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As members of the frontline care</a:t>
            </a:r>
            <a:r>
              <a:rPr lang="en-US" baseline="0" dirty="0"/>
              <a:t> team you </a:t>
            </a:r>
            <a:r>
              <a:rPr lang="en-US" baseline="0" dirty="0" smtClean="0"/>
              <a:t>play </a:t>
            </a:r>
            <a:r>
              <a:rPr lang="en-US" baseline="0" dirty="0"/>
              <a:t>a crucial role in the element of education. Sometimes residents and families can be the ones driving inappropriate antibiotic use. Engaging and educating residents and families is a crucial part of a successful stewardship program. Interactive, face-to face education has the strongest evidence for improving perceptions. </a:t>
            </a:r>
            <a:endParaRPr lang="en-US" dirty="0"/>
          </a:p>
          <a:p>
            <a:endParaRPr lang="en-US" dirty="0"/>
          </a:p>
          <a:p>
            <a:pPr>
              <a:spcBef>
                <a:spcPts val="1157"/>
              </a:spcBef>
            </a:pPr>
            <a:r>
              <a:rPr lang="en-US" dirty="0"/>
              <a:t>Remember, effective communication should </a:t>
            </a:r>
            <a:r>
              <a:rPr lang="en-US" dirty="0" smtClean="0"/>
              <a:t>be</a:t>
            </a:r>
            <a:r>
              <a:rPr lang="en-US" baseline="0" dirty="0" smtClean="0"/>
              <a:t> c</a:t>
            </a:r>
            <a:r>
              <a:rPr lang="en-US" dirty="0" smtClean="0"/>
              <a:t>omplete, clear, brief,</a:t>
            </a:r>
            <a:r>
              <a:rPr lang="en-US" baseline="0" dirty="0" smtClean="0"/>
              <a:t> and t</a:t>
            </a:r>
            <a:r>
              <a:rPr lang="en-US" dirty="0" smtClean="0"/>
              <a:t>imely.</a:t>
            </a:r>
            <a:endParaRPr lang="en-US" dirty="0"/>
          </a:p>
        </p:txBody>
      </p:sp>
      <p:sp>
        <p:nvSpPr>
          <p:cNvPr id="4" name="Slide Number Placeholder 3"/>
          <p:cNvSpPr>
            <a:spLocks noGrp="1"/>
          </p:cNvSpPr>
          <p:nvPr>
            <p:ph type="sldNum" sz="quarter" idx="10"/>
          </p:nvPr>
        </p:nvSpPr>
        <p:spPr/>
        <p:txBody>
          <a:bodyPr/>
          <a:lstStyle/>
          <a:p>
            <a:pPr defTabSz="881390"/>
            <a:fld id="{08D7840E-3491-4664-8C90-A948DDB1B133}" type="slidenum">
              <a:rPr lang="en-US">
                <a:solidFill>
                  <a:prstClr val="black"/>
                </a:solidFill>
                <a:latin typeface="Calibri"/>
              </a:rPr>
              <a:pPr defTabSz="881390"/>
              <a:t>11</a:t>
            </a:fld>
            <a:endParaRPr lang="en-US" dirty="0">
              <a:solidFill>
                <a:prstClr val="black"/>
              </a:solidFill>
              <a:latin typeface="Calibri"/>
            </a:endParaRPr>
          </a:p>
        </p:txBody>
      </p:sp>
    </p:spTree>
    <p:extLst>
      <p:ext uri="{BB962C8B-B14F-4D97-AF65-F5344CB8AC3E}">
        <p14:creationId xmlns:p14="http://schemas.microsoft.com/office/powerpoint/2010/main" val="401129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Consider using TeamSTEPPS communication strategies to standardize communication about antibiotic use. Using</a:t>
            </a:r>
            <a:r>
              <a:rPr lang="en-US" baseline="0" dirty="0"/>
              <a:t> SBAR will help ensure that all of the necessary information is being communicated in a way that is easy and straightforward for the resident and his or her family to follow. </a:t>
            </a:r>
          </a:p>
          <a:p>
            <a:pPr defTabSz="881390">
              <a:defRPr/>
            </a:pPr>
            <a:endParaRPr lang="en-US" dirty="0"/>
          </a:p>
          <a:p>
            <a:pPr defTabSz="881390">
              <a:defRPr/>
            </a:pPr>
            <a:r>
              <a:rPr lang="en-US" dirty="0"/>
              <a:t>During</a:t>
            </a:r>
            <a:r>
              <a:rPr lang="en-US" baseline="0" dirty="0"/>
              <a:t> your communication consider having a brochure ready to provide more information about the potential harm of prescribing antibiotics if they are not medically necessary. </a:t>
            </a:r>
            <a:endParaRPr lang="en-US"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12</a:t>
            </a:fld>
            <a:endParaRPr lang="en-US" dirty="0"/>
          </a:p>
        </p:txBody>
      </p:sp>
    </p:spTree>
    <p:extLst>
      <p:ext uri="{BB962C8B-B14F-4D97-AF65-F5344CB8AC3E}">
        <p14:creationId xmlns:p14="http://schemas.microsoft.com/office/powerpoint/2010/main" val="157627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0" y="4415790"/>
            <a:ext cx="6499225" cy="4585486"/>
          </a:xfrm>
        </p:spPr>
        <p:txBody>
          <a:bodyPr/>
          <a:lstStyle/>
          <a:p>
            <a:pPr>
              <a:spcAft>
                <a:spcPts val="637"/>
              </a:spcAft>
              <a:defRPr/>
            </a:pPr>
            <a:r>
              <a:rPr lang="en-US" altLang="en-US" dirty="0"/>
              <a:t>As we wrap up today’s discussion, I’d like to thank you for your time and attention to this program and for working to make your long-term care facility a safer place for residents, family members</a:t>
            </a:r>
            <a:r>
              <a:rPr lang="en-US" altLang="en-US" baseline="0" dirty="0"/>
              <a:t> </a:t>
            </a:r>
            <a:r>
              <a:rPr lang="en-US" altLang="en-US" dirty="0"/>
              <a:t>and staff. </a:t>
            </a:r>
            <a:endParaRPr lang="en-US" dirty="0"/>
          </a:p>
          <a:p>
            <a:pPr>
              <a:spcAft>
                <a:spcPts val="637"/>
              </a:spcAft>
              <a:defRPr/>
            </a:pPr>
            <a:r>
              <a:rPr lang="en-US" dirty="0"/>
              <a:t>The following resources are available to you as participants in this program. We hope that these resources will be useful as you help your facility improve its antibiotic stewardship and prevention of HAI/CAUTIs. </a:t>
            </a:r>
          </a:p>
          <a:p>
            <a:pPr defTabSz="984834">
              <a:spcAft>
                <a:spcPts val="637"/>
              </a:spcAft>
              <a:defRPr/>
            </a:pPr>
            <a:r>
              <a:rPr lang="en-US" dirty="0"/>
              <a:t>Thank you </a:t>
            </a:r>
            <a:r>
              <a:rPr lang="en-US" baseline="0" dirty="0"/>
              <a:t>again for participating in this training. Have a great rest of your day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433990-EB80-4D27-BF47-226E62CA9FF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237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33990-EB80-4D27-BF47-226E62CA9FFF}" type="slidenum">
              <a:rPr lang="en-US" smtClean="0"/>
              <a:pPr/>
              <a:t>14</a:t>
            </a:fld>
            <a:endParaRPr lang="en-US" dirty="0"/>
          </a:p>
        </p:txBody>
      </p:sp>
    </p:spTree>
    <p:extLst>
      <p:ext uri="{BB962C8B-B14F-4D97-AF65-F5344CB8AC3E}">
        <p14:creationId xmlns:p14="http://schemas.microsoft.com/office/powerpoint/2010/main" val="253807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Upon completion of this webinar, participants will be able to: </a:t>
            </a:r>
          </a:p>
          <a:p>
            <a:pPr marL="165261" indent="-165261">
              <a:spcBef>
                <a:spcPts val="1735"/>
              </a:spcBef>
              <a:buFont typeface="Arial" panose="020B0604020202020204" pitchFamily="34" charset="0"/>
              <a:buChar char="•"/>
            </a:pPr>
            <a:r>
              <a:rPr lang="en-US" dirty="0"/>
              <a:t>Describe how antibiotic stewardship is linked to infection prevention;</a:t>
            </a:r>
          </a:p>
          <a:p>
            <a:pPr marL="165261" indent="-165261">
              <a:spcBef>
                <a:spcPts val="1735"/>
              </a:spcBef>
              <a:buFont typeface="Arial" panose="020B0604020202020204" pitchFamily="34" charset="0"/>
              <a:buChar char="•"/>
            </a:pPr>
            <a:r>
              <a:rPr lang="en-US" dirty="0"/>
              <a:t>Explain how over-treating urinary tract infections (UTI) and catheter-associated urinary tract infections (CAUTI) can contribute to microbial resistance burden; and</a:t>
            </a:r>
          </a:p>
          <a:p>
            <a:pPr marL="165261" indent="-165261">
              <a:spcBef>
                <a:spcPts val="1735"/>
              </a:spcBef>
              <a:buFont typeface="Arial" panose="020B0604020202020204" pitchFamily="34" charset="0"/>
              <a:buChar char="•"/>
            </a:pPr>
            <a:r>
              <a:rPr lang="en-US" dirty="0"/>
              <a:t>List the core elements of executing an antibiotic stewardship program.</a:t>
            </a:r>
          </a:p>
          <a:p>
            <a:endParaRPr lang="en-US" b="1"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2</a:t>
            </a:fld>
            <a:endParaRPr lang="en-US" dirty="0"/>
          </a:p>
        </p:txBody>
      </p:sp>
    </p:spTree>
    <p:extLst>
      <p:ext uri="{BB962C8B-B14F-4D97-AF65-F5344CB8AC3E}">
        <p14:creationId xmlns:p14="http://schemas.microsoft.com/office/powerpoint/2010/main" val="341013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57"/>
              </a:spcBef>
            </a:pPr>
            <a:r>
              <a:rPr lang="en-US" dirty="0">
                <a:latin typeface="Calibri"/>
              </a:rPr>
              <a:t>Antibiotic</a:t>
            </a:r>
            <a:r>
              <a:rPr lang="en-US" baseline="0" dirty="0">
                <a:latin typeface="Calibri"/>
              </a:rPr>
              <a:t> resistance is a growing problem. </a:t>
            </a:r>
            <a:r>
              <a:rPr lang="en-US" dirty="0"/>
              <a:t>Every year 2 million people get sick with antibiotic-resistant infections and about 23,000 of these people will die from their resistant infections. </a:t>
            </a:r>
          </a:p>
          <a:p>
            <a:pPr>
              <a:spcBef>
                <a:spcPts val="1157"/>
              </a:spcBef>
            </a:pPr>
            <a:endParaRPr lang="en-US" dirty="0"/>
          </a:p>
          <a:p>
            <a:pPr>
              <a:spcBef>
                <a:spcPts val="1157"/>
              </a:spcBef>
            </a:pPr>
            <a:r>
              <a:rPr lang="en-US" dirty="0"/>
              <a:t>Antibiotic resistance costs as much as $20 billion in direct health care expenses per year.</a:t>
            </a:r>
          </a:p>
          <a:p>
            <a:endParaRPr lang="en-US" dirty="0">
              <a:latin typeface="Calibri"/>
            </a:endParaRPr>
          </a:p>
        </p:txBody>
      </p:sp>
      <p:sp>
        <p:nvSpPr>
          <p:cNvPr id="4" name="Slide Number Placeholder 3"/>
          <p:cNvSpPr>
            <a:spLocks noGrp="1"/>
          </p:cNvSpPr>
          <p:nvPr>
            <p:ph type="sldNum" sz="quarter" idx="10"/>
          </p:nvPr>
        </p:nvSpPr>
        <p:spPr/>
        <p:txBody>
          <a:bodyPr/>
          <a:lstStyle/>
          <a:p>
            <a:fld id="{26E937DA-D2BD-44D8-8B1E-805F667718EF}" type="slidenum">
              <a:rPr lang="en-US" smtClean="0"/>
              <a:pPr/>
              <a:t>3</a:t>
            </a:fld>
            <a:endParaRPr lang="en-US" dirty="0"/>
          </a:p>
        </p:txBody>
      </p:sp>
    </p:spTree>
    <p:extLst>
      <p:ext uri="{BB962C8B-B14F-4D97-AF65-F5344CB8AC3E}">
        <p14:creationId xmlns:p14="http://schemas.microsoft.com/office/powerpoint/2010/main" val="255384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0" dirty="0"/>
              <a:t>The reason we care so much about preventing antibiotic</a:t>
            </a:r>
            <a:r>
              <a:rPr lang="en-US" b="0" baseline="0" dirty="0"/>
              <a:t> resistance in long-term care is that long-term care facilities seem to be the source for many of the highly resistant strains we are now seeing in acute care. And we care about antibiotic stewardship in long-term care because our residents are suffering ill effects of excessive antibiotic use—roughly a third of healthcare-associated </a:t>
            </a:r>
            <a:r>
              <a:rPr lang="en-US" b="0" i="1" baseline="0" dirty="0"/>
              <a:t>C. diff</a:t>
            </a:r>
            <a:r>
              <a:rPr lang="en-US" b="0" baseline="0" dirty="0"/>
              <a:t> originates in long-term care.</a:t>
            </a:r>
            <a:endParaRPr lang="en-US" b="0"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4</a:t>
            </a:fld>
            <a:endParaRPr lang="en-US" dirty="0"/>
          </a:p>
        </p:txBody>
      </p:sp>
    </p:spTree>
    <p:extLst>
      <p:ext uri="{BB962C8B-B14F-4D97-AF65-F5344CB8AC3E}">
        <p14:creationId xmlns:p14="http://schemas.microsoft.com/office/powerpoint/2010/main" val="57719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0" dirty="0"/>
              <a:t>Long-term care is critical in the fight to stop the rise</a:t>
            </a:r>
            <a:r>
              <a:rPr lang="en-US" b="0" baseline="0" dirty="0"/>
              <a:t> of resistant bacteria.</a:t>
            </a:r>
          </a:p>
          <a:p>
            <a:pPr defTabSz="881390">
              <a:defRPr/>
            </a:pPr>
            <a:endParaRPr lang="en-US" b="0" baseline="0" dirty="0"/>
          </a:p>
          <a:p>
            <a:pPr defTabSz="881390">
              <a:defRPr/>
            </a:pPr>
            <a:r>
              <a:rPr lang="en-US" b="0" baseline="0" dirty="0"/>
              <a:t>Here’s why we need a coordinated approach. The resistant bacteria are being transferred back and forth between health care facilities along with the patients. Simply doing screening on patients in acute care facilities is not enough—long-term care facilities need to be able to alert acute care facilities when sending a resident who has a very resistant organism, and at the same time, long-term care facilities need to know when they are going to bring in a resident who has acquired some bacteria in the hospital that can endanger other residents. That’s why we need a unified alerting system, and long-term care needs to be at the table to develop this innovation</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5</a:t>
            </a:fld>
            <a:endParaRPr lang="en-US" dirty="0"/>
          </a:p>
        </p:txBody>
      </p:sp>
    </p:spTree>
    <p:extLst>
      <p:ext uri="{BB962C8B-B14F-4D97-AF65-F5344CB8AC3E}">
        <p14:creationId xmlns:p14="http://schemas.microsoft.com/office/powerpoint/2010/main" val="272187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Here’s how antibiotic resistance</a:t>
            </a:r>
            <a:r>
              <a:rPr lang="en-US" b="0" baseline="0" dirty="0"/>
              <a:t> develops. In field 1, we can see a bunch of bacteria, much like what is in the normal human gut. If you give the resident antibiotics, only a few bacteria survive—and these tend to be resistant to that antibiotic. These resistant bacteria multiply and take over. Even worse, in panel 4, the resistant bacteria share their resistance traits with other bacteria, now making them resistant too. This can also happen in the human intestine. Every course of antibiotics carries these risks—and nursing home residents get a lot of antibiotics each year. Many of these rounds of antibiotics are unnecessary. And that is why we are talking about antibiotic stewardship today. We are learning when to give antibiotics and when to withhold antibiotics</a:t>
            </a:r>
            <a:r>
              <a:rPr lang="en-US" b="0" baseline="0" dirty="0" smtClean="0"/>
              <a:t>. </a:t>
            </a:r>
            <a:endParaRPr lang="en-US" b="0" dirty="0"/>
          </a:p>
          <a:p>
            <a:endParaRPr lang="en-US"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6</a:t>
            </a:fld>
            <a:endParaRPr lang="en-US" dirty="0"/>
          </a:p>
        </p:txBody>
      </p:sp>
    </p:spTree>
    <p:extLst>
      <p:ext uri="{BB962C8B-B14F-4D97-AF65-F5344CB8AC3E}">
        <p14:creationId xmlns:p14="http://schemas.microsoft.com/office/powerpoint/2010/main" val="129819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We tend</a:t>
            </a:r>
            <a:r>
              <a:rPr lang="en-US" baseline="0" dirty="0"/>
              <a:t> to think of antibiotics as good or helpful. But we tend to forget the side effects of antibiotics that can be harmful: allergic reactions, rashes, diarrhea, </a:t>
            </a:r>
            <a:r>
              <a:rPr lang="en-US" i="1" baseline="0" dirty="0"/>
              <a:t>C. diff</a:t>
            </a:r>
            <a:r>
              <a:rPr lang="en-US" baseline="0" dirty="0"/>
              <a:t> diarrhea, and the onset of resistant bacteria. The common practice of requesting antibiotic orders over the phone can lead to inappropriate use. Also, documentation about why antibiotics are used in long-term care is spotty. Improving documentation for the rationale for antibiotic use is an important step </a:t>
            </a:r>
            <a:r>
              <a:rPr lang="en-US" baseline="0" dirty="0" smtClean="0"/>
              <a:t>toward </a:t>
            </a:r>
            <a:r>
              <a:rPr lang="en-US" baseline="0" dirty="0"/>
              <a:t>more effective use of antibiotics.</a:t>
            </a:r>
            <a:endParaRPr lang="en-US"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7</a:t>
            </a:fld>
            <a:endParaRPr lang="en-US" dirty="0"/>
          </a:p>
        </p:txBody>
      </p:sp>
    </p:spTree>
    <p:extLst>
      <p:ext uri="{BB962C8B-B14F-4D97-AF65-F5344CB8AC3E}">
        <p14:creationId xmlns:p14="http://schemas.microsoft.com/office/powerpoint/2010/main" val="316944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0" y="4183995"/>
            <a:ext cx="6499225" cy="4415175"/>
          </a:xfrm>
        </p:spPr>
        <p:txBody>
          <a:bodyPr/>
          <a:lstStyle/>
          <a:p>
            <a:r>
              <a:rPr lang="en-US" sz="1000" dirty="0"/>
              <a:t>How can we fight back against antibiotic resistance? The Centers for Disease Control and Prevention, or CDC, devised four key strategies to combat resistance. </a:t>
            </a:r>
          </a:p>
          <a:p>
            <a:endParaRPr lang="en-US" sz="1000" dirty="0"/>
          </a:p>
          <a:p>
            <a:pPr defTabSz="881390">
              <a:defRPr/>
            </a:pPr>
            <a:r>
              <a:rPr lang="en-US" sz="1000" i="1" dirty="0"/>
              <a:t>[CLICK]</a:t>
            </a:r>
            <a:endParaRPr lang="en-US" sz="1000" dirty="0"/>
          </a:p>
          <a:p>
            <a:pPr defTabSz="881390">
              <a:defRPr/>
            </a:pPr>
            <a:r>
              <a:rPr lang="en-US" sz="1000" dirty="0"/>
              <a:t>First, preventing infections prevents the spread of resistance. By participating in this program, you are taking the key step to prevent antimicrobial resistance. Fewer CAUTIs mean fewer courses of antibiotics, and that in turn means fewer chances for bacteria to become resistant to antibiotics.</a:t>
            </a:r>
          </a:p>
          <a:p>
            <a:pPr defTabSz="881390">
              <a:defRPr/>
            </a:pPr>
            <a:endParaRPr lang="en-US" sz="1000" dirty="0"/>
          </a:p>
          <a:p>
            <a:pPr defTabSz="881390">
              <a:defRPr/>
            </a:pPr>
            <a:r>
              <a:rPr lang="en-US" sz="1000" i="1" dirty="0"/>
              <a:t>[CLICK]</a:t>
            </a:r>
          </a:p>
          <a:p>
            <a:pPr defTabSz="881390">
              <a:spcBef>
                <a:spcPts val="1157"/>
              </a:spcBef>
              <a:defRPr/>
            </a:pPr>
            <a:r>
              <a:rPr lang="en-US" sz="1000" dirty="0"/>
              <a:t>Second—tracking. The CDC gathers data on antibiotic-resistant infections and works with experts to develop specific strategies to prevent those infections and prevent resistant bacteria from spreading. Through this program, you should be tracking and reporting CAUTI, catheter use and urine cultures. These data are also important to antimicrobial stewardship. So your surveillance work has double value—preventing CAUT, and informing antimicrobial stewardship programs.</a:t>
            </a:r>
          </a:p>
          <a:p>
            <a:endParaRPr lang="en-US" sz="1000" b="1" dirty="0"/>
          </a:p>
          <a:p>
            <a:pPr defTabSz="881390">
              <a:defRPr/>
            </a:pPr>
            <a:r>
              <a:rPr lang="en-US" sz="1000" i="1" dirty="0"/>
              <a:t>[CLICK]</a:t>
            </a:r>
            <a:endParaRPr lang="en-US" sz="1000" b="1" dirty="0"/>
          </a:p>
          <a:p>
            <a:r>
              <a:rPr lang="en-US" sz="1000" dirty="0"/>
              <a:t>Third—improving antibiotic prescribing and stewardship. Changing the way we use antibiotics is probably the most important step to fight resistance. Through this program you may have learned about not ordering and collecting a urine culture unless a resident has signs or symptoms of a CAUTI or UTI. Avoiding unnecessary testing, such as urine cultures, is part of antibiotic stewardship.</a:t>
            </a:r>
          </a:p>
          <a:p>
            <a:pPr defTabSz="881390">
              <a:defRPr/>
            </a:pPr>
            <a:endParaRPr lang="en-US" sz="1000" b="1" i="1" dirty="0"/>
          </a:p>
          <a:p>
            <a:pPr defTabSz="881390">
              <a:defRPr/>
            </a:pPr>
            <a:r>
              <a:rPr lang="en-US" sz="1000" i="1" dirty="0"/>
              <a:t>[CLICK]</a:t>
            </a:r>
          </a:p>
          <a:p>
            <a:pPr>
              <a:spcBef>
                <a:spcPts val="1157"/>
              </a:spcBef>
            </a:pPr>
            <a:r>
              <a:rPr lang="en-US" sz="1000" dirty="0"/>
              <a:t>Fourth—developing new drugs and tests. Bacteria are constantly evolving; we can only slow their evolution, we can’t stop it. Therefore, we need new antibiotics to keep up with the changing bacteria. While developing new drugs is beyond the scope of our project, it is still important to understand this need. </a:t>
            </a:r>
          </a:p>
          <a:p>
            <a:pPr defTabSz="881390">
              <a:defRPr/>
            </a:pPr>
            <a:endParaRPr lang="en-US" sz="1000" dirty="0"/>
          </a:p>
          <a:p>
            <a:pPr defTabSz="881390">
              <a:defRPr/>
            </a:pPr>
            <a:r>
              <a:rPr lang="en-US" sz="1000" dirty="0"/>
              <a:t>We will spend the rest of this module discussing strategies to promote antibiotic stewardship in long-term care.</a:t>
            </a:r>
          </a:p>
        </p:txBody>
      </p:sp>
      <p:sp>
        <p:nvSpPr>
          <p:cNvPr id="4" name="Slide Number Placeholder 3"/>
          <p:cNvSpPr>
            <a:spLocks noGrp="1"/>
          </p:cNvSpPr>
          <p:nvPr>
            <p:ph type="sldNum" sz="quarter" idx="10"/>
          </p:nvPr>
        </p:nvSpPr>
        <p:spPr/>
        <p:txBody>
          <a:bodyPr/>
          <a:lstStyle/>
          <a:p>
            <a:fld id="{26E937DA-D2BD-44D8-8B1E-805F667718EF}" type="slidenum">
              <a:rPr lang="en-US" smtClean="0"/>
              <a:pPr/>
              <a:t>8</a:t>
            </a:fld>
            <a:endParaRPr lang="en-US" dirty="0"/>
          </a:p>
        </p:txBody>
      </p:sp>
    </p:spTree>
    <p:extLst>
      <p:ext uri="{BB962C8B-B14F-4D97-AF65-F5344CB8AC3E}">
        <p14:creationId xmlns:p14="http://schemas.microsoft.com/office/powerpoint/2010/main" val="10037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So what is antibiotic stewardship?</a:t>
            </a:r>
          </a:p>
          <a:p>
            <a:pPr defTabSz="881390">
              <a:defRPr/>
            </a:pPr>
            <a:endParaRPr lang="en-US" b="1" i="1" dirty="0"/>
          </a:p>
          <a:p>
            <a:pPr defTabSz="881390">
              <a:defRPr/>
            </a:pPr>
            <a:r>
              <a:rPr lang="en-US" i="1" dirty="0"/>
              <a:t>[CLICK]</a:t>
            </a:r>
            <a:endParaRPr lang="en-US" dirty="0"/>
          </a:p>
          <a:p>
            <a:r>
              <a:rPr lang="en-US" dirty="0" smtClean="0">
                <a:latin typeface="+mn-lt"/>
              </a:rPr>
              <a:t>Antibiotic </a:t>
            </a:r>
            <a:r>
              <a:rPr lang="en-US" dirty="0">
                <a:latin typeface="+mn-lt"/>
              </a:rPr>
              <a:t>stewardship is</a:t>
            </a:r>
            <a:r>
              <a:rPr lang="en-US" baseline="0" dirty="0">
                <a:latin typeface="+mn-lt"/>
              </a:rPr>
              <a:t> a set of commitments and activities designed to optimize the treatment of infections while reducing the harmful events that can be associated with antibiotic use. </a:t>
            </a:r>
          </a:p>
          <a:p>
            <a:endParaRPr lang="en-US" baseline="0" dirty="0">
              <a:latin typeface="+mn-lt"/>
            </a:endParaRPr>
          </a:p>
          <a:p>
            <a:pPr defTabSz="881390">
              <a:defRPr/>
            </a:pPr>
            <a:r>
              <a:rPr lang="en-US" i="1" dirty="0"/>
              <a:t>[CLICK]</a:t>
            </a:r>
            <a:endParaRPr lang="en-US" dirty="0"/>
          </a:p>
          <a:p>
            <a:r>
              <a:rPr lang="en-US" dirty="0" smtClean="0">
                <a:latin typeface="+mn-lt"/>
              </a:rPr>
              <a:t>Basically</a:t>
            </a:r>
            <a:r>
              <a:rPr lang="en-US" dirty="0">
                <a:latin typeface="+mn-lt"/>
              </a:rPr>
              <a:t>, it</a:t>
            </a:r>
            <a:r>
              <a:rPr lang="en-US" baseline="0" dirty="0">
                <a:latin typeface="+mn-lt"/>
              </a:rPr>
              <a:t> is </a:t>
            </a:r>
            <a:r>
              <a:rPr lang="en-US" baseline="0" dirty="0" smtClean="0">
                <a:latin typeface="+mn-lt"/>
              </a:rPr>
              <a:t>having </a:t>
            </a:r>
            <a:r>
              <a:rPr lang="en-US" baseline="0" dirty="0">
                <a:latin typeface="+mn-lt"/>
              </a:rPr>
              <a:t>the right </a:t>
            </a:r>
            <a:r>
              <a:rPr lang="en-US" baseline="0" dirty="0" smtClean="0">
                <a:latin typeface="+mn-lt"/>
              </a:rPr>
              <a:t>drug, for </a:t>
            </a:r>
            <a:r>
              <a:rPr lang="en-US" baseline="0" dirty="0">
                <a:latin typeface="+mn-lt"/>
              </a:rPr>
              <a:t>the right </a:t>
            </a:r>
            <a:r>
              <a:rPr lang="en-US" baseline="0" dirty="0" smtClean="0">
                <a:latin typeface="+mn-lt"/>
              </a:rPr>
              <a:t>person, over </a:t>
            </a:r>
            <a:r>
              <a:rPr lang="en-US" baseline="0" dirty="0">
                <a:latin typeface="+mn-lt"/>
              </a:rPr>
              <a:t>the right time frame. </a:t>
            </a:r>
            <a:endParaRPr lang="en-US" dirty="0">
              <a:latin typeface="+mn-lt"/>
            </a:endParaRPr>
          </a:p>
        </p:txBody>
      </p:sp>
      <p:sp>
        <p:nvSpPr>
          <p:cNvPr id="4" name="Slide Number Placeholder 3"/>
          <p:cNvSpPr>
            <a:spLocks noGrp="1"/>
          </p:cNvSpPr>
          <p:nvPr>
            <p:ph type="sldNum" sz="quarter" idx="10"/>
          </p:nvPr>
        </p:nvSpPr>
        <p:spPr/>
        <p:txBody>
          <a:bodyPr/>
          <a:lstStyle/>
          <a:p>
            <a:fld id="{26E937DA-D2BD-44D8-8B1E-805F667718EF}" type="slidenum">
              <a:rPr lang="en-US" smtClean="0"/>
              <a:pPr/>
              <a:t>9</a:t>
            </a:fld>
            <a:endParaRPr lang="en-US" dirty="0"/>
          </a:p>
        </p:txBody>
      </p:sp>
    </p:spTree>
    <p:extLst>
      <p:ext uri="{BB962C8B-B14F-4D97-AF65-F5344CB8AC3E}">
        <p14:creationId xmlns:p14="http://schemas.microsoft.com/office/powerpoint/2010/main" val="273310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www.ltcsafety.org/" TargetMode="External"/><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hyperlink" Target="http://www.ahrq.gov/professionals/education/curriculum-tools/teamstepps/longtermcare/index.html"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ahrq.gov/professionals/education/curriculum-tools/teamstepps/longtermcare/index.html" TargetMode="External"/><Relationship Id="rId2" Type="http://schemas.openxmlformats.org/officeDocument/2006/relationships/hyperlink" Target="http://www.ltcsafety.org/" TargetMode="External"/><Relationship Id="rId1" Type="http://schemas.openxmlformats.org/officeDocument/2006/relationships/slideMaster" Target="../slideMasters/slideMaster1.xml"/><Relationship Id="rId4" Type="http://schemas.openxmlformats.org/officeDocument/2006/relationships/hyperlink" Target="http://www.ltcsafety.org/tools/resources/LTC%20Safety%20Toolkit.shtml%20Toolkit.shtml"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356350"/>
            <a:ext cx="3200400" cy="365125"/>
          </a:xfrm>
        </p:spPr>
        <p:txBody>
          <a:bodyPr/>
          <a:lstStyle>
            <a:lvl1pPr>
              <a:defRPr>
                <a:solidFill>
                  <a:schemeClr val="bg1"/>
                </a:solidFill>
              </a:defRPr>
            </a:lvl1pPr>
          </a:lstStyle>
          <a:p>
            <a:r>
              <a:rPr lang="en-US" dirty="0"/>
              <a:t>AHRQ SAFETY PROGRAM FOR LTCs: HAIs/CAUTI</a:t>
            </a:r>
          </a:p>
        </p:txBody>
      </p:sp>
      <p:sp>
        <p:nvSpPr>
          <p:cNvPr id="6" name="Slide Number Placeholder 5"/>
          <p:cNvSpPr>
            <a:spLocks noGrp="1"/>
          </p:cNvSpPr>
          <p:nvPr>
            <p:ph type="sldNum" sz="quarter" idx="12"/>
          </p:nvPr>
        </p:nvSpPr>
        <p:spPr/>
        <p:txBody>
          <a:bodyPr/>
          <a:lstStyle/>
          <a:p>
            <a:fld id="{A22E7B2B-0AC4-45E3-A9CA-C480D8AE7F7A}" type="slidenum">
              <a:rPr lang="en-US" smtClean="0"/>
              <a:pPr/>
              <a:t>‹#›</a:t>
            </a:fld>
            <a:endParaRPr lang="en-US" dirty="0"/>
          </a:p>
        </p:txBody>
      </p:sp>
      <p:sp>
        <p:nvSpPr>
          <p:cNvPr id="7" name="Rounded Rectangle 6"/>
          <p:cNvSpPr/>
          <p:nvPr userDrawn="1"/>
        </p:nvSpPr>
        <p:spPr>
          <a:xfrm>
            <a:off x="228600" y="150966"/>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userDrawn="1"/>
        </p:nvSpPr>
        <p:spPr>
          <a:xfrm>
            <a:off x="304800" y="423053"/>
            <a:ext cx="8534400" cy="461665"/>
          </a:xfrm>
          <a:prstGeom prst="rect">
            <a:avLst/>
          </a:prstGeom>
          <a:noFill/>
        </p:spPr>
        <p:txBody>
          <a:bodyPr wrap="square" rtlCol="0">
            <a:spAutoFit/>
          </a:bodyPr>
          <a:lstStyle/>
          <a:p>
            <a:pPr algn="ctr"/>
            <a:r>
              <a:rPr lang="en-US" sz="2400" i="1" dirty="0">
                <a:solidFill>
                  <a:prstClr val="white"/>
                </a:solidFill>
                <a:latin typeface="+mn-lt"/>
              </a:rPr>
              <a:t>AHRQ Safety Program for </a:t>
            </a:r>
            <a:r>
              <a:rPr lang="en-US" sz="2400" i="1" dirty="0" smtClean="0">
                <a:solidFill>
                  <a:prstClr val="white"/>
                </a:solidFill>
                <a:latin typeface="+mn-lt"/>
              </a:rPr>
              <a:t>Long-Term </a:t>
            </a:r>
            <a:r>
              <a:rPr lang="en-US" sz="2400" i="1" dirty="0">
                <a:solidFill>
                  <a:prstClr val="white"/>
                </a:solidFill>
                <a:latin typeface="+mn-lt"/>
              </a:rPr>
              <a:t>Care: HAIs/CAUTI</a:t>
            </a:r>
          </a:p>
        </p:txBody>
      </p:sp>
      <p:sp>
        <p:nvSpPr>
          <p:cNvPr id="9" name="Title 1"/>
          <p:cNvSpPr>
            <a:spLocks noGrp="1"/>
          </p:cNvSpPr>
          <p:nvPr>
            <p:ph type="ctrTitle"/>
          </p:nvPr>
        </p:nvSpPr>
        <p:spPr>
          <a:xfrm>
            <a:off x="457200" y="1447800"/>
            <a:ext cx="8153400" cy="1828800"/>
          </a:xfrm>
        </p:spPr>
        <p:txBody>
          <a:bodyPr>
            <a:normAutofit/>
          </a:bodyPr>
          <a:lstStyle>
            <a:lvl1pPr>
              <a:lnSpc>
                <a:spcPct val="150000"/>
              </a:lnSpc>
              <a:defRPr sz="4000" b="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2590800" y="4800600"/>
            <a:ext cx="5562600" cy="1524000"/>
          </a:xfrm>
        </p:spPr>
        <p:txBody>
          <a:bodyPr>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 credentials Title, Organization</a:t>
            </a:r>
          </a:p>
        </p:txBody>
      </p:sp>
      <p:sp>
        <p:nvSpPr>
          <p:cNvPr id="17" name="Picture Placeholder 16"/>
          <p:cNvSpPr>
            <a:spLocks noGrp="1"/>
          </p:cNvSpPr>
          <p:nvPr>
            <p:ph type="pic" sz="quarter" idx="13" hasCustomPrompt="1"/>
          </p:nvPr>
        </p:nvSpPr>
        <p:spPr>
          <a:xfrm>
            <a:off x="533400" y="4419600"/>
            <a:ext cx="1981200" cy="1905000"/>
          </a:xfrm>
        </p:spPr>
        <p:txBody>
          <a:bodyPr>
            <a:normAutofit/>
          </a:bodyPr>
          <a:lstStyle>
            <a:lvl1pPr marL="0" indent="0">
              <a:buNone/>
              <a:defRPr sz="2000"/>
            </a:lvl1pPr>
          </a:lstStyle>
          <a:p>
            <a:r>
              <a:rPr lang="en-US" dirty="0"/>
              <a:t>Insert headshot</a:t>
            </a:r>
          </a:p>
        </p:txBody>
      </p:sp>
      <p:sp>
        <p:nvSpPr>
          <p:cNvPr id="19" name="Text Placeholder 18"/>
          <p:cNvSpPr>
            <a:spLocks noGrp="1"/>
          </p:cNvSpPr>
          <p:nvPr>
            <p:ph type="body" sz="quarter" idx="14"/>
          </p:nvPr>
        </p:nvSpPr>
        <p:spPr>
          <a:xfrm>
            <a:off x="2476500" y="3431068"/>
            <a:ext cx="4191000" cy="1066800"/>
          </a:xfrm>
        </p:spPr>
        <p:txBody>
          <a:bodyPr>
            <a:noAutofit/>
          </a:bodyPr>
          <a:lstStyle>
            <a:lvl1pPr marL="0" indent="0" algn="ctr">
              <a:lnSpc>
                <a:spcPct val="200000"/>
              </a:lnSpc>
              <a:buNone/>
              <a:defRPr sz="2000" b="0" i="0" u="none">
                <a:solidFill>
                  <a:schemeClr val="tx2"/>
                </a:solidFill>
              </a:defRPr>
            </a:lvl1pPr>
          </a:lstStyle>
          <a:p>
            <a:pPr lvl="0" algn="ctr">
              <a:lnSpc>
                <a:spcPct val="114000"/>
              </a:lnSpc>
            </a:pPr>
            <a:r>
              <a:rPr lang="en-US" i="1">
                <a:solidFill>
                  <a:schemeClr val="tx2"/>
                </a:solidFill>
              </a:rPr>
              <a:t>Click to edit Master text styles</a:t>
            </a:r>
          </a:p>
        </p:txBody>
      </p:sp>
    </p:spTree>
    <p:extLst>
      <p:ext uri="{BB962C8B-B14F-4D97-AF65-F5344CB8AC3E}">
        <p14:creationId xmlns:p14="http://schemas.microsoft.com/office/powerpoint/2010/main" val="1359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Role Discussion">
    <p:spTree>
      <p:nvGrpSpPr>
        <p:cNvPr id="1" name=""/>
        <p:cNvGrpSpPr/>
        <p:nvPr/>
      </p:nvGrpSpPr>
      <p:grpSpPr>
        <a:xfrm>
          <a:off x="0" y="0"/>
          <a:ext cx="0" cy="0"/>
          <a:chOff x="0" y="0"/>
          <a:chExt cx="0" cy="0"/>
        </a:xfrm>
      </p:grpSpPr>
      <p:sp>
        <p:nvSpPr>
          <p:cNvPr id="7" name="Rounded Rectangle 6"/>
          <p:cNvSpPr/>
          <p:nvPr userDrawn="1">
            <p:custDataLst>
              <p:tags r:id="rId1"/>
            </p:custDataLst>
          </p:nvPr>
        </p:nvSpPr>
        <p:spPr>
          <a:xfrm>
            <a:off x="228600" y="155448"/>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Hide"/>
          <p:cNvSpPr txBox="1"/>
          <p:nvPr userDrawn="1">
            <p:custDataLst>
              <p:tags r:id="rId2"/>
            </p:custDataLst>
          </p:nvPr>
        </p:nvSpPr>
        <p:spPr>
          <a:xfrm>
            <a:off x="533400" y="344269"/>
            <a:ext cx="8077200" cy="646331"/>
          </a:xfrm>
          <a:prstGeom prst="rect">
            <a:avLst/>
          </a:prstGeom>
          <a:noFill/>
        </p:spPr>
        <p:txBody>
          <a:bodyPr wrap="square" rtlCol="0">
            <a:spAutoFit/>
          </a:bodyPr>
          <a:lstStyle/>
          <a:p>
            <a:pPr algn="ctr"/>
            <a:r>
              <a:rPr lang="en-US" sz="3600" dirty="0">
                <a:solidFill>
                  <a:srgbClr val="FFFFFF"/>
                </a:solidFill>
                <a:latin typeface="+mj-lt"/>
              </a:rPr>
              <a:t>Stay Updated with Useful Resources</a:t>
            </a:r>
            <a:endParaRPr lang="en-US" sz="1400" dirty="0">
              <a:solidFill>
                <a:prstClr val="black"/>
              </a:solidFill>
              <a:latin typeface="+mj-lt"/>
            </a:endParaRPr>
          </a:p>
        </p:txBody>
      </p:sp>
      <p:sp>
        <p:nvSpPr>
          <p:cNvPr id="2" name="Title 1" hidden="1"/>
          <p:cNvSpPr>
            <a:spLocks noGrp="1"/>
          </p:cNvSpPr>
          <p:nvPr>
            <p:ph type="title" hasCustomPrompt="1"/>
            <p:custDataLst>
              <p:tags r:id="rId3"/>
            </p:custDataLst>
          </p:nvPr>
        </p:nvSpPr>
        <p:spPr/>
        <p:txBody>
          <a:bodyPr>
            <a:normAutofit/>
          </a:bodyPr>
          <a:lstStyle>
            <a:lvl1pPr>
              <a:defRPr sz="1600" b="0" baseline="0"/>
            </a:lvl1pPr>
          </a:lstStyle>
          <a:p>
            <a:r>
              <a:rPr kumimoji="0" lang="en-US" sz="3600" b="0" i="0" u="none" strike="noStrike" kern="1200" cap="none" spc="0" normalizeH="0" baseline="0" noProof="0" dirty="0">
                <a:ln>
                  <a:noFill/>
                </a:ln>
                <a:solidFill>
                  <a:srgbClr val="FFFFFF"/>
                </a:solidFill>
                <a:effectLst/>
                <a:uLnTx/>
                <a:uFillTx/>
                <a:latin typeface="Arial Narrow"/>
                <a:ea typeface="+mj-ea"/>
              </a:rPr>
              <a:t>Stay Updated with Useful Resources</a:t>
            </a:r>
            <a:endParaRPr lang="en-US" sz="1400" b="0" dirty="0"/>
          </a:p>
        </p:txBody>
      </p:sp>
      <p:sp>
        <p:nvSpPr>
          <p:cNvPr id="3" name="Content Placeholder 2" hidden="1"/>
          <p:cNvSpPr>
            <a:spLocks noGrp="1"/>
          </p:cNvSpPr>
          <p:nvPr>
            <p:ph idx="1" hasCustomPrompt="1"/>
            <p:custDataLst>
              <p:tags r:id="rId4"/>
            </p:custDataLst>
          </p:nvPr>
        </p:nvSpPr>
        <p:spPr>
          <a:xfrm>
            <a:off x="457200" y="1447800"/>
            <a:ext cx="8229600" cy="4678363"/>
          </a:xfrm>
        </p:spPr>
        <p:txBody>
          <a:bodyPr/>
          <a:lstStyle>
            <a:lvl1pPr marL="0" indent="0">
              <a:lnSpc>
                <a:spcPct val="100000"/>
              </a:lnSpc>
              <a:spcBef>
                <a:spcPts val="0"/>
              </a:spcBef>
              <a:spcAft>
                <a:spcPts val="0"/>
              </a:spcAft>
              <a:buFont typeface="Arial" panose="020B0604020202020204" pitchFamily="34" charset="0"/>
              <a:buNone/>
              <a:tabLst>
                <a:tab pos="457200" algn="l"/>
                <a:tab pos="914400" algn="l"/>
              </a:tabLst>
              <a:defRPr sz="3600" b="0"/>
            </a:lvl1pPr>
            <a:lvl2pPr marL="457200" indent="0" algn="l">
              <a:buNone/>
              <a:tabLst>
                <a:tab pos="461963" algn="l"/>
              </a:tabLst>
              <a:defRPr/>
            </a:lvl2pPr>
            <a:lvl3pPr marL="0" indent="0" algn="l">
              <a:spcBef>
                <a:spcPts val="2400"/>
              </a:spcBef>
              <a:spcAft>
                <a:spcPts val="2400"/>
              </a:spcAft>
              <a:buNone/>
              <a:tabLst>
                <a:tab pos="461963" algn="l"/>
                <a:tab pos="2290763" algn="l"/>
              </a:tabLst>
              <a:defRPr/>
            </a:lvl3pPr>
          </a:lstStyle>
          <a:p>
            <a:pPr marL="0" indent="0">
              <a:buNone/>
            </a:pPr>
            <a:r>
              <a:rPr lang="en-US" sz="2400" i="1" dirty="0">
                <a:latin typeface="Arial Narrow" panose="020B0606020202030204" pitchFamily="34" charset="0"/>
                <a:hlinkClick r:id="rId8"/>
              </a:rPr>
              <a:t>AHRQ Safety</a:t>
            </a:r>
            <a:r>
              <a:rPr lang="en-US" sz="2400" i="1" baseline="0" dirty="0">
                <a:latin typeface="Arial Narrow" panose="020B0606020202030204" pitchFamily="34" charset="0"/>
                <a:hlinkClick r:id="rId8"/>
              </a:rPr>
              <a:t> Program for Long-Term Care: CAUTI </a:t>
            </a:r>
            <a:r>
              <a:rPr lang="en-US" sz="2400" i="0" baseline="0" dirty="0">
                <a:latin typeface="Arial Narrow" panose="020B0606020202030204" pitchFamily="34" charset="0"/>
                <a:hlinkClick r:id="rId8"/>
              </a:rPr>
              <a:t>Project Website</a:t>
            </a:r>
            <a:endParaRPr lang="en-US" sz="2400" i="0" baseline="0" dirty="0">
              <a:latin typeface="Arial Narrow" panose="020B0606020202030204" pitchFamily="34" charset="0"/>
            </a:endParaRPr>
          </a:p>
          <a:p>
            <a:pPr marL="0" indent="0">
              <a:buNone/>
            </a:pPr>
            <a:r>
              <a:rPr lang="en-US" sz="2400" b="0" i="0" baseline="0" dirty="0">
                <a:latin typeface="Arial Narrow" panose="020B0606020202030204" pitchFamily="34" charset="0"/>
              </a:rPr>
              <a:t>	</a:t>
            </a:r>
            <a:r>
              <a:rPr lang="en-US" sz="2400" b="0" dirty="0"/>
              <a:t>Login information</a:t>
            </a:r>
          </a:p>
          <a:p>
            <a:pPr marL="0" indent="0">
              <a:buNone/>
            </a:pPr>
            <a:r>
              <a:rPr lang="en-US" sz="2400" b="0" dirty="0"/>
              <a:t>		</a:t>
            </a:r>
            <a:r>
              <a:rPr lang="en-US" sz="2400" b="1" dirty="0"/>
              <a:t>Username:   </a:t>
            </a:r>
            <a:r>
              <a:rPr lang="en-US" sz="2400" b="0" dirty="0" err="1"/>
              <a:t>ltcsafety</a:t>
            </a:r>
            <a:endParaRPr lang="en-US" sz="2400" b="0" dirty="0"/>
          </a:p>
          <a:p>
            <a:pPr marL="0" indent="0">
              <a:buNone/>
            </a:pPr>
            <a:r>
              <a:rPr lang="en-US" sz="2400" b="0" dirty="0"/>
              <a:t>		</a:t>
            </a:r>
            <a:r>
              <a:rPr lang="en-US" sz="2400" b="1" dirty="0"/>
              <a:t>Password:   </a:t>
            </a:r>
            <a:r>
              <a:rPr lang="en-US" sz="2400" b="0" dirty="0"/>
              <a:t> </a:t>
            </a:r>
            <a:r>
              <a:rPr lang="en-US" sz="2400" b="0" dirty="0" err="1"/>
              <a:t>ltcsafety</a:t>
            </a:r>
            <a:endParaRPr lang="en-US" sz="2400" b="0" dirty="0"/>
          </a:p>
          <a:p>
            <a:pPr marL="0" lvl="2" indent="0" algn="l">
              <a:spcAft>
                <a:spcPts val="1800"/>
              </a:spcAft>
              <a:tabLst>
                <a:tab pos="461963" algn="l"/>
                <a:tab pos="2290763" algn="l"/>
              </a:tabLst>
            </a:pPr>
            <a:r>
              <a:rPr lang="en-US" sz="2400" b="0" dirty="0">
                <a:hlinkClick r:id="rId9"/>
              </a:rPr>
              <a:t>TeamSTEPPS®</a:t>
            </a:r>
            <a:r>
              <a:rPr lang="en-US" sz="2400" b="0" baseline="0" dirty="0">
                <a:hlinkClick r:id="rId9"/>
              </a:rPr>
              <a:t> for Long-Term Care</a:t>
            </a:r>
            <a:endParaRPr lang="en-US" sz="2400" b="0" baseline="0" dirty="0"/>
          </a:p>
        </p:txBody>
      </p:sp>
      <p:sp>
        <p:nvSpPr>
          <p:cNvPr id="6" name="Slide Number Placeholder 5"/>
          <p:cNvSpPr>
            <a:spLocks noGrp="1"/>
          </p:cNvSpPr>
          <p:nvPr>
            <p:ph type="sldNum" sz="quarter" idx="12"/>
            <p:custDataLst>
              <p:tags r:id="rId5"/>
            </p:custDataLst>
          </p:nvPr>
        </p:nvSpPr>
        <p:spPr/>
        <p:txBody>
          <a:bodyPr/>
          <a:lstStyle/>
          <a:p>
            <a:fld id="{4F7F7935-3096-4C54-BF0A-E2D891F7E851}" type="slidenum">
              <a:rPr lang="en-US" smtClean="0">
                <a:solidFill>
                  <a:prstClr val="black">
                    <a:tint val="75000"/>
                  </a:prstClr>
                </a:solidFill>
              </a:rPr>
              <a:pPr/>
              <a:t>‹#›</a:t>
            </a:fld>
            <a:endParaRPr lang="en-US" dirty="0">
              <a:solidFill>
                <a:prstClr val="black">
                  <a:tint val="75000"/>
                </a:prstClr>
              </a:solidFill>
            </a:endParaRPr>
          </a:p>
        </p:txBody>
      </p:sp>
      <p:sp>
        <p:nvSpPr>
          <p:cNvPr id="12" name="Text Placeholder 11"/>
          <p:cNvSpPr>
            <a:spLocks noGrp="1"/>
          </p:cNvSpPr>
          <p:nvPr>
            <p:ph type="body" sz="quarter" idx="13"/>
            <p:custDataLst>
              <p:tags r:id="rId6"/>
            </p:custDataLst>
          </p:nvPr>
        </p:nvSpPr>
        <p:spPr>
          <a:xfrm>
            <a:off x="533400" y="1447800"/>
            <a:ext cx="8229600" cy="4953000"/>
          </a:xfrm>
        </p:spPr>
        <p:txBody>
          <a:bodyPr>
            <a:norm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24286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324246"/>
            <a:ext cx="7711440" cy="633694"/>
          </a:xfrm>
          <a:prstGeom prst="rect">
            <a:avLst/>
          </a:prstGeom>
        </p:spPr>
        <p:txBody>
          <a:bodyPr>
            <a:normAutofit/>
          </a:bodyPr>
          <a:lstStyle>
            <a:lvl1pPr algn="l">
              <a:defRPr sz="3200" b="1">
                <a:solidFill>
                  <a:srgbClr val="FFFFFF"/>
                </a:solidFill>
                <a:latin typeface="Arial Narrow"/>
                <a:cs typeface="Arial Narrow"/>
              </a:defRPr>
            </a:lvl1pPr>
          </a:lstStyle>
          <a:p>
            <a:r>
              <a:rPr lang="en-US" dirty="0"/>
              <a:t>Click to edit Master title style</a:t>
            </a:r>
          </a:p>
        </p:txBody>
      </p:sp>
      <p:sp>
        <p:nvSpPr>
          <p:cNvPr id="10" name="Content Placeholder 2"/>
          <p:cNvSpPr>
            <a:spLocks noGrp="1"/>
          </p:cNvSpPr>
          <p:nvPr>
            <p:ph idx="10"/>
          </p:nvPr>
        </p:nvSpPr>
        <p:spPr>
          <a:xfrm>
            <a:off x="365760" y="1600200"/>
            <a:ext cx="8229600" cy="4525963"/>
          </a:xfrm>
          <a:prstGeom prst="rect">
            <a:avLst/>
          </a:prstGeom>
        </p:spPr>
        <p:txBody>
          <a:bodyPr/>
          <a:lstStyle>
            <a:lvl1pPr marL="347663" indent="-347663">
              <a:buFont typeface="Wingdings" pitchFamily="2" charset="2"/>
              <a:buNone/>
              <a:defRPr sz="24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Arial Narrow" pitchFamily="34" charset="0"/>
              <a:buChar char="–"/>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a:t>Click to edit Master text styles</a:t>
            </a:r>
          </a:p>
        </p:txBody>
      </p:sp>
      <p:sp>
        <p:nvSpPr>
          <p:cNvPr id="4" name="Slide Number Placeholder 5"/>
          <p:cNvSpPr>
            <a:spLocks noGrp="1"/>
          </p:cNvSpPr>
          <p:nvPr>
            <p:ph type="sldNum" sz="quarter" idx="11"/>
          </p:nvPr>
        </p:nvSpPr>
        <p:spPr>
          <a:xfrm>
            <a:off x="8726488" y="6499225"/>
            <a:ext cx="290512" cy="274638"/>
          </a:xfrm>
        </p:spPr>
        <p:txBody>
          <a:bodyPr/>
          <a:lstStyle>
            <a:lvl1pPr eaLnBrk="0" hangingPunct="0">
              <a:defRPr sz="800" smtClean="0">
                <a:solidFill>
                  <a:srgbClr val="7F7F7F"/>
                </a:solidFill>
                <a:latin typeface="Arial Narrow" pitchFamily="34" charset="0"/>
              </a:defRPr>
            </a:lvl1pPr>
          </a:lstStyle>
          <a:p>
            <a:pPr>
              <a:defRPr/>
            </a:pPr>
            <a:fld id="{117BFBB4-B474-4B75-AB02-36065F1B1CCC}" type="slidenum">
              <a:rPr lang="en-US"/>
              <a:pPr>
                <a:defRPr/>
              </a:pPr>
              <a:t>‹#›</a:t>
            </a:fld>
            <a:endParaRPr lang="en-US" dirty="0"/>
          </a:p>
        </p:txBody>
      </p:sp>
    </p:spTree>
    <p:extLst>
      <p:ext uri="{BB962C8B-B14F-4D97-AF65-F5344CB8AC3E}">
        <p14:creationId xmlns:p14="http://schemas.microsoft.com/office/powerpoint/2010/main" val="307709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324246"/>
            <a:ext cx="7711440" cy="633694"/>
          </a:xfrm>
          <a:prstGeom prst="rect">
            <a:avLst/>
          </a:prstGeom>
        </p:spPr>
        <p:txBody>
          <a:bodyPr>
            <a:normAutofit/>
          </a:bodyPr>
          <a:lstStyle>
            <a:lvl1pPr algn="l">
              <a:defRPr sz="3200" b="0">
                <a:solidFill>
                  <a:srgbClr val="FFFFFF"/>
                </a:solidFill>
                <a:latin typeface="Arial Narrow"/>
                <a:cs typeface="Arial Narrow"/>
              </a:defRPr>
            </a:lvl1pPr>
          </a:lstStyle>
          <a:p>
            <a:r>
              <a:rPr lang="en-US" dirty="0"/>
              <a:t>Click to edit Master title style</a:t>
            </a:r>
          </a:p>
        </p:txBody>
      </p:sp>
      <p:sp>
        <p:nvSpPr>
          <p:cNvPr id="10" name="Content Placeholder 2"/>
          <p:cNvSpPr>
            <a:spLocks noGrp="1"/>
          </p:cNvSpPr>
          <p:nvPr>
            <p:ph idx="10"/>
          </p:nvPr>
        </p:nvSpPr>
        <p:spPr>
          <a:xfrm>
            <a:off x="365760" y="1600200"/>
            <a:ext cx="8229600" cy="4525963"/>
          </a:xfrm>
          <a:prstGeom prst="rect">
            <a:avLst/>
          </a:prstGeom>
        </p:spPr>
        <p:txBody>
          <a:bodyPr/>
          <a:lstStyle>
            <a:lvl1pPr marL="347663" indent="-347663">
              <a:buFont typeface="Wingdings" pitchFamily="2" charset="2"/>
              <a:buNone/>
              <a:defRPr sz="24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Arial Narrow" pitchFamily="34" charset="0"/>
              <a:buChar char="–"/>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a:t>Click to edit Master text styles</a:t>
            </a:r>
          </a:p>
        </p:txBody>
      </p:sp>
      <p:sp>
        <p:nvSpPr>
          <p:cNvPr id="4" name="Slide Number Placeholder 5"/>
          <p:cNvSpPr>
            <a:spLocks noGrp="1"/>
          </p:cNvSpPr>
          <p:nvPr>
            <p:ph type="sldNum" sz="quarter" idx="11"/>
          </p:nvPr>
        </p:nvSpPr>
        <p:spPr>
          <a:xfrm>
            <a:off x="8726488" y="6499225"/>
            <a:ext cx="290512" cy="274638"/>
          </a:xfrm>
        </p:spPr>
        <p:txBody>
          <a:bodyPr/>
          <a:lstStyle>
            <a:lvl1pPr eaLnBrk="0" hangingPunct="0">
              <a:defRPr sz="800" smtClean="0">
                <a:solidFill>
                  <a:srgbClr val="7F7F7F"/>
                </a:solidFill>
                <a:latin typeface="Arial Narrow" pitchFamily="34" charset="0"/>
              </a:defRPr>
            </a:lvl1pPr>
          </a:lstStyle>
          <a:p>
            <a:pPr>
              <a:defRPr/>
            </a:pPr>
            <a:fld id="{5A1725A2-13BB-408C-8126-26C7018B62C9}" type="slidenum">
              <a:rPr lang="en-US"/>
              <a:pPr>
                <a:defRPr/>
              </a:pPr>
              <a:t>‹#›</a:t>
            </a:fld>
            <a:endParaRPr lang="en-US" dirty="0"/>
          </a:p>
        </p:txBody>
      </p:sp>
    </p:spTree>
    <p:extLst>
      <p:ext uri="{BB962C8B-B14F-4D97-AF65-F5344CB8AC3E}">
        <p14:creationId xmlns:p14="http://schemas.microsoft.com/office/powerpoint/2010/main" val="350028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AHRQ SAFETY PROGRAM FOR LTCs: HAIs/CAUTI</a:t>
            </a:r>
          </a:p>
        </p:txBody>
      </p:sp>
      <p:sp>
        <p:nvSpPr>
          <p:cNvPr id="6" name="Slide Number Placeholder 5"/>
          <p:cNvSpPr>
            <a:spLocks noGrp="1"/>
          </p:cNvSpPr>
          <p:nvPr>
            <p:ph type="sldNum" sz="quarter" idx="12"/>
          </p:nvPr>
        </p:nvSpPr>
        <p:spPr/>
        <p:txBody>
          <a:bodyPr/>
          <a:lstStyle/>
          <a:p>
            <a:fld id="{A22E7B2B-0AC4-45E3-A9CA-C480D8AE7F7A}" type="slidenum">
              <a:rPr lang="en-US" smtClean="0"/>
              <a:pPr/>
              <a:t>‹#›</a:t>
            </a:fld>
            <a:endParaRPr lang="en-US" dirty="0"/>
          </a:p>
        </p:txBody>
      </p:sp>
      <p:sp>
        <p:nvSpPr>
          <p:cNvPr id="7" name="Rounded Rectangle 6"/>
          <p:cNvSpPr/>
          <p:nvPr userDrawn="1"/>
        </p:nvSpPr>
        <p:spPr>
          <a:xfrm>
            <a:off x="228600" y="200858"/>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00858"/>
            <a:ext cx="8229600" cy="1005840"/>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7016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228600" y="150966"/>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150966"/>
            <a:ext cx="8229600" cy="10058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AHRQ SAFETY PROGRAM FOR LTCs: HAIs/CAUTI</a:t>
            </a:r>
          </a:p>
        </p:txBody>
      </p:sp>
      <p:sp>
        <p:nvSpPr>
          <p:cNvPr id="7" name="Slide Number Placeholder 6"/>
          <p:cNvSpPr>
            <a:spLocks noGrp="1"/>
          </p:cNvSpPr>
          <p:nvPr>
            <p:ph type="sldNum" sz="quarter" idx="12"/>
          </p:nvPr>
        </p:nvSpPr>
        <p:spPr/>
        <p:txBody>
          <a:bodyPr/>
          <a:lstStyle/>
          <a:p>
            <a:fld id="{A22E7B2B-0AC4-45E3-A9CA-C480D8AE7F7A}" type="slidenum">
              <a:rPr lang="en-US" smtClean="0"/>
              <a:pPr/>
              <a:t>‹#›</a:t>
            </a:fld>
            <a:endParaRPr lang="en-US" dirty="0"/>
          </a:p>
        </p:txBody>
      </p:sp>
    </p:spTree>
    <p:extLst>
      <p:ext uri="{BB962C8B-B14F-4D97-AF65-F5344CB8AC3E}">
        <p14:creationId xmlns:p14="http://schemas.microsoft.com/office/powerpoint/2010/main" val="23104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AHRQ SAFETY PROGRAM FOR LTCs: HAIs/CAUTI</a:t>
            </a:r>
          </a:p>
        </p:txBody>
      </p:sp>
      <p:sp>
        <p:nvSpPr>
          <p:cNvPr id="9" name="Slide Number Placeholder 8"/>
          <p:cNvSpPr>
            <a:spLocks noGrp="1"/>
          </p:cNvSpPr>
          <p:nvPr>
            <p:ph type="sldNum" sz="quarter" idx="12"/>
          </p:nvPr>
        </p:nvSpPr>
        <p:spPr/>
        <p:txBody>
          <a:bodyPr/>
          <a:lstStyle>
            <a:lvl1pPr>
              <a:defRPr sz="1050"/>
            </a:lvl1pPr>
          </a:lstStyle>
          <a:p>
            <a:fld id="{A22E7B2B-0AC4-45E3-A9CA-C480D8AE7F7A}" type="slidenum">
              <a:rPr lang="en-US" smtClean="0"/>
              <a:pPr/>
              <a:t>‹#›</a:t>
            </a:fld>
            <a:endParaRPr lang="en-US" dirty="0"/>
          </a:p>
        </p:txBody>
      </p:sp>
      <p:sp>
        <p:nvSpPr>
          <p:cNvPr id="10" name="Rounded Rectangle 9"/>
          <p:cNvSpPr/>
          <p:nvPr userDrawn="1"/>
        </p:nvSpPr>
        <p:spPr>
          <a:xfrm>
            <a:off x="228600" y="150966"/>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150966"/>
            <a:ext cx="8229600" cy="1005840"/>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91265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AHRQ SAFETY PROGRAM FOR LTCs: HAIs/CAUTI</a:t>
            </a:r>
          </a:p>
        </p:txBody>
      </p:sp>
      <p:sp>
        <p:nvSpPr>
          <p:cNvPr id="6" name="Slide Number Placeholder 5"/>
          <p:cNvSpPr>
            <a:spLocks noGrp="1"/>
          </p:cNvSpPr>
          <p:nvPr>
            <p:ph type="sldNum" sz="quarter" idx="12"/>
          </p:nvPr>
        </p:nvSpPr>
        <p:spPr/>
        <p:txBody>
          <a:bodyPr/>
          <a:lstStyle/>
          <a:p>
            <a:fld id="{A22E7B2B-0AC4-45E3-A9CA-C480D8AE7F7A}" type="slidenum">
              <a:rPr lang="en-US" smtClean="0"/>
              <a:pPr/>
              <a:t>‹#›</a:t>
            </a:fld>
            <a:endParaRPr lang="en-US" dirty="0"/>
          </a:p>
        </p:txBody>
      </p:sp>
      <p:sp>
        <p:nvSpPr>
          <p:cNvPr id="7" name="Rounded Rectangle 6"/>
          <p:cNvSpPr/>
          <p:nvPr userDrawn="1"/>
        </p:nvSpPr>
        <p:spPr>
          <a:xfrm>
            <a:off x="228600" y="200858"/>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200858"/>
            <a:ext cx="8229600" cy="1005840"/>
          </a:xfrm>
        </p:spPr>
        <p:txBody>
          <a:bodyPr>
            <a:normAutofit/>
          </a:bodyPr>
          <a:lstStyle>
            <a:lvl1pPr>
              <a:defRPr sz="3600"/>
            </a:lvl1pPr>
          </a:lstStyle>
          <a:p>
            <a:r>
              <a:rPr lang="en-US" dirty="0"/>
              <a:t>Stay Updated With Useful Resources</a:t>
            </a:r>
          </a:p>
        </p:txBody>
      </p:sp>
    </p:spTree>
    <p:extLst>
      <p:ext uri="{BB962C8B-B14F-4D97-AF65-F5344CB8AC3E}">
        <p14:creationId xmlns:p14="http://schemas.microsoft.com/office/powerpoint/2010/main" val="41198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a:solidFill>
                  <a:schemeClr val="bg1">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AHRQ SAFETY PROGRAM FOR LTCs: HAIs/CAUTI</a:t>
            </a:r>
          </a:p>
        </p:txBody>
      </p:sp>
      <p:sp>
        <p:nvSpPr>
          <p:cNvPr id="7" name="Slide Number Placeholder 6"/>
          <p:cNvSpPr>
            <a:spLocks noGrp="1"/>
          </p:cNvSpPr>
          <p:nvPr>
            <p:ph type="sldNum" sz="quarter" idx="12"/>
          </p:nvPr>
        </p:nvSpPr>
        <p:spPr/>
        <p:txBody>
          <a:bodyPr/>
          <a:lstStyle/>
          <a:p>
            <a:fld id="{A22E7B2B-0AC4-45E3-A9CA-C480D8AE7F7A}" type="slidenum">
              <a:rPr lang="en-US" smtClean="0"/>
              <a:pPr/>
              <a:t>‹#›</a:t>
            </a:fld>
            <a:endParaRPr lang="en-US" dirty="0"/>
          </a:p>
        </p:txBody>
      </p:sp>
      <p:sp>
        <p:nvSpPr>
          <p:cNvPr id="8" name="Rounded Rectangle 7"/>
          <p:cNvSpPr/>
          <p:nvPr userDrawn="1"/>
        </p:nvSpPr>
        <p:spPr>
          <a:xfrm>
            <a:off x="762000" y="4727575"/>
            <a:ext cx="7391400" cy="1368425"/>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1981200" y="5410200"/>
            <a:ext cx="5257800" cy="609600"/>
          </a:xfrm>
        </p:spPr>
        <p:txBody>
          <a:bodyPr>
            <a:normAutofit/>
          </a:bodyPr>
          <a:lstStyle>
            <a:lvl1pPr marL="0" indent="0">
              <a:buNone/>
              <a:defRPr sz="2800" b="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751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AHRQ SAFETY PROGRAM FOR LTCs: HAIs/CAUTI</a:t>
            </a:r>
          </a:p>
        </p:txBody>
      </p:sp>
      <p:sp>
        <p:nvSpPr>
          <p:cNvPr id="5" name="Slide Number Placeholder 4"/>
          <p:cNvSpPr>
            <a:spLocks noGrp="1"/>
          </p:cNvSpPr>
          <p:nvPr>
            <p:ph type="sldNum" sz="quarter" idx="12"/>
          </p:nvPr>
        </p:nvSpPr>
        <p:spPr/>
        <p:txBody>
          <a:bodyPr/>
          <a:lstStyle/>
          <a:p>
            <a:fld id="{A22E7B2B-0AC4-45E3-A9CA-C480D8AE7F7A}" type="slidenum">
              <a:rPr lang="en-US" smtClean="0"/>
              <a:pPr/>
              <a:t>‹#›</a:t>
            </a:fld>
            <a:endParaRPr lang="en-US" dirty="0"/>
          </a:p>
        </p:txBody>
      </p:sp>
      <p:sp>
        <p:nvSpPr>
          <p:cNvPr id="6" name="Rounded Rectangle 5"/>
          <p:cNvSpPr/>
          <p:nvPr userDrawn="1"/>
        </p:nvSpPr>
        <p:spPr>
          <a:xfrm>
            <a:off x="228600" y="150966"/>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150966"/>
            <a:ext cx="8229600" cy="1005840"/>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40724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AHRQ SAFETY PROGRAM FOR LTCs: HAIs/CAUTI</a:t>
            </a:r>
          </a:p>
        </p:txBody>
      </p:sp>
      <p:sp>
        <p:nvSpPr>
          <p:cNvPr id="4" name="Slide Number Placeholder 3"/>
          <p:cNvSpPr>
            <a:spLocks noGrp="1"/>
          </p:cNvSpPr>
          <p:nvPr>
            <p:ph type="sldNum" sz="quarter" idx="12"/>
          </p:nvPr>
        </p:nvSpPr>
        <p:spPr/>
        <p:txBody>
          <a:bodyPr/>
          <a:lstStyle/>
          <a:p>
            <a:fld id="{A22E7B2B-0AC4-45E3-A9CA-C480D8AE7F7A}" type="slidenum">
              <a:rPr lang="en-US" smtClean="0"/>
              <a:pPr/>
              <a:t>‹#›</a:t>
            </a:fld>
            <a:endParaRPr lang="en-US" dirty="0"/>
          </a:p>
        </p:txBody>
      </p:sp>
    </p:spTree>
    <p:extLst>
      <p:ext uri="{BB962C8B-B14F-4D97-AF65-F5344CB8AC3E}">
        <p14:creationId xmlns:p14="http://schemas.microsoft.com/office/powerpoint/2010/main" val="54157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ources_End">
    <p:spTree>
      <p:nvGrpSpPr>
        <p:cNvPr id="1" name=""/>
        <p:cNvGrpSpPr/>
        <p:nvPr/>
      </p:nvGrpSpPr>
      <p:grpSpPr>
        <a:xfrm>
          <a:off x="0" y="0"/>
          <a:ext cx="0" cy="0"/>
          <a:chOff x="0" y="0"/>
          <a:chExt cx="0" cy="0"/>
        </a:xfrm>
      </p:grpSpPr>
      <p:sp>
        <p:nvSpPr>
          <p:cNvPr id="8" name="Rounded Rectangle 7"/>
          <p:cNvSpPr/>
          <p:nvPr userDrawn="1"/>
        </p:nvSpPr>
        <p:spPr>
          <a:xfrm>
            <a:off x="228600" y="155448"/>
            <a:ext cx="8686800" cy="1005840"/>
          </a:xfrm>
          <a:prstGeom prst="roundRect">
            <a:avLst/>
          </a:prstGeom>
          <a:solidFill>
            <a:srgbClr val="19345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hidden="1"/>
          <p:cNvSpPr>
            <a:spLocks noGrp="1"/>
          </p:cNvSpPr>
          <p:nvPr>
            <p:ph sz="half" idx="1" hasCustomPrompt="1"/>
          </p:nvPr>
        </p:nvSpPr>
        <p:spPr>
          <a:xfrm>
            <a:off x="457200" y="1447800"/>
            <a:ext cx="8229600" cy="1676400"/>
          </a:xfrm>
        </p:spPr>
        <p:txBody>
          <a:bodyPr>
            <a:normAutofit/>
          </a:bodyPr>
          <a:lstStyle>
            <a:lvl1pPr marL="0" indent="0">
              <a:lnSpc>
                <a:spcPct val="114000"/>
              </a:lnSpc>
              <a:buNone/>
              <a:tabLst>
                <a:tab pos="457200" algn="l"/>
                <a:tab pos="914400" algn="l"/>
                <a:tab pos="2173288" algn="l"/>
              </a:tabLst>
              <a:defRPr sz="2400"/>
            </a:lvl1pPr>
            <a:lvl2pPr>
              <a:defRPr sz="2000"/>
            </a:lvl2pPr>
            <a:lvl3pPr marL="0" indent="0" algn="l">
              <a:lnSpc>
                <a:spcPct val="114000"/>
              </a:lnSpc>
              <a:spcBef>
                <a:spcPts val="1800"/>
              </a:spcBef>
              <a:spcAft>
                <a:spcPts val="2400"/>
              </a:spcAft>
              <a:buNone/>
              <a:tabLst>
                <a:tab pos="461963" algn="l"/>
                <a:tab pos="2290763" algn="l"/>
              </a:tabLst>
              <a:defRPr lang="en-US" sz="1600" b="0" baseline="0" dirty="0" smtClean="0"/>
            </a:lvl3pPr>
            <a:lvl4pPr>
              <a:defRPr sz="1800"/>
            </a:lvl4pPr>
            <a:lvl5pPr>
              <a:defRPr sz="1800"/>
            </a:lvl5pPr>
            <a:lvl6pPr>
              <a:defRPr sz="1800"/>
            </a:lvl6pPr>
            <a:lvl7pPr>
              <a:defRPr sz="1800"/>
            </a:lvl7pPr>
            <a:lvl8pPr>
              <a:defRPr sz="1800"/>
            </a:lvl8pPr>
            <a:lvl9pPr>
              <a:defRPr sz="1800"/>
            </a:lvl9pPr>
          </a:lstStyle>
          <a:p>
            <a:pPr marL="0" indent="0">
              <a:lnSpc>
                <a:spcPct val="114000"/>
              </a:lnSpc>
              <a:buNone/>
            </a:pPr>
            <a:r>
              <a:rPr lang="en-US" sz="2000" i="1" dirty="0">
                <a:latin typeface="Arial Narrow" panose="020B0606020202030204" pitchFamily="34" charset="0"/>
                <a:hlinkClick r:id="rId2"/>
              </a:rPr>
              <a:t>AHRQ Safety</a:t>
            </a:r>
            <a:r>
              <a:rPr lang="en-US" sz="2000" i="1" baseline="0" dirty="0">
                <a:latin typeface="Arial Narrow" panose="020B0606020202030204" pitchFamily="34" charset="0"/>
                <a:hlinkClick r:id="rId2"/>
              </a:rPr>
              <a:t> Program for Long-term Care: HAIs/CAUTI </a:t>
            </a:r>
            <a:r>
              <a:rPr lang="en-US" sz="2000" i="0" baseline="0" dirty="0">
                <a:latin typeface="Arial Narrow" panose="020B0606020202030204" pitchFamily="34" charset="0"/>
                <a:hlinkClick r:id="rId2"/>
              </a:rPr>
              <a:t>Project Website</a:t>
            </a:r>
            <a:endParaRPr lang="en-US" sz="2000" i="0" baseline="0" dirty="0">
              <a:latin typeface="Arial Narrow" panose="020B0606020202030204" pitchFamily="34" charset="0"/>
            </a:endParaRPr>
          </a:p>
          <a:p>
            <a:pPr marL="0" indent="0">
              <a:lnSpc>
                <a:spcPct val="114000"/>
              </a:lnSpc>
              <a:buNone/>
              <a:tabLst>
                <a:tab pos="457200" algn="l"/>
              </a:tabLst>
            </a:pPr>
            <a:r>
              <a:rPr lang="en-US" sz="2000" b="0" i="0" baseline="0" dirty="0">
                <a:latin typeface="Arial Narrow" panose="020B0606020202030204" pitchFamily="34" charset="0"/>
              </a:rPr>
              <a:t>	</a:t>
            </a:r>
            <a:r>
              <a:rPr lang="en-US" sz="2000" b="0" dirty="0">
                <a:latin typeface="Arial Narrow" panose="020B0606020202030204" pitchFamily="34" charset="0"/>
              </a:rPr>
              <a:t>Login information</a:t>
            </a:r>
          </a:p>
          <a:p>
            <a:pPr marL="0" indent="0">
              <a:lnSpc>
                <a:spcPct val="114000"/>
              </a:lnSpc>
              <a:buNone/>
              <a:tabLst>
                <a:tab pos="457200" algn="l"/>
                <a:tab pos="914400" algn="l"/>
                <a:tab pos="2173288" algn="l"/>
              </a:tabLst>
            </a:pPr>
            <a:r>
              <a:rPr lang="en-US" sz="2000" b="0" dirty="0">
                <a:latin typeface="Arial Narrow" panose="020B0606020202030204" pitchFamily="34" charset="0"/>
              </a:rPr>
              <a:t>		</a:t>
            </a:r>
            <a:r>
              <a:rPr lang="en-US" sz="2000" b="1" dirty="0">
                <a:latin typeface="Arial Narrow" panose="020B0606020202030204" pitchFamily="34" charset="0"/>
              </a:rPr>
              <a:t>Username:	</a:t>
            </a:r>
            <a:r>
              <a:rPr lang="en-US" sz="2000" b="0" dirty="0" err="1">
                <a:latin typeface="Arial Narrow" panose="020B0606020202030204" pitchFamily="34" charset="0"/>
              </a:rPr>
              <a:t>ltcsafety</a:t>
            </a:r>
            <a:endParaRPr lang="en-US" sz="2000" b="0" dirty="0">
              <a:latin typeface="Arial Narrow" panose="020B0606020202030204" pitchFamily="34" charset="0"/>
            </a:endParaRPr>
          </a:p>
          <a:p>
            <a:pPr marL="0" indent="0">
              <a:lnSpc>
                <a:spcPct val="114000"/>
              </a:lnSpc>
              <a:buNone/>
              <a:tabLst>
                <a:tab pos="457200" algn="l"/>
                <a:tab pos="914400" algn="l"/>
                <a:tab pos="2173288" algn="l"/>
              </a:tabLst>
            </a:pPr>
            <a:r>
              <a:rPr lang="en-US" sz="2000" b="0" dirty="0">
                <a:latin typeface="Arial Narrow" panose="020B0606020202030204" pitchFamily="34" charset="0"/>
              </a:rPr>
              <a:t>		</a:t>
            </a:r>
            <a:r>
              <a:rPr lang="en-US" sz="2000" b="1" dirty="0">
                <a:latin typeface="Arial Narrow" panose="020B0606020202030204" pitchFamily="34" charset="0"/>
              </a:rPr>
              <a:t>Password:	</a:t>
            </a:r>
            <a:r>
              <a:rPr lang="en-US" sz="2000" b="0" dirty="0" err="1">
                <a:latin typeface="Arial Narrow" panose="020B0606020202030204" pitchFamily="34" charset="0"/>
              </a:rPr>
              <a:t>ltcsafety</a:t>
            </a:r>
            <a:endParaRPr lang="en-US" sz="2000" b="0" dirty="0">
              <a:latin typeface="Arial Narrow" panose="020B0606020202030204" pitchFamily="34" charset="0"/>
            </a:endParaRPr>
          </a:p>
          <a:p>
            <a:pPr marL="0" lvl="2" indent="0" algn="l">
              <a:lnSpc>
                <a:spcPct val="114000"/>
              </a:lnSpc>
              <a:spcBef>
                <a:spcPts val="1800"/>
              </a:spcBef>
              <a:spcAft>
                <a:spcPts val="2400"/>
              </a:spcAft>
              <a:tabLst>
                <a:tab pos="461963" algn="l"/>
                <a:tab pos="2290763" algn="l"/>
              </a:tabLst>
            </a:pPr>
            <a:r>
              <a:rPr lang="en-US" sz="2000" b="0" dirty="0" err="1">
                <a:latin typeface="Arial Narrow" panose="020B0606020202030204" pitchFamily="34" charset="0"/>
                <a:hlinkClick r:id="rId3"/>
              </a:rPr>
              <a:t>TeamSTEPPS</a:t>
            </a:r>
            <a:r>
              <a:rPr lang="en-US" sz="2000" b="0" baseline="30000" dirty="0">
                <a:latin typeface="Arial Narrow" panose="020B0606020202030204" pitchFamily="34" charset="0"/>
                <a:hlinkClick r:id="rId3"/>
              </a:rPr>
              <a:t>®</a:t>
            </a:r>
            <a:r>
              <a:rPr lang="en-US" sz="2000" b="0" baseline="0" dirty="0">
                <a:latin typeface="Arial Narrow" panose="020B0606020202030204" pitchFamily="34" charset="0"/>
                <a:hlinkClick r:id="rId3"/>
              </a:rPr>
              <a:t> for Long-term Care</a:t>
            </a:r>
            <a:endParaRPr lang="en-US" sz="1600" b="0" baseline="0" dirty="0">
              <a:latin typeface="+mn-lt"/>
            </a:endParaRPr>
          </a:p>
        </p:txBody>
      </p:sp>
      <p:sp>
        <p:nvSpPr>
          <p:cNvPr id="4" name="Content Placeholder 3"/>
          <p:cNvSpPr>
            <a:spLocks noGrp="1"/>
          </p:cNvSpPr>
          <p:nvPr>
            <p:ph sz="half" idx="2"/>
          </p:nvPr>
        </p:nvSpPr>
        <p:spPr>
          <a:xfrm>
            <a:off x="533400" y="4260134"/>
            <a:ext cx="8229600" cy="1866029"/>
          </a:xfrm>
        </p:spPr>
        <p:txBody>
          <a:bodyPr>
            <a:normAutofit/>
          </a:bodyPr>
          <a:lstStyle>
            <a:lvl1pPr marL="0" indent="0">
              <a:buNone/>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F7F7935-3096-4C54-BF0A-E2D891F7E851}" type="slidenum">
              <a:rPr lang="en-US" smtClean="0"/>
              <a:pPr/>
              <a:t>‹#›</a:t>
            </a:fld>
            <a:endParaRPr lang="en-US" dirty="0"/>
          </a:p>
        </p:txBody>
      </p:sp>
      <p:sp>
        <p:nvSpPr>
          <p:cNvPr id="5" name="TextBox 4"/>
          <p:cNvSpPr txBox="1"/>
          <p:nvPr userDrawn="1"/>
        </p:nvSpPr>
        <p:spPr>
          <a:xfrm>
            <a:off x="533400" y="1524000"/>
            <a:ext cx="8153400" cy="2736134"/>
          </a:xfrm>
          <a:prstGeom prst="rect">
            <a:avLst/>
          </a:prstGeom>
          <a:noFill/>
        </p:spPr>
        <p:txBody>
          <a:bodyPr wrap="square" rtlCol="0">
            <a:spAutoFit/>
          </a:bodyPr>
          <a:lstStyle/>
          <a:p>
            <a:pPr marL="0" indent="0">
              <a:lnSpc>
                <a:spcPct val="114000"/>
              </a:lnSpc>
              <a:buNone/>
            </a:pPr>
            <a:r>
              <a:rPr lang="en-US" sz="2000" i="1" dirty="0">
                <a:latin typeface="+mn-lt"/>
                <a:hlinkClick r:id="rId2"/>
              </a:rPr>
              <a:t>AHRQ Safety</a:t>
            </a:r>
            <a:r>
              <a:rPr lang="en-US" sz="2000" i="1" baseline="0" dirty="0">
                <a:latin typeface="+mn-lt"/>
                <a:hlinkClick r:id="rId2"/>
              </a:rPr>
              <a:t> Program for Long-term Care: HAIs/CAUTI </a:t>
            </a:r>
            <a:r>
              <a:rPr lang="en-US" sz="2000" i="0" baseline="0" dirty="0">
                <a:latin typeface="+mn-lt"/>
                <a:hlinkClick r:id="rId2"/>
              </a:rPr>
              <a:t>website</a:t>
            </a:r>
            <a:endParaRPr lang="en-US" sz="2000" i="0" baseline="0" dirty="0">
              <a:latin typeface="+mn-lt"/>
            </a:endParaRPr>
          </a:p>
          <a:p>
            <a:pPr marL="0" indent="0">
              <a:lnSpc>
                <a:spcPct val="114000"/>
              </a:lnSpc>
              <a:buNone/>
              <a:tabLst>
                <a:tab pos="457200" algn="l"/>
              </a:tabLst>
            </a:pPr>
            <a:r>
              <a:rPr lang="en-US" sz="2000" b="0" i="0" baseline="0" dirty="0">
                <a:latin typeface="+mn-lt"/>
              </a:rPr>
              <a:t>	</a:t>
            </a:r>
            <a:r>
              <a:rPr lang="en-US" sz="2000" b="0" dirty="0">
                <a:latin typeface="+mn-lt"/>
              </a:rPr>
              <a:t>Login information</a:t>
            </a:r>
          </a:p>
          <a:p>
            <a:pPr marL="0" indent="0">
              <a:lnSpc>
                <a:spcPct val="114000"/>
              </a:lnSpc>
              <a:buNone/>
              <a:tabLst>
                <a:tab pos="457200" algn="l"/>
                <a:tab pos="914400" algn="l"/>
                <a:tab pos="2173288" algn="l"/>
              </a:tabLst>
            </a:pPr>
            <a:r>
              <a:rPr lang="en-US" sz="2000" b="0" dirty="0">
                <a:latin typeface="+mn-lt"/>
              </a:rPr>
              <a:t>		</a:t>
            </a:r>
            <a:r>
              <a:rPr lang="en-US" sz="2000" b="1" dirty="0">
                <a:latin typeface="+mn-lt"/>
              </a:rPr>
              <a:t>Username:	</a:t>
            </a:r>
            <a:r>
              <a:rPr lang="en-US" sz="2000" b="0" dirty="0">
                <a:latin typeface="+mn-lt"/>
              </a:rPr>
              <a:t>ltcsafety</a:t>
            </a:r>
          </a:p>
          <a:p>
            <a:pPr marL="0" indent="0">
              <a:lnSpc>
                <a:spcPct val="114000"/>
              </a:lnSpc>
              <a:buNone/>
              <a:tabLst>
                <a:tab pos="457200" algn="l"/>
                <a:tab pos="914400" algn="l"/>
                <a:tab pos="2173288" algn="l"/>
              </a:tabLst>
            </a:pPr>
            <a:r>
              <a:rPr lang="en-US" sz="2000" b="0" dirty="0">
                <a:latin typeface="+mn-lt"/>
              </a:rPr>
              <a:t>		</a:t>
            </a:r>
            <a:r>
              <a:rPr lang="en-US" sz="2000" b="1" dirty="0">
                <a:latin typeface="+mn-lt"/>
              </a:rPr>
              <a:t>Password:	</a:t>
            </a:r>
            <a:r>
              <a:rPr lang="en-US" sz="2000" b="0" dirty="0">
                <a:latin typeface="+mn-lt"/>
              </a:rPr>
              <a:t>ltcsafety</a:t>
            </a:r>
          </a:p>
          <a:p>
            <a:pPr marL="0" lvl="2" indent="0" algn="l">
              <a:lnSpc>
                <a:spcPct val="114000"/>
              </a:lnSpc>
              <a:spcBef>
                <a:spcPts val="1800"/>
              </a:spcBef>
              <a:spcAft>
                <a:spcPts val="0"/>
              </a:spcAft>
              <a:tabLst>
                <a:tab pos="461963" algn="l"/>
                <a:tab pos="2290763" algn="l"/>
              </a:tabLst>
            </a:pPr>
            <a:r>
              <a:rPr lang="en-US" sz="2000" b="0" dirty="0">
                <a:latin typeface="+mn-lt"/>
                <a:hlinkClick r:id="rId3"/>
              </a:rPr>
              <a:t>TeamSTEPPS</a:t>
            </a:r>
            <a:r>
              <a:rPr lang="en-US" sz="2000" b="0" baseline="30000" dirty="0">
                <a:latin typeface="+mn-lt"/>
                <a:hlinkClick r:id="rId3"/>
              </a:rPr>
              <a:t>®</a:t>
            </a:r>
            <a:r>
              <a:rPr lang="en-US" sz="2000" b="0" baseline="0" dirty="0">
                <a:latin typeface="+mn-lt"/>
                <a:hlinkClick r:id="rId3"/>
              </a:rPr>
              <a:t> for Long-term Care</a:t>
            </a:r>
            <a:endParaRPr lang="en-US" sz="2000" b="0" baseline="0" dirty="0">
              <a:latin typeface="+mn-lt"/>
            </a:endParaRPr>
          </a:p>
          <a:p>
            <a:pPr marL="0" lvl="2" indent="0" algn="l">
              <a:lnSpc>
                <a:spcPct val="114000"/>
              </a:lnSpc>
              <a:spcBef>
                <a:spcPts val="1800"/>
              </a:spcBef>
              <a:spcAft>
                <a:spcPts val="1200"/>
              </a:spcAft>
              <a:tabLst>
                <a:tab pos="461963" algn="l"/>
                <a:tab pos="2290763" algn="l"/>
              </a:tabLst>
            </a:pPr>
            <a:r>
              <a:rPr lang="en-US" sz="2000" b="0" baseline="0" dirty="0">
                <a:latin typeface="+mn-lt"/>
                <a:hlinkClick r:id="rId4"/>
              </a:rPr>
              <a:t>LTC Safety Toolkit</a:t>
            </a:r>
            <a:endParaRPr lang="en-US" sz="1600" b="0" baseline="0" dirty="0">
              <a:latin typeface="+mn-lt"/>
            </a:endParaRPr>
          </a:p>
        </p:txBody>
      </p:sp>
      <p:sp>
        <p:nvSpPr>
          <p:cNvPr id="6" name="TextBox 5"/>
          <p:cNvSpPr txBox="1"/>
          <p:nvPr userDrawn="1"/>
        </p:nvSpPr>
        <p:spPr>
          <a:xfrm>
            <a:off x="647700" y="332449"/>
            <a:ext cx="7848600" cy="646331"/>
          </a:xfrm>
          <a:prstGeom prst="rect">
            <a:avLst/>
          </a:prstGeom>
          <a:noFill/>
        </p:spPr>
        <p:txBody>
          <a:bodyPr wrap="square" rtlCol="0">
            <a:spAutoFit/>
          </a:bodyPr>
          <a:lstStyle/>
          <a:p>
            <a:pPr algn="ctr"/>
            <a:r>
              <a:rPr lang="en-US" sz="3600" dirty="0">
                <a:solidFill>
                  <a:schemeClr val="bg1"/>
                </a:solidFill>
              </a:rPr>
              <a:t>Stay Updated with Useful Resources</a:t>
            </a:r>
          </a:p>
        </p:txBody>
      </p:sp>
    </p:spTree>
    <p:extLst>
      <p:ext uri="{BB962C8B-B14F-4D97-AF65-F5344CB8AC3E}">
        <p14:creationId xmlns:p14="http://schemas.microsoft.com/office/powerpoint/2010/main" val="72444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8842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AHRQ SAFETY PROGRAM FOR LTCs: HAIs/CAUTI</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22E7B2B-0AC4-45E3-A9CA-C480D8AE7F7A}" type="slidenum">
              <a:rPr lang="en-US" smtClean="0"/>
              <a:pPr/>
              <a:t>‹#›</a:t>
            </a:fld>
            <a:endParaRPr lang="en-US" dirty="0"/>
          </a:p>
        </p:txBody>
      </p:sp>
      <p:sp>
        <p:nvSpPr>
          <p:cNvPr id="7" name="Rounded Rectangle 6"/>
          <p:cNvSpPr>
            <a:spLocks noChangeAspect="1"/>
          </p:cNvSpPr>
          <p:nvPr/>
        </p:nvSpPr>
        <p:spPr>
          <a:xfrm>
            <a:off x="228600" y="6477000"/>
            <a:ext cx="7178040" cy="137160"/>
          </a:xfrm>
          <a:prstGeom prst="roundRect">
            <a:avLst/>
          </a:pr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7543800" y="6477000"/>
            <a:ext cx="1371600" cy="137160"/>
          </a:xfrm>
          <a:prstGeom prst="roundRect">
            <a:avLst/>
          </a:prstGeom>
          <a:solidFill>
            <a:srgbClr val="D3DE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03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7" r:id="rId6"/>
    <p:sldLayoutId id="2147483654" r:id="rId7"/>
    <p:sldLayoutId id="2147483655" r:id="rId8"/>
    <p:sldLayoutId id="2147483662" r:id="rId9"/>
    <p:sldLayoutId id="2147483663" r:id="rId10"/>
    <p:sldLayoutId id="2147483664" r:id="rId11"/>
    <p:sldLayoutId id="2147483665" r:id="rId12"/>
  </p:sldLayoutIdLst>
  <p:hf hdr="0" dt="0"/>
  <p:txStyles>
    <p:titleStyle>
      <a:lvl1pPr algn="ctr" defTabSz="914400" rtl="0" eaLnBrk="1" latinLnBrk="0" hangingPunct="1">
        <a:spcBef>
          <a:spcPct val="0"/>
        </a:spcBef>
        <a:buNone/>
        <a:defRPr sz="3600" b="0" i="0" u="none" kern="1200">
          <a:solidFill>
            <a:schemeClr val="bg1"/>
          </a:solidFill>
          <a:latin typeface="+mj-lt"/>
          <a:ea typeface="+mj-ea"/>
          <a:cs typeface="+mj-cs"/>
        </a:defRPr>
      </a:lvl1pPr>
    </p:titleStyle>
    <p:bodyStyle>
      <a:lvl1pPr marL="342900" indent="-342900" algn="l" defTabSz="914400" rtl="0" eaLnBrk="1" latinLnBrk="0" hangingPunct="1">
        <a:lnSpc>
          <a:spcPct val="114000"/>
        </a:lnSpc>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14000"/>
        </a:lnSpc>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114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longtermcare/pdfs/core-elements-antibiotic-stewardship.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theconsumervoice.org/uploads/files/issues/CAUTI_brochure-final.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consumerhealthchoices.org/catalog/antibiotics-for-urinary-tract-infections-in-older-people-ags/"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hyperlink" Target="http://www.cdc.gov/longtermcare/pdfs/core-elements-antibiotic-stewardship.pdf" TargetMode="External"/><Relationship Id="rId3" Type="http://schemas.openxmlformats.org/officeDocument/2006/relationships/tags" Target="../tags/tag10.xml"/><Relationship Id="rId7" Type="http://schemas.openxmlformats.org/officeDocument/2006/relationships/hyperlink" Target="http://www.cdc.gov/drugresistance/pdf/ar-threats-2013-508.pdf"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www.ahrq.gov/professionals/education/curriculum-tools/teamstepps/longtermcare/index.html" TargetMode="External"/><Relationship Id="rId5" Type="http://schemas.openxmlformats.org/officeDocument/2006/relationships/notesSlide" Target="../notesSlides/notesSlide13.xml"/><Relationship Id="rId4" Type="http://schemas.openxmlformats.org/officeDocument/2006/relationships/slideLayout" Target="../slideLayouts/slideLayout10.xml"/><Relationship Id="rId9" Type="http://schemas.openxmlformats.org/officeDocument/2006/relationships/hyperlink" Target="http://theconsumervoice.org/issues/other-issues-and-resources/infection-preventi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theconsumervoice.org/issues/other-issues-and-resources/infection-prevention" TargetMode="External"/><Relationship Id="rId3" Type="http://schemas.openxmlformats.org/officeDocument/2006/relationships/hyperlink" Target="http://www.cdc.gov/drugresistance/pdf/ar-threats-2013-508.pdf" TargetMode="External"/><Relationship Id="rId7" Type="http://schemas.openxmlformats.org/officeDocument/2006/relationships/hyperlink" Target="https://www.choosingwisely.org/wp-content/uploads/2018/02/Tests-And-Treatments-For-Urinary-Tract-Infections-In-Older-People-AGSAMDA.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hrq.gov/professionals/education/curriculum-tools/teamstepps/longtermcare/index.html" TargetMode="External"/><Relationship Id="rId5" Type="http://schemas.openxmlformats.org/officeDocument/2006/relationships/hyperlink" Target="http://www.cdc.gov/longtermcare/index.html" TargetMode="External"/><Relationship Id="rId4" Type="http://schemas.openxmlformats.org/officeDocument/2006/relationships/hyperlink" Target="http://www.cdc.gov/vitalsigns/pdf/2015-08-vitalsign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drugresistance/pdf/ar-threats-2013-508.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vitalsigns/pdf/2015-08-vitalsign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dc.gov/drugresistance/pdf/ar-threats-2013-508.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drugresistance/pdf/ar-threats-2013-508.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153400" cy="1828800"/>
          </a:xfrm>
        </p:spPr>
        <p:txBody>
          <a:bodyPr>
            <a:noAutofit/>
          </a:bodyPr>
          <a:lstStyle/>
          <a:p>
            <a:pPr>
              <a:spcAft>
                <a:spcPts val="1200"/>
              </a:spcAft>
            </a:pPr>
            <a:r>
              <a:rPr lang="en-US" sz="3600" b="1" dirty="0">
                <a:latin typeface="+mj-lt"/>
              </a:rPr>
              <a:t>Antibiotic Stewardship</a:t>
            </a:r>
            <a:endParaRPr lang="en-US" sz="3200" dirty="0">
              <a:latin typeface="+mj-lt"/>
            </a:endParaRPr>
          </a:p>
        </p:txBody>
      </p:sp>
      <p:sp>
        <p:nvSpPr>
          <p:cNvPr id="7" name="Rectangle 6"/>
          <p:cNvSpPr/>
          <p:nvPr/>
        </p:nvSpPr>
        <p:spPr>
          <a:xfrm>
            <a:off x="4374681" y="6176293"/>
            <a:ext cx="4572000" cy="523220"/>
          </a:xfrm>
          <a:prstGeom prst="rect">
            <a:avLst/>
          </a:prstGeom>
        </p:spPr>
        <p:txBody>
          <a:bodyPr>
            <a:spAutoFit/>
          </a:bodyPr>
          <a:lstStyle/>
          <a:p>
            <a:pPr lvl="0" algn="r"/>
            <a:r>
              <a:rPr lang="en-US" sz="1400" dirty="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rPr>
              <a:t>AHRQ Pub. No. </a:t>
            </a:r>
            <a:r>
              <a:rPr lang="en-US" sz="1400" dirty="0" smtClean="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rPr>
              <a:t>16(17)-0003-22-EF</a:t>
            </a:r>
            <a:endParaRPr lang="en-US" sz="1200" dirty="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endParaRPr>
          </a:p>
          <a:p>
            <a:pPr lvl="0" algn="r"/>
            <a:r>
              <a:rPr lang="en-US" sz="1400" dirty="0" smtClean="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rPr>
              <a:t>March 2017</a:t>
            </a:r>
            <a:endParaRPr lang="en-US" sz="1200" dirty="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180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CDC’s Core Elements of Antibiotic Stewardship for Nursing Homes</a:t>
            </a:r>
            <a:r>
              <a:rPr lang="en-US" baseline="30000" dirty="0"/>
              <a:t>5</a:t>
            </a:r>
          </a:p>
        </p:txBody>
      </p:sp>
      <p:pic>
        <p:nvPicPr>
          <p:cNvPr id="5" name="Content Placeholder 4" descr="Snap shot of the CDC's Core Elements of antibiotic Stewardship for Nursing Homes brochure/handbook.">
            <a:hlinkClick r:id="rId3"/>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27832" y="1492250"/>
            <a:ext cx="3497335" cy="4525963"/>
          </a:xfrm>
          <a:ln>
            <a:solidFill>
              <a:schemeClr val="tx1"/>
            </a:solidFill>
          </a:ln>
        </p:spPr>
      </p:pic>
      <p:sp>
        <p:nvSpPr>
          <p:cNvPr id="2" name="Content Placeholder 1"/>
          <p:cNvSpPr>
            <a:spLocks noGrp="1"/>
          </p:cNvSpPr>
          <p:nvPr>
            <p:ph sz="half" idx="2"/>
          </p:nvPr>
        </p:nvSpPr>
        <p:spPr>
          <a:xfrm>
            <a:off x="4343400" y="1492250"/>
            <a:ext cx="4343400" cy="4756150"/>
          </a:xfrm>
        </p:spPr>
        <p:txBody>
          <a:bodyPr>
            <a:noAutofit/>
          </a:bodyPr>
          <a:lstStyle/>
          <a:p>
            <a:pPr>
              <a:spcBef>
                <a:spcPts val="1200"/>
              </a:spcBef>
            </a:pPr>
            <a:r>
              <a:rPr lang="en-US" sz="1600" b="1" dirty="0"/>
              <a:t>Leadership Commitment</a:t>
            </a:r>
            <a:r>
              <a:rPr lang="en-US" sz="1600" dirty="0"/>
              <a:t>: Dedicate resources </a:t>
            </a:r>
          </a:p>
          <a:p>
            <a:pPr>
              <a:spcBef>
                <a:spcPts val="1200"/>
              </a:spcBef>
            </a:pPr>
            <a:r>
              <a:rPr lang="en-US" sz="1600" b="1" dirty="0"/>
              <a:t>Accountability</a:t>
            </a:r>
            <a:r>
              <a:rPr lang="en-US" sz="1600" dirty="0"/>
              <a:t>: Appoint a leader responsible for implementation</a:t>
            </a:r>
          </a:p>
          <a:p>
            <a:pPr>
              <a:spcBef>
                <a:spcPts val="1200"/>
              </a:spcBef>
            </a:pPr>
            <a:r>
              <a:rPr lang="en-US" sz="1600" b="1" dirty="0"/>
              <a:t>Drug Expertise</a:t>
            </a:r>
            <a:r>
              <a:rPr lang="en-US" sz="1600" dirty="0"/>
              <a:t>: Appoint a pharmacist leader </a:t>
            </a:r>
          </a:p>
          <a:p>
            <a:pPr>
              <a:spcBef>
                <a:spcPts val="1200"/>
              </a:spcBef>
            </a:pPr>
            <a:r>
              <a:rPr lang="en-US" sz="1600" b="1" dirty="0"/>
              <a:t>Actions </a:t>
            </a:r>
            <a:r>
              <a:rPr lang="en-US" sz="1600" b="1" dirty="0" smtClean="0"/>
              <a:t>To </a:t>
            </a:r>
            <a:r>
              <a:rPr lang="en-US" sz="1600" b="1" dirty="0"/>
              <a:t>Improve Use</a:t>
            </a:r>
            <a:r>
              <a:rPr lang="en-US" sz="1600" dirty="0"/>
              <a:t>: Implement at least one recommended action</a:t>
            </a:r>
          </a:p>
          <a:p>
            <a:pPr>
              <a:spcBef>
                <a:spcPts val="1200"/>
              </a:spcBef>
            </a:pPr>
            <a:r>
              <a:rPr lang="en-US" sz="1600" b="1" dirty="0"/>
              <a:t>Tracking</a:t>
            </a:r>
            <a:r>
              <a:rPr lang="en-US" sz="1600" dirty="0"/>
              <a:t>: Monitor antibiotic prescribing and resistance patterns</a:t>
            </a:r>
          </a:p>
          <a:p>
            <a:pPr>
              <a:spcBef>
                <a:spcPts val="1200"/>
              </a:spcBef>
            </a:pPr>
            <a:r>
              <a:rPr lang="en-US" sz="1600" b="1" dirty="0"/>
              <a:t>Reporting</a:t>
            </a:r>
            <a:r>
              <a:rPr lang="en-US" sz="1600" dirty="0"/>
              <a:t>: Regular report on antibiotic use and resistance </a:t>
            </a:r>
          </a:p>
          <a:p>
            <a:pPr>
              <a:spcBef>
                <a:spcPts val="1200"/>
              </a:spcBef>
            </a:pPr>
            <a:r>
              <a:rPr lang="en-US" sz="1600" b="1" dirty="0"/>
              <a:t>Education</a:t>
            </a:r>
            <a:r>
              <a:rPr lang="en-US" sz="1600" dirty="0"/>
              <a:t>: Train staff, </a:t>
            </a:r>
            <a:r>
              <a:rPr lang="en-US" sz="1600" dirty="0" smtClean="0"/>
              <a:t>residents, </a:t>
            </a:r>
            <a:r>
              <a:rPr lang="en-US" sz="1600" dirty="0"/>
              <a:t>and families about resistance and optimal prescribing</a:t>
            </a:r>
          </a:p>
        </p:txBody>
      </p:sp>
      <p:sp>
        <p:nvSpPr>
          <p:cNvPr id="3" name="Slide Number Placeholder 2"/>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10</a:t>
            </a:fld>
            <a:endParaRPr lang="en-US" dirty="0"/>
          </a:p>
        </p:txBody>
      </p:sp>
      <p:sp>
        <p:nvSpPr>
          <p:cNvPr id="8"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
        <p:nvSpPr>
          <p:cNvPr id="9" name="TextBox 8"/>
          <p:cNvSpPr txBox="1"/>
          <p:nvPr/>
        </p:nvSpPr>
        <p:spPr>
          <a:xfrm>
            <a:off x="685800" y="6016823"/>
            <a:ext cx="6781800" cy="246221"/>
          </a:xfrm>
          <a:prstGeom prst="rect">
            <a:avLst/>
          </a:prstGeom>
          <a:noFill/>
        </p:spPr>
        <p:txBody>
          <a:bodyPr wrap="square" rtlCol="0">
            <a:spAutoFit/>
          </a:bodyPr>
          <a:lstStyle/>
          <a:p>
            <a:r>
              <a:rPr lang="en-US" sz="1000" dirty="0" smtClean="0"/>
              <a:t>Source: </a:t>
            </a:r>
            <a:r>
              <a:rPr lang="en-US" sz="1000" dirty="0" smtClean="0">
                <a:hlinkClick r:id="rId3"/>
              </a:rPr>
              <a:t>Centers for Disease Control and Prevention. The Core Elements of Antibiotic Stewardship for Nursing Homes. 2015.</a:t>
            </a:r>
            <a:r>
              <a:rPr lang="en-US" sz="1000" dirty="0" smtClean="0"/>
              <a:t>  </a:t>
            </a:r>
            <a:endParaRPr lang="en-US" sz="1000" dirty="0"/>
          </a:p>
        </p:txBody>
      </p:sp>
    </p:spTree>
    <p:extLst>
      <p:ext uri="{BB962C8B-B14F-4D97-AF65-F5344CB8AC3E}">
        <p14:creationId xmlns:p14="http://schemas.microsoft.com/office/powerpoint/2010/main" val="3182423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Core Elements: </a:t>
            </a:r>
            <a:r>
              <a:rPr lang="en-US" dirty="0" smtClean="0"/>
              <a:t>Education</a:t>
            </a:r>
            <a:r>
              <a:rPr lang="en-US" baseline="30000" dirty="0" smtClean="0"/>
              <a:t>10</a:t>
            </a:r>
            <a:endParaRPr lang="en-US" dirty="0"/>
          </a:p>
        </p:txBody>
      </p:sp>
      <p:sp>
        <p:nvSpPr>
          <p:cNvPr id="3" name="Content Placeholder 2"/>
          <p:cNvSpPr>
            <a:spLocks noGrp="1"/>
          </p:cNvSpPr>
          <p:nvPr>
            <p:ph sz="half" idx="1"/>
          </p:nvPr>
        </p:nvSpPr>
        <p:spPr>
          <a:xfrm>
            <a:off x="457200" y="1377910"/>
            <a:ext cx="4648200" cy="4748254"/>
          </a:xfrm>
        </p:spPr>
        <p:txBody>
          <a:bodyPr>
            <a:normAutofit/>
          </a:bodyPr>
          <a:lstStyle/>
          <a:p>
            <a:r>
              <a:rPr lang="en-US" dirty="0"/>
              <a:t>Engage and educate residents and families on antibiotic stewardship efforts</a:t>
            </a:r>
          </a:p>
          <a:p>
            <a:pPr lvl="1"/>
            <a:r>
              <a:rPr lang="en-US" dirty="0"/>
              <a:t>Interactive, face-to-face education </a:t>
            </a:r>
            <a:r>
              <a:rPr lang="en-US" dirty="0" smtClean="0"/>
              <a:t>has </a:t>
            </a:r>
            <a:r>
              <a:rPr lang="en-US" dirty="0"/>
              <a:t>the strongest evidence for improving antibiotic stewardship knowledge</a:t>
            </a:r>
          </a:p>
          <a:p>
            <a:pPr>
              <a:spcBef>
                <a:spcPts val="1200"/>
              </a:spcBef>
            </a:pPr>
            <a:r>
              <a:rPr lang="en-US" sz="2200" dirty="0" smtClean="0"/>
              <a:t>Effective </a:t>
            </a:r>
            <a:r>
              <a:rPr lang="en-US" sz="2200" dirty="0"/>
              <a:t>communication is</a:t>
            </a:r>
          </a:p>
          <a:p>
            <a:pPr lvl="1"/>
            <a:r>
              <a:rPr lang="en-US" dirty="0"/>
              <a:t>Complete</a:t>
            </a:r>
          </a:p>
          <a:p>
            <a:pPr lvl="1"/>
            <a:r>
              <a:rPr lang="en-US" dirty="0"/>
              <a:t>Clear</a:t>
            </a:r>
          </a:p>
          <a:p>
            <a:pPr lvl="1"/>
            <a:r>
              <a:rPr lang="en-US" dirty="0"/>
              <a:t>Brief</a:t>
            </a:r>
          </a:p>
          <a:p>
            <a:pPr lvl="1"/>
            <a:r>
              <a:rPr lang="en-US" dirty="0"/>
              <a:t>Timely</a:t>
            </a:r>
          </a:p>
          <a:p>
            <a:pPr lvl="1"/>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rPr>
              <a:t>ABX Stewardship II </a:t>
            </a:r>
            <a:r>
              <a:rPr kumimoji="0" lang="he-IL" sz="1000" b="0" i="0" u="none" strike="noStrike" kern="1200" cap="none" spc="0" normalizeH="0" baseline="0" noProof="0" dirty="0">
                <a:ln>
                  <a:noFill/>
                </a:ln>
                <a:solidFill>
                  <a:prstClr val="black">
                    <a:tint val="75000"/>
                  </a:prstClr>
                </a:solidFill>
                <a:effectLst/>
                <a:uLnTx/>
                <a:uFillTx/>
                <a:latin typeface="Aharoni" panose="02010803020104030203" pitchFamily="2" charset="-79"/>
                <a:ea typeface="+mn-ea"/>
                <a:cs typeface="Aharoni" panose="02010803020104030203" pitchFamily="2" charset="-79"/>
              </a:rPr>
              <a:t>׀</a:t>
            </a:r>
            <a:r>
              <a:rPr kumimoji="0" lang="en-US" sz="1000" b="0" i="0" u="none" strike="noStrike" kern="1200" cap="none" spc="0" normalizeH="0" baseline="0" noProof="0" dirty="0">
                <a:ln>
                  <a:noFill/>
                </a:ln>
                <a:solidFill>
                  <a:prstClr val="black">
                    <a:tint val="75000"/>
                  </a:prstClr>
                </a:solidFill>
                <a:effectLst/>
                <a:uLnTx/>
                <a:uFillTx/>
                <a:latin typeface="Aharoni" panose="02010803020104030203" pitchFamily="2" charset="-79"/>
                <a:ea typeface="+mn-ea"/>
                <a:cs typeface="Aharoni" panose="02010803020104030203" pitchFamily="2" charset="-79"/>
              </a:rPr>
              <a:t> </a:t>
            </a:r>
            <a:fld id="{A22E7B2B-0AC4-45E3-A9CA-C480D8AE7F7A}"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Date Placeholder 3"/>
          <p:cNvSpPr>
            <a:spLocks noGrp="1"/>
          </p:cNvSpPr>
          <p:nvPr>
            <p:ph type="dt" sz="half" idx="10"/>
          </p:nvPr>
        </p:nvSpPr>
        <p:spPr>
          <a:xfrm>
            <a:off x="228600" y="6356350"/>
            <a:ext cx="46448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AHRQ SAFETY PROGRAM FOR LONG-TERM CARE: HAIs/CAUTI</a:t>
            </a:r>
          </a:p>
        </p:txBody>
      </p:sp>
      <p:pic>
        <p:nvPicPr>
          <p:cNvPr id="9" name="Picture 8"/>
          <p:cNvPicPr>
            <a:picLocks noChangeAspect="1"/>
          </p:cNvPicPr>
          <p:nvPr/>
        </p:nvPicPr>
        <p:blipFill>
          <a:blip r:embed="rId3"/>
          <a:stretch>
            <a:fillRect/>
          </a:stretch>
        </p:blipFill>
        <p:spPr>
          <a:xfrm>
            <a:off x="5486400" y="1489446"/>
            <a:ext cx="2931762" cy="4525181"/>
          </a:xfrm>
          <a:prstGeom prst="rect">
            <a:avLst/>
          </a:prstGeom>
        </p:spPr>
      </p:pic>
    </p:spTree>
    <p:extLst>
      <p:ext uri="{BB962C8B-B14F-4D97-AF65-F5344CB8AC3E}">
        <p14:creationId xmlns:p14="http://schemas.microsoft.com/office/powerpoint/2010/main" val="325086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309663"/>
            <a:ext cx="3276600" cy="2544330"/>
          </a:xfrm>
          <a:prstGeom prst="rect">
            <a:avLst/>
          </a:prstGeom>
          <a:ln>
            <a:solidFill>
              <a:schemeClr val="tx1"/>
            </a:solidFill>
          </a:ln>
        </p:spPr>
      </p:pic>
      <p:sp>
        <p:nvSpPr>
          <p:cNvPr id="2" name="Title 1"/>
          <p:cNvSpPr>
            <a:spLocks noGrp="1"/>
          </p:cNvSpPr>
          <p:nvPr>
            <p:ph type="title"/>
          </p:nvPr>
        </p:nvSpPr>
        <p:spPr>
          <a:xfrm>
            <a:off x="228600" y="150966"/>
            <a:ext cx="8686800" cy="1005840"/>
          </a:xfrm>
        </p:spPr>
        <p:txBody>
          <a:bodyPr>
            <a:noAutofit/>
          </a:bodyPr>
          <a:lstStyle/>
          <a:p>
            <a:r>
              <a:rPr lang="en-US" sz="3000" dirty="0"/>
              <a:t>Communication to Enhance Antibiotic </a:t>
            </a:r>
            <a:r>
              <a:rPr lang="en-US" sz="3000" dirty="0" smtClean="0"/>
              <a:t>Stewardship</a:t>
            </a:r>
            <a:r>
              <a:rPr lang="en-US" sz="3000" baseline="30000" dirty="0" smtClean="0"/>
              <a:t>10-12</a:t>
            </a:r>
            <a:endParaRPr lang="en-US" sz="3000" dirty="0"/>
          </a:p>
        </p:txBody>
      </p:sp>
      <p:sp>
        <p:nvSpPr>
          <p:cNvPr id="6" name="Content Placeholder 5"/>
          <p:cNvSpPr>
            <a:spLocks noGrp="1"/>
          </p:cNvSpPr>
          <p:nvPr>
            <p:ph sz="half" idx="1"/>
          </p:nvPr>
        </p:nvSpPr>
        <p:spPr>
          <a:xfrm>
            <a:off x="342900" y="1238398"/>
            <a:ext cx="4416208" cy="3181202"/>
          </a:xfrm>
        </p:spPr>
        <p:txBody>
          <a:bodyPr vert="horz" lIns="91440" tIns="45720" rIns="91440" bIns="45720" rtlCol="0" anchor="t">
            <a:normAutofit lnSpcReduction="10000"/>
          </a:bodyPr>
          <a:lstStyle/>
          <a:p>
            <a:pPr marL="0" indent="0">
              <a:lnSpc>
                <a:spcPct val="113999"/>
              </a:lnSpc>
              <a:spcBef>
                <a:spcPts val="1200"/>
              </a:spcBef>
              <a:buNone/>
            </a:pPr>
            <a:r>
              <a:rPr lang="en-US" dirty="0"/>
              <a:t>Consider using TeamSTEPPS communication strategies to standardize communication about antibiotic use</a:t>
            </a:r>
          </a:p>
          <a:p>
            <a:pPr marL="400050" lvl="1" indent="0">
              <a:buNone/>
            </a:pPr>
            <a:r>
              <a:rPr lang="en-US" sz="2800" b="1" dirty="0">
                <a:solidFill>
                  <a:srgbClr val="FF0000"/>
                </a:solidFill>
              </a:rPr>
              <a:t>S</a:t>
            </a:r>
            <a:r>
              <a:rPr lang="en-US" sz="2400" b="1" dirty="0"/>
              <a:t> – Situation </a:t>
            </a:r>
          </a:p>
          <a:p>
            <a:pPr marL="400050" lvl="1" indent="0">
              <a:buNone/>
            </a:pPr>
            <a:r>
              <a:rPr lang="en-US" sz="2800" b="1" dirty="0">
                <a:solidFill>
                  <a:srgbClr val="FF0000"/>
                </a:solidFill>
              </a:rPr>
              <a:t>B</a:t>
            </a:r>
            <a:r>
              <a:rPr lang="en-US" sz="2400" b="1" dirty="0"/>
              <a:t> – Background </a:t>
            </a:r>
          </a:p>
          <a:p>
            <a:pPr marL="400050" lvl="1" indent="0">
              <a:buNone/>
            </a:pPr>
            <a:r>
              <a:rPr lang="en-US" sz="2800" b="1" dirty="0">
                <a:solidFill>
                  <a:srgbClr val="FF0000"/>
                </a:solidFill>
              </a:rPr>
              <a:t>A</a:t>
            </a:r>
            <a:r>
              <a:rPr lang="en-US" sz="2400" b="1" dirty="0"/>
              <a:t> – Assessment </a:t>
            </a:r>
          </a:p>
          <a:p>
            <a:pPr marL="400050" lvl="1" indent="0">
              <a:buNone/>
            </a:pPr>
            <a:r>
              <a:rPr lang="en-US" sz="2800" b="1" dirty="0">
                <a:solidFill>
                  <a:srgbClr val="FF0000"/>
                </a:solidFill>
              </a:rPr>
              <a:t>R</a:t>
            </a:r>
            <a:r>
              <a:rPr lang="en-US" sz="2400" b="1" dirty="0">
                <a:solidFill>
                  <a:srgbClr val="FF0000"/>
                </a:solidFill>
              </a:rPr>
              <a:t> </a:t>
            </a:r>
            <a:r>
              <a:rPr lang="en-US" sz="2400" b="1" dirty="0"/>
              <a:t>– Recommendation </a:t>
            </a:r>
          </a:p>
          <a:p>
            <a:pPr>
              <a:lnSpc>
                <a:spcPct val="113999"/>
              </a:lnSpc>
              <a:spcBef>
                <a:spcPts val="1200"/>
              </a:spcBef>
            </a:pPr>
            <a:endParaRPr lang="en-US" dirty="0"/>
          </a:p>
        </p:txBody>
      </p:sp>
      <p:pic>
        <p:nvPicPr>
          <p:cNvPr id="9" name="Content Placeholder 5" descr="Screen shot of a brochure for residents and family's that is part of Choosing Wisely. It outlines &quot;Test &amp; treatments for urinary tract infections (UTIs) in older people, when you need them -and when you don't.&quot;">
            <a:hlinkClick r:id="rId5"/>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141177" y="2236914"/>
            <a:ext cx="3048000" cy="3961937"/>
          </a:xfrm>
          <a:ln>
            <a:solidFill>
              <a:schemeClr val="tx1"/>
            </a:solidFill>
          </a:ln>
        </p:spPr>
      </p:pic>
      <p:sp>
        <p:nvSpPr>
          <p:cNvPr id="5" name="Slide Number Placeholder 4"/>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12</a:t>
            </a:fld>
            <a:endParaRPr lang="en-US" dirty="0"/>
          </a:p>
        </p:txBody>
      </p:sp>
      <p:sp>
        <p:nvSpPr>
          <p:cNvPr id="8"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
        <p:nvSpPr>
          <p:cNvPr id="3" name="TextBox 2"/>
          <p:cNvSpPr txBox="1"/>
          <p:nvPr/>
        </p:nvSpPr>
        <p:spPr>
          <a:xfrm>
            <a:off x="4073226" y="6172200"/>
            <a:ext cx="2556174" cy="276999"/>
          </a:xfrm>
          <a:prstGeom prst="rect">
            <a:avLst/>
          </a:prstGeom>
          <a:noFill/>
        </p:spPr>
        <p:txBody>
          <a:bodyPr wrap="square" rtlCol="0">
            <a:spAutoFit/>
          </a:bodyPr>
          <a:lstStyle/>
          <a:p>
            <a:r>
              <a:rPr lang="en-US" sz="1200" dirty="0" smtClean="0"/>
              <a:t>Source: </a:t>
            </a:r>
            <a:r>
              <a:rPr lang="en-US" sz="1200" dirty="0" smtClean="0">
                <a:hlinkClick r:id="rId5"/>
              </a:rPr>
              <a:t>Choosing Wisely</a:t>
            </a:r>
            <a:endParaRPr lang="en-US" sz="1200" dirty="0"/>
          </a:p>
        </p:txBody>
      </p:sp>
      <p:sp>
        <p:nvSpPr>
          <p:cNvPr id="10" name="TextBox 9"/>
          <p:cNvSpPr txBox="1"/>
          <p:nvPr/>
        </p:nvSpPr>
        <p:spPr>
          <a:xfrm>
            <a:off x="7086601" y="3853993"/>
            <a:ext cx="1828800" cy="276999"/>
          </a:xfrm>
          <a:prstGeom prst="rect">
            <a:avLst/>
          </a:prstGeom>
          <a:noFill/>
        </p:spPr>
        <p:txBody>
          <a:bodyPr wrap="square" rtlCol="0">
            <a:spAutoFit/>
          </a:bodyPr>
          <a:lstStyle/>
          <a:p>
            <a:pPr algn="r"/>
            <a:r>
              <a:rPr lang="en-US" sz="1200" dirty="0" smtClean="0"/>
              <a:t>Source: </a:t>
            </a:r>
            <a:r>
              <a:rPr lang="en-US" sz="1200" dirty="0" smtClean="0">
                <a:hlinkClick r:id="rId3"/>
              </a:rPr>
              <a:t>Consumer Voice</a:t>
            </a:r>
            <a:endParaRPr lang="en-US" sz="1200" dirty="0"/>
          </a:p>
        </p:txBody>
      </p:sp>
    </p:spTree>
    <p:extLst>
      <p:ext uri="{BB962C8B-B14F-4D97-AF65-F5344CB8AC3E}">
        <p14:creationId xmlns:p14="http://schemas.microsoft.com/office/powerpoint/2010/main" val="126996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custDataLst>
              <p:tags r:id="rId1"/>
            </p:custDataLst>
          </p:nvPr>
        </p:nvSpPr>
        <p:spPr>
          <a:xfrm>
            <a:off x="304800" y="304800"/>
            <a:ext cx="8229600" cy="792162"/>
          </a:xfrm>
        </p:spPr>
        <p:txBody>
          <a:bodyPr/>
          <a:lstStyle/>
          <a:p>
            <a:r>
              <a:rPr lang="en-US" dirty="0"/>
              <a:t>Stay Updated with Useful Resources</a:t>
            </a:r>
          </a:p>
        </p:txBody>
      </p:sp>
      <p:sp>
        <p:nvSpPr>
          <p:cNvPr id="7" name="Text Placeholder 6"/>
          <p:cNvSpPr>
            <a:spLocks noGrp="1"/>
          </p:cNvSpPr>
          <p:nvPr>
            <p:ph type="body" sz="quarter" idx="13"/>
            <p:custDataLst>
              <p:tags r:id="rId2"/>
            </p:custDataLst>
          </p:nvPr>
        </p:nvSpPr>
        <p:spPr>
          <a:xfrm>
            <a:off x="533400" y="1447800"/>
            <a:ext cx="8382000" cy="4572000"/>
          </a:xfrm>
        </p:spPr>
        <p:txBody>
          <a:bodyPr>
            <a:normAutofit/>
          </a:bodyPr>
          <a:lstStyle/>
          <a:p>
            <a:pPr marL="457200" indent="-457200">
              <a:lnSpc>
                <a:spcPct val="100000"/>
              </a:lnSpc>
              <a:spcBef>
                <a:spcPts val="0"/>
              </a:spcBef>
              <a:spcAft>
                <a:spcPts val="2400"/>
              </a:spcAft>
              <a:buFont typeface="+mj-lt"/>
              <a:buAutoNum type="arabicPeriod"/>
            </a:pPr>
            <a:r>
              <a:rPr lang="en-US" dirty="0">
                <a:solidFill>
                  <a:prstClr val="black"/>
                </a:solidFill>
                <a:hlinkClick r:id="rId6"/>
              </a:rPr>
              <a:t>TeamSTEPPS</a:t>
            </a:r>
            <a:r>
              <a:rPr lang="en-US" baseline="30000" dirty="0">
                <a:solidFill>
                  <a:prstClr val="black"/>
                </a:solidFill>
                <a:hlinkClick r:id="rId6"/>
              </a:rPr>
              <a:t>®</a:t>
            </a:r>
            <a:r>
              <a:rPr lang="en-US" dirty="0">
                <a:solidFill>
                  <a:prstClr val="black"/>
                </a:solidFill>
                <a:hlinkClick r:id="rId6"/>
              </a:rPr>
              <a:t> for Long-term </a:t>
            </a:r>
            <a:r>
              <a:rPr lang="en-US" dirty="0" smtClean="0">
                <a:solidFill>
                  <a:prstClr val="black"/>
                </a:solidFill>
                <a:hlinkClick r:id="rId6"/>
              </a:rPr>
              <a:t>Care</a:t>
            </a:r>
            <a:endParaRPr lang="en-US" dirty="0" smtClean="0">
              <a:hlinkClick r:id="rId7"/>
            </a:endParaRPr>
          </a:p>
          <a:p>
            <a:pPr marL="457200" indent="-457200">
              <a:lnSpc>
                <a:spcPct val="100000"/>
              </a:lnSpc>
              <a:spcBef>
                <a:spcPts val="0"/>
              </a:spcBef>
              <a:spcAft>
                <a:spcPts val="2400"/>
              </a:spcAft>
              <a:buFont typeface="+mj-lt"/>
              <a:buAutoNum type="arabicPeriod"/>
            </a:pPr>
            <a:r>
              <a:rPr lang="en-US" dirty="0" smtClean="0">
                <a:hlinkClick r:id="rId7"/>
              </a:rPr>
              <a:t>CDC’s Antibiotic </a:t>
            </a:r>
            <a:r>
              <a:rPr lang="en-US" dirty="0">
                <a:hlinkClick r:id="rId7"/>
              </a:rPr>
              <a:t>Resistance Threats in the United States, 2013</a:t>
            </a:r>
            <a:endParaRPr lang="en-US" dirty="0"/>
          </a:p>
          <a:p>
            <a:pPr marL="457200" indent="-457200">
              <a:lnSpc>
                <a:spcPct val="100000"/>
              </a:lnSpc>
              <a:spcBef>
                <a:spcPts val="0"/>
              </a:spcBef>
              <a:spcAft>
                <a:spcPts val="2400"/>
              </a:spcAft>
              <a:buFont typeface="+mj-lt"/>
              <a:buAutoNum type="arabicPeriod"/>
            </a:pPr>
            <a:r>
              <a:rPr lang="en-US" dirty="0" smtClean="0">
                <a:hlinkClick r:id="rId8"/>
              </a:rPr>
              <a:t>CDC’s The </a:t>
            </a:r>
            <a:r>
              <a:rPr lang="en-US" dirty="0">
                <a:hlinkClick r:id="rId8"/>
              </a:rPr>
              <a:t>Core Elements of Antibiotic Stewardship for Nursing </a:t>
            </a:r>
            <a:r>
              <a:rPr lang="en-US" dirty="0" smtClean="0">
                <a:hlinkClick r:id="rId8"/>
              </a:rPr>
              <a:t>Homes</a:t>
            </a:r>
            <a:endParaRPr lang="en-US" dirty="0" smtClean="0"/>
          </a:p>
          <a:p>
            <a:pPr marL="457200" indent="-457200">
              <a:lnSpc>
                <a:spcPct val="100000"/>
              </a:lnSpc>
              <a:spcBef>
                <a:spcPts val="0"/>
              </a:spcBef>
              <a:spcAft>
                <a:spcPts val="2400"/>
              </a:spcAft>
              <a:buFont typeface="+mj-lt"/>
              <a:buAutoNum type="arabicPeriod"/>
            </a:pPr>
            <a:r>
              <a:rPr lang="en-US" dirty="0" smtClean="0">
                <a:hlinkClick r:id="rId9"/>
              </a:rPr>
              <a:t>Consumer Voice’s CAUTI Informational Brochure</a:t>
            </a:r>
            <a:endParaRPr lang="en-US" dirty="0"/>
          </a:p>
        </p:txBody>
      </p:sp>
      <p:sp>
        <p:nvSpPr>
          <p:cNvPr id="4" name="Slide Number Placeholder 3"/>
          <p:cNvSpPr>
            <a:spLocks noGrp="1"/>
          </p:cNvSpPr>
          <p:nvPr>
            <p:ph type="sldNum" sz="quarter" idx="12"/>
            <p:custDataLst>
              <p:tags r:id="rId3"/>
            </p:custDataLst>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4F7F7935-3096-4C54-BF0A-E2D891F7E851}" type="slidenum">
              <a:rPr lang="en-US" smtClean="0">
                <a:solidFill>
                  <a:prstClr val="black">
                    <a:tint val="75000"/>
                  </a:prstClr>
                </a:solidFill>
              </a:rPr>
              <a:pPr/>
              <a:t>13</a:t>
            </a:fld>
            <a:endParaRPr lang="en-US" dirty="0">
              <a:solidFill>
                <a:prstClr val="black">
                  <a:tint val="75000"/>
                </a:prstClr>
              </a:solidFill>
            </a:endParaRPr>
          </a:p>
        </p:txBody>
      </p:sp>
      <p:sp>
        <p:nvSpPr>
          <p:cNvPr id="9" name="Date Placeholder 3"/>
          <p:cNvSpPr txBox="1">
            <a:spLocks/>
          </p:cNvSpPr>
          <p:nvPr/>
        </p:nvSpPr>
        <p:spPr>
          <a:xfrm>
            <a:off x="304800" y="6411912"/>
            <a:ext cx="4800600" cy="4889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AHRQ SAFETY PROGRAM FOR LONG-TERM CARE: HAIs/CAUTI</a:t>
            </a:r>
          </a:p>
        </p:txBody>
      </p:sp>
    </p:spTree>
    <p:extLst>
      <p:ext uri="{BB962C8B-B14F-4D97-AF65-F5344CB8AC3E}">
        <p14:creationId xmlns:p14="http://schemas.microsoft.com/office/powerpoint/2010/main" val="4054233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References</a:t>
            </a:r>
            <a:endParaRPr lang="en-US" sz="2800" dirty="0"/>
          </a:p>
        </p:txBody>
      </p:sp>
      <p:sp>
        <p:nvSpPr>
          <p:cNvPr id="7" name="Content Placeholder 6"/>
          <p:cNvSpPr>
            <a:spLocks noGrp="1"/>
          </p:cNvSpPr>
          <p:nvPr>
            <p:ph idx="1"/>
          </p:nvPr>
        </p:nvSpPr>
        <p:spPr>
          <a:xfrm>
            <a:off x="457201" y="1220053"/>
            <a:ext cx="8458199" cy="5181600"/>
          </a:xfrm>
        </p:spPr>
        <p:txBody>
          <a:bodyPr>
            <a:noAutofit/>
          </a:bodyPr>
          <a:lstStyle/>
          <a:p>
            <a:pPr marL="228600" indent="-228600">
              <a:buFont typeface="+mj-lt"/>
              <a:buAutoNum type="arabicPeriod"/>
            </a:pPr>
            <a:r>
              <a:rPr lang="en-US" sz="1100" dirty="0"/>
              <a:t>Antibiotic Resistance Threats in the United States, 2013. Centers for Disease Control and Prevention (CDC). U.S. Department of Health and Human Services. Accessible at: </a:t>
            </a:r>
            <a:r>
              <a:rPr lang="en-US" sz="1100" dirty="0">
                <a:hlinkClick r:id="rId3"/>
              </a:rPr>
              <a:t>http://www.cdc.gov/drugresistance/pdf/ar-threats-2013-508.pdf</a:t>
            </a:r>
            <a:r>
              <a:rPr lang="en-US" sz="1100" dirty="0"/>
              <a:t> </a:t>
            </a:r>
          </a:p>
          <a:p>
            <a:pPr marL="228600" indent="-228600">
              <a:buFont typeface="+mj-lt"/>
              <a:buAutoNum type="arabicPeriod"/>
            </a:pPr>
            <a:r>
              <a:rPr lang="en-US" sz="1100" dirty="0" smtClean="0"/>
              <a:t>CDC. Vital </a:t>
            </a:r>
            <a:r>
              <a:rPr lang="en-US" sz="1100" dirty="0"/>
              <a:t>Signs: Carbapenem-Resistant Enterobacteriaceae. MMWR Morb Mortal Wkly Rep. 2013; 62 (9): 165-70. </a:t>
            </a:r>
          </a:p>
          <a:p>
            <a:pPr marL="228600" indent="-228600">
              <a:buFont typeface="+mj-lt"/>
              <a:buAutoNum type="arabicPeriod"/>
            </a:pPr>
            <a:r>
              <a:rPr lang="en-US" sz="1100" dirty="0"/>
              <a:t>Lessa FC, Mu Y, Bamberg WM, et al. Burden of </a:t>
            </a:r>
            <a:r>
              <a:rPr lang="en-US" sz="1100" i="1" dirty="0"/>
              <a:t>Clostridium difficile </a:t>
            </a:r>
            <a:r>
              <a:rPr lang="en-US" sz="1100" dirty="0"/>
              <a:t>Infection in the United States. N Engl J Med 2015; 372: 825-834. DOI: 10.1056/NEJMoa1408913</a:t>
            </a:r>
          </a:p>
          <a:p>
            <a:pPr marL="228600" indent="-228600">
              <a:buFont typeface="+mj-lt"/>
              <a:buAutoNum type="arabicPeriod"/>
            </a:pPr>
            <a:r>
              <a:rPr lang="en-US" sz="1100" dirty="0"/>
              <a:t>Stop Spread of Antibiotic Resistance. August 2015. Making Health Care Safer –CDC Vital Signs. Centers for Disease Control and Prevention. </a:t>
            </a:r>
            <a:r>
              <a:rPr lang="en-US" sz="1100" dirty="0">
                <a:hlinkClick r:id="rId4"/>
              </a:rPr>
              <a:t>http://www.cdc.gov/vitalsigns/pdf/2015-08-vitalsigns.pdf</a:t>
            </a:r>
            <a:r>
              <a:rPr lang="en-US" sz="1100" dirty="0"/>
              <a:t> </a:t>
            </a:r>
          </a:p>
          <a:p>
            <a:pPr marL="228600" indent="-228600">
              <a:buFont typeface="+mj-lt"/>
              <a:buAutoNum type="arabicPeriod"/>
            </a:pPr>
            <a:r>
              <a:rPr lang="en-US" sz="1100" dirty="0"/>
              <a:t>CDC. The Core Elements of Antibiotic Stewardship for Nursing Homes. Atlanta, GA: US Department of Health and Human Services, CDC; 2015. Available at: </a:t>
            </a:r>
            <a:r>
              <a:rPr lang="en-US" sz="1100" dirty="0">
                <a:hlinkClick r:id="rId5"/>
              </a:rPr>
              <a:t>http://www.cdc.gov/longtermcare/index.html</a:t>
            </a:r>
            <a:r>
              <a:rPr lang="en-US" sz="1100" dirty="0"/>
              <a:t> </a:t>
            </a:r>
          </a:p>
          <a:p>
            <a:pPr marL="228600" indent="-228600">
              <a:buFont typeface="+mj-lt"/>
              <a:buAutoNum type="arabicPeriod"/>
            </a:pPr>
            <a:r>
              <a:rPr lang="en-US" altLang="en-US" sz="1100" dirty="0"/>
              <a:t>Benoit SR, Nsa W, Richards CL, et al. Factors Associate with Antimicrobial Use in Nursing Homes: A Multilevel Model. JAGS 2008; 56: 2039-44. </a:t>
            </a:r>
            <a:r>
              <a:rPr lang="en-US" sz="1100" dirty="0"/>
              <a:t>DOI: 10.1111/j.1532-5415.2008.01967.x.</a:t>
            </a:r>
            <a:endParaRPr lang="en-US" altLang="en-US" sz="1100" dirty="0"/>
          </a:p>
          <a:p>
            <a:pPr marL="228600" indent="-228600">
              <a:buFont typeface="+mj-lt"/>
              <a:buAutoNum type="arabicPeriod"/>
            </a:pPr>
            <a:r>
              <a:rPr lang="en-US" altLang="en-US" sz="1100" dirty="0"/>
              <a:t>Daneman N, Grunir A, Bronskill SE, et al. Prolonged Antibiotic Treatment in Long-term Care. Role of the Prescriber. JAMA Intern. Med. 2013; 173: 673-82. </a:t>
            </a:r>
          </a:p>
          <a:p>
            <a:pPr marL="228600" indent="-228600">
              <a:buFont typeface="+mj-lt"/>
              <a:buAutoNum type="arabicPeriod"/>
            </a:pPr>
            <a:r>
              <a:rPr lang="en-US" altLang="en-US" sz="1100" dirty="0"/>
              <a:t>Nicolle LE, Bentley DW, Garibaldi R, et al. Antimicrobial Use in Long-Term –Care Facilities. Infect Control Hosp Epidwmiol 2000; 21 (8): 537-545.</a:t>
            </a:r>
          </a:p>
          <a:p>
            <a:pPr marL="228600" indent="-228600">
              <a:buFont typeface="+mj-lt"/>
              <a:buAutoNum type="arabicPeriod"/>
            </a:pPr>
            <a:r>
              <a:rPr lang="en-US" altLang="en-US" sz="1100" dirty="0"/>
              <a:t>Richards CL, Darrandji M, Weinberg DM, et al. Antimicrobial Use in Post-Acute Care: A Retrospective Descriptive Analysis in Seven Long-Term Care Facilities in Georgia. </a:t>
            </a:r>
            <a:r>
              <a:rPr lang="en-US" altLang="en-US" sz="1100" i="1" dirty="0"/>
              <a:t>J Am Med Dir Assoc.</a:t>
            </a:r>
            <a:r>
              <a:rPr lang="en-US" altLang="en-US" sz="1100" dirty="0"/>
              <a:t> 2005; 6 (2): 109-12</a:t>
            </a:r>
            <a:r>
              <a:rPr lang="en-US" altLang="en-US" sz="1100" dirty="0" smtClean="0"/>
              <a:t>.</a:t>
            </a:r>
          </a:p>
          <a:p>
            <a:pPr marL="228600" indent="-228600">
              <a:buFont typeface="+mj-lt"/>
              <a:buAutoNum type="arabicPeriod"/>
            </a:pPr>
            <a:r>
              <a:rPr lang="en-US" altLang="en-US" sz="1100" dirty="0"/>
              <a:t>TeamSTEPPS® Long-Term Care Version. Content last reviewed September 2015. Agency for Healthcare Research and Quality, Rockville, MD. </a:t>
            </a:r>
            <a:r>
              <a:rPr lang="en-US" altLang="en-US" sz="1100" dirty="0">
                <a:hlinkClick r:id="rId6"/>
              </a:rPr>
              <a:t>http://</a:t>
            </a:r>
            <a:r>
              <a:rPr lang="en-US" altLang="en-US" sz="1100" dirty="0" smtClean="0">
                <a:hlinkClick r:id="rId6"/>
              </a:rPr>
              <a:t>www.ahrq.gov/professionals/education/curriculum-tools/teamstepps/longtermcare/index.html</a:t>
            </a:r>
            <a:r>
              <a:rPr lang="en-US" altLang="en-US" sz="1100" dirty="0" smtClean="0"/>
              <a:t>. Accessed on August 22, 2016.</a:t>
            </a:r>
          </a:p>
          <a:p>
            <a:pPr marL="228600" indent="-228600">
              <a:buFont typeface="+mj-lt"/>
              <a:buAutoNum type="arabicPeriod"/>
            </a:pPr>
            <a:r>
              <a:rPr lang="en-US" altLang="en-US" sz="1100" dirty="0" smtClean="0"/>
              <a:t>Choosing Wisely. Tests &amp; treatments for </a:t>
            </a:r>
            <a:r>
              <a:rPr lang="en-US" altLang="en-US" sz="1100" dirty="0"/>
              <a:t>u</a:t>
            </a:r>
            <a:r>
              <a:rPr lang="en-US" sz="1100" dirty="0" smtClean="0"/>
              <a:t>rinary </a:t>
            </a:r>
            <a:r>
              <a:rPr lang="en-US" sz="1100" dirty="0"/>
              <a:t>t</a:t>
            </a:r>
            <a:r>
              <a:rPr lang="en-US" sz="1100" dirty="0" smtClean="0"/>
              <a:t>ract </a:t>
            </a:r>
            <a:r>
              <a:rPr lang="en-US" sz="1100" dirty="0"/>
              <a:t>i</a:t>
            </a:r>
            <a:r>
              <a:rPr lang="en-US" sz="1100" dirty="0" smtClean="0"/>
              <a:t>nfections (UTIs) in older people. 2014 </a:t>
            </a:r>
            <a:r>
              <a:rPr lang="en-US" sz="1100" dirty="0"/>
              <a:t>Consumer Reports. Developed in cooperation with the </a:t>
            </a:r>
            <a:r>
              <a:rPr lang="en-US" sz="1100" dirty="0" smtClean="0"/>
              <a:t>AMDA: The Society for Post-Acute and Long-Term Care Medicine and The American Geriatrics </a:t>
            </a:r>
            <a:r>
              <a:rPr lang="en-US" sz="1100" dirty="0"/>
              <a:t>Society. </a:t>
            </a:r>
            <a:r>
              <a:rPr lang="en-US" sz="1100" dirty="0" smtClean="0">
                <a:hlinkClick r:id="rId7"/>
              </a:rPr>
              <a:t>https</a:t>
            </a:r>
            <a:r>
              <a:rPr lang="en-US" sz="1100" dirty="0">
                <a:hlinkClick r:id="rId7"/>
              </a:rPr>
              <a:t>://</a:t>
            </a:r>
            <a:r>
              <a:rPr lang="en-US" sz="1100" dirty="0" smtClean="0">
                <a:hlinkClick r:id="rId7"/>
              </a:rPr>
              <a:t>www.choosingwisely.org/wp-content/uploads/2018/02/Tests-And-Treatments-For-Urinary-Tract-Infections-In-Older-People-AGSAMDA.pdf</a:t>
            </a:r>
            <a:r>
              <a:rPr lang="en-US" sz="1100" dirty="0" smtClean="0"/>
              <a:t> </a:t>
            </a:r>
          </a:p>
          <a:p>
            <a:pPr marL="228600" indent="-228600">
              <a:buFont typeface="+mj-lt"/>
              <a:buAutoNum type="arabicPeriod"/>
            </a:pPr>
            <a:r>
              <a:rPr lang="en-US" altLang="en-US" sz="1100" dirty="0" smtClean="0"/>
              <a:t>Consumer Voice. CAUTI Informational Brochure. 2016. National Consumer </a:t>
            </a:r>
            <a:r>
              <a:rPr lang="en-US" altLang="en-US" sz="1100" dirty="0"/>
              <a:t>Voice for Quality Long-Term Care. </a:t>
            </a:r>
            <a:r>
              <a:rPr lang="en-US" altLang="en-US" sz="1100" dirty="0">
                <a:hlinkClick r:id="rId8"/>
              </a:rPr>
              <a:t>http://</a:t>
            </a:r>
            <a:r>
              <a:rPr lang="en-US" altLang="en-US" sz="1100" dirty="0" smtClean="0">
                <a:hlinkClick r:id="rId8"/>
              </a:rPr>
              <a:t>theconsumervoice.org/issues/other-issues-and-resources/infection-prevention</a:t>
            </a:r>
            <a:r>
              <a:rPr lang="en-US" altLang="en-US" sz="1100" dirty="0" smtClean="0"/>
              <a:t>. </a:t>
            </a:r>
            <a:endParaRPr lang="en-US" altLang="en-US" sz="1100" dirty="0"/>
          </a:p>
        </p:txBody>
      </p:sp>
      <p:sp>
        <p:nvSpPr>
          <p:cNvPr id="3" name="Slide Number Placeholder 2"/>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14</a:t>
            </a:fld>
            <a:endParaRPr lang="en-US" dirty="0"/>
          </a:p>
        </p:txBody>
      </p:sp>
      <p:sp>
        <p:nvSpPr>
          <p:cNvPr id="9"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Tree>
    <p:extLst>
      <p:ext uri="{BB962C8B-B14F-4D97-AF65-F5344CB8AC3E}">
        <p14:creationId xmlns:p14="http://schemas.microsoft.com/office/powerpoint/2010/main" val="2278111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a:t>Upon completion of this webinar, participants will be able </a:t>
            </a:r>
            <a:r>
              <a:rPr lang="en-US" sz="2400" dirty="0" smtClean="0"/>
              <a:t>to— </a:t>
            </a:r>
            <a:endParaRPr lang="en-US" sz="2400" dirty="0"/>
          </a:p>
          <a:p>
            <a:pPr lvl="1">
              <a:spcBef>
                <a:spcPts val="1800"/>
              </a:spcBef>
              <a:buFont typeface="Arial" panose="020B0604020202020204" pitchFamily="34" charset="0"/>
              <a:buChar char="•"/>
            </a:pPr>
            <a:r>
              <a:rPr lang="en-US" sz="2400" dirty="0"/>
              <a:t>Describe how antibiotic stewardship is linked to infection prevention;</a:t>
            </a:r>
          </a:p>
          <a:p>
            <a:pPr lvl="1">
              <a:spcBef>
                <a:spcPts val="1800"/>
              </a:spcBef>
              <a:buFont typeface="Arial" panose="020B0604020202020204" pitchFamily="34" charset="0"/>
              <a:buChar char="•"/>
            </a:pPr>
            <a:r>
              <a:rPr lang="en-US" sz="2400" dirty="0"/>
              <a:t>Explain how </a:t>
            </a:r>
            <a:r>
              <a:rPr lang="en-US" sz="2400" dirty="0" smtClean="0"/>
              <a:t>overtreating </a:t>
            </a:r>
            <a:r>
              <a:rPr lang="en-US" sz="2400" dirty="0"/>
              <a:t>urinary tract infections (UTI) and catheter-associated urinary tract infections (CAUTI) can contribute to microbial resistance burden; and</a:t>
            </a:r>
          </a:p>
          <a:p>
            <a:pPr lvl="1">
              <a:spcBef>
                <a:spcPts val="1800"/>
              </a:spcBef>
              <a:buFont typeface="Arial" panose="020B0604020202020204" pitchFamily="34" charset="0"/>
              <a:buChar char="•"/>
            </a:pPr>
            <a:r>
              <a:rPr lang="en-US" sz="2400" dirty="0"/>
              <a:t>List the core elements of executing an antibiotic stewardship program.</a:t>
            </a:r>
          </a:p>
        </p:txBody>
      </p:sp>
      <p:sp>
        <p:nvSpPr>
          <p:cNvPr id="3" name="Slide Number Placeholder 2"/>
          <p:cNvSpPr>
            <a:spLocks noGrp="1"/>
          </p:cNvSpPr>
          <p:nvPr>
            <p:ph type="sldNum" sz="quarter" idx="12"/>
          </p:nvPr>
        </p:nvSpPr>
        <p:spPr/>
        <p:txBody>
          <a:bodyPr/>
          <a:lstStyle/>
          <a:p>
            <a:r>
              <a:rPr lang="en-US" dirty="0" smtClean="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2</a:t>
            </a:fld>
            <a:endParaRPr lang="en-US" dirty="0"/>
          </a:p>
        </p:txBody>
      </p:sp>
      <p:sp>
        <p:nvSpPr>
          <p:cNvPr id="4" name="Title 3"/>
          <p:cNvSpPr>
            <a:spLocks noGrp="1"/>
          </p:cNvSpPr>
          <p:nvPr>
            <p:ph type="title"/>
          </p:nvPr>
        </p:nvSpPr>
        <p:spPr/>
        <p:txBody>
          <a:bodyPr/>
          <a:lstStyle/>
          <a:p>
            <a:r>
              <a:rPr lang="en-US" dirty="0"/>
              <a:t>Objectives</a:t>
            </a:r>
          </a:p>
        </p:txBody>
      </p:sp>
      <p:sp>
        <p:nvSpPr>
          <p:cNvPr id="8"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Tree>
    <p:extLst>
      <p:ext uri="{BB962C8B-B14F-4D97-AF65-F5344CB8AC3E}">
        <p14:creationId xmlns:p14="http://schemas.microsoft.com/office/powerpoint/2010/main" val="2050336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0966"/>
            <a:ext cx="8229600" cy="1005840"/>
          </a:xfrm>
        </p:spPr>
        <p:txBody>
          <a:bodyPr>
            <a:normAutofit fontScale="90000"/>
          </a:bodyPr>
          <a:lstStyle/>
          <a:p>
            <a:r>
              <a:rPr lang="en-US" dirty="0"/>
              <a:t>Antimicrobial Resistance is a Growing Problem</a:t>
            </a:r>
            <a:r>
              <a:rPr lang="en-US" baseline="30000" dirty="0"/>
              <a:t>1</a:t>
            </a:r>
          </a:p>
        </p:txBody>
      </p:sp>
      <p:sp>
        <p:nvSpPr>
          <p:cNvPr id="2" name="Content Placeholder 1"/>
          <p:cNvSpPr>
            <a:spLocks noGrp="1"/>
          </p:cNvSpPr>
          <p:nvPr>
            <p:ph sz="half" idx="2"/>
          </p:nvPr>
        </p:nvSpPr>
        <p:spPr>
          <a:xfrm>
            <a:off x="4419600" y="1371600"/>
            <a:ext cx="4267200" cy="4754563"/>
          </a:xfrm>
        </p:spPr>
        <p:txBody>
          <a:bodyPr>
            <a:normAutofit/>
          </a:bodyPr>
          <a:lstStyle/>
          <a:p>
            <a:pPr>
              <a:spcBef>
                <a:spcPts val="2400"/>
              </a:spcBef>
            </a:pPr>
            <a:r>
              <a:rPr lang="en-US" sz="2400" dirty="0"/>
              <a:t>Every year 2 million people get sick with antibiotic-resistant infections</a:t>
            </a:r>
          </a:p>
          <a:p>
            <a:pPr>
              <a:spcBef>
                <a:spcPts val="2400"/>
              </a:spcBef>
            </a:pPr>
            <a:r>
              <a:rPr lang="en-US" sz="2400" dirty="0"/>
              <a:t>Every year 23,000 die from antibiotic-resistant infections</a:t>
            </a:r>
          </a:p>
          <a:p>
            <a:pPr>
              <a:spcBef>
                <a:spcPts val="2400"/>
              </a:spcBef>
            </a:pPr>
            <a:r>
              <a:rPr lang="en-US" sz="2400" dirty="0"/>
              <a:t>Costs as much as </a:t>
            </a:r>
            <a:r>
              <a:rPr lang="en-US" sz="2400" b="1" u="sng" dirty="0"/>
              <a:t>$20 billion</a:t>
            </a:r>
            <a:r>
              <a:rPr lang="en-US" sz="2400" dirty="0"/>
              <a:t> in direct health care expenses per year</a:t>
            </a:r>
          </a:p>
        </p:txBody>
      </p:sp>
      <p:pic>
        <p:nvPicPr>
          <p:cNvPr id="6" name="Picture 2" descr="Snapshot of the cover of the Antibiotic Resistance Threats in the United States 2013 report produced by the CD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3581400" cy="46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r>
              <a:rPr lang="en-US" dirty="0"/>
              <a:t>ABX </a:t>
            </a:r>
            <a:r>
              <a:rPr lang="en-US" dirty="0" smtClean="0"/>
              <a:t>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3</a:t>
            </a:fld>
            <a:endParaRPr lang="en-US" dirty="0"/>
          </a:p>
        </p:txBody>
      </p:sp>
      <p:sp>
        <p:nvSpPr>
          <p:cNvPr id="9"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
        <p:nvSpPr>
          <p:cNvPr id="3" name="TextBox 2"/>
          <p:cNvSpPr txBox="1"/>
          <p:nvPr/>
        </p:nvSpPr>
        <p:spPr>
          <a:xfrm>
            <a:off x="533400" y="6019800"/>
            <a:ext cx="8229600" cy="307777"/>
          </a:xfrm>
          <a:prstGeom prst="rect">
            <a:avLst/>
          </a:prstGeom>
          <a:noFill/>
        </p:spPr>
        <p:txBody>
          <a:bodyPr wrap="square" rtlCol="0">
            <a:spAutoFit/>
          </a:bodyPr>
          <a:lstStyle/>
          <a:p>
            <a:r>
              <a:rPr lang="en-US" sz="1000" dirty="0"/>
              <a:t>Source: </a:t>
            </a:r>
            <a:r>
              <a:rPr lang="en-US" sz="1000" dirty="0" smtClean="0">
                <a:hlinkClick r:id="rId3"/>
              </a:rPr>
              <a:t>Centers for Disease Control and Prevention. Antibiotic Resistance Threats in the United States, 2013.</a:t>
            </a:r>
            <a:r>
              <a:rPr lang="en-US" sz="1400" dirty="0" smtClean="0"/>
              <a:t> </a:t>
            </a:r>
            <a:endParaRPr lang="en-US" sz="1400" dirty="0"/>
          </a:p>
        </p:txBody>
      </p:sp>
    </p:spTree>
    <p:extLst>
      <p:ext uri="{BB962C8B-B14F-4D97-AF65-F5344CB8AC3E}">
        <p14:creationId xmlns:p14="http://schemas.microsoft.com/office/powerpoint/2010/main" val="398372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SzPct val="100000"/>
            </a:pPr>
            <a:r>
              <a:rPr lang="en-US" sz="2800" dirty="0"/>
              <a:t>A 2013 MMWR report found that carbapenem-resistant </a:t>
            </a:r>
            <a:r>
              <a:rPr lang="en-US" sz="2800" i="1" dirty="0" smtClean="0"/>
              <a:t>Enterobacteriaceae</a:t>
            </a:r>
            <a:r>
              <a:rPr lang="en-US" sz="2800" dirty="0" smtClean="0"/>
              <a:t> </a:t>
            </a:r>
            <a:r>
              <a:rPr lang="en-US" sz="2800" dirty="0"/>
              <a:t>prevalence was higher in long-term </a:t>
            </a:r>
            <a:r>
              <a:rPr lang="en-US" sz="2800" dirty="0" smtClean="0"/>
              <a:t>acute-care hospitals </a:t>
            </a:r>
            <a:r>
              <a:rPr lang="en-US" sz="2800" dirty="0"/>
              <a:t>than in </a:t>
            </a:r>
            <a:r>
              <a:rPr lang="en-US" sz="2800" dirty="0" smtClean="0"/>
              <a:t>acute-care </a:t>
            </a:r>
            <a:r>
              <a:rPr lang="en-US" sz="2800" dirty="0"/>
              <a:t>hospitals (17.8% </a:t>
            </a:r>
            <a:r>
              <a:rPr lang="en-US" sz="2800" dirty="0" smtClean="0"/>
              <a:t>vs. </a:t>
            </a:r>
            <a:r>
              <a:rPr lang="en-US" sz="2800" dirty="0"/>
              <a:t>4.6%)</a:t>
            </a:r>
          </a:p>
          <a:p>
            <a:pPr>
              <a:buSzPct val="100000"/>
            </a:pPr>
            <a:r>
              <a:rPr lang="en-US" sz="2800" dirty="0"/>
              <a:t>Healthcare-associated </a:t>
            </a:r>
            <a:r>
              <a:rPr lang="en-US" sz="2800" i="1" dirty="0" smtClean="0"/>
              <a:t>Clostridium difficile </a:t>
            </a:r>
            <a:r>
              <a:rPr lang="en-US" sz="2800" dirty="0"/>
              <a:t>often originates in long-term care</a:t>
            </a:r>
          </a:p>
          <a:p>
            <a:endParaRPr lang="en-US" dirty="0"/>
          </a:p>
          <a:p>
            <a:endParaRPr lang="en-US" dirty="0"/>
          </a:p>
        </p:txBody>
      </p:sp>
      <p:sp>
        <p:nvSpPr>
          <p:cNvPr id="11" name="Date Placeholder 3"/>
          <p:cNvSpPr>
            <a:spLocks noGrp="1"/>
          </p:cNvSpPr>
          <p:nvPr>
            <p:ph type="dt" sz="half" idx="10"/>
          </p:nvPr>
        </p:nvSpPr>
        <p:spPr/>
        <p:txBody>
          <a:bodyPr/>
          <a:lstStyle/>
          <a:p>
            <a:r>
              <a:rPr lang="en-US" dirty="0">
                <a:solidFill>
                  <a:schemeClr val="bg1"/>
                </a:solidFill>
              </a:rPr>
              <a:t>AHRQ SAFETY PROGRAM FOR LONG-TERM CARE: HAIs/CAUTI</a:t>
            </a:r>
          </a:p>
        </p:txBody>
      </p:sp>
      <p:sp>
        <p:nvSpPr>
          <p:cNvPr id="3" name="Slide Number Placeholder 2"/>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4</a:t>
            </a:fld>
            <a:endParaRPr lang="en-US" dirty="0"/>
          </a:p>
        </p:txBody>
      </p:sp>
      <p:sp>
        <p:nvSpPr>
          <p:cNvPr id="4" name="Title 3"/>
          <p:cNvSpPr>
            <a:spLocks noGrp="1"/>
          </p:cNvSpPr>
          <p:nvPr>
            <p:ph type="title"/>
          </p:nvPr>
        </p:nvSpPr>
        <p:spPr>
          <a:xfrm>
            <a:off x="228600" y="200858"/>
            <a:ext cx="8610600" cy="1005840"/>
          </a:xfrm>
        </p:spPr>
        <p:txBody>
          <a:bodyPr>
            <a:normAutofit fontScale="90000"/>
          </a:bodyPr>
          <a:lstStyle/>
          <a:p>
            <a:r>
              <a:rPr lang="en-US" dirty="0"/>
              <a:t>Antimicrobial Resistance in Long-Term </a:t>
            </a:r>
            <a:r>
              <a:rPr lang="en-US" dirty="0" smtClean="0"/>
              <a:t>Care (LTC)</a:t>
            </a:r>
            <a:r>
              <a:rPr lang="en-US" baseline="30000" dirty="0" smtClean="0"/>
              <a:t>2,3</a:t>
            </a:r>
            <a:endParaRPr lang="en-US" baseline="30000" dirty="0"/>
          </a:p>
        </p:txBody>
      </p:sp>
    </p:spTree>
    <p:extLst>
      <p:ext uri="{BB962C8B-B14F-4D97-AF65-F5344CB8AC3E}">
        <p14:creationId xmlns:p14="http://schemas.microsoft.com/office/powerpoint/2010/main" val="3628220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Long-Term Care Is Critical in the Fight</a:t>
            </a:r>
            <a:r>
              <a:rPr lang="en-US" baseline="30000" dirty="0"/>
              <a:t>4</a:t>
            </a:r>
          </a:p>
        </p:txBody>
      </p:sp>
      <p:pic>
        <p:nvPicPr>
          <p:cNvPr id="2050" name="Picture 2" descr="Image from the CDC's Vital Signs showing how if health care facilities work together they can reduce the number of healtcare-associated infections.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937" y="1428976"/>
            <a:ext cx="6560127" cy="46670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5</a:t>
            </a:fld>
            <a:endParaRPr lang="en-US" dirty="0"/>
          </a:p>
        </p:txBody>
      </p:sp>
      <p:sp>
        <p:nvSpPr>
          <p:cNvPr id="6"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
        <p:nvSpPr>
          <p:cNvPr id="3" name="TextBox 2"/>
          <p:cNvSpPr txBox="1"/>
          <p:nvPr/>
        </p:nvSpPr>
        <p:spPr>
          <a:xfrm>
            <a:off x="609600" y="6117125"/>
            <a:ext cx="7924800" cy="246221"/>
          </a:xfrm>
          <a:prstGeom prst="rect">
            <a:avLst/>
          </a:prstGeom>
          <a:noFill/>
        </p:spPr>
        <p:txBody>
          <a:bodyPr wrap="square" rtlCol="0">
            <a:spAutoFit/>
          </a:bodyPr>
          <a:lstStyle/>
          <a:p>
            <a:r>
              <a:rPr lang="en-US" sz="1000" dirty="0"/>
              <a:t>Source: </a:t>
            </a:r>
            <a:r>
              <a:rPr lang="en-US" sz="1000" dirty="0" smtClean="0">
                <a:hlinkClick r:id="rId3"/>
              </a:rPr>
              <a:t>Centers for Disease  Control and Prevention. “Making Health Care Safer: Stop Spread of Antibiotic Resistance.” </a:t>
            </a:r>
            <a:r>
              <a:rPr lang="en-US" sz="1000" i="1" dirty="0" smtClean="0">
                <a:hlinkClick r:id="rId3"/>
              </a:rPr>
              <a:t>CDC Vital </a:t>
            </a:r>
            <a:r>
              <a:rPr lang="en-US" sz="1000" dirty="0" smtClean="0">
                <a:hlinkClick r:id="rId3"/>
              </a:rPr>
              <a:t>Signs. August 2015.</a:t>
            </a:r>
            <a:endParaRPr lang="en-US" sz="1000" dirty="0"/>
          </a:p>
        </p:txBody>
      </p:sp>
    </p:spTree>
    <p:extLst>
      <p:ext uri="{BB962C8B-B14F-4D97-AF65-F5344CB8AC3E}">
        <p14:creationId xmlns:p14="http://schemas.microsoft.com/office/powerpoint/2010/main" val="1736372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 Lots of germs. A few are drug resistant. 2. antibiotics kill bacteria causing the illness, as well as good bacteria protecting the body from infection. 3. The drug-resistant bacteria are now allowed to grow and take over. 4. Some bacteria give their drug resistance to other bacteria, causing more problems." title="How Antibiotic Resistance Happens"/>
          <p:cNvPicPr>
            <a:picLocks noChangeAspect="1"/>
          </p:cNvPicPr>
          <p:nvPr/>
        </p:nvPicPr>
        <p:blipFill rotWithShape="1">
          <a:blip r:embed="rId3">
            <a:extLst>
              <a:ext uri="{28A0092B-C50C-407E-A947-70E740481C1C}">
                <a14:useLocalDpi xmlns:a14="http://schemas.microsoft.com/office/drawing/2010/main" val="0"/>
              </a:ext>
            </a:extLst>
          </a:blip>
          <a:srcRect l="194" t="10731" r="3182"/>
          <a:stretch/>
        </p:blipFill>
        <p:spPr>
          <a:xfrm>
            <a:off x="1244519" y="1284618"/>
            <a:ext cx="6654961" cy="2855938"/>
          </a:xfrm>
          <a:prstGeom prst="rect">
            <a:avLst/>
          </a:prstGeom>
        </p:spPr>
      </p:pic>
      <p:sp>
        <p:nvSpPr>
          <p:cNvPr id="2" name="Title 1"/>
          <p:cNvSpPr>
            <a:spLocks noGrp="1"/>
          </p:cNvSpPr>
          <p:nvPr>
            <p:ph type="title"/>
          </p:nvPr>
        </p:nvSpPr>
        <p:spPr/>
        <p:txBody>
          <a:bodyPr>
            <a:normAutofit/>
          </a:bodyPr>
          <a:lstStyle/>
          <a:p>
            <a:pPr algn="ctr"/>
            <a:r>
              <a:rPr lang="en-US" sz="4000" dirty="0"/>
              <a:t>Problem Statement</a:t>
            </a:r>
            <a:r>
              <a:rPr lang="en-US" sz="4000" baseline="30000" dirty="0"/>
              <a:t>5</a:t>
            </a:r>
          </a:p>
        </p:txBody>
      </p:sp>
      <p:sp>
        <p:nvSpPr>
          <p:cNvPr id="3" name="Content Placeholder 2"/>
          <p:cNvSpPr>
            <a:spLocks noGrp="1"/>
          </p:cNvSpPr>
          <p:nvPr>
            <p:ph idx="1"/>
          </p:nvPr>
        </p:nvSpPr>
        <p:spPr>
          <a:xfrm>
            <a:off x="457199" y="4323118"/>
            <a:ext cx="8229600" cy="2215794"/>
          </a:xfrm>
        </p:spPr>
        <p:txBody>
          <a:bodyPr>
            <a:normAutofit/>
          </a:bodyPr>
          <a:lstStyle/>
          <a:p>
            <a:pPr>
              <a:spcBef>
                <a:spcPts val="1200"/>
              </a:spcBef>
            </a:pPr>
            <a:r>
              <a:rPr lang="en-US" dirty="0"/>
              <a:t>Up to 70% of residents in a nursing home receive one or more courses of antibiotics every year</a:t>
            </a:r>
            <a:endParaRPr lang="en-US" baseline="30000" dirty="0"/>
          </a:p>
          <a:p>
            <a:pPr>
              <a:spcBef>
                <a:spcPts val="1200"/>
              </a:spcBef>
            </a:pPr>
            <a:r>
              <a:rPr lang="en-US" dirty="0"/>
              <a:t>Between </a:t>
            </a:r>
            <a:r>
              <a:rPr lang="en-US" dirty="0" smtClean="0"/>
              <a:t>40 and 70</a:t>
            </a:r>
            <a:r>
              <a:rPr lang="en-US" dirty="0"/>
              <a:t>% of antibiotic use in nursing homes is inappropriate</a:t>
            </a:r>
          </a:p>
          <a:p>
            <a:pPr>
              <a:spcBef>
                <a:spcPts val="1200"/>
              </a:spcBef>
            </a:pPr>
            <a:r>
              <a:rPr lang="en-US" dirty="0"/>
              <a:t>Inappropriate and unnecessary antibiotic use can lead to the selection of resistant pathogens</a:t>
            </a:r>
          </a:p>
        </p:txBody>
      </p:sp>
      <p:sp>
        <p:nvSpPr>
          <p:cNvPr id="7" name="Slide Number Placeholder 6"/>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6</a:t>
            </a:fld>
            <a:endParaRPr lang="en-US" dirty="0"/>
          </a:p>
        </p:txBody>
      </p:sp>
      <p:sp>
        <p:nvSpPr>
          <p:cNvPr id="8"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
        <p:nvSpPr>
          <p:cNvPr id="9" name="TextBox 8"/>
          <p:cNvSpPr txBox="1"/>
          <p:nvPr/>
        </p:nvSpPr>
        <p:spPr>
          <a:xfrm>
            <a:off x="1143000" y="4038600"/>
            <a:ext cx="6985082" cy="307777"/>
          </a:xfrm>
          <a:prstGeom prst="rect">
            <a:avLst/>
          </a:prstGeom>
          <a:noFill/>
        </p:spPr>
        <p:txBody>
          <a:bodyPr wrap="square" rtlCol="0">
            <a:spAutoFit/>
          </a:bodyPr>
          <a:lstStyle/>
          <a:p>
            <a:r>
              <a:rPr lang="en-US" sz="1000" dirty="0" smtClean="0"/>
              <a:t>Source: </a:t>
            </a:r>
            <a:r>
              <a:rPr lang="en-US" sz="1000" dirty="0" smtClean="0">
                <a:hlinkClick r:id="rId4"/>
              </a:rPr>
              <a:t>Centers for Disease Control and Prevention. Antibiotic Resistance Threats in the United States, 2013</a:t>
            </a:r>
            <a:r>
              <a:rPr lang="en-US" sz="1100" dirty="0" smtClean="0">
                <a:hlinkClick r:id="rId4"/>
              </a:rPr>
              <a:t>.</a:t>
            </a:r>
            <a:r>
              <a:rPr lang="en-US" sz="1400" dirty="0" smtClean="0"/>
              <a:t> </a:t>
            </a:r>
            <a:endParaRPr lang="en-US" sz="1400" dirty="0"/>
          </a:p>
        </p:txBody>
      </p:sp>
    </p:spTree>
    <p:extLst>
      <p:ext uri="{BB962C8B-B14F-4D97-AF65-F5344CB8AC3E}">
        <p14:creationId xmlns:p14="http://schemas.microsoft.com/office/powerpoint/2010/main" val="1337917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 Use in LTC Facilities</a:t>
            </a:r>
            <a:r>
              <a:rPr lang="en-US" baseline="30000" dirty="0"/>
              <a:t>6-9</a:t>
            </a:r>
          </a:p>
        </p:txBody>
      </p:sp>
      <p:sp>
        <p:nvSpPr>
          <p:cNvPr id="4" name="Content Placeholder 3"/>
          <p:cNvSpPr>
            <a:spLocks noGrp="1"/>
          </p:cNvSpPr>
          <p:nvPr>
            <p:ph idx="1"/>
          </p:nvPr>
        </p:nvSpPr>
        <p:spPr>
          <a:xfrm>
            <a:off x="457200" y="1417637"/>
            <a:ext cx="8229600" cy="4525963"/>
          </a:xfrm>
        </p:spPr>
        <p:txBody>
          <a:bodyPr>
            <a:normAutofit/>
          </a:bodyPr>
          <a:lstStyle/>
          <a:p>
            <a:pPr>
              <a:spcBef>
                <a:spcPts val="1800"/>
              </a:spcBef>
            </a:pPr>
            <a:r>
              <a:rPr lang="en-US" dirty="0"/>
              <a:t>Antibiotics are frequently used in long-term care</a:t>
            </a:r>
          </a:p>
          <a:p>
            <a:pPr lvl="1"/>
            <a:r>
              <a:rPr lang="en-US" dirty="0"/>
              <a:t>They comprise about 40% of all prescriptions</a:t>
            </a:r>
          </a:p>
          <a:p>
            <a:pPr>
              <a:spcBef>
                <a:spcPts val="1800"/>
              </a:spcBef>
            </a:pPr>
            <a:r>
              <a:rPr lang="en-US" dirty="0"/>
              <a:t>Antibiotics can cause harm to residents</a:t>
            </a:r>
          </a:p>
          <a:p>
            <a:pPr lvl="1"/>
            <a:r>
              <a:rPr lang="en-US" dirty="0"/>
              <a:t>High risk of side effects and adverse events</a:t>
            </a:r>
          </a:p>
          <a:p>
            <a:pPr lvl="1"/>
            <a:r>
              <a:rPr lang="en-US" dirty="0"/>
              <a:t>Major risk factor for </a:t>
            </a:r>
            <a:r>
              <a:rPr lang="en-US" i="1" dirty="0"/>
              <a:t>Clostridium difficile </a:t>
            </a:r>
            <a:r>
              <a:rPr lang="en-US" dirty="0"/>
              <a:t>infection</a:t>
            </a:r>
          </a:p>
          <a:p>
            <a:pPr lvl="1"/>
            <a:r>
              <a:rPr lang="en-US" dirty="0" smtClean="0"/>
              <a:t>Driver of </a:t>
            </a:r>
            <a:r>
              <a:rPr lang="en-US" dirty="0"/>
              <a:t>antibiotic resistance</a:t>
            </a:r>
          </a:p>
          <a:p>
            <a:pPr>
              <a:spcBef>
                <a:spcPts val="1800"/>
              </a:spcBef>
            </a:pPr>
            <a:r>
              <a:rPr lang="en-US" dirty="0"/>
              <a:t>Prescribers often not </a:t>
            </a:r>
            <a:r>
              <a:rPr lang="en-US" dirty="0" smtClean="0"/>
              <a:t>on site </a:t>
            </a:r>
            <a:r>
              <a:rPr lang="en-US" dirty="0"/>
              <a:t>and rely on assessments made by other staff</a:t>
            </a:r>
          </a:p>
          <a:p>
            <a:pPr lvl="1"/>
            <a:r>
              <a:rPr lang="en-US" dirty="0"/>
              <a:t>67% of antibiotics were ordered over the phone</a:t>
            </a:r>
          </a:p>
          <a:p>
            <a:pPr>
              <a:spcBef>
                <a:spcPts val="1800"/>
              </a:spcBef>
            </a:pPr>
            <a:r>
              <a:rPr lang="en-US" dirty="0"/>
              <a:t>Limited documentation of the assessments and rationale for antibiotic use</a:t>
            </a:r>
          </a:p>
          <a:p>
            <a:pPr lvl="1"/>
            <a:r>
              <a:rPr lang="en-US" dirty="0"/>
              <a:t>43% of LTC-initiated antibiotic courses have no documentation of infection </a:t>
            </a:r>
            <a:endParaRPr lang="en-US" altLang="en-US" sz="1950" dirty="0">
              <a:latin typeface="Myriad Web Pro" charset="0"/>
            </a:endParaRPr>
          </a:p>
        </p:txBody>
      </p:sp>
      <p:pic>
        <p:nvPicPr>
          <p:cNvPr id="5" name="Picture 4" descr="Two black and white drawsing of pills that look like they could be antibiotic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752600"/>
            <a:ext cx="2133600" cy="2133600"/>
          </a:xfrm>
          <a:prstGeom prst="rect">
            <a:avLst/>
          </a:prstGeom>
        </p:spPr>
      </p:pic>
      <p:sp>
        <p:nvSpPr>
          <p:cNvPr id="6" name="Slide Number Placeholder 5"/>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7</a:t>
            </a:fld>
            <a:endParaRPr lang="en-US" dirty="0"/>
          </a:p>
        </p:txBody>
      </p:sp>
      <p:sp>
        <p:nvSpPr>
          <p:cNvPr id="7"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Tree>
    <p:extLst>
      <p:ext uri="{BB962C8B-B14F-4D97-AF65-F5344CB8AC3E}">
        <p14:creationId xmlns:p14="http://schemas.microsoft.com/office/powerpoint/2010/main" val="812505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t>Fighting Back Against Antibiotic Resistance</a:t>
            </a:r>
            <a:r>
              <a:rPr lang="en-US" sz="3400" baseline="30000" dirty="0"/>
              <a:t>1</a:t>
            </a:r>
          </a:p>
        </p:txBody>
      </p:sp>
      <p:sp>
        <p:nvSpPr>
          <p:cNvPr id="2" name="Content Placeholder 1"/>
          <p:cNvSpPr>
            <a:spLocks noGrp="1"/>
          </p:cNvSpPr>
          <p:nvPr>
            <p:ph sz="half" idx="2"/>
          </p:nvPr>
        </p:nvSpPr>
        <p:spPr>
          <a:xfrm>
            <a:off x="4648200" y="1242008"/>
            <a:ext cx="4038600" cy="4884155"/>
          </a:xfrm>
        </p:spPr>
        <p:txBody>
          <a:bodyPr/>
          <a:lstStyle/>
          <a:p>
            <a:pPr>
              <a:spcBef>
                <a:spcPts val="1800"/>
              </a:spcBef>
            </a:pPr>
            <a:r>
              <a:rPr lang="en-US" dirty="0"/>
              <a:t>Infection prevention </a:t>
            </a:r>
            <a:r>
              <a:rPr lang="en-US" b="1" u="sng" dirty="0"/>
              <a:t>IS</a:t>
            </a:r>
            <a:r>
              <a:rPr lang="en-US" dirty="0"/>
              <a:t> antibiotic stewardship!</a:t>
            </a:r>
          </a:p>
          <a:p>
            <a:pPr>
              <a:spcBef>
                <a:spcPts val="1800"/>
              </a:spcBef>
            </a:pPr>
            <a:r>
              <a:rPr lang="en-US" dirty="0"/>
              <a:t>Tracking infection prevention data has double value</a:t>
            </a:r>
          </a:p>
          <a:p>
            <a:pPr lvl="1"/>
            <a:r>
              <a:rPr lang="en-US" dirty="0"/>
              <a:t>HAI prevention</a:t>
            </a:r>
          </a:p>
          <a:p>
            <a:pPr lvl="1"/>
            <a:r>
              <a:rPr lang="en-US" dirty="0"/>
              <a:t>Informs antibiotic stewardship programs</a:t>
            </a:r>
          </a:p>
          <a:p>
            <a:pPr>
              <a:spcBef>
                <a:spcPts val="1800"/>
              </a:spcBef>
            </a:pPr>
            <a:r>
              <a:rPr lang="en-US" dirty="0"/>
              <a:t>Improving antibiotic prescribing</a:t>
            </a:r>
          </a:p>
          <a:p>
            <a:pPr>
              <a:spcBef>
                <a:spcPts val="1800"/>
              </a:spcBef>
            </a:pPr>
            <a:r>
              <a:rPr lang="en-US" dirty="0"/>
              <a:t>Bacteria are constantly evolving, requiring the need for new antibiotics</a:t>
            </a:r>
          </a:p>
          <a:p>
            <a:endParaRPr lang="en-US" dirty="0"/>
          </a:p>
        </p:txBody>
      </p:sp>
      <p:pic>
        <p:nvPicPr>
          <p:cNvPr id="5" name="Content Placeholder 4" descr="A snap shot of the CDC's four core actions to prevent antibiotic resistance. 1) Preventing infections, prevents the spread of resistance; 2) Tracking; 3) Improving antibiotic prescribing/stewardship; 4) Developing new drugs and diagnostic tests.">
            <a:hlinkClick r:id="rId3"/>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tretch/>
        </p:blipFill>
        <p:spPr>
          <a:xfrm>
            <a:off x="443345" y="1242008"/>
            <a:ext cx="3788471" cy="4884156"/>
          </a:xfrm>
          <a:ln w="12700">
            <a:solidFill>
              <a:schemeClr val="tx1"/>
            </a:solidFill>
          </a:ln>
        </p:spPr>
      </p:pic>
      <p:sp>
        <p:nvSpPr>
          <p:cNvPr id="8" name="Oval 7" descr="Red oval highlighting Improving antibiotic prescribing/stewardship from the CDC's four core actions to prevent antibiotic resistance"/>
          <p:cNvSpPr/>
          <p:nvPr/>
        </p:nvSpPr>
        <p:spPr>
          <a:xfrm>
            <a:off x="443344" y="3657600"/>
            <a:ext cx="3788471" cy="1600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8</a:t>
            </a:fld>
            <a:endParaRPr lang="en-US" dirty="0"/>
          </a:p>
        </p:txBody>
      </p:sp>
      <p:sp>
        <p:nvSpPr>
          <p:cNvPr id="10"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
        <p:nvSpPr>
          <p:cNvPr id="6" name="Rectangle 5"/>
          <p:cNvSpPr/>
          <p:nvPr/>
        </p:nvSpPr>
        <p:spPr>
          <a:xfrm>
            <a:off x="370683" y="6096000"/>
            <a:ext cx="8011317" cy="246221"/>
          </a:xfrm>
          <a:prstGeom prst="rect">
            <a:avLst/>
          </a:prstGeom>
        </p:spPr>
        <p:txBody>
          <a:bodyPr wrap="square">
            <a:spAutoFit/>
          </a:bodyPr>
          <a:lstStyle/>
          <a:p>
            <a:r>
              <a:rPr lang="en-US" sz="1000" dirty="0"/>
              <a:t>Source: </a:t>
            </a:r>
            <a:r>
              <a:rPr lang="en-US" sz="1000" dirty="0" smtClean="0">
                <a:hlinkClick r:id="rId3"/>
              </a:rPr>
              <a:t>Centers for Disease Control and Prevention. Antibiotic Resistance Threats in the United States, 2013.</a:t>
            </a:r>
            <a:r>
              <a:rPr lang="en-US" sz="1000" dirty="0" smtClean="0"/>
              <a:t> </a:t>
            </a:r>
            <a:endParaRPr lang="en-US" sz="1000" dirty="0"/>
          </a:p>
        </p:txBody>
      </p:sp>
    </p:spTree>
    <p:extLst>
      <p:ext uri="{BB962C8B-B14F-4D97-AF65-F5344CB8AC3E}">
        <p14:creationId xmlns:p14="http://schemas.microsoft.com/office/powerpoint/2010/main" val="24572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Antibiotic Stewardship</a:t>
            </a:r>
            <a:r>
              <a:rPr lang="en-US" baseline="30000" dirty="0"/>
              <a:t>5</a:t>
            </a:r>
          </a:p>
        </p:txBody>
      </p:sp>
      <p:sp>
        <p:nvSpPr>
          <p:cNvPr id="3" name="Content Placeholder 2"/>
          <p:cNvSpPr>
            <a:spLocks noGrp="1"/>
          </p:cNvSpPr>
          <p:nvPr>
            <p:ph idx="1"/>
          </p:nvPr>
        </p:nvSpPr>
        <p:spPr>
          <a:xfrm>
            <a:off x="457200" y="1600200"/>
            <a:ext cx="8229600" cy="4525963"/>
          </a:xfrm>
        </p:spPr>
        <p:txBody>
          <a:bodyPr>
            <a:normAutofit/>
          </a:bodyPr>
          <a:lstStyle/>
          <a:p>
            <a:pPr marL="0" indent="0" algn="ctr">
              <a:buNone/>
            </a:pPr>
            <a:r>
              <a:rPr lang="en-US" sz="3200" b="1" dirty="0"/>
              <a:t>What is antibiotic stewardship?</a:t>
            </a:r>
            <a:endParaRPr lang="en-US" sz="3200" dirty="0"/>
          </a:p>
          <a:p>
            <a:pPr marL="0" indent="0" algn="ctr">
              <a:buNone/>
            </a:pPr>
            <a:r>
              <a:rPr lang="en-US" sz="2300" dirty="0"/>
              <a:t>Antibiotic stewardship refers to a set of commitments and activities designed to “optimize the treatment of infections while reducing the adverse events associated with antibiotic use.”</a:t>
            </a:r>
          </a:p>
          <a:p>
            <a:pPr marL="800100" lvl="2" indent="0">
              <a:spcBef>
                <a:spcPts val="1800"/>
              </a:spcBef>
              <a:buNone/>
            </a:pPr>
            <a:r>
              <a:rPr lang="en-US" sz="2400" dirty="0"/>
              <a:t>The </a:t>
            </a:r>
            <a:r>
              <a:rPr lang="en-US" sz="2400" dirty="0" smtClean="0"/>
              <a:t>goal is…</a:t>
            </a:r>
            <a:endParaRPr lang="en-US" sz="2400" dirty="0"/>
          </a:p>
          <a:p>
            <a:pPr lvl="3">
              <a:buFont typeface="Arial" panose="020B0604020202020204" pitchFamily="34" charset="0"/>
              <a:buChar char="•"/>
            </a:pPr>
            <a:r>
              <a:rPr lang="en-US" sz="1800" dirty="0"/>
              <a:t>to have the </a:t>
            </a:r>
            <a:r>
              <a:rPr lang="en-US" sz="2800" b="1" u="sng" dirty="0">
                <a:solidFill>
                  <a:srgbClr val="C00000"/>
                </a:solidFill>
              </a:rPr>
              <a:t>RIGHT </a:t>
            </a:r>
            <a:r>
              <a:rPr lang="en-US" sz="2800" b="1" u="sng" dirty="0" smtClean="0">
                <a:solidFill>
                  <a:srgbClr val="C00000"/>
                </a:solidFill>
              </a:rPr>
              <a:t>DRUG</a:t>
            </a:r>
            <a:endParaRPr lang="en-US" sz="2800" b="1" u="sng" dirty="0">
              <a:solidFill>
                <a:srgbClr val="C00000"/>
              </a:solidFill>
            </a:endParaRPr>
          </a:p>
          <a:p>
            <a:pPr lvl="3">
              <a:buFont typeface="Arial" panose="020B0604020202020204" pitchFamily="34" charset="0"/>
              <a:buChar char="•"/>
            </a:pPr>
            <a:r>
              <a:rPr lang="en-US" sz="1800" dirty="0"/>
              <a:t>for the </a:t>
            </a:r>
            <a:r>
              <a:rPr lang="en-US" sz="2800" b="1" u="sng" dirty="0">
                <a:solidFill>
                  <a:srgbClr val="C00000"/>
                </a:solidFill>
              </a:rPr>
              <a:t>RIGHT PERSON</a:t>
            </a:r>
          </a:p>
          <a:p>
            <a:pPr lvl="3">
              <a:buFont typeface="Arial" panose="020B0604020202020204" pitchFamily="34" charset="0"/>
              <a:buChar char="•"/>
            </a:pPr>
            <a:r>
              <a:rPr lang="en-US" sz="1800" dirty="0"/>
              <a:t>over the </a:t>
            </a:r>
            <a:r>
              <a:rPr lang="en-US" sz="2800" b="1" u="sng" dirty="0">
                <a:solidFill>
                  <a:srgbClr val="C00000"/>
                </a:solidFill>
              </a:rPr>
              <a:t>RIGHT TIME FRAME</a:t>
            </a:r>
          </a:p>
        </p:txBody>
      </p:sp>
      <p:sp>
        <p:nvSpPr>
          <p:cNvPr id="6" name="Slide Number Placeholder 5"/>
          <p:cNvSpPr>
            <a:spLocks noGrp="1"/>
          </p:cNvSpPr>
          <p:nvPr>
            <p:ph type="sldNum" sz="quarter" idx="12"/>
          </p:nvPr>
        </p:nvSpPr>
        <p:spPr/>
        <p:txBody>
          <a:bodyPr/>
          <a:lstStyle/>
          <a:p>
            <a:r>
              <a:rPr lang="en-US" dirty="0"/>
              <a:t>ABX Stewardship II </a:t>
            </a:r>
            <a:r>
              <a:rPr lang="he-IL" dirty="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fld id="{A22E7B2B-0AC4-45E3-A9CA-C480D8AE7F7A}" type="slidenum">
              <a:rPr lang="en-US" smtClean="0"/>
              <a:pPr/>
              <a:t>9</a:t>
            </a:fld>
            <a:endParaRPr lang="en-US" dirty="0"/>
          </a:p>
        </p:txBody>
      </p:sp>
      <p:sp>
        <p:nvSpPr>
          <p:cNvPr id="8" name="Date Placeholder 3"/>
          <p:cNvSpPr>
            <a:spLocks noGrp="1"/>
          </p:cNvSpPr>
          <p:nvPr>
            <p:ph type="dt" sz="half" idx="10"/>
          </p:nvPr>
        </p:nvSpPr>
        <p:spPr>
          <a:xfrm>
            <a:off x="228600" y="6356350"/>
            <a:ext cx="4644808" cy="365125"/>
          </a:xfrm>
        </p:spPr>
        <p:txBody>
          <a:bodyPr/>
          <a:lstStyle/>
          <a:p>
            <a:r>
              <a:rPr lang="en-US" dirty="0">
                <a:solidFill>
                  <a:schemeClr val="bg1"/>
                </a:solidFill>
              </a:rPr>
              <a:t>AHRQ SAFETY PROGRAM FOR LONG-TERM CARE: HAIs/CAUTI</a:t>
            </a:r>
          </a:p>
        </p:txBody>
      </p:sp>
    </p:spTree>
    <p:extLst>
      <p:ext uri="{BB962C8B-B14F-4D97-AF65-F5344CB8AC3E}">
        <p14:creationId xmlns:p14="http://schemas.microsoft.com/office/powerpoint/2010/main" val="22022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35&quot;&gt;&lt;/object&gt;&lt;object type=&quot;2&quot; unique_id=&quot;10036&quot;&gt;&lt;object type=&quot;3&quot; unique_id=&quot;10037&quot;&gt;&lt;property id=&quot;20148&quot; value=&quot;5&quot;/&gt;&lt;property id=&quot;20300&quot; value=&quot;Slide 1 - &amp;quot;Antibiotic Stewardship&amp;quot;&quot;/&gt;&lt;property id=&quot;20307&quot; value=&quot;258&quot;/&gt;&lt;/object&gt;&lt;object type=&quot;3&quot; unique_id=&quot;10038&quot;&gt;&lt;property id=&quot;20148&quot; value=&quot;5&quot;/&gt;&lt;property id=&quot;20300&quot; value=&quot;Slide 2 - &amp;quot;Objectives&amp;quot;&quot;/&gt;&lt;property id=&quot;20307&quot; value=&quot;260&quot;/&gt;&lt;/object&gt;&lt;object type=&quot;3&quot; unique_id=&quot;10039&quot;&gt;&lt;property id=&quot;20148&quot; value=&quot;5&quot;/&gt;&lt;property id=&quot;20300&quot; value=&quot;Slide 3 - &amp;quot;Antimicrobial Resistance is a Growing Problem1&amp;quot;&quot;/&gt;&lt;property id=&quot;20307&quot; value=&quot;328&quot;/&gt;&lt;/object&gt;&lt;object type=&quot;3&quot; unique_id=&quot;10040&quot;&gt;&lt;property id=&quot;20148&quot; value=&quot;5&quot;/&gt;&lt;property id=&quot;20300&quot; value=&quot;Slide 4 - &amp;quot;Antimicrobial Resistance in Long-Term Care2,3&amp;quot;&quot;/&gt;&lt;property id=&quot;20307&quot; value=&quot;367&quot;/&gt;&lt;/object&gt;&lt;object type=&quot;3&quot; unique_id=&quot;10041&quot;&gt;&lt;property id=&quot;20148&quot; value=&quot;5&quot;/&gt;&lt;property id=&quot;20300&quot; value=&quot;Slide 5 - &amp;quot;Long-Term Care Is Critical in the Fight4&amp;quot;&quot;/&gt;&lt;property id=&quot;20307&quot; value=&quot;329&quot;/&gt;&lt;/object&gt;&lt;object type=&quot;3&quot; unique_id=&quot;10042&quot;&gt;&lt;property id=&quot;20148&quot; value=&quot;5&quot;/&gt;&lt;property id=&quot;20300&quot; value=&quot;Slide 6 - &amp;quot;Problem Statement5&amp;quot;&quot;/&gt;&lt;property id=&quot;20307&quot; value=&quot;330&quot;/&gt;&lt;/object&gt;&lt;object type=&quot;3&quot; unique_id=&quot;10043&quot;&gt;&lt;property id=&quot;20148&quot; value=&quot;5&quot;/&gt;&lt;property id=&quot;20300&quot; value=&quot;Slide 7 - &amp;quot;Antibiotic Use in LTC Facilities6-9&amp;quot;&quot;/&gt;&lt;property id=&quot;20307&quot; value=&quot;332&quot;/&gt;&lt;/object&gt;&lt;object type=&quot;3&quot; unique_id=&quot;10044&quot;&gt;&lt;property id=&quot;20148&quot; value=&quot;5&quot;/&gt;&lt;property id=&quot;20300&quot; value=&quot;Slide 8 - &amp;quot;Fighting Back Against Antibiotic Resistance1&amp;quot;&quot;/&gt;&lt;property id=&quot;20307&quot; value=&quot;350&quot;/&gt;&lt;/object&gt;&lt;object type=&quot;3&quot; unique_id=&quot;10045&quot;&gt;&lt;property id=&quot;20148&quot; value=&quot;5&quot;/&gt;&lt;property id=&quot;20300&quot; value=&quot;Slide 9 - &amp;quot;Goals of Antibiotic Stewardship5&amp;quot;&quot;/&gt;&lt;property id=&quot;20307&quot; value=&quot;336&quot;/&gt;&lt;/object&gt;&lt;object type=&quot;3&quot; unique_id=&quot;10046&quot;&gt;&lt;property id=&quot;20148&quot; value=&quot;5&quot;/&gt;&lt;property id=&quot;20300&quot; value=&quot;Slide 10 - &amp;quot;CDC’s Core Elements of Antibiotic Stewardship for Nursing Homes5&amp;quot;&quot;/&gt;&lt;property id=&quot;20307&quot; value=&quot;352&quot;/&gt;&lt;/object&gt;&lt;object type=&quot;3&quot; unique_id=&quot;10047&quot;&gt;&lt;property id=&quot;20148&quot; value=&quot;5&quot;/&gt;&lt;property id=&quot;20300&quot; value=&quot;Slide 11 - &amp;quot;CDC Core Elements: Education10&amp;quot;&quot;/&gt;&lt;property id=&quot;20307&quot; value=&quot;346&quot;/&gt;&lt;/object&gt;&lt;object type=&quot;3&quot; unique_id=&quot;10048&quot;&gt;&lt;property id=&quot;20148&quot; value=&quot;5&quot;/&gt;&lt;property id=&quot;20300&quot; value=&quot;Slide 12 - &amp;quot;Communication to Enhance Antibiotic Stewardship10-12&amp;quot;&quot;/&gt;&lt;property id=&quot;20307&quot; value=&quot;360&quot;/&gt;&lt;/object&gt;&lt;object type=&quot;3&quot; unique_id=&quot;10050&quot;&gt;&lt;property id=&quot;20148&quot; value=&quot;5&quot;/&gt;&lt;property id=&quot;20300&quot; value=&quot;Slide 13 - &amp;quot;Stay Updated with Useful Resources&amp;quot;&quot;/&gt;&lt;property id=&quot;20307&quot; value=&quot;263&quot;/&gt;&lt;/object&gt;&lt;object type=&quot;3&quot; unique_id=&quot;10051&quot;&gt;&lt;property id=&quot;20148&quot; value=&quot;5&quot;/&gt;&lt;property id=&quot;20300&quot; value=&quot;Slide 14 - &amp;quot;References&amp;quot;&quot;/&gt;&lt;property id=&quot;20307&quot; value=&quot;26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19&quot;/&gt;&lt;lineCharCount val=&quot;24&quot;/&gt;&lt;lineCharCount val=&quot;25&quot;/&gt;&lt;lineCharCount val=&quot;3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89&quot;/&gt;&lt;lineCharCount val=&quot;82&quot;/&gt;&lt;lineCharCount val=&quot;44&quot;/&gt;&lt;lineCharCount val=&quot;28&quot;/&gt;&lt;/TableIndex&gt;&lt;/ShapeTextInfo&gt;"/>
</p:tagLst>
</file>

<file path=ppt/theme/theme1.xml><?xml version="1.0" encoding="utf-8"?>
<a:theme xmlns:a="http://schemas.openxmlformats.org/drawingml/2006/main" name="CAUTI-LT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CDC59F8D-33C0-452C-8C79-2F53E5C3F187}" vid="{E96D6C24-344E-4EA1-94B5-60F636E012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CAUTI-LTC_Template</Template>
  <TotalTime>3798</TotalTime>
  <Words>2323</Words>
  <Application>Microsoft Office PowerPoint</Application>
  <PresentationFormat>On-screen Show (4:3)</PresentationFormat>
  <Paragraphs>190</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Aharoni</vt:lpstr>
      <vt:lpstr>Arial</vt:lpstr>
      <vt:lpstr>Arial Narrow</vt:lpstr>
      <vt:lpstr>Calibri</vt:lpstr>
      <vt:lpstr>Courier New</vt:lpstr>
      <vt:lpstr>Myriad Web Pro</vt:lpstr>
      <vt:lpstr>Times New Roman</vt:lpstr>
      <vt:lpstr>Wingdings</vt:lpstr>
      <vt:lpstr>CAUTI-LTC_Template</vt:lpstr>
      <vt:lpstr>Antibiotic Stewardship</vt:lpstr>
      <vt:lpstr>Objectives</vt:lpstr>
      <vt:lpstr>Antimicrobial Resistance is a Growing Problem1</vt:lpstr>
      <vt:lpstr>Antimicrobial Resistance in Long-Term Care (LTC)2,3</vt:lpstr>
      <vt:lpstr>Long-Term Care Is Critical in the Fight4</vt:lpstr>
      <vt:lpstr>Problem Statement5</vt:lpstr>
      <vt:lpstr>Antibiotic Use in LTC Facilities6-9</vt:lpstr>
      <vt:lpstr>Fighting Back Against Antibiotic Resistance1</vt:lpstr>
      <vt:lpstr>Goals of Antibiotic Stewardship5</vt:lpstr>
      <vt:lpstr>CDC’s Core Elements of Antibiotic Stewardship for Nursing Homes5</vt:lpstr>
      <vt:lpstr>CDC Core Elements: Education10</vt:lpstr>
      <vt:lpstr>Communication to Enhance Antibiotic Stewardship10-12</vt:lpstr>
      <vt:lpstr>Stay Updated with Useful Resources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Stewardship Slides, Part 2</dc:title>
  <dc:subject>antibiotic stewardship</dc:subject>
  <dc:creator>Agency for Health Care Research and Quality (AHRQ)</dc:creator>
  <cp:keywords>Antibiotic</cp:keywords>
  <cp:lastModifiedBy>Heidenrich, Christine (AHRQ/OC) (CTR)</cp:lastModifiedBy>
  <cp:revision>400</cp:revision>
  <cp:lastPrinted>2019-02-12T03:53:48Z</cp:lastPrinted>
  <dcterms:created xsi:type="dcterms:W3CDTF">2016-04-10T18:09:01Z</dcterms:created>
  <dcterms:modified xsi:type="dcterms:W3CDTF">2019-02-19T20:00:40Z</dcterms:modified>
</cp:coreProperties>
</file>