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7" r:id="rId2"/>
    <p:sldId id="258" r:id="rId3"/>
    <p:sldId id="259" r:id="rId4"/>
    <p:sldId id="281" r:id="rId5"/>
    <p:sldId id="282" r:id="rId6"/>
    <p:sldId id="283" r:id="rId7"/>
    <p:sldId id="267" r:id="rId8"/>
    <p:sldId id="260" r:id="rId9"/>
    <p:sldId id="261" r:id="rId10"/>
    <p:sldId id="270" r:id="rId11"/>
    <p:sldId id="265" r:id="rId12"/>
    <p:sldId id="266" r:id="rId13"/>
    <p:sldId id="285" r:id="rId14"/>
    <p:sldId id="286" r:id="rId15"/>
    <p:sldId id="287" r:id="rId16"/>
    <p:sldId id="275" r:id="rId17"/>
    <p:sldId id="268" r:id="rId18"/>
    <p:sldId id="264" r:id="rId19"/>
    <p:sldId id="277" r:id="rId20"/>
    <p:sldId id="279" r:id="rId21"/>
    <p:sldId id="280" r:id="rId22"/>
    <p:sldId id="276" r:id="rId23"/>
    <p:sldId id="288" r:id="rId24"/>
    <p:sldId id="289" r:id="rId25"/>
    <p:sldId id="284" r:id="rId26"/>
    <p:sldId id="262" r:id="rId27"/>
    <p:sldId id="29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CC415-11DC-4332-9E50-3C28492D32AD}" type="datetimeFigureOut">
              <a:rPr lang="en-US" smtClean="0"/>
              <a:t>9/8/2016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C58104-7C36-45AA-9B1F-322B679682E2}" type="slidenum">
              <a:rPr lang="en-US" smtClean="0"/>
              <a:t>‹#›</a:t>
            </a:fld>
            <a:endParaRPr lang="en-US"/>
          </a:p>
        </p:txBody>
      </p:sp>
    </p:spTree>
    <p:extLst>
      <p:ext uri="{BB962C8B-B14F-4D97-AF65-F5344CB8AC3E}">
        <p14:creationId xmlns:p14="http://schemas.microsoft.com/office/powerpoint/2010/main" val="1722818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58104-7C36-45AA-9B1F-322B679682E2}" type="slidenum">
              <a:rPr lang="en-US" smtClean="0"/>
              <a:t>6</a:t>
            </a:fld>
            <a:endParaRPr lang="en-US"/>
          </a:p>
        </p:txBody>
      </p:sp>
    </p:spTree>
    <p:extLst>
      <p:ext uri="{BB962C8B-B14F-4D97-AF65-F5344CB8AC3E}">
        <p14:creationId xmlns:p14="http://schemas.microsoft.com/office/powerpoint/2010/main" val="236110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58104-7C36-45AA-9B1F-322B679682E2}" type="slidenum">
              <a:rPr lang="en-US" smtClean="0"/>
              <a:t>20</a:t>
            </a:fld>
            <a:endParaRPr lang="en-US"/>
          </a:p>
        </p:txBody>
      </p:sp>
    </p:spTree>
    <p:extLst>
      <p:ext uri="{BB962C8B-B14F-4D97-AF65-F5344CB8AC3E}">
        <p14:creationId xmlns:p14="http://schemas.microsoft.com/office/powerpoint/2010/main" val="175444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58104-7C36-45AA-9B1F-322B679682E2}" type="slidenum">
              <a:rPr lang="en-US" smtClean="0"/>
              <a:t>21</a:t>
            </a:fld>
            <a:endParaRPr lang="en-US"/>
          </a:p>
        </p:txBody>
      </p:sp>
    </p:spTree>
    <p:extLst>
      <p:ext uri="{BB962C8B-B14F-4D97-AF65-F5344CB8AC3E}">
        <p14:creationId xmlns:p14="http://schemas.microsoft.com/office/powerpoint/2010/main" val="349732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dont</a:t>
            </a:r>
            <a:r>
              <a:rPr lang="en-US" baseline="0" smtClean="0"/>
              <a:t> change.</a:t>
            </a:r>
            <a:endParaRPr lang="en-US"/>
          </a:p>
        </p:txBody>
      </p:sp>
      <p:sp>
        <p:nvSpPr>
          <p:cNvPr id="4" name="Slide Number Placeholder 3"/>
          <p:cNvSpPr>
            <a:spLocks noGrp="1"/>
          </p:cNvSpPr>
          <p:nvPr>
            <p:ph type="sldNum" sz="quarter" idx="10"/>
          </p:nvPr>
        </p:nvSpPr>
        <p:spPr/>
        <p:txBody>
          <a:bodyPr/>
          <a:lstStyle/>
          <a:p>
            <a:fld id="{2EC58104-7C36-45AA-9B1F-322B679682E2}" type="slidenum">
              <a:rPr lang="en-US" smtClean="0"/>
              <a:t>25</a:t>
            </a:fld>
            <a:endParaRPr lang="en-US"/>
          </a:p>
        </p:txBody>
      </p:sp>
    </p:spTree>
    <p:extLst>
      <p:ext uri="{BB962C8B-B14F-4D97-AF65-F5344CB8AC3E}">
        <p14:creationId xmlns:p14="http://schemas.microsoft.com/office/powerpoint/2010/main" val="693820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565150"/>
            <a:ext cx="9144000" cy="1130300"/>
          </a:xfrm>
          <a:prstGeom prst="rect">
            <a:avLst/>
          </a:prstGeom>
          <a:solidFill>
            <a:schemeClr val="bg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pic>
        <p:nvPicPr>
          <p:cNvPr id="5" name="Picture 7" descr="ASPIRE in puirple background box&#10;" title="ASPIRE Logo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59613" y="228600"/>
            <a:ext cx="1474787"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SPIRE purple box logo and title: Designing and Delivering Whole Person Transitional Care: The Hospital Guide to Reducing Medicaid Readmissions" title="ASPIRE Logo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6858000" cy="1470025"/>
          </a:xfrm>
        </p:spPr>
        <p:txBody>
          <a:bodyPr anchor="b"/>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00083"/>
            <a:ext cx="6400800" cy="1481517"/>
          </a:xfrm>
        </p:spPr>
        <p:txBody>
          <a:bodyPr/>
          <a:lstStyle>
            <a:lvl1pPr marL="0" indent="0" algn="l">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91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39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220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
        <p:nvSpPr>
          <p:cNvPr id="5" name="Rectangle 4"/>
          <p:cNvSpPr/>
          <p:nvPr userDrawn="1"/>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023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
        <p:nvSpPr>
          <p:cNvPr id="5" name="Rectangle 4"/>
          <p:cNvSpPr/>
          <p:nvPr userDrawn="1"/>
        </p:nvSpPr>
        <p:spPr>
          <a:xfrm>
            <a:off x="0" y="0"/>
            <a:ext cx="9144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725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46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269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937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45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357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26163"/>
            <a:ext cx="822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360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813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accent1"/>
          </a:solidFill>
          <a:latin typeface="+mj-lt"/>
          <a:ea typeface="ＭＳ Ｐゴシック" charset="0"/>
          <a:cs typeface="+mj-cs"/>
        </a:defRPr>
      </a:lvl1pPr>
      <a:lvl2pPr algn="ctr" rtl="0" eaLnBrk="0" fontAlgn="base" hangingPunct="0">
        <a:spcBef>
          <a:spcPct val="0"/>
        </a:spcBef>
        <a:spcAft>
          <a:spcPct val="0"/>
        </a:spcAft>
        <a:defRPr sz="4400">
          <a:solidFill>
            <a:schemeClr val="accent1"/>
          </a:solidFill>
          <a:latin typeface="Calibri" pitchFamily="34" charset="0"/>
          <a:ea typeface="ＭＳ Ｐゴシック" charset="0"/>
        </a:defRPr>
      </a:lvl2pPr>
      <a:lvl3pPr algn="ctr" rtl="0" eaLnBrk="0" fontAlgn="base" hangingPunct="0">
        <a:spcBef>
          <a:spcPct val="0"/>
        </a:spcBef>
        <a:spcAft>
          <a:spcPct val="0"/>
        </a:spcAft>
        <a:defRPr sz="4400">
          <a:solidFill>
            <a:schemeClr val="accent1"/>
          </a:solidFill>
          <a:latin typeface="Calibri" pitchFamily="34" charset="0"/>
          <a:ea typeface="ＭＳ Ｐゴシック" charset="0"/>
        </a:defRPr>
      </a:lvl3pPr>
      <a:lvl4pPr algn="ctr" rtl="0" eaLnBrk="0" fontAlgn="base" hangingPunct="0">
        <a:spcBef>
          <a:spcPct val="0"/>
        </a:spcBef>
        <a:spcAft>
          <a:spcPct val="0"/>
        </a:spcAft>
        <a:defRPr sz="4400">
          <a:solidFill>
            <a:schemeClr val="accent1"/>
          </a:solidFill>
          <a:latin typeface="Calibri" pitchFamily="34" charset="0"/>
          <a:ea typeface="ＭＳ Ｐゴシック" charset="0"/>
        </a:defRPr>
      </a:lvl4pPr>
      <a:lvl5pPr algn="ctr" rtl="0" eaLnBrk="0" fontAlgn="base" hangingPunct="0">
        <a:spcBef>
          <a:spcPct val="0"/>
        </a:spcBef>
        <a:spcAft>
          <a:spcPct val="0"/>
        </a:spcAft>
        <a:defRPr sz="4400">
          <a:solidFill>
            <a:schemeClr val="accent1"/>
          </a:solidFill>
          <a:latin typeface="Calibri" pitchFamily="34" charset="0"/>
          <a:ea typeface="ＭＳ Ｐゴシック"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dhs.state.il.us/page.aspx?item=4749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Angel_Burgoin@jsi.com" TargetMode="External"/><Relationship Id="rId2" Type="http://schemas.openxmlformats.org/officeDocument/2006/relationships/hyperlink" Target="mailto:amy@collaborativehealthcarestrategies.com" TargetMode="External"/><Relationship Id="rId1" Type="http://schemas.openxmlformats.org/officeDocument/2006/relationships/slideLayout" Target="../slideLayouts/slideLayout1.xml"/><Relationship Id="rId4" Type="http://schemas.openxmlformats.org/officeDocument/2006/relationships/hyperlink" Target="mailto:Jim_Maxwell@jsi.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04800" y="2130425"/>
            <a:ext cx="8534400" cy="1470025"/>
          </a:xfrm>
        </p:spPr>
        <p:txBody>
          <a:bodyPr/>
          <a:lstStyle/>
          <a:p>
            <a:pPr eaLnBrk="1" hangingPunct="1"/>
            <a:r>
              <a:rPr lang="en-US" sz="2800" dirty="0" smtClean="0">
                <a:latin typeface="Calibri" charset="0"/>
              </a:rPr>
              <a:t/>
            </a:r>
            <a:br>
              <a:rPr lang="en-US" sz="2800" dirty="0" smtClean="0">
                <a:latin typeface="Calibri" charset="0"/>
              </a:rPr>
            </a:br>
            <a:r>
              <a:rPr lang="en-US" sz="2800" dirty="0" smtClean="0">
                <a:latin typeface="Calibri" charset="0"/>
              </a:rPr>
              <a:t>Designing &amp; Delivering Whole-Person Transitional Care</a:t>
            </a:r>
            <a:r>
              <a:rPr lang="en-US" sz="2800" dirty="0">
                <a:latin typeface="Calibri" charset="0"/>
              </a:rPr>
              <a:t/>
            </a:r>
            <a:br>
              <a:rPr lang="en-US" sz="2800" dirty="0">
                <a:latin typeface="Calibri" charset="0"/>
              </a:rPr>
            </a:br>
            <a:r>
              <a:rPr lang="en-US" sz="2400" i="1" dirty="0" smtClean="0">
                <a:latin typeface="Calibri" charset="0"/>
              </a:rPr>
              <a:t>The Hospital Guide to Reducing Medicaid Readmissions</a:t>
            </a:r>
            <a:endParaRPr lang="en-US" sz="2400" i="1" dirty="0">
              <a:latin typeface="Calibri" charset="0"/>
            </a:endParaRPr>
          </a:p>
        </p:txBody>
      </p:sp>
      <p:sp>
        <p:nvSpPr>
          <p:cNvPr id="3" name="Subtitle 2"/>
          <p:cNvSpPr>
            <a:spLocks noGrp="1"/>
          </p:cNvSpPr>
          <p:nvPr>
            <p:ph type="subTitle" idx="1"/>
          </p:nvPr>
        </p:nvSpPr>
        <p:spPr>
          <a:xfrm>
            <a:off x="304800" y="3700463"/>
            <a:ext cx="8534400" cy="1481137"/>
          </a:xfrm>
        </p:spPr>
        <p:txBody>
          <a:bodyPr/>
          <a:lstStyle/>
          <a:p>
            <a:pPr algn="ctr" eaLnBrk="1" hangingPunct="1">
              <a:defRPr/>
            </a:pPr>
            <a:endParaRPr lang="en-US" sz="2400" dirty="0" smtClean="0">
              <a:solidFill>
                <a:schemeClr val="accent4"/>
              </a:solidFill>
              <a:ea typeface="+mn-ea"/>
            </a:endParaRPr>
          </a:p>
          <a:p>
            <a:pPr algn="ctr" eaLnBrk="1" hangingPunct="1">
              <a:defRPr/>
            </a:pPr>
            <a:r>
              <a:rPr lang="en-US" sz="2400" dirty="0" smtClean="0">
                <a:solidFill>
                  <a:schemeClr val="accent4"/>
                </a:solidFill>
                <a:ea typeface="+mn-ea"/>
              </a:rPr>
              <a:t>Webinar 3: Review &amp; Update Readmission Reduction Efforts</a:t>
            </a:r>
          </a:p>
        </p:txBody>
      </p:sp>
    </p:spTree>
    <p:extLst>
      <p:ext uri="{BB962C8B-B14F-4D97-AF65-F5344CB8AC3E}">
        <p14:creationId xmlns:p14="http://schemas.microsoft.com/office/powerpoint/2010/main" val="4200372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3"/>
          <p:cNvSpPr>
            <a:spLocks noGrp="1"/>
          </p:cNvSpPr>
          <p:nvPr>
            <p:ph type="title"/>
          </p:nvPr>
        </p:nvSpPr>
        <p:spPr>
          <a:xfrm>
            <a:off x="685800" y="2652712"/>
            <a:ext cx="7772400" cy="1238250"/>
          </a:xfrm>
        </p:spPr>
        <p:txBody>
          <a:bodyPr/>
          <a:lstStyle/>
          <a:p>
            <a:pPr algn="ctr"/>
            <a:r>
              <a:rPr lang="en-US" sz="2400" b="0" i="1" cap="none" dirty="0" smtClean="0"/>
              <a:t>“You don’t understand, there are just no resources in the community”</a:t>
            </a:r>
            <a:br>
              <a:rPr lang="en-US" sz="2400" b="0" i="1" cap="none" dirty="0" smtClean="0"/>
            </a:br>
            <a:r>
              <a:rPr lang="en-US" sz="2400" b="0" i="1" cap="none" dirty="0" smtClean="0"/>
              <a:t/>
            </a:r>
            <a:br>
              <a:rPr lang="en-US" sz="2400" b="0" i="1" cap="none" dirty="0" smtClean="0"/>
            </a:br>
            <a:endParaRPr lang="en-US" sz="2400" b="0" i="1" cap="none" dirty="0"/>
          </a:p>
        </p:txBody>
      </p:sp>
    </p:spTree>
    <p:extLst>
      <p:ext uri="{BB962C8B-B14F-4D97-AF65-F5344CB8AC3E}">
        <p14:creationId xmlns:p14="http://schemas.microsoft.com/office/powerpoint/2010/main" val="2532120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200" dirty="0" smtClean="0">
                <a:latin typeface="Calibri" charset="0"/>
              </a:rPr>
              <a:t>Inventory Community Efforts &amp; Resources</a:t>
            </a:r>
            <a:endParaRPr lang="en-US" sz="3200" dirty="0">
              <a:latin typeface="Calibri" charset="0"/>
            </a:endParaRPr>
          </a:p>
        </p:txBody>
      </p:sp>
      <p:sp>
        <p:nvSpPr>
          <p:cNvPr id="15363" name="Content Placeholder 2"/>
          <p:cNvSpPr>
            <a:spLocks noGrp="1"/>
          </p:cNvSpPr>
          <p:nvPr>
            <p:ph idx="1"/>
          </p:nvPr>
        </p:nvSpPr>
        <p:spPr/>
        <p:txBody>
          <a:bodyPr/>
          <a:lstStyle/>
          <a:p>
            <a:pPr eaLnBrk="1" hangingPunct="1"/>
            <a:r>
              <a:rPr lang="en-US" sz="2000" dirty="0" smtClean="0">
                <a:latin typeface="Calibri" charset="0"/>
              </a:rPr>
              <a:t>Post-acute and community providers may offer services and supports hospital staff are unaware of</a:t>
            </a:r>
          </a:p>
          <a:p>
            <a:pPr eaLnBrk="1" hangingPunct="1"/>
            <a:endParaRPr lang="en-US" sz="2000" dirty="0">
              <a:latin typeface="Calibri" charset="0"/>
            </a:endParaRPr>
          </a:p>
          <a:p>
            <a:pPr eaLnBrk="1" hangingPunct="1"/>
            <a:r>
              <a:rPr lang="en-US" sz="2000" dirty="0" smtClean="0">
                <a:latin typeface="Calibri" charset="0"/>
              </a:rPr>
              <a:t>Health plans may offer high risk patients transitional care and/or care management</a:t>
            </a:r>
          </a:p>
          <a:p>
            <a:pPr eaLnBrk="1" hangingPunct="1"/>
            <a:endParaRPr lang="en-US" sz="2000" dirty="0">
              <a:latin typeface="Calibri" charset="0"/>
            </a:endParaRPr>
          </a:p>
          <a:p>
            <a:pPr eaLnBrk="1" hangingPunct="1"/>
            <a:r>
              <a:rPr lang="en-US" sz="2000" dirty="0" smtClean="0">
                <a:latin typeface="Calibri" charset="0"/>
              </a:rPr>
              <a:t>Resources or assets may exist that could be leveraged</a:t>
            </a:r>
          </a:p>
          <a:p>
            <a:pPr lvl="1" eaLnBrk="1" hangingPunct="1"/>
            <a:r>
              <a:rPr lang="en-US" sz="2000" dirty="0" smtClean="0">
                <a:latin typeface="Calibri" charset="0"/>
              </a:rPr>
              <a:t>Practices that are patient centered medical homes: care manager</a:t>
            </a:r>
          </a:p>
          <a:p>
            <a:pPr lvl="1" eaLnBrk="1" hangingPunct="1"/>
            <a:r>
              <a:rPr lang="en-US" sz="2000" dirty="0" smtClean="0">
                <a:latin typeface="Calibri" charset="0"/>
              </a:rPr>
              <a:t>Home health agencies that specialize in behavioral health </a:t>
            </a:r>
          </a:p>
          <a:p>
            <a:pPr lvl="1" eaLnBrk="1" hangingPunct="1"/>
            <a:r>
              <a:rPr lang="en-US" sz="2000" dirty="0" smtClean="0">
                <a:latin typeface="Calibri" charset="0"/>
              </a:rPr>
              <a:t>Health homes offering outreach, engagement, case management</a:t>
            </a:r>
          </a:p>
          <a:p>
            <a:pPr lvl="1" eaLnBrk="1" hangingPunct="1"/>
            <a:r>
              <a:rPr lang="en-US" sz="2000" dirty="0" smtClean="0">
                <a:latin typeface="Calibri" charset="0"/>
              </a:rPr>
              <a:t>Housing agencies with case management services</a:t>
            </a:r>
            <a:endParaRPr lang="en-US" sz="2000" dirty="0">
              <a:latin typeface="Calibri" charset="0"/>
            </a:endParaRPr>
          </a:p>
        </p:txBody>
      </p:sp>
    </p:spTree>
    <p:extLst>
      <p:ext uri="{BB962C8B-B14F-4D97-AF65-F5344CB8AC3E}">
        <p14:creationId xmlns:p14="http://schemas.microsoft.com/office/powerpoint/2010/main" val="1987335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200" dirty="0" smtClean="0">
                <a:latin typeface="Calibri" charset="0"/>
              </a:rPr>
              <a:t>Community Inventory Tool</a:t>
            </a:r>
            <a:endParaRPr lang="en-US" sz="3200" dirty="0">
              <a:latin typeface="Calibri" charset="0"/>
            </a:endParaRPr>
          </a:p>
        </p:txBody>
      </p:sp>
      <p:sp>
        <p:nvSpPr>
          <p:cNvPr id="5" name="TextBox 1"/>
          <p:cNvSpPr txBox="1">
            <a:spLocks noChangeArrowheads="1"/>
          </p:cNvSpPr>
          <p:nvPr/>
        </p:nvSpPr>
        <p:spPr bwMode="auto">
          <a:xfrm>
            <a:off x="256704" y="1469949"/>
            <a:ext cx="41910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r>
              <a:rPr lang="en-US" sz="1800" dirty="0" smtClean="0"/>
              <a:t>Use this tool to identify: </a:t>
            </a:r>
          </a:p>
          <a:p>
            <a:pPr eaLnBrk="1" hangingPunct="1">
              <a:spcBef>
                <a:spcPts val="1200"/>
              </a:spcBef>
              <a:buFont typeface="Arial"/>
              <a:buChar char="•"/>
            </a:pPr>
            <a:r>
              <a:rPr lang="en-US" sz="1800" dirty="0" smtClean="0">
                <a:latin typeface="+mj-lt"/>
              </a:rPr>
              <a:t>Peer </a:t>
            </a:r>
            <a:r>
              <a:rPr lang="en-US" sz="1800" dirty="0">
                <a:latin typeface="+mj-lt"/>
              </a:rPr>
              <a:t>supports?</a:t>
            </a:r>
          </a:p>
          <a:p>
            <a:pPr eaLnBrk="1" hangingPunct="1">
              <a:spcBef>
                <a:spcPts val="1200"/>
              </a:spcBef>
              <a:buFont typeface="Arial"/>
              <a:buChar char="•"/>
            </a:pPr>
            <a:r>
              <a:rPr lang="en-US" sz="1800" dirty="0">
                <a:latin typeface="+mj-lt"/>
              </a:rPr>
              <a:t>Navigators?</a:t>
            </a:r>
          </a:p>
          <a:p>
            <a:pPr eaLnBrk="1" hangingPunct="1">
              <a:spcBef>
                <a:spcPts val="1200"/>
              </a:spcBef>
              <a:buFont typeface="Arial"/>
              <a:buChar char="•"/>
            </a:pPr>
            <a:r>
              <a:rPr lang="en-US" sz="1800" dirty="0">
                <a:latin typeface="+mj-lt"/>
              </a:rPr>
              <a:t>Medical-legal advocates?</a:t>
            </a:r>
          </a:p>
          <a:p>
            <a:pPr eaLnBrk="1" hangingPunct="1">
              <a:spcBef>
                <a:spcPts val="1200"/>
              </a:spcBef>
              <a:buFont typeface="Arial"/>
              <a:buChar char="•"/>
            </a:pPr>
            <a:r>
              <a:rPr lang="en-US" sz="1800" dirty="0">
                <a:latin typeface="+mj-lt"/>
              </a:rPr>
              <a:t>Behavioral health providers</a:t>
            </a:r>
          </a:p>
          <a:p>
            <a:pPr eaLnBrk="1" hangingPunct="1">
              <a:spcBef>
                <a:spcPts val="1200"/>
              </a:spcBef>
              <a:buFont typeface="Arial"/>
              <a:buChar char="•"/>
            </a:pPr>
            <a:r>
              <a:rPr lang="en-US" sz="1800" dirty="0">
                <a:latin typeface="+mj-lt"/>
              </a:rPr>
              <a:t>Medicaid MCO care managers?</a:t>
            </a:r>
          </a:p>
          <a:p>
            <a:pPr eaLnBrk="1" hangingPunct="1">
              <a:spcBef>
                <a:spcPts val="1200"/>
              </a:spcBef>
              <a:buFont typeface="Arial"/>
              <a:buChar char="•"/>
            </a:pPr>
            <a:r>
              <a:rPr lang="en-US" sz="1800" dirty="0">
                <a:latin typeface="+mj-lt"/>
              </a:rPr>
              <a:t>Formal partnerships? </a:t>
            </a:r>
          </a:p>
          <a:p>
            <a:pPr eaLnBrk="1" hangingPunct="1">
              <a:spcBef>
                <a:spcPts val="1200"/>
              </a:spcBef>
              <a:buFont typeface="Arial"/>
              <a:buChar char="•"/>
            </a:pPr>
            <a:r>
              <a:rPr lang="en-US" sz="1800" dirty="0">
                <a:latin typeface="+mj-lt"/>
              </a:rPr>
              <a:t>Informal arrangements? </a:t>
            </a:r>
          </a:p>
          <a:p>
            <a:pPr eaLnBrk="1" hangingPunct="1">
              <a:spcBef>
                <a:spcPts val="1200"/>
              </a:spcBef>
              <a:buFont typeface="Arial"/>
              <a:buChar char="•"/>
            </a:pPr>
            <a:r>
              <a:rPr lang="en-US" sz="1800" dirty="0">
                <a:latin typeface="+mj-lt"/>
              </a:rPr>
              <a:t>Optimizing available resources? </a:t>
            </a:r>
          </a:p>
          <a:p>
            <a:pPr eaLnBrk="1" hangingPunct="1">
              <a:spcBef>
                <a:spcPts val="1200"/>
              </a:spcBef>
              <a:buFont typeface="Arial"/>
              <a:buChar char="•"/>
            </a:pPr>
            <a:r>
              <a:rPr lang="en-US" sz="1800" dirty="0">
                <a:latin typeface="+mj-lt"/>
              </a:rPr>
              <a:t>Is linkage as easy as it needs to be?</a:t>
            </a:r>
          </a:p>
          <a:p>
            <a:pPr eaLnBrk="1" hangingPunct="1">
              <a:spcBef>
                <a:spcPts val="1200"/>
              </a:spcBef>
              <a:buFont typeface="Arial"/>
              <a:buChar char="•"/>
            </a:pPr>
            <a:r>
              <a:rPr lang="en-US" sz="1800" dirty="0" smtClean="0">
                <a:latin typeface="+mj-lt"/>
              </a:rPr>
              <a:t>Gaps in services and supports?  </a:t>
            </a:r>
            <a:endParaRPr lang="en-US" sz="1800" dirty="0">
              <a:latin typeface="+mj-lt"/>
            </a:endParaRPr>
          </a:p>
        </p:txBody>
      </p:sp>
      <p:pic>
        <p:nvPicPr>
          <p:cNvPr id="2" name="Picture 1" descr="This screenshot of Tool 4: Community Inventory Tool shows a table full of small text. The columns, from left to right, read, &quot;Provider or Agency,&quot; &quot;Transitional Care Services (Examples),&quot; and &quot;Use?&quot;&#10;" title="Tool 4 Screenshot"/>
          <p:cNvPicPr>
            <a:picLocks noChangeAspect="1"/>
          </p:cNvPicPr>
          <p:nvPr/>
        </p:nvPicPr>
        <p:blipFill>
          <a:blip r:embed="rId2"/>
          <a:stretch>
            <a:fillRect/>
          </a:stretch>
        </p:blipFill>
        <p:spPr>
          <a:xfrm>
            <a:off x="5049054" y="1600200"/>
            <a:ext cx="3849370" cy="4453890"/>
          </a:xfrm>
          <a:prstGeom prst="rect">
            <a:avLst/>
          </a:prstGeom>
        </p:spPr>
      </p:pic>
    </p:spTree>
    <p:extLst>
      <p:ext uri="{BB962C8B-B14F-4D97-AF65-F5344CB8AC3E}">
        <p14:creationId xmlns:p14="http://schemas.microsoft.com/office/powerpoint/2010/main" val="2008630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2800" dirty="0">
                <a:solidFill>
                  <a:srgbClr val="000000"/>
                </a:solidFill>
                <a:latin typeface="Khmer UI" charset="0"/>
              </a:rPr>
              <a:t>Medicaid Managed Care </a:t>
            </a:r>
            <a:r>
              <a:rPr lang="en-US" sz="2800" dirty="0" smtClean="0">
                <a:solidFill>
                  <a:srgbClr val="000000"/>
                </a:solidFill>
                <a:latin typeface="Khmer UI" charset="0"/>
              </a:rPr>
              <a:t>Organizations (MCOs)</a:t>
            </a:r>
            <a:endParaRPr lang="en-US" sz="2800" dirty="0">
              <a:solidFill>
                <a:srgbClr val="000000"/>
              </a:solidFill>
              <a:latin typeface="Khmer UI" charset="0"/>
            </a:endParaRPr>
          </a:p>
        </p:txBody>
      </p:sp>
      <p:sp>
        <p:nvSpPr>
          <p:cNvPr id="3" name="Content Placeholder 2"/>
          <p:cNvSpPr>
            <a:spLocks noGrp="1"/>
          </p:cNvSpPr>
          <p:nvPr>
            <p:ph idx="1"/>
          </p:nvPr>
        </p:nvSpPr>
        <p:spPr>
          <a:xfrm>
            <a:off x="457200" y="1447800"/>
            <a:ext cx="8229600" cy="4525963"/>
          </a:xfrm>
        </p:spPr>
        <p:txBody>
          <a:bodyPr/>
          <a:lstStyle/>
          <a:p>
            <a:pPr marL="0" indent="0">
              <a:buFont typeface="Wingdings" charset="0"/>
              <a:buNone/>
              <a:defRPr/>
            </a:pPr>
            <a:r>
              <a:rPr lang="en-US" sz="2000" dirty="0" smtClean="0"/>
              <a:t>MCOs can assist with: </a:t>
            </a:r>
          </a:p>
          <a:p>
            <a:pPr lvl="1">
              <a:defRPr/>
            </a:pPr>
            <a:r>
              <a:rPr lang="en-US" sz="1800" dirty="0" smtClean="0"/>
              <a:t>Identify </a:t>
            </a:r>
            <a:r>
              <a:rPr lang="en-US" sz="1800" dirty="0"/>
              <a:t>PCP </a:t>
            </a:r>
          </a:p>
          <a:p>
            <a:pPr lvl="1">
              <a:defRPr/>
            </a:pPr>
            <a:r>
              <a:rPr lang="en-US" sz="1800" dirty="0"/>
              <a:t>Home Nursing</a:t>
            </a:r>
          </a:p>
          <a:p>
            <a:pPr lvl="1">
              <a:defRPr/>
            </a:pPr>
            <a:r>
              <a:rPr lang="en-US" sz="1800" dirty="0"/>
              <a:t>Medication adherence </a:t>
            </a:r>
          </a:p>
          <a:p>
            <a:pPr lvl="1">
              <a:defRPr/>
            </a:pPr>
            <a:r>
              <a:rPr lang="en-US" sz="1800" dirty="0"/>
              <a:t>Discharge planning from all levels of care</a:t>
            </a:r>
          </a:p>
          <a:p>
            <a:pPr lvl="1">
              <a:defRPr/>
            </a:pPr>
            <a:r>
              <a:rPr lang="en-US" sz="1800" dirty="0"/>
              <a:t>Disease Management </a:t>
            </a:r>
          </a:p>
          <a:p>
            <a:pPr lvl="1">
              <a:defRPr/>
            </a:pPr>
            <a:r>
              <a:rPr lang="en-US" sz="1800" dirty="0"/>
              <a:t>Complex Case Management</a:t>
            </a:r>
          </a:p>
          <a:p>
            <a:pPr lvl="1">
              <a:defRPr/>
            </a:pPr>
            <a:r>
              <a:rPr lang="en-US" sz="1800" dirty="0"/>
              <a:t>Coordination of services </a:t>
            </a:r>
            <a:endParaRPr lang="en-US" sz="1800" dirty="0" smtClean="0"/>
          </a:p>
          <a:p>
            <a:pPr lvl="1">
              <a:defRPr/>
            </a:pPr>
            <a:endParaRPr lang="en-US" sz="1200" dirty="0"/>
          </a:p>
          <a:p>
            <a:pPr>
              <a:defRPr/>
            </a:pPr>
            <a:r>
              <a:rPr lang="en-US" sz="2000" dirty="0" smtClean="0"/>
              <a:t>Examples:</a:t>
            </a:r>
          </a:p>
          <a:p>
            <a:pPr lvl="1">
              <a:defRPr/>
            </a:pPr>
            <a:r>
              <a:rPr lang="en-US" sz="1800" dirty="0" smtClean="0"/>
              <a:t>Transitional care staff</a:t>
            </a:r>
          </a:p>
          <a:p>
            <a:pPr lvl="1">
              <a:defRPr/>
            </a:pPr>
            <a:r>
              <a:rPr lang="en-US" sz="1800" dirty="0" smtClean="0"/>
              <a:t>Complex care managers</a:t>
            </a:r>
          </a:p>
          <a:p>
            <a:pPr lvl="1">
              <a:defRPr/>
            </a:pPr>
            <a:r>
              <a:rPr lang="en-US" sz="1800" dirty="0" smtClean="0"/>
              <a:t>Behavioral health care managers</a:t>
            </a:r>
          </a:p>
          <a:p>
            <a:pPr lvl="1">
              <a:defRPr/>
            </a:pPr>
            <a:r>
              <a:rPr lang="en-US" sz="1800" dirty="0" smtClean="0"/>
              <a:t>Mobilize resources to meet basic health-related needs</a:t>
            </a:r>
            <a:endParaRPr lang="en-US" sz="1800" dirty="0"/>
          </a:p>
        </p:txBody>
      </p:sp>
    </p:spTree>
    <p:extLst>
      <p:ext uri="{BB962C8B-B14F-4D97-AF65-F5344CB8AC3E}">
        <p14:creationId xmlns:p14="http://schemas.microsoft.com/office/powerpoint/2010/main" val="2111191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z="2800" dirty="0">
                <a:solidFill>
                  <a:srgbClr val="000000"/>
                </a:solidFill>
                <a:latin typeface="Khmer UI" charset="0"/>
              </a:rPr>
              <a:t>Living Room at Turning Point</a:t>
            </a:r>
          </a:p>
        </p:txBody>
      </p:sp>
      <p:sp>
        <p:nvSpPr>
          <p:cNvPr id="2" name="Content Placeholder 1"/>
          <p:cNvSpPr>
            <a:spLocks noGrp="1"/>
          </p:cNvSpPr>
          <p:nvPr>
            <p:ph idx="1"/>
          </p:nvPr>
        </p:nvSpPr>
        <p:spPr>
          <a:xfrm>
            <a:off x="457200" y="1551363"/>
            <a:ext cx="8229600" cy="4525963"/>
          </a:xfrm>
        </p:spPr>
        <p:txBody>
          <a:bodyPr/>
          <a:lstStyle/>
          <a:p>
            <a:r>
              <a:rPr lang="en-US" sz="1800" dirty="0" smtClean="0"/>
              <a:t>Living Room provides a safe, non-sterile, inviting environment</a:t>
            </a:r>
          </a:p>
          <a:p>
            <a:r>
              <a:rPr lang="en-US" sz="1800" dirty="0" smtClean="0"/>
              <a:t>Developed to provide an alternative option to the ED for people experiencing a behavioral health crisis</a:t>
            </a:r>
          </a:p>
          <a:p>
            <a:r>
              <a:rPr lang="en-US" sz="1800" dirty="0" smtClean="0"/>
              <a:t>Outcomes of the Living Room include: </a:t>
            </a:r>
          </a:p>
          <a:p>
            <a:pPr lvl="1"/>
            <a:r>
              <a:rPr lang="en-US" sz="1800" dirty="0" smtClean="0"/>
              <a:t>$348, 036 average savings from avoided Emergency Room visits in 2013</a:t>
            </a:r>
          </a:p>
          <a:p>
            <a:pPr lvl="1"/>
            <a:r>
              <a:rPr lang="en-US" sz="1800" dirty="0" smtClean="0"/>
              <a:t>93% of people who accessed the Living Room did not proceed to an Emergency Room visit</a:t>
            </a:r>
          </a:p>
          <a:p>
            <a:pPr lvl="1"/>
            <a:r>
              <a:rPr lang="en-US" sz="1800" dirty="0" smtClean="0"/>
              <a:t>84% of people who arrived in crisis to the Living Room report their crisis has been resolved at time of departure</a:t>
            </a:r>
          </a:p>
          <a:p>
            <a:pPr lvl="1"/>
            <a:r>
              <a:rPr lang="en-US" sz="1800" dirty="0" smtClean="0"/>
              <a:t>People who accessed the Living Room in crisis spent an average of 2 hours in resolving their crisis, which is much less than an emergency room length of stay for psychiatric presentation</a:t>
            </a:r>
          </a:p>
          <a:p>
            <a:pPr lvl="1"/>
            <a:endParaRPr lang="en-US" sz="1800" dirty="0"/>
          </a:p>
          <a:p>
            <a:pPr marL="0" lvl="0" indent="0" defTabSz="457200" eaLnBrk="1" fontAlgn="auto" hangingPunct="1">
              <a:spcBef>
                <a:spcPts val="0"/>
              </a:spcBef>
              <a:spcAft>
                <a:spcPts val="0"/>
              </a:spcAft>
              <a:buNone/>
            </a:pPr>
            <a:r>
              <a:rPr lang="en-US" sz="1200" dirty="0" smtClean="0">
                <a:solidFill>
                  <a:prstClr val="black"/>
                </a:solidFill>
                <a:ea typeface="+mn-ea"/>
              </a:rPr>
              <a:t>										</a:t>
            </a:r>
          </a:p>
          <a:p>
            <a:pPr marL="0" lvl="0" indent="0" defTabSz="457200" eaLnBrk="1" fontAlgn="auto" hangingPunct="1">
              <a:spcBef>
                <a:spcPts val="0"/>
              </a:spcBef>
              <a:spcAft>
                <a:spcPts val="0"/>
              </a:spcAft>
              <a:buNone/>
            </a:pPr>
            <a:endParaRPr lang="en-US" sz="1200" dirty="0">
              <a:solidFill>
                <a:prstClr val="black"/>
              </a:solidFill>
              <a:ea typeface="+mn-ea"/>
            </a:endParaRPr>
          </a:p>
          <a:p>
            <a:pPr marL="0" lvl="0" indent="0" defTabSz="457200" eaLnBrk="1" fontAlgn="auto" hangingPunct="1">
              <a:spcBef>
                <a:spcPts val="0"/>
              </a:spcBef>
              <a:spcAft>
                <a:spcPts val="0"/>
              </a:spcAft>
              <a:buNone/>
            </a:pPr>
            <a:r>
              <a:rPr lang="en-US" sz="1200" dirty="0" smtClean="0">
                <a:solidFill>
                  <a:prstClr val="black"/>
                </a:solidFill>
                <a:ea typeface="+mn-ea"/>
              </a:rPr>
              <a:t>										</a:t>
            </a:r>
            <a:r>
              <a:rPr lang="en-US" sz="1200" dirty="0" err="1" smtClean="0">
                <a:solidFill>
                  <a:prstClr val="black"/>
                </a:solidFill>
                <a:ea typeface="+mn-ea"/>
              </a:rPr>
              <a:t>Source”Saving</a:t>
            </a:r>
            <a:r>
              <a:rPr lang="en-US" sz="1200" dirty="0" smtClean="0">
                <a:solidFill>
                  <a:prstClr val="black"/>
                </a:solidFill>
                <a:ea typeface="+mn-ea"/>
              </a:rPr>
              <a:t> </a:t>
            </a:r>
            <a:r>
              <a:rPr lang="en-US" sz="1200" dirty="0">
                <a:solidFill>
                  <a:prstClr val="black"/>
                </a:solidFill>
                <a:ea typeface="+mn-ea"/>
              </a:rPr>
              <a:t>Lives and Treasury, 2015 www.CBHA.net</a:t>
            </a:r>
          </a:p>
          <a:p>
            <a:pPr lvl="1"/>
            <a:endParaRPr lang="en-US" sz="1800" dirty="0"/>
          </a:p>
        </p:txBody>
      </p:sp>
    </p:spTree>
    <p:extLst>
      <p:ext uri="{BB962C8B-B14F-4D97-AF65-F5344CB8AC3E}">
        <p14:creationId xmlns:p14="http://schemas.microsoft.com/office/powerpoint/2010/main" val="2270584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z="2800" dirty="0">
                <a:latin typeface="Khmer UI" charset="0"/>
              </a:rPr>
              <a:t>Adult Day Health Care</a:t>
            </a:r>
          </a:p>
        </p:txBody>
      </p:sp>
      <p:sp>
        <p:nvSpPr>
          <p:cNvPr id="3" name="Content Placeholder 2"/>
          <p:cNvSpPr>
            <a:spLocks noGrp="1"/>
          </p:cNvSpPr>
          <p:nvPr>
            <p:ph idx="1"/>
          </p:nvPr>
        </p:nvSpPr>
        <p:spPr>
          <a:xfrm>
            <a:off x="457200" y="1456795"/>
            <a:ext cx="8229600" cy="4776580"/>
          </a:xfrm>
        </p:spPr>
        <p:txBody>
          <a:bodyPr/>
          <a:lstStyle/>
          <a:p>
            <a:pPr>
              <a:defRPr/>
            </a:pPr>
            <a:r>
              <a:rPr lang="en-US" sz="2000" dirty="0" smtClean="0"/>
              <a:t>Medical </a:t>
            </a:r>
            <a:r>
              <a:rPr lang="en-US" sz="2000" dirty="0"/>
              <a:t>Adult Day Care is an ambulatory setting for adults </a:t>
            </a:r>
            <a:r>
              <a:rPr lang="en-US" sz="2000" dirty="0" smtClean="0"/>
              <a:t>with </a:t>
            </a:r>
            <a:r>
              <a:rPr lang="en-US" sz="2000" dirty="0"/>
              <a:t>chronic physical conditions or cognitive impairments such as : Stroke, CHF, COPD, Diabetes, Dementia, Mental Illness, Developmental Disabilities and Neuromuscular Disease. </a:t>
            </a:r>
          </a:p>
          <a:p>
            <a:pPr>
              <a:defRPr/>
            </a:pPr>
            <a:endParaRPr lang="en-US" sz="2000" dirty="0"/>
          </a:p>
          <a:p>
            <a:pPr>
              <a:defRPr/>
            </a:pPr>
            <a:r>
              <a:rPr lang="en-US" sz="2000" dirty="0"/>
              <a:t>Interdisciplinary Team consisting of a : Center Director, Registered Nurse, Licensed Social Worker, Dietician, CNA , GNA, CMA , and Therapeutic Recreational Director. </a:t>
            </a:r>
          </a:p>
          <a:p>
            <a:pPr marL="0" indent="0">
              <a:buFont typeface="Wingdings" charset="0"/>
              <a:buNone/>
              <a:defRPr/>
            </a:pPr>
            <a:endParaRPr lang="en-US" sz="2000" dirty="0"/>
          </a:p>
          <a:p>
            <a:pPr>
              <a:defRPr/>
            </a:pPr>
            <a:r>
              <a:rPr lang="en-US" sz="2000" dirty="0"/>
              <a:t>Services: Individualized Care Plans, Daily Nurse </a:t>
            </a:r>
            <a:r>
              <a:rPr lang="en-US" sz="2000" dirty="0" smtClean="0"/>
              <a:t>Assessments, PT, OT, medication administration, wound care.  </a:t>
            </a:r>
          </a:p>
          <a:p>
            <a:pPr marL="0" indent="0" algn="r">
              <a:buNone/>
              <a:defRPr/>
            </a:pPr>
            <a:endParaRPr lang="en-US" sz="1800" dirty="0" smtClean="0">
              <a:hlinkClick r:id="rId2"/>
            </a:endParaRPr>
          </a:p>
          <a:p>
            <a:pPr marL="0" indent="0" algn="r">
              <a:buNone/>
              <a:defRPr/>
            </a:pPr>
            <a:endParaRPr lang="en-US" sz="1800" dirty="0">
              <a:hlinkClick r:id="rId2"/>
            </a:endParaRPr>
          </a:p>
          <a:p>
            <a:pPr marL="0" indent="0" algn="r">
              <a:buNone/>
              <a:defRPr/>
            </a:pPr>
            <a:r>
              <a:rPr lang="en-US" sz="1200" dirty="0" smtClean="0">
                <a:hlinkClick r:id="rId2"/>
              </a:rPr>
              <a:t>Illinois Department of Human Services Adult </a:t>
            </a:r>
            <a:r>
              <a:rPr lang="en-US" sz="1200" dirty="0">
                <a:hlinkClick r:id="rId2"/>
              </a:rPr>
              <a:t>Day Care Information </a:t>
            </a:r>
            <a:endParaRPr lang="en-US" sz="1200" dirty="0"/>
          </a:p>
          <a:p>
            <a:pPr>
              <a:defRPr/>
            </a:pPr>
            <a:endParaRPr lang="en-US" sz="2000" dirty="0"/>
          </a:p>
          <a:p>
            <a:pPr>
              <a:defRPr/>
            </a:pPr>
            <a:endParaRPr lang="en-US" sz="2000" dirty="0">
              <a:hlinkClick r:id="rId2"/>
            </a:endParaRPr>
          </a:p>
          <a:p>
            <a:pPr marL="0" indent="0" algn="r">
              <a:buNone/>
              <a:defRPr/>
            </a:pPr>
            <a:endParaRPr lang="en-US" sz="2000" dirty="0">
              <a:hlinkClick r:id="rId2"/>
            </a:endParaRPr>
          </a:p>
          <a:p>
            <a:pPr>
              <a:defRPr/>
            </a:pPr>
            <a:endParaRPr lang="en-US" sz="2000" dirty="0"/>
          </a:p>
        </p:txBody>
      </p:sp>
    </p:spTree>
    <p:extLst>
      <p:ext uri="{BB962C8B-B14F-4D97-AF65-F5344CB8AC3E}">
        <p14:creationId xmlns:p14="http://schemas.microsoft.com/office/powerpoint/2010/main" val="3965213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4"/>
          <p:cNvSpPr>
            <a:spLocks noGrp="1"/>
          </p:cNvSpPr>
          <p:nvPr>
            <p:ph type="title"/>
          </p:nvPr>
        </p:nvSpPr>
        <p:spPr/>
        <p:txBody>
          <a:bodyPr/>
          <a:lstStyle/>
          <a:p>
            <a:pPr algn="l"/>
            <a:r>
              <a:rPr lang="en-US" sz="3200" dirty="0">
                <a:solidFill>
                  <a:srgbClr val="000000"/>
                </a:solidFill>
              </a:rPr>
              <a:t>Bon Secours Baltimore Health </a:t>
            </a:r>
            <a:r>
              <a:rPr lang="en-US" sz="3200" dirty="0" smtClean="0">
                <a:solidFill>
                  <a:srgbClr val="000000"/>
                </a:solidFill>
              </a:rPr>
              <a:t>System</a:t>
            </a:r>
            <a:endParaRPr lang="en-US" sz="3200" dirty="0">
              <a:solidFill>
                <a:srgbClr val="000000"/>
              </a:solidFill>
            </a:endParaRPr>
          </a:p>
        </p:txBody>
      </p:sp>
      <p:sp>
        <p:nvSpPr>
          <p:cNvPr id="15" name="Content Placeholder 2"/>
          <p:cNvSpPr>
            <a:spLocks noGrp="1"/>
          </p:cNvSpPr>
          <p:nvPr>
            <p:ph idx="1"/>
          </p:nvPr>
        </p:nvSpPr>
        <p:spPr>
          <a:xfrm>
            <a:off x="457200" y="1446615"/>
            <a:ext cx="8229600" cy="4525963"/>
          </a:xfrm>
          <a:prstGeom prst="rect">
            <a:avLst/>
          </a:prstGeom>
        </p:spPr>
        <p:txBody>
          <a:bodyPr/>
          <a:lstStyle/>
          <a:p>
            <a:pPr marL="0" indent="0">
              <a:buNone/>
            </a:pPr>
            <a:r>
              <a:rPr lang="en-US" sz="2000" b="1" dirty="0" smtClean="0"/>
              <a:t>Internal Inventory</a:t>
            </a:r>
            <a:endParaRPr lang="en-US" sz="2000" dirty="0" smtClean="0">
              <a:latin typeface="+mj-lt"/>
            </a:endParaRPr>
          </a:p>
          <a:p>
            <a:r>
              <a:rPr lang="en-US" sz="1800" dirty="0" smtClean="0">
                <a:latin typeface="+mj-lt"/>
              </a:rPr>
              <a:t>Peer </a:t>
            </a:r>
            <a:r>
              <a:rPr lang="en-US" sz="1800" dirty="0">
                <a:latin typeface="+mj-lt"/>
              </a:rPr>
              <a:t>recovery coaches in the ED</a:t>
            </a:r>
          </a:p>
          <a:p>
            <a:r>
              <a:rPr lang="en-US" sz="1800" dirty="0">
                <a:latin typeface="+mj-lt"/>
              </a:rPr>
              <a:t>Outcomes Management </a:t>
            </a:r>
          </a:p>
          <a:p>
            <a:r>
              <a:rPr lang="en-US" sz="1800" dirty="0">
                <a:latin typeface="+mj-lt"/>
              </a:rPr>
              <a:t>Social Work</a:t>
            </a:r>
          </a:p>
          <a:p>
            <a:r>
              <a:rPr lang="en-US" sz="1800" dirty="0">
                <a:latin typeface="+mj-lt"/>
              </a:rPr>
              <a:t>Behavioral Health Program</a:t>
            </a:r>
          </a:p>
          <a:p>
            <a:r>
              <a:rPr lang="en-US" sz="1800" dirty="0">
                <a:latin typeface="+mj-lt"/>
              </a:rPr>
              <a:t>Clinics provide post-discharge </a:t>
            </a:r>
            <a:r>
              <a:rPr lang="en-US" sz="1800" dirty="0" smtClean="0">
                <a:latin typeface="+mj-lt"/>
              </a:rPr>
              <a:t/>
            </a:r>
            <a:br>
              <a:rPr lang="en-US" sz="1800" dirty="0" smtClean="0">
                <a:latin typeface="+mj-lt"/>
              </a:rPr>
            </a:br>
            <a:r>
              <a:rPr lang="en-US" sz="1800" dirty="0" smtClean="0"/>
              <a:t>follow </a:t>
            </a:r>
            <a:r>
              <a:rPr lang="en-US" sz="1800" dirty="0"/>
              <a:t>up &lt;7-10 days for </a:t>
            </a:r>
            <a:r>
              <a:rPr lang="en-US" sz="1800" dirty="0" smtClean="0"/>
              <a:t>anyone</a:t>
            </a:r>
            <a:endParaRPr lang="en-US" sz="1800" dirty="0" smtClean="0">
              <a:latin typeface="+mj-lt"/>
            </a:endParaRPr>
          </a:p>
          <a:p>
            <a:r>
              <a:rPr lang="en-US" sz="1800" dirty="0" smtClean="0">
                <a:latin typeface="+mj-lt"/>
              </a:rPr>
              <a:t>IT</a:t>
            </a:r>
            <a:r>
              <a:rPr lang="en-US" sz="1800" dirty="0">
                <a:latin typeface="+mj-lt"/>
              </a:rPr>
              <a:t>: ACO patients flagged</a:t>
            </a:r>
          </a:p>
          <a:p>
            <a:r>
              <a:rPr lang="en-US" sz="1800" dirty="0">
                <a:latin typeface="+mj-lt"/>
              </a:rPr>
              <a:t>IT: Use CRISP for </a:t>
            </a:r>
            <a:r>
              <a:rPr lang="en-US" sz="1800" dirty="0" smtClean="0">
                <a:latin typeface="+mj-lt"/>
              </a:rPr>
              <a:t>notifications</a:t>
            </a:r>
          </a:p>
          <a:p>
            <a:endParaRPr lang="en-US" sz="1800" dirty="0">
              <a:latin typeface="+mj-lt"/>
            </a:endParaRPr>
          </a:p>
          <a:p>
            <a:pPr marL="0" lvl="0" indent="0" defTabSz="457200" eaLnBrk="1" fontAlgn="auto" hangingPunct="1">
              <a:spcBef>
                <a:spcPts val="0"/>
              </a:spcBef>
              <a:spcAft>
                <a:spcPts val="0"/>
              </a:spcAft>
              <a:buNone/>
              <a:defRPr/>
            </a:pPr>
            <a:r>
              <a:rPr lang="en-US" sz="1800" dirty="0">
                <a:solidFill>
                  <a:prstClr val="black"/>
                </a:solidFill>
              </a:rPr>
              <a:t>What’s needed next:</a:t>
            </a:r>
          </a:p>
          <a:p>
            <a:pPr marL="285750" lvl="0" indent="-285750" defTabSz="457200" eaLnBrk="1" fontAlgn="auto" hangingPunct="1">
              <a:spcBef>
                <a:spcPts val="0"/>
              </a:spcBef>
              <a:spcAft>
                <a:spcPts val="0"/>
              </a:spcAft>
              <a:buFont typeface="Arial"/>
              <a:buChar char="•"/>
              <a:defRPr/>
            </a:pPr>
            <a:r>
              <a:rPr lang="en-US" sz="1800" dirty="0">
                <a:solidFill>
                  <a:prstClr val="black"/>
                </a:solidFill>
              </a:rPr>
              <a:t>Care coordination model for high risk patients </a:t>
            </a:r>
          </a:p>
          <a:p>
            <a:pPr marL="285750" lvl="0" indent="-285750" defTabSz="457200" eaLnBrk="1" fontAlgn="auto" hangingPunct="1">
              <a:spcBef>
                <a:spcPts val="0"/>
              </a:spcBef>
              <a:spcAft>
                <a:spcPts val="0"/>
              </a:spcAft>
              <a:buFont typeface="Arial"/>
              <a:buChar char="•"/>
              <a:defRPr/>
            </a:pPr>
            <a:r>
              <a:rPr lang="en-US" sz="1800" dirty="0">
                <a:solidFill>
                  <a:prstClr val="black"/>
                </a:solidFill>
              </a:rPr>
              <a:t>Create care plans for high utilizers</a:t>
            </a:r>
          </a:p>
          <a:p>
            <a:pPr marL="285750" lvl="0" indent="-285750" defTabSz="457200" eaLnBrk="1" fontAlgn="auto" hangingPunct="1">
              <a:spcBef>
                <a:spcPts val="0"/>
              </a:spcBef>
              <a:spcAft>
                <a:spcPts val="0"/>
              </a:spcAft>
              <a:buFont typeface="Arial"/>
              <a:buChar char="•"/>
              <a:defRPr/>
            </a:pPr>
            <a:r>
              <a:rPr lang="en-US" sz="1800" dirty="0">
                <a:solidFill>
                  <a:prstClr val="black"/>
                </a:solidFill>
              </a:rPr>
              <a:t>Integrate medical and behavioral health care clinical information</a:t>
            </a:r>
          </a:p>
          <a:p>
            <a:pPr marL="285750" lvl="0" indent="-285750" defTabSz="457200" eaLnBrk="1" fontAlgn="auto" hangingPunct="1">
              <a:spcBef>
                <a:spcPts val="0"/>
              </a:spcBef>
              <a:spcAft>
                <a:spcPts val="0"/>
              </a:spcAft>
              <a:buFont typeface="Arial"/>
              <a:buChar char="•"/>
              <a:defRPr/>
            </a:pPr>
            <a:r>
              <a:rPr lang="en-US" sz="1800" dirty="0">
                <a:solidFill>
                  <a:prstClr val="black"/>
                </a:solidFill>
              </a:rPr>
              <a:t>Continue to innovate to meet need of patients  </a:t>
            </a:r>
          </a:p>
          <a:p>
            <a:endParaRPr lang="en-US" sz="1800" dirty="0">
              <a:latin typeface="+mj-lt"/>
            </a:endParaRPr>
          </a:p>
          <a:p>
            <a:pPr lvl="1"/>
            <a:endParaRPr lang="en-US" sz="1800" dirty="0">
              <a:latin typeface="+mj-lt"/>
            </a:endParaRPr>
          </a:p>
          <a:p>
            <a:endParaRPr lang="en-US" sz="1800" dirty="0">
              <a:latin typeface="+mj-lt"/>
            </a:endParaRPr>
          </a:p>
        </p:txBody>
      </p:sp>
      <p:sp>
        <p:nvSpPr>
          <p:cNvPr id="17" name="Content Placeholder 5"/>
          <p:cNvSpPr>
            <a:spLocks noGrp="1"/>
          </p:cNvSpPr>
          <p:nvPr>
            <p:ph sz="half" idx="4294967295"/>
          </p:nvPr>
        </p:nvSpPr>
        <p:spPr>
          <a:xfrm>
            <a:off x="4720279" y="1447579"/>
            <a:ext cx="4038600" cy="4525963"/>
          </a:xfrm>
          <a:prstGeom prst="rect">
            <a:avLst/>
          </a:prstGeom>
        </p:spPr>
        <p:txBody>
          <a:bodyPr/>
          <a:lstStyle/>
          <a:p>
            <a:pPr marL="0" indent="0">
              <a:buNone/>
            </a:pPr>
            <a:r>
              <a:rPr lang="en-US" sz="2000" b="1" dirty="0"/>
              <a:t>Community Inventory</a:t>
            </a:r>
            <a:endParaRPr lang="en-US" sz="2000" dirty="0"/>
          </a:p>
          <a:p>
            <a:r>
              <a:rPr lang="en-US" sz="1800" dirty="0"/>
              <a:t>Health Enterprise Zone</a:t>
            </a:r>
          </a:p>
          <a:p>
            <a:r>
              <a:rPr lang="en-US" sz="1800" dirty="0"/>
              <a:t>The Coordinating Center</a:t>
            </a:r>
          </a:p>
          <a:p>
            <a:r>
              <a:rPr lang="en-US" sz="1800" dirty="0"/>
              <a:t>Homeless Outreach Program</a:t>
            </a:r>
          </a:p>
          <a:p>
            <a:r>
              <a:rPr lang="en-US" sz="1800" dirty="0"/>
              <a:t>Transitional Housing Providers</a:t>
            </a:r>
          </a:p>
          <a:p>
            <a:r>
              <a:rPr lang="en-US" sz="1800" dirty="0"/>
              <a:t>Home Health Agencies</a:t>
            </a:r>
          </a:p>
          <a:p>
            <a:r>
              <a:rPr lang="en-US" sz="1800" dirty="0"/>
              <a:t>Skilled Nursing Facilities</a:t>
            </a:r>
          </a:p>
          <a:p>
            <a:r>
              <a:rPr lang="en-US" sz="1800" dirty="0"/>
              <a:t>Baltimore Area Agency on Aging</a:t>
            </a:r>
          </a:p>
          <a:p>
            <a:r>
              <a:rPr lang="en-US" sz="1800" dirty="0"/>
              <a:t>Collaboration w UM Midtown</a:t>
            </a:r>
          </a:p>
          <a:p>
            <a:endParaRPr lang="en-US" sz="1800" dirty="0">
              <a:latin typeface="+mj-lt"/>
            </a:endParaRPr>
          </a:p>
        </p:txBody>
      </p:sp>
      <p:sp>
        <p:nvSpPr>
          <p:cNvPr id="44038" name="TextBox 3"/>
          <p:cNvSpPr txBox="1">
            <a:spLocks noChangeArrowheads="1"/>
          </p:cNvSpPr>
          <p:nvPr/>
        </p:nvSpPr>
        <p:spPr bwMode="auto">
          <a:xfrm>
            <a:off x="4412748" y="6581775"/>
            <a:ext cx="4653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Calibri"/>
                <a:cs typeface="Calibri"/>
              </a:rPr>
              <a:t>Source: presentation to HSCRC Care Coordination workgroup, Dec 2014</a:t>
            </a:r>
          </a:p>
        </p:txBody>
      </p:sp>
      <p:sp>
        <p:nvSpPr>
          <p:cNvPr id="16" name="Text Placeholder 7"/>
          <p:cNvSpPr txBox="1">
            <a:spLocks/>
          </p:cNvSpPr>
          <p:nvPr/>
        </p:nvSpPr>
        <p:spPr>
          <a:xfrm>
            <a:off x="4645025" y="1417638"/>
            <a:ext cx="4041775" cy="6397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400" b="1" dirty="0">
              <a:latin typeface="+mj-lt"/>
            </a:endParaRPr>
          </a:p>
        </p:txBody>
      </p:sp>
    </p:spTree>
    <p:extLst>
      <p:ext uri="{BB962C8B-B14F-4D97-AF65-F5344CB8AC3E}">
        <p14:creationId xmlns:p14="http://schemas.microsoft.com/office/powerpoint/2010/main" val="2242505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Reflect on Findings to Date</a:t>
            </a:r>
            <a:endParaRPr lang="en-US" sz="3200" dirty="0"/>
          </a:p>
        </p:txBody>
      </p:sp>
      <p:sp>
        <p:nvSpPr>
          <p:cNvPr id="3" name="Content Placeholder 2"/>
          <p:cNvSpPr>
            <a:spLocks noGrp="1"/>
          </p:cNvSpPr>
          <p:nvPr>
            <p:ph idx="1"/>
          </p:nvPr>
        </p:nvSpPr>
        <p:spPr/>
        <p:txBody>
          <a:bodyPr/>
          <a:lstStyle/>
          <a:p>
            <a:pPr lvl="0"/>
            <a:r>
              <a:rPr lang="en-US" sz="1800" dirty="0"/>
              <a:t>Which high-risk populations are </a:t>
            </a:r>
            <a:r>
              <a:rPr lang="en-US" sz="1800" dirty="0" smtClean="0"/>
              <a:t>currently served? </a:t>
            </a:r>
            <a:endParaRPr lang="en-US" sz="1800" dirty="0"/>
          </a:p>
          <a:p>
            <a:pPr lvl="0"/>
            <a:r>
              <a:rPr lang="en-US" sz="1800" dirty="0"/>
              <a:t>Which high-risk populations are not being </a:t>
            </a:r>
            <a:r>
              <a:rPr lang="en-US" sz="1800" dirty="0" smtClean="0"/>
              <a:t>served? </a:t>
            </a:r>
            <a:endParaRPr lang="en-US" sz="1800" dirty="0"/>
          </a:p>
          <a:p>
            <a:pPr lvl="0"/>
            <a:r>
              <a:rPr lang="en-US" sz="1800" dirty="0"/>
              <a:t>Are the current readmission reduction processes and/or services consistently implemented for the current target population? How do you know?</a:t>
            </a:r>
          </a:p>
          <a:p>
            <a:pPr lvl="0"/>
            <a:r>
              <a:rPr lang="en-US" sz="1800" dirty="0"/>
              <a:t>Are the current readmission reduction processes and/or services inconsistently implemented for the current target population? </a:t>
            </a:r>
            <a:r>
              <a:rPr lang="en-US" sz="1800" dirty="0" smtClean="0"/>
              <a:t>Can </a:t>
            </a:r>
            <a:r>
              <a:rPr lang="en-US" sz="1800" dirty="0"/>
              <a:t>this be improved</a:t>
            </a:r>
            <a:r>
              <a:rPr lang="en-US" sz="1800" dirty="0" smtClean="0"/>
              <a:t>? How?</a:t>
            </a:r>
            <a:endParaRPr lang="en-US" sz="1800" dirty="0"/>
          </a:p>
          <a:p>
            <a:pPr lvl="0"/>
            <a:r>
              <a:rPr lang="en-US" sz="1800" dirty="0"/>
              <a:t>Do the strategies offered for the current target population effectively address the transitional care needs and root causes of readmissions? How do you know? </a:t>
            </a:r>
          </a:p>
          <a:p>
            <a:pPr lvl="0"/>
            <a:r>
              <a:rPr lang="en-US" sz="1800" dirty="0"/>
              <a:t>Have the strategies offered for the current target population reduced readmissions for the target population? How do you know? </a:t>
            </a:r>
          </a:p>
          <a:p>
            <a:pPr lvl="0"/>
            <a:r>
              <a:rPr lang="en-US" sz="1800" dirty="0"/>
              <a:t>Are there opportunities to better serve the current target population and reduce readmissions even more? </a:t>
            </a:r>
          </a:p>
          <a:p>
            <a:pPr lvl="0"/>
            <a:r>
              <a:rPr lang="en-US" sz="1800" dirty="0"/>
              <a:t>Are there opportunities to serve new target populations? Which populations? With what services, process improvements, and/or partners? </a:t>
            </a:r>
          </a:p>
        </p:txBody>
      </p:sp>
    </p:spTree>
    <p:extLst>
      <p:ext uri="{BB962C8B-B14F-4D97-AF65-F5344CB8AC3E}">
        <p14:creationId xmlns:p14="http://schemas.microsoft.com/office/powerpoint/2010/main" val="1406172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z="3200" dirty="0" smtClean="0">
                <a:latin typeface="ITC Avant Garde Gothic Book" charset="0"/>
                <a:ea typeface="ＭＳ Ｐゴシック" charset="0"/>
                <a:cs typeface="ＭＳ Ｐゴシック" charset="0"/>
              </a:rPr>
              <a:t>Take a Data-Informed Approac</a:t>
            </a:r>
            <a:r>
              <a:rPr lang="en-US" sz="3200" dirty="0">
                <a:latin typeface="ITC Avant Garde Gothic Book" charset="0"/>
                <a:ea typeface="ＭＳ Ｐゴシック" charset="0"/>
                <a:cs typeface="ＭＳ Ｐゴシック" charset="0"/>
              </a:rPr>
              <a:t>h</a:t>
            </a:r>
          </a:p>
        </p:txBody>
      </p:sp>
      <p:sp>
        <p:nvSpPr>
          <p:cNvPr id="3" name="Content Placeholder 2"/>
          <p:cNvSpPr>
            <a:spLocks noGrp="1"/>
          </p:cNvSpPr>
          <p:nvPr>
            <p:ph idx="1"/>
          </p:nvPr>
        </p:nvSpPr>
        <p:spPr/>
        <p:txBody>
          <a:bodyPr/>
          <a:lstStyle/>
          <a:p>
            <a:pPr marL="514350" indent="-514350">
              <a:lnSpc>
                <a:spcPct val="140000"/>
              </a:lnSpc>
              <a:buFont typeface="+mj-lt"/>
              <a:buAutoNum type="arabicPeriod"/>
              <a:defRPr/>
            </a:pPr>
            <a:r>
              <a:rPr lang="en-US" sz="2400" dirty="0" smtClean="0"/>
              <a:t>What is our aim? </a:t>
            </a:r>
          </a:p>
          <a:p>
            <a:pPr marL="514350" indent="-514350">
              <a:lnSpc>
                <a:spcPct val="140000"/>
              </a:lnSpc>
              <a:buFont typeface="+mj-lt"/>
              <a:buAutoNum type="arabicPeriod"/>
              <a:defRPr/>
            </a:pPr>
            <a:r>
              <a:rPr lang="en-US" sz="2400" dirty="0" smtClean="0"/>
              <a:t>What does our data show? </a:t>
            </a:r>
          </a:p>
          <a:p>
            <a:pPr marL="514350" indent="-514350">
              <a:lnSpc>
                <a:spcPct val="140000"/>
              </a:lnSpc>
              <a:buFont typeface="+mj-lt"/>
              <a:buAutoNum type="arabicPeriod"/>
              <a:defRPr/>
            </a:pPr>
            <a:r>
              <a:rPr lang="en-US" sz="2400" dirty="0" smtClean="0"/>
              <a:t>Who should we focus on? </a:t>
            </a:r>
          </a:p>
          <a:p>
            <a:pPr marL="514350" indent="-514350">
              <a:lnSpc>
                <a:spcPct val="140000"/>
              </a:lnSpc>
              <a:buFont typeface="+mj-lt"/>
              <a:buAutoNum type="arabicPeriod"/>
              <a:defRPr/>
            </a:pPr>
            <a:r>
              <a:rPr lang="en-US" sz="2400" dirty="0" smtClean="0"/>
              <a:t>What should we do?</a:t>
            </a:r>
            <a:endParaRPr lang="en-US" sz="2400" dirty="0"/>
          </a:p>
          <a:p>
            <a:pPr marL="514350" indent="-514350">
              <a:lnSpc>
                <a:spcPct val="140000"/>
              </a:lnSpc>
              <a:buFont typeface="+mj-lt"/>
              <a:buAutoNum type="arabicPeriod"/>
              <a:defRPr/>
            </a:pPr>
            <a:endParaRPr lang="en-US" sz="2400" dirty="0"/>
          </a:p>
          <a:p>
            <a:pPr marL="0" indent="0" algn="ctr">
              <a:lnSpc>
                <a:spcPct val="140000"/>
              </a:lnSpc>
              <a:spcBef>
                <a:spcPts val="1224"/>
              </a:spcBef>
              <a:buFont typeface="Arial" charset="0"/>
              <a:buNone/>
              <a:defRPr/>
            </a:pPr>
            <a:r>
              <a:rPr lang="en-US" sz="2400" dirty="0" smtClean="0"/>
              <a:t>Many teams start in the </a:t>
            </a:r>
            <a:r>
              <a:rPr lang="en-US" sz="2400" b="1" i="1" dirty="0" smtClean="0"/>
              <a:t>reverse </a:t>
            </a:r>
            <a:r>
              <a:rPr lang="en-US" sz="2400" dirty="0" smtClean="0"/>
              <a:t>order!</a:t>
            </a:r>
          </a:p>
          <a:p>
            <a:pPr marL="0" indent="0">
              <a:buFont typeface="Arial" charset="0"/>
              <a:buNone/>
              <a:defRPr/>
            </a:pPr>
            <a:r>
              <a:rPr lang="en-US" sz="2400" dirty="0" smtClean="0"/>
              <a:t> </a:t>
            </a:r>
          </a:p>
        </p:txBody>
      </p:sp>
    </p:spTree>
    <p:extLst>
      <p:ext uri="{BB962C8B-B14F-4D97-AF65-F5344CB8AC3E}">
        <p14:creationId xmlns:p14="http://schemas.microsoft.com/office/powerpoint/2010/main" val="1538160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Create a Data-Informed Strategy</a:t>
            </a:r>
            <a:endParaRPr lang="en-US" sz="3200" dirty="0"/>
          </a:p>
        </p:txBody>
      </p:sp>
      <p:sp>
        <p:nvSpPr>
          <p:cNvPr id="3" name="Content Placeholder 2"/>
          <p:cNvSpPr>
            <a:spLocks noGrp="1"/>
          </p:cNvSpPr>
          <p:nvPr>
            <p:ph idx="1"/>
          </p:nvPr>
        </p:nvSpPr>
        <p:spPr/>
        <p:txBody>
          <a:bodyPr>
            <a:normAutofit/>
          </a:bodyPr>
          <a:lstStyle/>
          <a:p>
            <a:pPr marL="0" indent="0">
              <a:buNone/>
            </a:pPr>
            <a:r>
              <a:rPr lang="en-US" sz="2000" dirty="0" smtClean="0"/>
              <a:t>1. Specify the goal and target population</a:t>
            </a:r>
          </a:p>
          <a:p>
            <a:pPr lvl="1" algn="just"/>
            <a:r>
              <a:rPr lang="en-US" sz="2000" dirty="0" smtClean="0"/>
              <a:t>The goal should be data-informed and specify what will be achieved for whom, by how much, and by when</a:t>
            </a:r>
          </a:p>
          <a:p>
            <a:pPr lvl="1"/>
            <a:endParaRPr lang="en-US" sz="2000" dirty="0" smtClean="0"/>
          </a:p>
          <a:p>
            <a:pPr marL="0" indent="0">
              <a:buNone/>
            </a:pPr>
            <a:r>
              <a:rPr lang="en-US" sz="2000" dirty="0" smtClean="0"/>
              <a:t>2. Identify 3-4 primary ways by which the aim will be achieved. </a:t>
            </a:r>
          </a:p>
          <a:p>
            <a:pPr lvl="1" algn="just"/>
            <a:r>
              <a:rPr lang="en-US" sz="2000" dirty="0" smtClean="0"/>
              <a:t>Consider: improving hospital-based transitional care processes, collaborations with cross-setting partners, and delivering enhanced services</a:t>
            </a:r>
          </a:p>
          <a:p>
            <a:pPr lvl="1" algn="just"/>
            <a:r>
              <a:rPr lang="en-US" sz="2000" dirty="0" smtClean="0"/>
              <a:t>There may be others depending on your target population and resources available</a:t>
            </a:r>
          </a:p>
        </p:txBody>
      </p:sp>
    </p:spTree>
    <p:extLst>
      <p:ext uri="{BB962C8B-B14F-4D97-AF65-F5344CB8AC3E}">
        <p14:creationId xmlns:p14="http://schemas.microsoft.com/office/powerpoint/2010/main" val="127901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3200" dirty="0" smtClean="0">
                <a:latin typeface="Calibri" charset="0"/>
              </a:rPr>
              <a:t>Agenda</a:t>
            </a:r>
            <a:endParaRPr lang="en-US" sz="3200" dirty="0">
              <a:latin typeface="Calibri" charset="0"/>
            </a:endParaRPr>
          </a:p>
        </p:txBody>
      </p:sp>
      <p:sp>
        <p:nvSpPr>
          <p:cNvPr id="14339" name="Content Placeholder 2"/>
          <p:cNvSpPr>
            <a:spLocks noGrp="1"/>
          </p:cNvSpPr>
          <p:nvPr>
            <p:ph idx="1"/>
          </p:nvPr>
        </p:nvSpPr>
        <p:spPr/>
        <p:txBody>
          <a:bodyPr/>
          <a:lstStyle/>
          <a:p>
            <a:pPr eaLnBrk="1" hangingPunct="1"/>
            <a:r>
              <a:rPr lang="en-US" sz="2000" dirty="0" smtClean="0">
                <a:latin typeface="Calibri" charset="0"/>
              </a:rPr>
              <a:t>Describe the purpose of conducting an inventory of efforts and resources relevant to reducing readmissions</a:t>
            </a:r>
          </a:p>
          <a:p>
            <a:pPr eaLnBrk="1" hangingPunct="1"/>
            <a:endParaRPr lang="en-US" sz="2000" dirty="0">
              <a:latin typeface="Calibri" charset="0"/>
            </a:endParaRPr>
          </a:p>
          <a:p>
            <a:pPr eaLnBrk="1" hangingPunct="1"/>
            <a:r>
              <a:rPr lang="en-US" sz="2000" dirty="0" smtClean="0">
                <a:latin typeface="Calibri" charset="0"/>
              </a:rPr>
              <a:t>Describe how that inventory can be used to conduct a gap analysis and identify services or partners that are needed to better meet the transitional care needs of the population</a:t>
            </a:r>
          </a:p>
          <a:p>
            <a:pPr eaLnBrk="1" hangingPunct="1"/>
            <a:endParaRPr lang="en-US" sz="2000" dirty="0">
              <a:latin typeface="Calibri" charset="0"/>
            </a:endParaRPr>
          </a:p>
          <a:p>
            <a:pPr eaLnBrk="1" hangingPunct="1"/>
            <a:r>
              <a:rPr lang="en-US" sz="2000" dirty="0" smtClean="0">
                <a:latin typeface="Calibri" charset="0"/>
              </a:rPr>
              <a:t>Describe how to use a driver diagram to design and communicate a portfolio of strategies that can be expected to achieve the hospitals’ readmission reduction goals</a:t>
            </a:r>
          </a:p>
          <a:p>
            <a:pPr eaLnBrk="1" hangingPunct="1"/>
            <a:endParaRPr lang="en-US" sz="2000" dirty="0">
              <a:latin typeface="Calibri" charset="0"/>
            </a:endParaRPr>
          </a:p>
          <a:p>
            <a:pPr eaLnBrk="1" hangingPunct="1"/>
            <a:endParaRPr lang="en-US" sz="2000" dirty="0" smtClean="0">
              <a:latin typeface="Calibri" charset="0"/>
            </a:endParaRPr>
          </a:p>
          <a:p>
            <a:pPr eaLnBrk="1" hangingPunct="1"/>
            <a:endParaRPr lang="en-US" sz="2000" dirty="0">
              <a:latin typeface="Calibri" charset="0"/>
            </a:endParaRPr>
          </a:p>
          <a:p>
            <a:pPr eaLnBrk="1" hangingPunct="1"/>
            <a:endParaRPr lang="en-US" sz="2000" dirty="0" smtClean="0">
              <a:latin typeface="Calibri" charset="0"/>
            </a:endParaRPr>
          </a:p>
          <a:p>
            <a:pPr eaLnBrk="1" hangingPunct="1"/>
            <a:endParaRPr lang="en-US" sz="2000" dirty="0">
              <a:latin typeface="Calibri" charset="0"/>
            </a:endParaRPr>
          </a:p>
          <a:p>
            <a:pPr eaLnBrk="1" hangingPunct="1"/>
            <a:endParaRPr lang="en-US" sz="2000" dirty="0" smtClean="0">
              <a:latin typeface="Calibri" charset="0"/>
            </a:endParaRPr>
          </a:p>
        </p:txBody>
      </p:sp>
    </p:spTree>
    <p:extLst>
      <p:ext uri="{BB962C8B-B14F-4D97-AF65-F5344CB8AC3E}">
        <p14:creationId xmlns:p14="http://schemas.microsoft.com/office/powerpoint/2010/main" val="1041053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090"/>
            <a:ext cx="8229600" cy="1143000"/>
          </a:xfrm>
        </p:spPr>
        <p:txBody>
          <a:bodyPr>
            <a:normAutofit/>
          </a:bodyPr>
          <a:lstStyle/>
          <a:p>
            <a:r>
              <a:rPr lang="en-US" sz="3200" dirty="0" smtClean="0"/>
              <a:t>Example 1: Baltimore Hospital</a:t>
            </a:r>
            <a:endParaRPr lang="en-US" sz="3200" dirty="0"/>
          </a:p>
        </p:txBody>
      </p:sp>
      <p:pic>
        <p:nvPicPr>
          <p:cNvPr id="2050" name="Picture 2" descr="This driver diagram displays Baltimore hospital's strategy to reduce hospitalwide readmissions by 20%. It has four primary drivers. The first primary driver, &quot;Intervene in ED prior to (re)admit,&quot; is linked to three secondary drivers: real-time identification, have ED staff available to coordinate, and use individualized care plans. The second primary driver, &quot;Reliably deliver inpatient transition of care services,&quot; is linked to four secondary drivers: conduct needs assessment, engage caregiver/learners, use customized instructions and teach-back, and arrange for followup services. The third primary driver, &quot;Provide or link to transitional care services,&quot; is linked to four secondary drivers: followup phone calls, bedside delivery of medications, time-limited transitional care, and links to community support. The fourth and last primary driver, &quot;Develop cross-setting partnerships, norms, &amp; protocols,&quot; is linked to four secondary drivers: monthly cross-continuum meetings, cross-setting readmission reviews, warm handoffs, &quot;receiver&quot; oriented, and shared use of common tools (e.g. INTERACT). &#10;" title="Figure 1. Baltimore Hospital Driver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56" y="1560366"/>
            <a:ext cx="7833888" cy="458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699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Example 2: Chicago Hospital</a:t>
            </a:r>
            <a:endParaRPr lang="en-US" sz="3200" dirty="0"/>
          </a:p>
        </p:txBody>
      </p:sp>
      <p:pic>
        <p:nvPicPr>
          <p:cNvPr id="3074" name="Picture 2" descr="This driver diagram displays a Chicago hospital's strategy to reduce hospitalwide readmissions by 20%. It has three primary drivers. The first primary driver, &quot;Create structures and capacity to drive continuous improvement,&quot; is linked to four secondary drivers: regular review of readmission data, regular review of patient/provider-identified root causes, engage physician leadership, and team meetings twice a week to support rapid-cycle improvement. The second primary driver, &quot;Improve &amp; enhance hospital-based services,&quot; is linked to four secondary drivers: deploy a social worker in ED 40 hours/week to link to services, deploy a case manager in ED 40 hours/weeek to avoid readmission, interview all readmitted patients to inform transitional care planning, and provide bedside medication delivery. The third and last primary driver, &quot;Ensure linkage to followup and services,&quot; is linked to four secondary drivers: make followup calls to patients and home health agencies, schedule followup within 7 days in hospital owned clinics, coordinate with onsite behavioral health providers, and provide transportation assistance. &#10;" title="Figure 2. Chicago Hospital Driver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937" y="1504291"/>
            <a:ext cx="7554126" cy="465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552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Driver Diagram Tool</a:t>
            </a:r>
            <a:endParaRPr lang="en-US" sz="3200" dirty="0"/>
          </a:p>
        </p:txBody>
      </p:sp>
      <p:pic>
        <p:nvPicPr>
          <p:cNvPr id="6" name="Picture 5" descr="This slide shows a template for designing your own hospital's driver diagram. On the left is a box with a space to fill in a readmission reduction aim statement in the format of &quot;Reduce readmissions for X population, by X%, by X date.&quot; The accompanying instructions read, &quot;Enter your overall readmission reduction aim statement here. Specify: what, for whom, by how much, when.&quot; The aim is linked to three boxes, which read, &quot;Driver 1,&quot; &quot;Driver 2,&quot; and &quot;Driver 3.&quot; The accompanying instructions for this set of boxes read, &quot;List 3-4 main drivers of readmissions.&quot; Finally, these three primary drivers are linked to boxes displaying the secondary drivers. The accompanying instructions for this set of boxes read,&quot; List your current and/or planned specific strategies to impact each readmissions driver.&quot;" title="Tool 5: Portfolio Desig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972" y="1565366"/>
            <a:ext cx="6070948" cy="4548960"/>
          </a:xfrm>
          <a:prstGeom prst="rect">
            <a:avLst/>
          </a:prstGeom>
        </p:spPr>
      </p:pic>
    </p:spTree>
    <p:extLst>
      <p:ext uri="{BB962C8B-B14F-4D97-AF65-F5344CB8AC3E}">
        <p14:creationId xmlns:p14="http://schemas.microsoft.com/office/powerpoint/2010/main" val="4150564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Analyze Your Strategy: Is it Complete?</a:t>
            </a:r>
            <a:endParaRPr lang="en-US" sz="3200" dirty="0"/>
          </a:p>
        </p:txBody>
      </p:sp>
      <p:sp>
        <p:nvSpPr>
          <p:cNvPr id="3" name="Content Placeholder 2"/>
          <p:cNvSpPr>
            <a:spLocks noGrp="1"/>
          </p:cNvSpPr>
          <p:nvPr>
            <p:ph idx="1"/>
          </p:nvPr>
        </p:nvSpPr>
        <p:spPr>
          <a:xfrm>
            <a:off x="173865" y="1020650"/>
            <a:ext cx="8867104" cy="4525963"/>
          </a:xfrm>
        </p:spPr>
        <p:txBody>
          <a:bodyPr/>
          <a:lstStyle/>
          <a:p>
            <a:pPr marL="285750" indent="-285750">
              <a:spcAft>
                <a:spcPts val="600"/>
              </a:spcAft>
              <a:buFont typeface="Wingdings" charset="2"/>
              <a:buChar char="q"/>
            </a:pPr>
            <a:r>
              <a:rPr lang="en-US" sz="1600" dirty="0"/>
              <a:t>Are all readmission reduction related activities captured?</a:t>
            </a:r>
          </a:p>
          <a:p>
            <a:pPr marL="285750" indent="-285750">
              <a:spcAft>
                <a:spcPts val="600"/>
              </a:spcAft>
              <a:buFont typeface="Wingdings" charset="2"/>
              <a:buChar char="q"/>
            </a:pPr>
            <a:r>
              <a:rPr lang="en-US" sz="1600" dirty="0"/>
              <a:t>Will this strategy address the root causes of readmissions for your target population? </a:t>
            </a:r>
          </a:p>
          <a:p>
            <a:pPr marL="285750" indent="-285750">
              <a:spcAft>
                <a:spcPts val="600"/>
              </a:spcAft>
              <a:buFont typeface="Wingdings" charset="2"/>
              <a:buChar char="q"/>
            </a:pPr>
            <a:r>
              <a:rPr lang="en-US" sz="1600" dirty="0"/>
              <a:t>What target populations have not been prioritized?  Why?</a:t>
            </a:r>
          </a:p>
          <a:p>
            <a:pPr marL="285750" indent="-285750">
              <a:spcAft>
                <a:spcPts val="600"/>
              </a:spcAft>
              <a:buFont typeface="Wingdings" charset="2"/>
              <a:buChar char="q"/>
            </a:pPr>
            <a:r>
              <a:rPr lang="en-US" sz="1600" dirty="0"/>
              <a:t>What strategies have not been prioritized? Why?</a:t>
            </a:r>
          </a:p>
          <a:p>
            <a:pPr marL="285750" indent="-285750">
              <a:spcAft>
                <a:spcPts val="600"/>
              </a:spcAft>
              <a:buFont typeface="Wingdings" charset="2"/>
              <a:buChar char="q"/>
            </a:pPr>
            <a:r>
              <a:rPr lang="en-US" sz="1600" dirty="0"/>
              <a:t>Are the following data-informed or high-leverage elements included? If not, why not?</a:t>
            </a:r>
          </a:p>
          <a:p>
            <a:pPr lvl="1">
              <a:buFont typeface="Wingdings" charset="2"/>
              <a:buChar char="q"/>
            </a:pPr>
            <a:r>
              <a:rPr lang="en-US" sz="1600" dirty="0"/>
              <a:t>Medicaid adults</a:t>
            </a:r>
          </a:p>
          <a:p>
            <a:pPr lvl="1">
              <a:buFont typeface="Wingdings" charset="2"/>
              <a:buChar char="q"/>
            </a:pPr>
            <a:r>
              <a:rPr lang="en-US" sz="1600" dirty="0"/>
              <a:t>Behavioral health</a:t>
            </a:r>
          </a:p>
          <a:p>
            <a:pPr lvl="1">
              <a:buFont typeface="Wingdings" charset="2"/>
              <a:buChar char="q"/>
            </a:pPr>
            <a:r>
              <a:rPr lang="en-US" sz="1600" dirty="0"/>
              <a:t>Social support needs</a:t>
            </a:r>
          </a:p>
          <a:p>
            <a:pPr lvl="1">
              <a:buFont typeface="Wingdings" charset="2"/>
              <a:buChar char="q"/>
            </a:pPr>
            <a:r>
              <a:rPr lang="en-US" sz="1600" dirty="0"/>
              <a:t>High utilizers</a:t>
            </a:r>
          </a:p>
          <a:p>
            <a:pPr lvl="1">
              <a:buFont typeface="Wingdings" charset="2"/>
              <a:buChar char="q"/>
            </a:pPr>
            <a:r>
              <a:rPr lang="en-US" sz="1600" dirty="0"/>
              <a:t>High risk diagnoses based on your data (sepsis, renal failure, sickle cell, </a:t>
            </a:r>
            <a:r>
              <a:rPr lang="en-US" sz="1600" dirty="0" err="1"/>
              <a:t>etc</a:t>
            </a:r>
            <a:r>
              <a:rPr lang="en-US" sz="1600" dirty="0"/>
              <a:t>)</a:t>
            </a:r>
          </a:p>
          <a:p>
            <a:pPr lvl="1">
              <a:buFont typeface="Wingdings" charset="2"/>
              <a:buChar char="q"/>
            </a:pPr>
            <a:r>
              <a:rPr lang="en-US" sz="1600" dirty="0"/>
              <a:t>Discharges to post-acute care settings</a:t>
            </a:r>
          </a:p>
          <a:p>
            <a:pPr lvl="1">
              <a:spcAft>
                <a:spcPts val="600"/>
              </a:spcAft>
              <a:buFont typeface="Wingdings" charset="2"/>
              <a:buChar char="q"/>
            </a:pPr>
            <a:r>
              <a:rPr lang="en-US" sz="1600" dirty="0"/>
              <a:t>Collaborations with: MCOs, BH providers, clinics, social services, housing services</a:t>
            </a:r>
          </a:p>
          <a:p>
            <a:pPr marL="285750" indent="-285750">
              <a:buFont typeface="Wingdings" charset="2"/>
              <a:buChar char="q"/>
            </a:pPr>
            <a:r>
              <a:rPr lang="en-US" sz="1600" dirty="0"/>
              <a:t>Does this strategy align with value based /alternative payments and other incentives?</a:t>
            </a:r>
          </a:p>
          <a:p>
            <a:pPr lvl="1">
              <a:buFont typeface="Wingdings" charset="2"/>
              <a:buChar char="q"/>
            </a:pPr>
            <a:r>
              <a:rPr lang="en-US" sz="1600" dirty="0"/>
              <a:t>Medicare readmission penalties? Medicare value-based purchasing (total cost)? </a:t>
            </a:r>
          </a:p>
          <a:p>
            <a:pPr lvl="1">
              <a:buFont typeface="Wingdings" charset="2"/>
              <a:buChar char="q"/>
            </a:pPr>
            <a:r>
              <a:rPr lang="en-US" sz="1600" dirty="0"/>
              <a:t>Medicaid readmission penalties?  Medicaid MCO at-risk contracts? DSRIP goals?</a:t>
            </a:r>
          </a:p>
          <a:p>
            <a:pPr lvl="1">
              <a:spcAft>
                <a:spcPts val="600"/>
              </a:spcAft>
              <a:buFont typeface="Wingdings" charset="2"/>
              <a:buChar char="q"/>
            </a:pPr>
            <a:r>
              <a:rPr lang="en-US" sz="1600" dirty="0"/>
              <a:t>Board-level goals relating to quality, patient experience, disparities, or stewardship?</a:t>
            </a:r>
          </a:p>
          <a:p>
            <a:endParaRPr lang="en-US" dirty="0"/>
          </a:p>
        </p:txBody>
      </p:sp>
    </p:spTree>
    <p:extLst>
      <p:ext uri="{BB962C8B-B14F-4D97-AF65-F5344CB8AC3E}">
        <p14:creationId xmlns:p14="http://schemas.microsoft.com/office/powerpoint/2010/main" val="2921013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Establish an Operational Dashboard to Track Implementation and Outcomes (Tool 6)</a:t>
            </a:r>
            <a:endParaRPr lang="en-US" sz="2800" dirty="0"/>
          </a:p>
        </p:txBody>
      </p:sp>
      <p:pic>
        <p:nvPicPr>
          <p:cNvPr id="2050" name="Picture 2" descr="There are two screenshots of Tool 6: Operational Dashboard on this slide. The first screenshot displays a table that describes the contents of the operational dashbaord, which focus on monthly discharge volume and implementation of service delivery. The second screenshot displays a run chart of the outcomes." title="Tool 6 Screensh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1581933"/>
            <a:ext cx="7993063" cy="454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292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Portfolio Presentation Tool (Tool 7)</a:t>
            </a:r>
            <a:endParaRPr lang="en-US" sz="2800" dirty="0"/>
          </a:p>
        </p:txBody>
      </p:sp>
      <p:pic>
        <p:nvPicPr>
          <p:cNvPr id="1026" name="Picture 2" descr="This slide shows a series of screenshots from Tool 7: Portfolio Presentation, which splay from the upper left of the slide to the lower right. It offers an at-a-glance view of the elements offered in a template slide deck to present a hospital's portfolio of readmission strategies." title="Tool 7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060450"/>
            <a:ext cx="8418513" cy="499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841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200" dirty="0" smtClean="0">
                <a:latin typeface="Calibri" charset="0"/>
              </a:rPr>
              <a:t>Summary</a:t>
            </a:r>
            <a:endParaRPr lang="en-US" sz="3200" dirty="0">
              <a:latin typeface="Calibri" charset="0"/>
            </a:endParaRPr>
          </a:p>
        </p:txBody>
      </p:sp>
      <p:sp>
        <p:nvSpPr>
          <p:cNvPr id="15363" name="Content Placeholder 2"/>
          <p:cNvSpPr>
            <a:spLocks noGrp="1"/>
          </p:cNvSpPr>
          <p:nvPr>
            <p:ph idx="1"/>
          </p:nvPr>
        </p:nvSpPr>
        <p:spPr/>
        <p:txBody>
          <a:bodyPr/>
          <a:lstStyle/>
          <a:p>
            <a:pPr eaLnBrk="1" hangingPunct="1">
              <a:spcBef>
                <a:spcPts val="2376"/>
              </a:spcBef>
            </a:pPr>
            <a:r>
              <a:rPr lang="en-US" sz="2000" dirty="0" smtClean="0">
                <a:latin typeface="Calibri" charset="0"/>
              </a:rPr>
              <a:t>Inventory readmission reduction efforts and related resources and organizational assets </a:t>
            </a:r>
            <a:endParaRPr lang="en-US" sz="2000" dirty="0">
              <a:latin typeface="Calibri" charset="0"/>
            </a:endParaRPr>
          </a:p>
          <a:p>
            <a:pPr eaLnBrk="1" hangingPunct="1">
              <a:spcBef>
                <a:spcPts val="2376"/>
              </a:spcBef>
            </a:pPr>
            <a:r>
              <a:rPr lang="en-US" sz="2000" dirty="0" smtClean="0">
                <a:latin typeface="Calibri" charset="0"/>
              </a:rPr>
              <a:t>Inventory community-based services; focus on identifying Medicaid-relevant resources</a:t>
            </a:r>
            <a:endParaRPr lang="en-US" sz="2000" dirty="0">
              <a:latin typeface="Calibri" charset="0"/>
            </a:endParaRPr>
          </a:p>
          <a:p>
            <a:pPr eaLnBrk="1" hangingPunct="1">
              <a:spcBef>
                <a:spcPts val="2376"/>
              </a:spcBef>
            </a:pPr>
            <a:r>
              <a:rPr lang="en-US" sz="2000" dirty="0" smtClean="0">
                <a:latin typeface="Calibri" charset="0"/>
              </a:rPr>
              <a:t>Reflect on findings of data and interviews; reflect on what is and is not present in the hospital and community</a:t>
            </a:r>
            <a:endParaRPr lang="en-US" sz="2000" dirty="0">
              <a:latin typeface="Calibri" charset="0"/>
            </a:endParaRPr>
          </a:p>
          <a:p>
            <a:pPr eaLnBrk="1" hangingPunct="1">
              <a:spcBef>
                <a:spcPts val="2376"/>
              </a:spcBef>
            </a:pPr>
            <a:r>
              <a:rPr lang="en-US" sz="2000" dirty="0" smtClean="0">
                <a:latin typeface="Calibri" charset="0"/>
              </a:rPr>
              <a:t>Articulate a readmission reduction strategy that leverages existing resources, fills gaps and will meet patients’ needs </a:t>
            </a:r>
            <a:endParaRPr lang="en-US" sz="2000" dirty="0">
              <a:latin typeface="Calibri" charset="0"/>
            </a:endParaRPr>
          </a:p>
        </p:txBody>
      </p:sp>
    </p:spTree>
    <p:extLst>
      <p:ext uri="{BB962C8B-B14F-4D97-AF65-F5344CB8AC3E}">
        <p14:creationId xmlns:p14="http://schemas.microsoft.com/office/powerpoint/2010/main" val="1516846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04800" y="2130425"/>
            <a:ext cx="8534400" cy="1470025"/>
          </a:xfrm>
        </p:spPr>
        <p:txBody>
          <a:bodyPr/>
          <a:lstStyle/>
          <a:p>
            <a:pPr algn="ctr" eaLnBrk="1" hangingPunct="1"/>
            <a:r>
              <a:rPr lang="en-US" sz="2400" b="1" dirty="0" smtClean="0">
                <a:latin typeface="Calibri" charset="0"/>
              </a:rPr>
              <a:t/>
            </a:r>
            <a:br>
              <a:rPr lang="en-US" sz="2400" b="1" dirty="0" smtClean="0">
                <a:latin typeface="Calibri" charset="0"/>
              </a:rPr>
            </a:br>
            <a:r>
              <a:rPr lang="en-US" sz="2400" b="1" i="1" dirty="0" smtClean="0">
                <a:latin typeface="Calibri" charset="0"/>
              </a:rPr>
              <a:t>Thank you for your commitment to reducing readmissions</a:t>
            </a:r>
            <a:endParaRPr lang="en-US" sz="2400" b="1" i="1" dirty="0">
              <a:latin typeface="Calibri" charset="0"/>
            </a:endParaRPr>
          </a:p>
        </p:txBody>
      </p:sp>
      <p:sp>
        <p:nvSpPr>
          <p:cNvPr id="3" name="Subtitle 2"/>
          <p:cNvSpPr>
            <a:spLocks noGrp="1"/>
          </p:cNvSpPr>
          <p:nvPr>
            <p:ph type="subTitle" idx="1"/>
          </p:nvPr>
        </p:nvSpPr>
        <p:spPr>
          <a:xfrm>
            <a:off x="304800" y="3700463"/>
            <a:ext cx="8534400" cy="1481137"/>
          </a:xfrm>
        </p:spPr>
        <p:txBody>
          <a:bodyPr numCol="2"/>
          <a:lstStyle/>
          <a:p>
            <a:pPr algn="ctr" eaLnBrk="1" hangingPunct="1">
              <a:defRPr/>
            </a:pPr>
            <a:r>
              <a:rPr lang="en-US" sz="1800" b="1" smtClean="0">
                <a:solidFill>
                  <a:schemeClr val="tx2">
                    <a:lumMod val="75000"/>
                  </a:schemeClr>
                </a:solidFill>
                <a:ea typeface="+mn-ea"/>
              </a:rPr>
              <a:t>Amy </a:t>
            </a:r>
            <a:r>
              <a:rPr lang="en-US" sz="1800" b="1" dirty="0" smtClean="0">
                <a:solidFill>
                  <a:schemeClr val="tx2">
                    <a:lumMod val="75000"/>
                  </a:schemeClr>
                </a:solidFill>
                <a:ea typeface="+mn-ea"/>
              </a:rPr>
              <a:t>E. Boutwell, MD, MPP</a:t>
            </a:r>
          </a:p>
          <a:p>
            <a:pPr algn="ctr" eaLnBrk="1" hangingPunct="1">
              <a:defRPr/>
            </a:pPr>
            <a:r>
              <a:rPr lang="en-US" sz="1800" b="1" dirty="0" smtClean="0">
                <a:solidFill>
                  <a:schemeClr val="tx2">
                    <a:lumMod val="75000"/>
                  </a:schemeClr>
                </a:solidFill>
                <a:ea typeface="+mn-ea"/>
              </a:rPr>
              <a:t>Collaborative Healthcare Strategies</a:t>
            </a:r>
          </a:p>
          <a:p>
            <a:pPr algn="ctr" eaLnBrk="1" hangingPunct="1">
              <a:defRPr/>
            </a:pPr>
            <a:r>
              <a:rPr lang="en-US" sz="1400" b="1" dirty="0" smtClean="0">
                <a:solidFill>
                  <a:schemeClr val="tx2">
                    <a:lumMod val="75000"/>
                  </a:schemeClr>
                </a:solidFill>
                <a:ea typeface="+mn-ea"/>
                <a:hlinkClick r:id="rId2"/>
              </a:rPr>
              <a:t>amy@collaborativehealthcarestrategies.com</a:t>
            </a:r>
            <a:endParaRPr lang="en-US" sz="1400" b="1" dirty="0" smtClean="0">
              <a:solidFill>
                <a:schemeClr val="tx2">
                  <a:lumMod val="75000"/>
                </a:schemeClr>
              </a:solidFill>
              <a:ea typeface="+mn-ea"/>
            </a:endParaRPr>
          </a:p>
          <a:p>
            <a:pPr algn="ctr" eaLnBrk="1" hangingPunct="1">
              <a:defRPr/>
            </a:pPr>
            <a:endParaRPr lang="en-US" sz="1800" b="1" dirty="0" smtClean="0">
              <a:solidFill>
                <a:schemeClr val="tx2">
                  <a:lumMod val="75000"/>
                </a:schemeClr>
              </a:solidFill>
              <a:ea typeface="+mn-ea"/>
            </a:endParaRPr>
          </a:p>
          <a:p>
            <a:pPr algn="ctr" eaLnBrk="1" hangingPunct="1">
              <a:defRPr/>
            </a:pPr>
            <a:r>
              <a:rPr lang="en-US" sz="1800" b="1" dirty="0" smtClean="0">
                <a:solidFill>
                  <a:schemeClr val="tx2">
                    <a:lumMod val="75000"/>
                  </a:schemeClr>
                </a:solidFill>
                <a:ea typeface="+mn-ea"/>
              </a:rPr>
              <a:t>Angel </a:t>
            </a:r>
            <a:r>
              <a:rPr lang="en-US" sz="1800" b="1" dirty="0" err="1" smtClean="0">
                <a:solidFill>
                  <a:schemeClr val="tx2">
                    <a:lumMod val="75000"/>
                  </a:schemeClr>
                </a:solidFill>
                <a:ea typeface="+mn-ea"/>
              </a:rPr>
              <a:t>Bourgoin</a:t>
            </a:r>
            <a:r>
              <a:rPr lang="en-US" sz="1800" b="1" dirty="0" smtClean="0">
                <a:solidFill>
                  <a:schemeClr val="tx2">
                    <a:lumMod val="75000"/>
                  </a:schemeClr>
                </a:solidFill>
                <a:ea typeface="+mn-ea"/>
              </a:rPr>
              <a:t>, PhD &amp; Jim Maxwell, PhD</a:t>
            </a:r>
          </a:p>
          <a:p>
            <a:pPr algn="ctr" eaLnBrk="1" hangingPunct="1">
              <a:defRPr/>
            </a:pPr>
            <a:r>
              <a:rPr lang="en-US" sz="1800" b="1" dirty="0" smtClean="0">
                <a:solidFill>
                  <a:schemeClr val="tx2">
                    <a:lumMod val="75000"/>
                  </a:schemeClr>
                </a:solidFill>
                <a:ea typeface="+mn-ea"/>
              </a:rPr>
              <a:t>John Snow, Inc. </a:t>
            </a:r>
          </a:p>
          <a:p>
            <a:pPr algn="ctr" eaLnBrk="1" hangingPunct="1">
              <a:defRPr/>
            </a:pPr>
            <a:r>
              <a:rPr lang="en-US" sz="1400" b="1" dirty="0" smtClean="0">
                <a:solidFill>
                  <a:schemeClr val="tx2">
                    <a:lumMod val="75000"/>
                  </a:schemeClr>
                </a:solidFill>
                <a:ea typeface="+mn-ea"/>
                <a:hlinkClick r:id="rId3"/>
              </a:rPr>
              <a:t>Angel_Burgoin@jsi.com</a:t>
            </a:r>
            <a:r>
              <a:rPr lang="en-US" sz="1400" b="1" dirty="0" smtClean="0">
                <a:solidFill>
                  <a:schemeClr val="tx2">
                    <a:lumMod val="75000"/>
                  </a:schemeClr>
                </a:solidFill>
                <a:ea typeface="+mn-ea"/>
              </a:rPr>
              <a:t>; </a:t>
            </a:r>
            <a:r>
              <a:rPr lang="en-US" sz="1400" b="1" dirty="0" smtClean="0">
                <a:solidFill>
                  <a:schemeClr val="tx2">
                    <a:lumMod val="75000"/>
                  </a:schemeClr>
                </a:solidFill>
                <a:ea typeface="+mn-ea"/>
                <a:hlinkClick r:id="rId4"/>
              </a:rPr>
              <a:t>Jim_Maxwell@jsi.com</a:t>
            </a:r>
            <a:r>
              <a:rPr lang="en-US" sz="1400" b="1" dirty="0" smtClean="0">
                <a:solidFill>
                  <a:schemeClr val="tx2">
                    <a:lumMod val="75000"/>
                  </a:schemeClr>
                </a:solidFill>
                <a:ea typeface="+mn-ea"/>
              </a:rPr>
              <a:t> </a:t>
            </a:r>
          </a:p>
          <a:p>
            <a:pPr algn="ctr" eaLnBrk="1" hangingPunct="1">
              <a:defRPr/>
            </a:pPr>
            <a:endParaRPr lang="en-US" sz="1800" b="1" dirty="0" smtClean="0">
              <a:solidFill>
                <a:schemeClr val="tx2">
                  <a:lumMod val="75000"/>
                </a:schemeClr>
              </a:solidFill>
              <a:ea typeface="+mn-ea"/>
            </a:endParaRPr>
          </a:p>
        </p:txBody>
      </p:sp>
    </p:spTree>
    <p:extLst>
      <p:ext uri="{BB962C8B-B14F-4D97-AF65-F5344CB8AC3E}">
        <p14:creationId xmlns:p14="http://schemas.microsoft.com/office/powerpoint/2010/main" val="193043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200" dirty="0" smtClean="0">
                <a:latin typeface="Calibri" charset="0"/>
              </a:rPr>
              <a:t>Objectives</a:t>
            </a:r>
            <a:endParaRPr lang="en-US" sz="3200" dirty="0">
              <a:latin typeface="Calibri" charset="0"/>
            </a:endParaRPr>
          </a:p>
        </p:txBody>
      </p:sp>
      <p:sp>
        <p:nvSpPr>
          <p:cNvPr id="15363" name="Content Placeholder 2"/>
          <p:cNvSpPr>
            <a:spLocks noGrp="1"/>
          </p:cNvSpPr>
          <p:nvPr>
            <p:ph idx="1"/>
          </p:nvPr>
        </p:nvSpPr>
        <p:spPr>
          <a:xfrm>
            <a:off x="457200" y="1600200"/>
            <a:ext cx="8229600" cy="4525963"/>
          </a:xfrm>
        </p:spPr>
        <p:txBody>
          <a:bodyPr/>
          <a:lstStyle/>
          <a:p>
            <a:pPr eaLnBrk="1" hangingPunct="1"/>
            <a:r>
              <a:rPr lang="en-US" sz="2000" dirty="0" smtClean="0">
                <a:latin typeface="Calibri" charset="0"/>
              </a:rPr>
              <a:t>Understand the utility of leveraging and coordinating all existing resources – in the hospital and the community – to strengthen your readmission reduction efforts</a:t>
            </a:r>
          </a:p>
          <a:p>
            <a:pPr eaLnBrk="1" hangingPunct="1"/>
            <a:endParaRPr lang="en-US" sz="2000" dirty="0">
              <a:latin typeface="Calibri" charset="0"/>
            </a:endParaRPr>
          </a:p>
          <a:p>
            <a:pPr eaLnBrk="1" hangingPunct="1"/>
            <a:r>
              <a:rPr lang="en-US" sz="2000" dirty="0" smtClean="0">
                <a:latin typeface="Calibri" charset="0"/>
              </a:rPr>
              <a:t>Understand the importance of knowing the gaps that exist and considering how to fill them</a:t>
            </a:r>
          </a:p>
          <a:p>
            <a:pPr eaLnBrk="1" hangingPunct="1"/>
            <a:endParaRPr lang="en-US" sz="2000" dirty="0">
              <a:latin typeface="Calibri" charset="0"/>
            </a:endParaRPr>
          </a:p>
          <a:p>
            <a:pPr eaLnBrk="1" hangingPunct="1"/>
            <a:r>
              <a:rPr lang="en-US" sz="2000" dirty="0" smtClean="0">
                <a:latin typeface="Calibri" charset="0"/>
              </a:rPr>
              <a:t>Understand the importance of designing a data-informed portfolio of strategies that can be reasonably be expected to achieve the hospital’s readmission reduction goals</a:t>
            </a:r>
            <a:endParaRPr lang="en-US" sz="2000" dirty="0">
              <a:latin typeface="Calibri" charset="0"/>
            </a:endParaRPr>
          </a:p>
        </p:txBody>
      </p:sp>
    </p:spTree>
    <p:extLst>
      <p:ext uri="{BB962C8B-B14F-4D97-AF65-F5344CB8AC3E}">
        <p14:creationId xmlns:p14="http://schemas.microsoft.com/office/powerpoint/2010/main" val="3857766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95800" y="601284"/>
            <a:ext cx="4419600" cy="1231106"/>
          </a:xfrm>
          <a:prstGeom prst="rect">
            <a:avLst/>
          </a:prstGeom>
          <a:noFill/>
        </p:spPr>
        <p:txBody>
          <a:bodyPr wrap="square">
            <a:spAutoFit/>
          </a:bodyPr>
          <a:lstStyle/>
          <a:p>
            <a:pPr>
              <a:lnSpc>
                <a:spcPct val="200000"/>
              </a:lnSpc>
              <a:spcAft>
                <a:spcPts val="1200"/>
              </a:spcAft>
              <a:defRPr/>
            </a:pPr>
            <a:endParaRPr lang="en-US" sz="1600" dirty="0"/>
          </a:p>
          <a:p>
            <a:pPr marL="285750" indent="-285750">
              <a:lnSpc>
                <a:spcPct val="200000"/>
              </a:lnSpc>
              <a:buFont typeface="Arial"/>
              <a:buChar char="•"/>
              <a:defRPr/>
            </a:pPr>
            <a:endParaRPr lang="en-US" sz="1600" dirty="0"/>
          </a:p>
        </p:txBody>
      </p:sp>
      <p:pic>
        <p:nvPicPr>
          <p:cNvPr id="11" name="Picture 10" descr="Purple ASPIRE report cover with the title, Designing and Delivering Whole Person Transitional Care: The Hospital Guide to Reducing Medicaid Readmissions " title="ASPIRE Cover"/>
          <p:cNvPicPr>
            <a:picLocks noChangeAspect="1"/>
          </p:cNvPicPr>
          <p:nvPr/>
        </p:nvPicPr>
        <p:blipFill>
          <a:blip r:embed="rId2"/>
          <a:stretch>
            <a:fillRect/>
          </a:stretch>
        </p:blipFill>
        <p:spPr>
          <a:xfrm>
            <a:off x="462974" y="838200"/>
            <a:ext cx="3805555" cy="4919980"/>
          </a:xfrm>
          <a:prstGeom prst="rect">
            <a:avLst/>
          </a:prstGeom>
        </p:spPr>
      </p:pic>
      <p:sp>
        <p:nvSpPr>
          <p:cNvPr id="3" name="Rectangle 2" title="Purple outline Box"/>
          <p:cNvSpPr/>
          <p:nvPr/>
        </p:nvSpPr>
        <p:spPr>
          <a:xfrm>
            <a:off x="4809387" y="2760955"/>
            <a:ext cx="3535621" cy="6214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title="Purple outline box"/>
          <p:cNvSpPr/>
          <p:nvPr/>
        </p:nvSpPr>
        <p:spPr>
          <a:xfrm>
            <a:off x="4809388" y="3454862"/>
            <a:ext cx="3535621" cy="63774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4516448" y="603878"/>
            <a:ext cx="4514863" cy="5853113"/>
          </a:xfrm>
        </p:spPr>
        <p:txBody>
          <a:bodyPr/>
          <a:lstStyle/>
          <a:p>
            <a:pPr marL="0" lvl="0" indent="0" algn="ctr" defTabSz="457200" eaLnBrk="1" fontAlgn="auto" hangingPunct="1">
              <a:spcBef>
                <a:spcPts val="0"/>
              </a:spcBef>
              <a:spcAft>
                <a:spcPts val="1200"/>
              </a:spcAft>
              <a:buNone/>
              <a:defRPr/>
            </a:pPr>
            <a:r>
              <a:rPr lang="en-US" sz="2000" b="1" dirty="0">
                <a:solidFill>
                  <a:prstClr val="black"/>
                </a:solidFill>
                <a:ea typeface="+mn-ea"/>
              </a:rPr>
              <a:t>Table of Contents</a:t>
            </a:r>
          </a:p>
          <a:p>
            <a:pPr marL="285750" lvl="0" indent="-285750" defTabSz="457200" eaLnBrk="1" fontAlgn="auto" hangingPunct="1">
              <a:spcBef>
                <a:spcPts val="0"/>
              </a:spcBef>
              <a:spcAft>
                <a:spcPts val="1200"/>
              </a:spcAft>
              <a:buFont typeface="Arial"/>
              <a:buChar char="•"/>
              <a:defRPr/>
            </a:pPr>
            <a:r>
              <a:rPr lang="en-US" sz="1800" dirty="0">
                <a:solidFill>
                  <a:prstClr val="black"/>
                </a:solidFill>
                <a:ea typeface="+mn-ea"/>
              </a:rPr>
              <a:t>Introduction</a:t>
            </a:r>
          </a:p>
          <a:p>
            <a:pPr marL="285750" lvl="0" indent="-285750" defTabSz="457200" eaLnBrk="1" fontAlgn="auto" hangingPunct="1">
              <a:spcBef>
                <a:spcPts val="0"/>
              </a:spcBef>
              <a:spcAft>
                <a:spcPts val="1200"/>
              </a:spcAft>
              <a:buFont typeface="Arial"/>
              <a:buChar char="•"/>
              <a:defRPr/>
            </a:pPr>
            <a:r>
              <a:rPr lang="en-US" sz="1800" dirty="0">
                <a:solidFill>
                  <a:prstClr val="black"/>
                </a:solidFill>
                <a:ea typeface="+mn-ea"/>
              </a:rPr>
              <a:t>Why Focus on Medicaid Readmissions?</a:t>
            </a:r>
          </a:p>
          <a:p>
            <a:pPr marL="285750" lvl="0" indent="-285750" defTabSz="457200" eaLnBrk="1" fontAlgn="auto" hangingPunct="1">
              <a:spcBef>
                <a:spcPts val="0"/>
              </a:spcBef>
              <a:spcAft>
                <a:spcPts val="1200"/>
              </a:spcAft>
              <a:buFont typeface="Arial"/>
              <a:buChar char="•"/>
              <a:defRPr/>
            </a:pPr>
            <a:r>
              <a:rPr lang="en-US" sz="1800" dirty="0">
                <a:solidFill>
                  <a:prstClr val="black"/>
                </a:solidFill>
                <a:ea typeface="+mn-ea"/>
              </a:rPr>
              <a:t>How to Use This Guide</a:t>
            </a:r>
          </a:p>
          <a:p>
            <a:pPr marL="285750" lvl="0" indent="-285750" defTabSz="457200" eaLnBrk="1" fontAlgn="auto" hangingPunct="1">
              <a:spcBef>
                <a:spcPts val="0"/>
              </a:spcBef>
              <a:spcAft>
                <a:spcPts val="1200"/>
              </a:spcAft>
              <a:buFont typeface="Arial"/>
              <a:buChar char="•"/>
              <a:defRPr/>
            </a:pPr>
            <a:r>
              <a:rPr lang="en-US" sz="1800" b="1" dirty="0">
                <a:solidFill>
                  <a:prstClr val="black"/>
                </a:solidFill>
                <a:ea typeface="+mn-ea"/>
              </a:rPr>
              <a:t>Analyze</a:t>
            </a:r>
            <a:r>
              <a:rPr lang="en-US" sz="1800" dirty="0">
                <a:solidFill>
                  <a:prstClr val="black"/>
                </a:solidFill>
                <a:ea typeface="+mn-ea"/>
              </a:rPr>
              <a:t> Your Data</a:t>
            </a:r>
          </a:p>
          <a:p>
            <a:pPr marL="285750" lvl="0" indent="-285750" defTabSz="457200" eaLnBrk="1" fontAlgn="auto" hangingPunct="1">
              <a:spcBef>
                <a:spcPts val="0"/>
              </a:spcBef>
              <a:spcAft>
                <a:spcPts val="1200"/>
              </a:spcAft>
              <a:buFont typeface="Arial"/>
              <a:buChar char="•"/>
              <a:defRPr/>
            </a:pPr>
            <a:r>
              <a:rPr lang="en-US" sz="1800" b="1" dirty="0">
                <a:solidFill>
                  <a:srgbClr val="6B1D74"/>
                </a:solidFill>
                <a:ea typeface="+mn-ea"/>
              </a:rPr>
              <a:t>Survey</a:t>
            </a:r>
            <a:r>
              <a:rPr lang="en-US" sz="1800" dirty="0">
                <a:solidFill>
                  <a:srgbClr val="6B1D74"/>
                </a:solidFill>
                <a:ea typeface="+mn-ea"/>
              </a:rPr>
              <a:t> Your Current Readmission Reduction Efforts </a:t>
            </a:r>
          </a:p>
          <a:p>
            <a:pPr marL="285750" lvl="0" indent="-285750" defTabSz="457200" eaLnBrk="1" fontAlgn="auto" hangingPunct="1">
              <a:spcBef>
                <a:spcPts val="0"/>
              </a:spcBef>
              <a:spcAft>
                <a:spcPts val="1200"/>
              </a:spcAft>
              <a:buFont typeface="Arial"/>
              <a:buChar char="•"/>
              <a:defRPr/>
            </a:pPr>
            <a:r>
              <a:rPr lang="en-US" sz="1800" b="1" dirty="0">
                <a:solidFill>
                  <a:srgbClr val="6B1D74"/>
                </a:solidFill>
                <a:ea typeface="+mn-ea"/>
              </a:rPr>
              <a:t>Plan</a:t>
            </a:r>
            <a:r>
              <a:rPr lang="en-US" sz="1800" dirty="0">
                <a:solidFill>
                  <a:srgbClr val="6B1D74"/>
                </a:solidFill>
                <a:ea typeface="+mn-ea"/>
              </a:rPr>
              <a:t> a Multi-Faceted Data-Informed Portfolio of Strategies</a:t>
            </a:r>
          </a:p>
          <a:p>
            <a:pPr marL="285750" lvl="0" indent="-285750" defTabSz="457200" eaLnBrk="1" fontAlgn="auto" hangingPunct="1">
              <a:spcBef>
                <a:spcPts val="0"/>
              </a:spcBef>
              <a:spcAft>
                <a:spcPts val="1200"/>
              </a:spcAft>
              <a:buFont typeface="Arial"/>
              <a:buChar char="•"/>
              <a:defRPr/>
            </a:pPr>
            <a:r>
              <a:rPr lang="en-US" sz="1800" b="1" dirty="0">
                <a:solidFill>
                  <a:prstClr val="black"/>
                </a:solidFill>
                <a:ea typeface="+mn-ea"/>
              </a:rPr>
              <a:t>Implement </a:t>
            </a:r>
            <a:r>
              <a:rPr lang="en-US" sz="1800" dirty="0">
                <a:solidFill>
                  <a:prstClr val="black"/>
                </a:solidFill>
                <a:ea typeface="+mn-ea"/>
              </a:rPr>
              <a:t>Whole-Person Transitional Care for All</a:t>
            </a:r>
          </a:p>
          <a:p>
            <a:pPr marL="285750" lvl="0" indent="-285750" defTabSz="457200" eaLnBrk="1" fontAlgn="auto" hangingPunct="1">
              <a:spcBef>
                <a:spcPts val="0"/>
              </a:spcBef>
              <a:spcAft>
                <a:spcPts val="1200"/>
              </a:spcAft>
              <a:buFont typeface="Arial"/>
              <a:buChar char="•"/>
              <a:defRPr/>
            </a:pPr>
            <a:r>
              <a:rPr lang="en-US" sz="1800" b="1" dirty="0">
                <a:solidFill>
                  <a:prstClr val="black"/>
                </a:solidFill>
                <a:ea typeface="+mn-ea"/>
              </a:rPr>
              <a:t>Reach Out </a:t>
            </a:r>
            <a:r>
              <a:rPr lang="en-US" sz="1800" dirty="0">
                <a:solidFill>
                  <a:prstClr val="black"/>
                </a:solidFill>
                <a:ea typeface="+mn-ea"/>
              </a:rPr>
              <a:t>to Collaborate With Cross-Continuum Providers</a:t>
            </a:r>
          </a:p>
          <a:p>
            <a:pPr marL="285750" lvl="0" indent="-285750" defTabSz="457200" eaLnBrk="1" fontAlgn="auto" hangingPunct="1">
              <a:spcBef>
                <a:spcPts val="0"/>
              </a:spcBef>
              <a:spcAft>
                <a:spcPts val="1200"/>
              </a:spcAft>
              <a:buFont typeface="Arial"/>
              <a:buChar char="•"/>
              <a:defRPr/>
            </a:pPr>
            <a:r>
              <a:rPr lang="en-US" sz="1800" b="1" dirty="0">
                <a:solidFill>
                  <a:prstClr val="black"/>
                </a:solidFill>
                <a:ea typeface="+mn-ea"/>
              </a:rPr>
              <a:t>Enhance</a:t>
            </a:r>
            <a:r>
              <a:rPr lang="en-US" sz="1800" dirty="0">
                <a:solidFill>
                  <a:prstClr val="black"/>
                </a:solidFill>
                <a:ea typeface="+mn-ea"/>
              </a:rPr>
              <a:t> Services for High-Risk Patients</a:t>
            </a:r>
          </a:p>
          <a:p>
            <a:endParaRPr lang="en-US" dirty="0"/>
          </a:p>
        </p:txBody>
      </p:sp>
    </p:spTree>
    <p:extLst>
      <p:ext uri="{BB962C8B-B14F-4D97-AF65-F5344CB8AC3E}">
        <p14:creationId xmlns:p14="http://schemas.microsoft.com/office/powerpoint/2010/main" val="918686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atin typeface="Calibri" charset="0"/>
              </a:rPr>
              <a:t>List of Tools</a:t>
            </a:r>
          </a:p>
        </p:txBody>
      </p:sp>
      <p:sp>
        <p:nvSpPr>
          <p:cNvPr id="2" name="Content Placeholder 1"/>
          <p:cNvSpPr>
            <a:spLocks noGrp="1"/>
          </p:cNvSpPr>
          <p:nvPr>
            <p:ph idx="1"/>
          </p:nvPr>
        </p:nvSpPr>
        <p:spPr>
          <a:xfrm>
            <a:off x="3919467" y="1573822"/>
            <a:ext cx="5111750" cy="5853113"/>
          </a:xfrm>
        </p:spPr>
        <p:txBody>
          <a:bodyPr/>
          <a:lstStyle/>
          <a:p>
            <a:pPr marL="514350" lvl="0" indent="-514350" eaLnBrk="1" hangingPunct="1">
              <a:buFont typeface="Calibri" charset="0"/>
              <a:buAutoNum type="arabicPeriod"/>
            </a:pPr>
            <a:r>
              <a:rPr lang="en-US" sz="1800" dirty="0">
                <a:solidFill>
                  <a:prstClr val="black"/>
                </a:solidFill>
                <a:latin typeface="Calibri" charset="0"/>
              </a:rPr>
              <a:t>Data Analysis</a:t>
            </a:r>
          </a:p>
          <a:p>
            <a:pPr marL="514350" lvl="0" indent="-514350" eaLnBrk="1" hangingPunct="1">
              <a:buFont typeface="Calibri" charset="0"/>
              <a:buAutoNum type="arabicPeriod"/>
            </a:pPr>
            <a:r>
              <a:rPr lang="en-US" sz="1800" dirty="0">
                <a:solidFill>
                  <a:prstClr val="black"/>
                </a:solidFill>
                <a:latin typeface="Calibri" charset="0"/>
              </a:rPr>
              <a:t>Readmission Review</a:t>
            </a:r>
          </a:p>
          <a:p>
            <a:pPr marL="514350" lvl="0" indent="-514350" eaLnBrk="1" hangingPunct="1">
              <a:buFont typeface="Calibri" charset="0"/>
              <a:buAutoNum type="arabicPeriod"/>
            </a:pPr>
            <a:r>
              <a:rPr lang="en-US" sz="1800" b="1" dirty="0">
                <a:solidFill>
                  <a:srgbClr val="6B1D74"/>
                </a:solidFill>
                <a:latin typeface="Calibri" charset="0"/>
              </a:rPr>
              <a:t>Hospital Inventory</a:t>
            </a:r>
          </a:p>
          <a:p>
            <a:pPr marL="514350" lvl="0" indent="-514350" eaLnBrk="1" hangingPunct="1">
              <a:buFont typeface="Calibri" charset="0"/>
              <a:buAutoNum type="arabicPeriod"/>
            </a:pPr>
            <a:r>
              <a:rPr lang="en-US" sz="1800" b="1" dirty="0">
                <a:solidFill>
                  <a:srgbClr val="6B1D74"/>
                </a:solidFill>
                <a:latin typeface="Calibri" charset="0"/>
              </a:rPr>
              <a:t>Community Inventory</a:t>
            </a:r>
          </a:p>
          <a:p>
            <a:pPr marL="514350" lvl="0" indent="-514350" eaLnBrk="1" hangingPunct="1">
              <a:buFont typeface="Calibri" charset="0"/>
              <a:buAutoNum type="arabicPeriod"/>
            </a:pPr>
            <a:r>
              <a:rPr lang="en-US" sz="1800" b="1" dirty="0">
                <a:solidFill>
                  <a:srgbClr val="6B1D74"/>
                </a:solidFill>
                <a:latin typeface="Calibri" charset="0"/>
              </a:rPr>
              <a:t>Portfolio Design</a:t>
            </a:r>
          </a:p>
          <a:p>
            <a:pPr marL="514350" lvl="0" indent="-514350" eaLnBrk="1" hangingPunct="1">
              <a:buFont typeface="Calibri" charset="0"/>
              <a:buAutoNum type="arabicPeriod"/>
            </a:pPr>
            <a:r>
              <a:rPr lang="en-US" sz="1800" b="1" dirty="0">
                <a:solidFill>
                  <a:srgbClr val="6B1D74"/>
                </a:solidFill>
                <a:latin typeface="Calibri" charset="0"/>
              </a:rPr>
              <a:t>Operational Dashboard</a:t>
            </a:r>
          </a:p>
          <a:p>
            <a:pPr marL="514350" lvl="0" indent="-514350" eaLnBrk="1" hangingPunct="1">
              <a:buFont typeface="Calibri" charset="0"/>
              <a:buAutoNum type="arabicPeriod"/>
            </a:pPr>
            <a:r>
              <a:rPr lang="en-US" sz="1800" b="1" dirty="0">
                <a:solidFill>
                  <a:srgbClr val="6B1D74"/>
                </a:solidFill>
                <a:latin typeface="Calibri" charset="0"/>
              </a:rPr>
              <a:t>Portfolio Presentation</a:t>
            </a:r>
          </a:p>
          <a:p>
            <a:pPr marL="514350" lvl="0" indent="-514350" eaLnBrk="1" hangingPunct="1">
              <a:buFont typeface="Calibri" charset="0"/>
              <a:buAutoNum type="arabicPeriod"/>
            </a:pPr>
            <a:r>
              <a:rPr lang="en-US" sz="1800" dirty="0">
                <a:solidFill>
                  <a:prstClr val="black"/>
                </a:solidFill>
                <a:latin typeface="Calibri" charset="0"/>
              </a:rPr>
              <a:t>Conditions of Participation Handout</a:t>
            </a:r>
          </a:p>
          <a:p>
            <a:pPr marL="514350" lvl="0" indent="-514350" eaLnBrk="1" hangingPunct="1">
              <a:buFont typeface="Calibri" charset="0"/>
              <a:buAutoNum type="arabicPeriod"/>
            </a:pPr>
            <a:r>
              <a:rPr lang="en-US" sz="1800" dirty="0">
                <a:solidFill>
                  <a:prstClr val="black"/>
                </a:solidFill>
                <a:latin typeface="Calibri" charset="0"/>
              </a:rPr>
              <a:t>Whole-Person Transitional Care Planning</a:t>
            </a:r>
          </a:p>
          <a:p>
            <a:pPr marL="514350" lvl="0" indent="-514350" eaLnBrk="1" hangingPunct="1">
              <a:buFont typeface="Calibri" charset="0"/>
              <a:buAutoNum type="arabicPeriod"/>
            </a:pPr>
            <a:r>
              <a:rPr lang="en-US" sz="1800" dirty="0">
                <a:solidFill>
                  <a:prstClr val="black"/>
                </a:solidFill>
                <a:latin typeface="Calibri" charset="0"/>
              </a:rPr>
              <a:t>Discharge Process Checklist</a:t>
            </a:r>
          </a:p>
          <a:p>
            <a:pPr marL="514350" lvl="0" indent="-514350" eaLnBrk="1" hangingPunct="1">
              <a:buFont typeface="Calibri" charset="0"/>
              <a:buAutoNum type="arabicPeriod"/>
            </a:pPr>
            <a:r>
              <a:rPr lang="en-US" sz="1800" dirty="0">
                <a:solidFill>
                  <a:prstClr val="black"/>
                </a:solidFill>
                <a:latin typeface="Calibri" charset="0"/>
              </a:rPr>
              <a:t>Community Resource Guide</a:t>
            </a:r>
          </a:p>
          <a:p>
            <a:pPr marL="514350" lvl="0" indent="-514350" eaLnBrk="1" hangingPunct="1">
              <a:buFont typeface="Calibri" charset="0"/>
              <a:buAutoNum type="arabicPeriod"/>
            </a:pPr>
            <a:r>
              <a:rPr lang="en-US" sz="1800" dirty="0">
                <a:solidFill>
                  <a:prstClr val="black"/>
                </a:solidFill>
                <a:latin typeface="Calibri" charset="0"/>
              </a:rPr>
              <a:t>Cross Continuum Collaboration</a:t>
            </a:r>
          </a:p>
          <a:p>
            <a:pPr marL="514350" lvl="0" indent="-514350" eaLnBrk="1" hangingPunct="1">
              <a:buFont typeface="Calibri" charset="0"/>
              <a:buAutoNum type="arabicPeriod"/>
            </a:pPr>
            <a:r>
              <a:rPr lang="en-US" sz="1800" dirty="0">
                <a:solidFill>
                  <a:prstClr val="black"/>
                </a:solidFill>
                <a:latin typeface="Calibri" charset="0"/>
              </a:rPr>
              <a:t>ED Care Plan Examples</a:t>
            </a:r>
          </a:p>
          <a:p>
            <a:endParaRPr lang="en-US" dirty="0"/>
          </a:p>
        </p:txBody>
      </p:sp>
      <p:sp>
        <p:nvSpPr>
          <p:cNvPr id="3" name="Text Placeholder 2"/>
          <p:cNvSpPr>
            <a:spLocks noGrp="1"/>
          </p:cNvSpPr>
          <p:nvPr>
            <p:ph type="body" sz="half" idx="2"/>
          </p:nvPr>
        </p:nvSpPr>
        <p:spPr/>
        <p:txBody>
          <a:bodyPr/>
          <a:lstStyle/>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r>
              <a:rPr lang="en-US" sz="1800" dirty="0" smtClean="0"/>
              <a:t>The </a:t>
            </a:r>
            <a:r>
              <a:rPr lang="en-US" sz="1800" dirty="0"/>
              <a:t>guide comes with 13 customizable tools to be used in hospital teams’ day-to-day operations.</a:t>
            </a:r>
          </a:p>
          <a:p>
            <a:endParaRPr lang="en-US" b="1" dirty="0"/>
          </a:p>
        </p:txBody>
      </p:sp>
      <p:pic>
        <p:nvPicPr>
          <p:cNvPr id="14340" name="Picture 1" descr="Hammer and wrench tool logo&#10;" title="Tool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title="Purple box"/>
          <p:cNvSpPr/>
          <p:nvPr/>
        </p:nvSpPr>
        <p:spPr>
          <a:xfrm>
            <a:off x="4267200" y="2249424"/>
            <a:ext cx="2932590" cy="16745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3304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itle 2"/>
          <p:cNvSpPr>
            <a:spLocks noGrp="1"/>
          </p:cNvSpPr>
          <p:nvPr>
            <p:ph type="title"/>
          </p:nvPr>
        </p:nvSpPr>
        <p:spPr/>
        <p:txBody>
          <a:bodyPr/>
          <a:lstStyle/>
          <a:p>
            <a:r>
              <a:rPr lang="en-US" altLang="en-US" sz="3200" smtClean="0">
                <a:ea typeface="ＭＳ Ｐゴシック" pitchFamily="34" charset="-128"/>
              </a:rPr>
              <a:t>The ASPIRE Framework</a:t>
            </a:r>
          </a:p>
        </p:txBody>
      </p:sp>
      <p:pic>
        <p:nvPicPr>
          <p:cNvPr id="1026" name="Picture 2" descr="This driver diagram illustrates this guide’s framework of action for reducing Medicaid readmissions. To achieve the aim of reducing Medicaid readmissions, the two primary drivers required to achieve the aim in our model include analysis and action. Analysis is required to expand teams’ understanding of the patterns and root causes of Medicaid readmissions, inventory and assess current readmission reduction efforts in the hospital and community, and develop a multifaceted portfolio of strategies to better match readmission reduction efforts to high-risk patients’ transitional care needs. Action is required to change transitional care in three complementary domains: improve hospital-based care, collaborate with “receiving” providers, and deliver enhanced services. The six secondary drivers correspond to the six section of the guide, which are intended as steps for hospital teams to move through in their readmission reduction work. These six steps have also been organized into the acronym ASPIRE to help hospital teams remember and implement the full structure of this framework. " title="ASPIRE Driver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854200"/>
            <a:ext cx="8828087"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889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3"/>
          <p:cNvSpPr>
            <a:spLocks noGrp="1"/>
          </p:cNvSpPr>
          <p:nvPr>
            <p:ph type="title"/>
          </p:nvPr>
        </p:nvSpPr>
        <p:spPr>
          <a:xfrm>
            <a:off x="685800" y="2590800"/>
            <a:ext cx="7772400" cy="1362075"/>
          </a:xfrm>
        </p:spPr>
        <p:txBody>
          <a:bodyPr/>
          <a:lstStyle/>
          <a:p>
            <a:pPr algn="ctr"/>
            <a:r>
              <a:rPr lang="en-US" sz="2400" b="0" i="1" cap="none" dirty="0"/>
              <a:t>“We run the care coordinator pilot; I think nursing is working with IT on getting a high-risk flag in the record. I don’t know how that is coming.…”</a:t>
            </a:r>
          </a:p>
        </p:txBody>
      </p:sp>
    </p:spTree>
    <p:extLst>
      <p:ext uri="{BB962C8B-B14F-4D97-AF65-F5344CB8AC3E}">
        <p14:creationId xmlns:p14="http://schemas.microsoft.com/office/powerpoint/2010/main" val="687661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200" dirty="0" smtClean="0">
                <a:latin typeface="Calibri" charset="0"/>
              </a:rPr>
              <a:t>Inventory Hospital-Based Efforts &amp; Resources</a:t>
            </a:r>
            <a:endParaRPr lang="en-US" sz="3200" dirty="0">
              <a:latin typeface="Calibri" charset="0"/>
            </a:endParaRPr>
          </a:p>
        </p:txBody>
      </p:sp>
      <p:sp>
        <p:nvSpPr>
          <p:cNvPr id="15363" name="Content Placeholder 2"/>
          <p:cNvSpPr>
            <a:spLocks noGrp="1"/>
          </p:cNvSpPr>
          <p:nvPr>
            <p:ph idx="1"/>
          </p:nvPr>
        </p:nvSpPr>
        <p:spPr/>
        <p:txBody>
          <a:bodyPr/>
          <a:lstStyle/>
          <a:p>
            <a:pPr eaLnBrk="1" hangingPunct="1"/>
            <a:r>
              <a:rPr lang="en-US" sz="2000" dirty="0" smtClean="0">
                <a:latin typeface="Calibri" charset="0"/>
              </a:rPr>
              <a:t>Readmission reduction activities have proliferated over time</a:t>
            </a:r>
          </a:p>
          <a:p>
            <a:pPr eaLnBrk="1" hangingPunct="1"/>
            <a:endParaRPr lang="en-US" sz="2000" dirty="0">
              <a:latin typeface="Calibri" charset="0"/>
            </a:endParaRPr>
          </a:p>
          <a:p>
            <a:pPr eaLnBrk="1" hangingPunct="1"/>
            <a:r>
              <a:rPr lang="en-US" sz="2000" dirty="0" smtClean="0">
                <a:latin typeface="Calibri" charset="0"/>
              </a:rPr>
              <a:t>Some efforts may have developed in isolation from one another</a:t>
            </a:r>
          </a:p>
          <a:p>
            <a:pPr eaLnBrk="1" hangingPunct="1"/>
            <a:endParaRPr lang="en-US" sz="2000" dirty="0">
              <a:latin typeface="Calibri" charset="0"/>
            </a:endParaRPr>
          </a:p>
          <a:p>
            <a:pPr eaLnBrk="1" hangingPunct="1"/>
            <a:r>
              <a:rPr lang="en-US" sz="2000" dirty="0" smtClean="0">
                <a:latin typeface="Calibri" charset="0"/>
              </a:rPr>
              <a:t>Resources or assets may exist that could be leveraged</a:t>
            </a:r>
          </a:p>
          <a:p>
            <a:pPr lvl="1" eaLnBrk="1" hangingPunct="1"/>
            <a:r>
              <a:rPr lang="en-US" sz="2000" dirty="0" smtClean="0">
                <a:latin typeface="Calibri" charset="0"/>
              </a:rPr>
              <a:t>Readmission flags, high risk flags in EMR</a:t>
            </a:r>
          </a:p>
          <a:p>
            <a:pPr lvl="1" eaLnBrk="1" hangingPunct="1"/>
            <a:r>
              <a:rPr lang="en-US" sz="2000" dirty="0" smtClean="0">
                <a:latin typeface="Calibri" charset="0"/>
              </a:rPr>
              <a:t>Post-discharge follow up calls</a:t>
            </a:r>
          </a:p>
          <a:p>
            <a:pPr lvl="1" eaLnBrk="1" hangingPunct="1"/>
            <a:r>
              <a:rPr lang="en-US" sz="2000" dirty="0" smtClean="0">
                <a:latin typeface="Calibri" charset="0"/>
              </a:rPr>
              <a:t>Centralized appointment scheduling</a:t>
            </a:r>
          </a:p>
          <a:p>
            <a:pPr lvl="1" eaLnBrk="1" hangingPunct="1"/>
            <a:r>
              <a:rPr lang="en-US" sz="2000" dirty="0" smtClean="0">
                <a:latin typeface="Calibri" charset="0"/>
              </a:rPr>
              <a:t>Pharmacists or pharmacy technicians </a:t>
            </a:r>
          </a:p>
          <a:p>
            <a:pPr lvl="1" eaLnBrk="1" hangingPunct="1"/>
            <a:r>
              <a:rPr lang="en-US" sz="2000" dirty="0" smtClean="0">
                <a:latin typeface="Calibri" charset="0"/>
              </a:rPr>
              <a:t>ACO, bundled payment teams</a:t>
            </a:r>
          </a:p>
          <a:p>
            <a:pPr lvl="1" eaLnBrk="1" hangingPunct="1"/>
            <a:endParaRPr lang="en-US" sz="2000" dirty="0">
              <a:latin typeface="Calibri" charset="0"/>
            </a:endParaRPr>
          </a:p>
        </p:txBody>
      </p:sp>
    </p:spTree>
    <p:extLst>
      <p:ext uri="{BB962C8B-B14F-4D97-AF65-F5344CB8AC3E}">
        <p14:creationId xmlns:p14="http://schemas.microsoft.com/office/powerpoint/2010/main" val="1087385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200" dirty="0" smtClean="0">
                <a:latin typeface="Calibri" charset="0"/>
              </a:rPr>
              <a:t>Hospital Inventory Tool</a:t>
            </a:r>
            <a:endParaRPr lang="en-US" sz="3200" dirty="0">
              <a:latin typeface="Calibri" charset="0"/>
            </a:endParaRPr>
          </a:p>
        </p:txBody>
      </p:sp>
      <p:sp>
        <p:nvSpPr>
          <p:cNvPr id="5" name="TextBox 1"/>
          <p:cNvSpPr txBox="1">
            <a:spLocks noChangeArrowheads="1"/>
          </p:cNvSpPr>
          <p:nvPr/>
        </p:nvSpPr>
        <p:spPr bwMode="auto">
          <a:xfrm>
            <a:off x="381000" y="1576242"/>
            <a:ext cx="479451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1800"/>
              </a:spcBef>
            </a:pPr>
            <a:r>
              <a:rPr lang="en-US" sz="2000" dirty="0">
                <a:solidFill>
                  <a:srgbClr val="000000"/>
                </a:solidFill>
                <a:latin typeface="+mj-lt"/>
              </a:rPr>
              <a:t>Use this tool to</a:t>
            </a:r>
            <a:r>
              <a:rPr lang="en-US" sz="2000" dirty="0" smtClean="0">
                <a:solidFill>
                  <a:srgbClr val="000000"/>
                </a:solidFill>
                <a:latin typeface="+mj-lt"/>
              </a:rPr>
              <a:t>:</a:t>
            </a:r>
            <a:endParaRPr lang="en-US" sz="2000" dirty="0">
              <a:solidFill>
                <a:srgbClr val="000000"/>
              </a:solidFill>
              <a:latin typeface="+mj-lt"/>
            </a:endParaRPr>
          </a:p>
          <a:p>
            <a:pPr eaLnBrk="1" hangingPunct="1">
              <a:spcBef>
                <a:spcPts val="1800"/>
              </a:spcBef>
              <a:buFont typeface="Arial" charset="0"/>
              <a:buChar char="•"/>
            </a:pPr>
            <a:r>
              <a:rPr lang="en-US" sz="2000" dirty="0">
                <a:solidFill>
                  <a:srgbClr val="000000"/>
                </a:solidFill>
                <a:latin typeface="+mj-lt"/>
              </a:rPr>
              <a:t>Identify readmission reduction efforts across </a:t>
            </a:r>
            <a:r>
              <a:rPr lang="en-US" sz="2000" dirty="0" smtClean="0">
                <a:solidFill>
                  <a:srgbClr val="000000"/>
                </a:solidFill>
                <a:latin typeface="+mj-lt"/>
              </a:rPr>
              <a:t>departments</a:t>
            </a:r>
            <a:endParaRPr lang="en-US" sz="2000" dirty="0">
              <a:solidFill>
                <a:srgbClr val="000000"/>
              </a:solidFill>
              <a:latin typeface="+mj-lt"/>
            </a:endParaRPr>
          </a:p>
          <a:p>
            <a:pPr eaLnBrk="1" hangingPunct="1">
              <a:spcBef>
                <a:spcPts val="1800"/>
              </a:spcBef>
              <a:buFont typeface="Arial" charset="0"/>
              <a:buChar char="•"/>
            </a:pPr>
            <a:r>
              <a:rPr lang="en-US" sz="2000" dirty="0">
                <a:solidFill>
                  <a:srgbClr val="000000"/>
                </a:solidFill>
                <a:latin typeface="+mj-lt"/>
              </a:rPr>
              <a:t>Identify whether efforts are </a:t>
            </a:r>
            <a:r>
              <a:rPr lang="en-US" sz="2000" dirty="0" smtClean="0">
                <a:solidFill>
                  <a:srgbClr val="000000"/>
                </a:solidFill>
                <a:latin typeface="+mj-lt"/>
              </a:rPr>
              <a:t>coordinated</a:t>
            </a:r>
            <a:endParaRPr lang="en-US" sz="2000" dirty="0">
              <a:solidFill>
                <a:srgbClr val="000000"/>
              </a:solidFill>
              <a:latin typeface="+mj-lt"/>
            </a:endParaRPr>
          </a:p>
          <a:p>
            <a:pPr eaLnBrk="1" hangingPunct="1">
              <a:spcBef>
                <a:spcPts val="1800"/>
              </a:spcBef>
              <a:buFont typeface="Arial" charset="0"/>
              <a:buChar char="•"/>
            </a:pPr>
            <a:r>
              <a:rPr lang="en-US" sz="2000" dirty="0">
                <a:solidFill>
                  <a:srgbClr val="000000"/>
                </a:solidFill>
                <a:latin typeface="+mj-lt"/>
              </a:rPr>
              <a:t>Identify whether there is duplication </a:t>
            </a:r>
          </a:p>
          <a:p>
            <a:pPr eaLnBrk="1" hangingPunct="1">
              <a:spcBef>
                <a:spcPts val="1800"/>
              </a:spcBef>
              <a:buFont typeface="Arial" charset="0"/>
              <a:buChar char="•"/>
            </a:pPr>
            <a:r>
              <a:rPr lang="en-US" sz="2000" dirty="0">
                <a:solidFill>
                  <a:srgbClr val="000000"/>
                </a:solidFill>
                <a:latin typeface="+mj-lt"/>
              </a:rPr>
              <a:t>Identify gaps – in administrative </a:t>
            </a:r>
            <a:r>
              <a:rPr lang="en-US" sz="2000" dirty="0" smtClean="0">
                <a:solidFill>
                  <a:srgbClr val="000000"/>
                </a:solidFill>
                <a:latin typeface="+mj-lt"/>
              </a:rPr>
              <a:t>support</a:t>
            </a:r>
            <a:endParaRPr lang="en-US" sz="2000" dirty="0">
              <a:solidFill>
                <a:srgbClr val="000000"/>
              </a:solidFill>
              <a:latin typeface="+mj-lt"/>
            </a:endParaRPr>
          </a:p>
          <a:p>
            <a:pPr eaLnBrk="1" hangingPunct="1">
              <a:spcBef>
                <a:spcPts val="1800"/>
              </a:spcBef>
              <a:buFont typeface="Arial" charset="0"/>
              <a:buChar char="•"/>
            </a:pPr>
            <a:r>
              <a:rPr lang="en-US" sz="2000" dirty="0">
                <a:solidFill>
                  <a:srgbClr val="000000"/>
                </a:solidFill>
                <a:latin typeface="+mj-lt"/>
              </a:rPr>
              <a:t>Identify gaps – in clinician </a:t>
            </a:r>
            <a:r>
              <a:rPr lang="en-US" sz="2000" dirty="0" smtClean="0">
                <a:solidFill>
                  <a:srgbClr val="000000"/>
                </a:solidFill>
                <a:latin typeface="+mj-lt"/>
              </a:rPr>
              <a:t>engagement</a:t>
            </a:r>
            <a:endParaRPr lang="en-US" sz="2000" dirty="0">
              <a:solidFill>
                <a:srgbClr val="000000"/>
              </a:solidFill>
              <a:latin typeface="+mj-lt"/>
            </a:endParaRPr>
          </a:p>
          <a:p>
            <a:pPr eaLnBrk="1" hangingPunct="1">
              <a:spcBef>
                <a:spcPts val="1800"/>
              </a:spcBef>
              <a:buFont typeface="Arial" charset="0"/>
              <a:buChar char="•"/>
            </a:pPr>
            <a:r>
              <a:rPr lang="en-US" sz="2000" dirty="0">
                <a:solidFill>
                  <a:srgbClr val="000000"/>
                </a:solidFill>
                <a:latin typeface="+mj-lt"/>
              </a:rPr>
              <a:t>Get specific – what specifically is happening in the ED? Who leads that effort?, etc. </a:t>
            </a:r>
          </a:p>
        </p:txBody>
      </p:sp>
      <p:pic>
        <p:nvPicPr>
          <p:cNvPr id="1026" name="Picture 2" descr="This screenshot of Tool 3: Hospital Inventory shows a paragraph of text, and beneath it, a two-column table that lists a variety of readmission activities and assets on the left. The right column offers space to answer the question, &quot;For which patients?&quot;" title="Tool 3 Screen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530" y="1557328"/>
            <a:ext cx="3621317" cy="462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203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74C55"/>
      </a:dk2>
      <a:lt2>
        <a:srgbClr val="EFF1F5"/>
      </a:lt2>
      <a:accent1>
        <a:srgbClr val="6B1D74"/>
      </a:accent1>
      <a:accent2>
        <a:srgbClr val="F9B91B"/>
      </a:accent2>
      <a:accent3>
        <a:srgbClr val="8F99AA"/>
      </a:accent3>
      <a:accent4>
        <a:srgbClr val="915795"/>
      </a:accent4>
      <a:accent5>
        <a:srgbClr val="F5F0CD"/>
      </a:accent5>
      <a:accent6>
        <a:srgbClr val="F5F0CD"/>
      </a:accent6>
      <a:hlink>
        <a:srgbClr val="6B1D74"/>
      </a:hlink>
      <a:folHlink>
        <a:srgbClr val="6B1D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1801</TotalTime>
  <Words>1420</Words>
  <Application>Microsoft Office PowerPoint</Application>
  <PresentationFormat>On-screen Show (4:3)</PresentationFormat>
  <Paragraphs>223</Paragraphs>
  <Slides>27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Calibri</vt:lpstr>
      <vt:lpstr>ITC Avant Garde Gothic Book</vt:lpstr>
      <vt:lpstr>Khmer UI</vt:lpstr>
      <vt:lpstr>Wingdings</vt:lpstr>
      <vt:lpstr>1_Office Theme</vt:lpstr>
      <vt:lpstr> Designing &amp; Delivering Whole-Person Transitional Care The Hospital Guide to Reducing Medicaid Readmissions</vt:lpstr>
      <vt:lpstr>Agenda</vt:lpstr>
      <vt:lpstr>Objectives</vt:lpstr>
      <vt:lpstr>PowerPoint Presentation</vt:lpstr>
      <vt:lpstr>List of Tools</vt:lpstr>
      <vt:lpstr>The ASPIRE Framework</vt:lpstr>
      <vt:lpstr>“We run the care coordinator pilot; I think nursing is working with IT on getting a high-risk flag in the record. I don’t know how that is coming.…”</vt:lpstr>
      <vt:lpstr>Inventory Hospital-Based Efforts &amp; Resources</vt:lpstr>
      <vt:lpstr>Hospital Inventory Tool</vt:lpstr>
      <vt:lpstr>“You don’t understand, there are just no resources in the community”  </vt:lpstr>
      <vt:lpstr>Inventory Community Efforts &amp; Resources</vt:lpstr>
      <vt:lpstr>Community Inventory Tool</vt:lpstr>
      <vt:lpstr>Medicaid Managed Care Organizations (MCOs)</vt:lpstr>
      <vt:lpstr>Living Room at Turning Point</vt:lpstr>
      <vt:lpstr>Adult Day Health Care</vt:lpstr>
      <vt:lpstr>Bon Secours Baltimore Health System</vt:lpstr>
      <vt:lpstr>Reflect on Findings to Date</vt:lpstr>
      <vt:lpstr>Take a Data-Informed Approach</vt:lpstr>
      <vt:lpstr>Create a Data-Informed Strategy</vt:lpstr>
      <vt:lpstr>Example 1: Baltimore Hospital</vt:lpstr>
      <vt:lpstr>Example 2: Chicago Hospital</vt:lpstr>
      <vt:lpstr>Driver Diagram Tool</vt:lpstr>
      <vt:lpstr>Analyze Your Strategy: Is it Complete?</vt:lpstr>
      <vt:lpstr>Establish an Operational Dashboard to Track Implementation and Outcomes (Tool 6)</vt:lpstr>
      <vt:lpstr>Portfolio Presentation Tool (Tool 7)</vt:lpstr>
      <vt:lpstr>Summary</vt:lpstr>
      <vt:lpstr> Thank you for your commitment to reducing readmissions</vt:lpstr>
    </vt:vector>
  </TitlesOfParts>
  <Company>Collaborative Healthcare Strategies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&amp; Delivering Whole-Person Transitional Care The Hospital Guide to Reducing Medicaid Readmissions Webinar 3</dc:title>
  <dc:subject>AHRQ Medicaid Readmissions Guide</dc:subject>
  <dc:creator>Agency for Healthcare Research and Quality</dc:creator>
  <cp:keywords>ASPIRE, Medicaid Readmissions, Webinar</cp:keywords>
  <cp:lastModifiedBy>Angel</cp:lastModifiedBy>
  <cp:revision>38</cp:revision>
  <dcterms:created xsi:type="dcterms:W3CDTF">2016-08-11T15:00:17Z</dcterms:created>
  <dcterms:modified xsi:type="dcterms:W3CDTF">2016-09-09T01:18:42Z</dcterms:modified>
</cp:coreProperties>
</file>