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57" r:id="rId2"/>
    <p:sldId id="285" r:id="rId3"/>
    <p:sldId id="286" r:id="rId4"/>
    <p:sldId id="265" r:id="rId5"/>
    <p:sldId id="266" r:id="rId6"/>
    <p:sldId id="274" r:id="rId7"/>
    <p:sldId id="287" r:id="rId8"/>
    <p:sldId id="288" r:id="rId9"/>
    <p:sldId id="268" r:id="rId10"/>
    <p:sldId id="289" r:id="rId11"/>
    <p:sldId id="290" r:id="rId12"/>
    <p:sldId id="271" r:id="rId13"/>
    <p:sldId id="261" r:id="rId14"/>
    <p:sldId id="279" r:id="rId15"/>
    <p:sldId id="276" r:id="rId16"/>
    <p:sldId id="273" r:id="rId17"/>
    <p:sldId id="278" r:id="rId18"/>
    <p:sldId id="282" r:id="rId19"/>
    <p:sldId id="280" r:id="rId20"/>
    <p:sldId id="283" r:id="rId21"/>
    <p:sldId id="284" r:id="rId22"/>
    <p:sldId id="291" r:id="rId23"/>
    <p:sldId id="262" r:id="rId24"/>
    <p:sldId id="29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36" autoAdjust="0"/>
  </p:normalViewPr>
  <p:slideViewPr>
    <p:cSldViewPr snapToGrid="0" snapToObjects="1">
      <p:cViewPr varScale="1">
        <p:scale>
          <a:sx n="91" d="100"/>
          <a:sy n="91" d="100"/>
        </p:scale>
        <p:origin x="210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181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0FFE5C-C4C5-41B4-A394-4C8454F4AED7}" type="datetimeFigureOut">
              <a:rPr lang="en-US" smtClean="0"/>
              <a:t>9/8/2016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B2547A-4B1A-4F2A-B7E3-674A4D65E37C}" type="slidenum">
              <a:rPr lang="en-US" smtClean="0"/>
              <a:t>‹#›</a:t>
            </a:fld>
            <a:endParaRPr lang="en-US"/>
          </a:p>
        </p:txBody>
      </p:sp>
    </p:spTree>
    <p:extLst>
      <p:ext uri="{BB962C8B-B14F-4D97-AF65-F5344CB8AC3E}">
        <p14:creationId xmlns:p14="http://schemas.microsoft.com/office/powerpoint/2010/main" val="2142438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164C15-094D-424D-99CF-2FCB9F555C43}" type="datetimeFigureOut">
              <a:rPr lang="en-US" smtClean="0"/>
              <a:t>9/8/2016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54118-8CD5-4B97-9637-98FCBAF53073}" type="slidenum">
              <a:rPr lang="en-US" smtClean="0"/>
              <a:t>‹#›</a:t>
            </a:fld>
            <a:endParaRPr lang="en-US"/>
          </a:p>
        </p:txBody>
      </p:sp>
    </p:spTree>
    <p:extLst>
      <p:ext uri="{BB962C8B-B14F-4D97-AF65-F5344CB8AC3E}">
        <p14:creationId xmlns:p14="http://schemas.microsoft.com/office/powerpoint/2010/main" val="2354861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54118-8CD5-4B97-9637-98FCBAF53073}" type="slidenum">
              <a:rPr lang="en-US" smtClean="0"/>
              <a:t>6</a:t>
            </a:fld>
            <a:endParaRPr lang="en-US"/>
          </a:p>
        </p:txBody>
      </p:sp>
    </p:spTree>
    <p:extLst>
      <p:ext uri="{BB962C8B-B14F-4D97-AF65-F5344CB8AC3E}">
        <p14:creationId xmlns:p14="http://schemas.microsoft.com/office/powerpoint/2010/main" val="727140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54118-8CD5-4B97-9637-98FCBAF53073}" type="slidenum">
              <a:rPr lang="en-US" smtClean="0"/>
              <a:t>18</a:t>
            </a:fld>
            <a:endParaRPr lang="en-US"/>
          </a:p>
        </p:txBody>
      </p:sp>
    </p:spTree>
    <p:extLst>
      <p:ext uri="{BB962C8B-B14F-4D97-AF65-F5344CB8AC3E}">
        <p14:creationId xmlns:p14="http://schemas.microsoft.com/office/powerpoint/2010/main" val="212559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54118-8CD5-4B97-9637-98FCBAF53073}" type="slidenum">
              <a:rPr lang="en-US" smtClean="0"/>
              <a:t>20</a:t>
            </a:fld>
            <a:endParaRPr lang="en-US"/>
          </a:p>
        </p:txBody>
      </p:sp>
    </p:spTree>
    <p:extLst>
      <p:ext uri="{BB962C8B-B14F-4D97-AF65-F5344CB8AC3E}">
        <p14:creationId xmlns:p14="http://schemas.microsoft.com/office/powerpoint/2010/main" val="1824032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54118-8CD5-4B97-9637-98FCBAF53073}" type="slidenum">
              <a:rPr lang="en-US" smtClean="0"/>
              <a:t>21</a:t>
            </a:fld>
            <a:endParaRPr lang="en-US"/>
          </a:p>
        </p:txBody>
      </p:sp>
    </p:spTree>
    <p:extLst>
      <p:ext uri="{BB962C8B-B14F-4D97-AF65-F5344CB8AC3E}">
        <p14:creationId xmlns:p14="http://schemas.microsoft.com/office/powerpoint/2010/main" val="3283167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565150"/>
            <a:ext cx="9144000" cy="1130300"/>
          </a:xfrm>
          <a:prstGeom prst="rect">
            <a:avLst/>
          </a:prstGeom>
          <a:solidFill>
            <a:schemeClr val="bg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pic>
        <p:nvPicPr>
          <p:cNvPr id="5" name="Picture 7" descr="Purple logo with ASPIRE title" title="ASPIRE logo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59613" y="228600"/>
            <a:ext cx="1474787"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urple ASPIRE logo with title  Desiging and Delivering Whole-Person Transitional Care: The Hospital Guide To Reducing Medicaid Readmissions" title="ASPIRE Logo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6858000" cy="1470025"/>
          </a:xfrm>
        </p:spPr>
        <p:txBody>
          <a:bodyPr anchor="b"/>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700083"/>
            <a:ext cx="6400800" cy="1481517"/>
          </a:xfrm>
        </p:spPr>
        <p:txBody>
          <a:bodyPr/>
          <a:lstStyle>
            <a:lvl1pPr marL="0" indent="0" algn="l">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91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9393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220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sp>
        <p:nvSpPr>
          <p:cNvPr id="5" name="Rectangle 4"/>
          <p:cNvSpPr/>
          <p:nvPr userDrawn="1"/>
        </p:nvSpPr>
        <p:spPr>
          <a:xfrm>
            <a:off x="0" y="0"/>
            <a:ext cx="9144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2023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sp>
        <p:nvSpPr>
          <p:cNvPr id="5" name="Rectangle 4"/>
          <p:cNvSpPr/>
          <p:nvPr userDrawn="1"/>
        </p:nvSpPr>
        <p:spPr>
          <a:xfrm>
            <a:off x="0" y="0"/>
            <a:ext cx="9144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725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46704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269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9378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45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357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360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3813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accent1"/>
          </a:solidFill>
          <a:latin typeface="+mj-lt"/>
          <a:ea typeface="ＭＳ Ｐゴシック" charset="0"/>
          <a:cs typeface="+mj-cs"/>
        </a:defRPr>
      </a:lvl1pPr>
      <a:lvl2pPr algn="ctr" rtl="0" eaLnBrk="0" fontAlgn="base" hangingPunct="0">
        <a:spcBef>
          <a:spcPct val="0"/>
        </a:spcBef>
        <a:spcAft>
          <a:spcPct val="0"/>
        </a:spcAft>
        <a:defRPr sz="4400">
          <a:solidFill>
            <a:schemeClr val="accent1"/>
          </a:solidFill>
          <a:latin typeface="Calibri" pitchFamily="34" charset="0"/>
          <a:ea typeface="ＭＳ Ｐゴシック" charset="0"/>
        </a:defRPr>
      </a:lvl2pPr>
      <a:lvl3pPr algn="ctr" rtl="0" eaLnBrk="0" fontAlgn="base" hangingPunct="0">
        <a:spcBef>
          <a:spcPct val="0"/>
        </a:spcBef>
        <a:spcAft>
          <a:spcPct val="0"/>
        </a:spcAft>
        <a:defRPr sz="4400">
          <a:solidFill>
            <a:schemeClr val="accent1"/>
          </a:solidFill>
          <a:latin typeface="Calibri" pitchFamily="34" charset="0"/>
          <a:ea typeface="ＭＳ Ｐゴシック" charset="0"/>
        </a:defRPr>
      </a:lvl3pPr>
      <a:lvl4pPr algn="ctr" rtl="0" eaLnBrk="0" fontAlgn="base" hangingPunct="0">
        <a:spcBef>
          <a:spcPct val="0"/>
        </a:spcBef>
        <a:spcAft>
          <a:spcPct val="0"/>
        </a:spcAft>
        <a:defRPr sz="4400">
          <a:solidFill>
            <a:schemeClr val="accent1"/>
          </a:solidFill>
          <a:latin typeface="Calibri" pitchFamily="34" charset="0"/>
          <a:ea typeface="ＭＳ Ｐゴシック" charset="0"/>
        </a:defRPr>
      </a:lvl4pPr>
      <a:lvl5pPr algn="ctr" rtl="0" eaLnBrk="0" fontAlgn="base" hangingPunct="0">
        <a:spcBef>
          <a:spcPct val="0"/>
        </a:spcBef>
        <a:spcAft>
          <a:spcPct val="0"/>
        </a:spcAft>
        <a:defRPr sz="4400">
          <a:solidFill>
            <a:schemeClr val="accent1"/>
          </a:solidFill>
          <a:latin typeface="Calibri" pitchFamily="34" charset="0"/>
          <a:ea typeface="ＭＳ Ｐゴシック" charset="0"/>
        </a:defRPr>
      </a:lvl5pPr>
      <a:lvl6pPr marL="457200" algn="ctr" rtl="0" fontAlgn="base">
        <a:spcBef>
          <a:spcPct val="0"/>
        </a:spcBef>
        <a:spcAft>
          <a:spcPct val="0"/>
        </a:spcAft>
        <a:defRPr sz="4400">
          <a:solidFill>
            <a:schemeClr val="accent1"/>
          </a:solidFill>
          <a:latin typeface="Calibri" pitchFamily="34" charset="0"/>
        </a:defRPr>
      </a:lvl6pPr>
      <a:lvl7pPr marL="914400" algn="ctr" rtl="0" fontAlgn="base">
        <a:spcBef>
          <a:spcPct val="0"/>
        </a:spcBef>
        <a:spcAft>
          <a:spcPct val="0"/>
        </a:spcAft>
        <a:defRPr sz="4400">
          <a:solidFill>
            <a:schemeClr val="accent1"/>
          </a:solidFill>
          <a:latin typeface="Calibri" pitchFamily="34" charset="0"/>
        </a:defRPr>
      </a:lvl7pPr>
      <a:lvl8pPr marL="1371600" algn="ctr" rtl="0" fontAlgn="base">
        <a:spcBef>
          <a:spcPct val="0"/>
        </a:spcBef>
        <a:spcAft>
          <a:spcPct val="0"/>
        </a:spcAft>
        <a:defRPr sz="4400">
          <a:solidFill>
            <a:schemeClr val="accent1"/>
          </a:solidFill>
          <a:latin typeface="Calibri" pitchFamily="34" charset="0"/>
        </a:defRPr>
      </a:lvl8pPr>
      <a:lvl9pPr marL="1828800" algn="ctr" rtl="0" fontAlgn="base">
        <a:spcBef>
          <a:spcPct val="0"/>
        </a:spcBef>
        <a:spcAft>
          <a:spcPct val="0"/>
        </a:spcAft>
        <a:defRPr sz="4400">
          <a:solidFill>
            <a:schemeClr val="accent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Angel_Burgoin@jsi.com" TargetMode="External"/><Relationship Id="rId2" Type="http://schemas.openxmlformats.org/officeDocument/2006/relationships/hyperlink" Target="mailto:amy@collaborativehealthcarestrategies.com" TargetMode="External"/><Relationship Id="rId1" Type="http://schemas.openxmlformats.org/officeDocument/2006/relationships/slideLayout" Target="../slideLayouts/slideLayout1.xml"/><Relationship Id="rId4" Type="http://schemas.openxmlformats.org/officeDocument/2006/relationships/hyperlink" Target="mailto:Jim_Maxwell@jsi.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04800" y="2130425"/>
            <a:ext cx="8534400" cy="1470025"/>
          </a:xfrm>
        </p:spPr>
        <p:txBody>
          <a:bodyPr/>
          <a:lstStyle/>
          <a:p>
            <a:pPr eaLnBrk="1" hangingPunct="1"/>
            <a:r>
              <a:rPr lang="en-US" sz="2800" dirty="0" smtClean="0">
                <a:latin typeface="Calibri" charset="0"/>
              </a:rPr>
              <a:t/>
            </a:r>
            <a:br>
              <a:rPr lang="en-US" sz="2800" dirty="0" smtClean="0">
                <a:latin typeface="Calibri" charset="0"/>
              </a:rPr>
            </a:br>
            <a:r>
              <a:rPr lang="en-US" sz="2800" dirty="0" smtClean="0">
                <a:latin typeface="Calibri" charset="0"/>
              </a:rPr>
              <a:t>Designing &amp; Delivering Whole-Person Transitional Care</a:t>
            </a:r>
            <a:r>
              <a:rPr lang="en-US" sz="2800" dirty="0">
                <a:latin typeface="Calibri" charset="0"/>
              </a:rPr>
              <a:t/>
            </a:r>
            <a:br>
              <a:rPr lang="en-US" sz="2800" dirty="0">
                <a:latin typeface="Calibri" charset="0"/>
              </a:rPr>
            </a:br>
            <a:r>
              <a:rPr lang="en-US" sz="2400" i="1" dirty="0" smtClean="0">
                <a:latin typeface="Calibri" charset="0"/>
              </a:rPr>
              <a:t>The Hospital Guide to Reducing Medicaid Readmissions</a:t>
            </a:r>
            <a:endParaRPr lang="en-US" sz="2400" i="1" dirty="0">
              <a:latin typeface="Calibri" charset="0"/>
            </a:endParaRPr>
          </a:p>
        </p:txBody>
      </p:sp>
      <p:sp>
        <p:nvSpPr>
          <p:cNvPr id="3" name="Subtitle 2"/>
          <p:cNvSpPr>
            <a:spLocks noGrp="1"/>
          </p:cNvSpPr>
          <p:nvPr>
            <p:ph type="subTitle" idx="1"/>
          </p:nvPr>
        </p:nvSpPr>
        <p:spPr>
          <a:xfrm>
            <a:off x="304800" y="3700463"/>
            <a:ext cx="8534400" cy="1481137"/>
          </a:xfrm>
        </p:spPr>
        <p:txBody>
          <a:bodyPr/>
          <a:lstStyle/>
          <a:p>
            <a:pPr algn="ctr" eaLnBrk="1" hangingPunct="1">
              <a:defRPr/>
            </a:pPr>
            <a:endParaRPr lang="en-US" sz="2400" dirty="0" smtClean="0">
              <a:solidFill>
                <a:schemeClr val="accent4"/>
              </a:solidFill>
              <a:ea typeface="+mn-ea"/>
            </a:endParaRPr>
          </a:p>
          <a:p>
            <a:pPr algn="ctr" eaLnBrk="1" hangingPunct="1">
              <a:defRPr/>
            </a:pPr>
            <a:r>
              <a:rPr lang="en-US" sz="2400" dirty="0" smtClean="0">
                <a:solidFill>
                  <a:schemeClr val="accent4"/>
                </a:solidFill>
                <a:ea typeface="+mn-ea"/>
              </a:rPr>
              <a:t>Webinar 4: Implement Whole-Person Transitional Care for All</a:t>
            </a:r>
          </a:p>
        </p:txBody>
      </p:sp>
    </p:spTree>
    <p:extLst>
      <p:ext uri="{BB962C8B-B14F-4D97-AF65-F5344CB8AC3E}">
        <p14:creationId xmlns:p14="http://schemas.microsoft.com/office/powerpoint/2010/main" val="4200372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New York Medicaid Transition of Care Process</a:t>
            </a:r>
            <a:br>
              <a:rPr lang="en-US" sz="3000" dirty="0" smtClean="0"/>
            </a:br>
            <a:r>
              <a:rPr lang="en-US" sz="1800" dirty="0" smtClean="0"/>
              <a:t>Excerpts from the New York Medicaid “DSRIP Toolkit”</a:t>
            </a:r>
            <a:endParaRPr lang="en-US" sz="3000" dirty="0"/>
          </a:p>
        </p:txBody>
      </p:sp>
      <p:sp>
        <p:nvSpPr>
          <p:cNvPr id="4" name="Text Placeholder 1"/>
          <p:cNvSpPr>
            <a:spLocks noGrp="1"/>
          </p:cNvSpPr>
          <p:nvPr>
            <p:ph idx="1"/>
          </p:nvPr>
        </p:nvSpPr>
        <p:spPr/>
        <p:txBody>
          <a:bodyPr anchor="t">
            <a:normAutofit/>
          </a:bodyPr>
          <a:lstStyle/>
          <a:p>
            <a:pPr algn="l">
              <a:lnSpc>
                <a:spcPct val="140000"/>
              </a:lnSpc>
              <a:buFont typeface="Arial"/>
              <a:buChar char="•"/>
            </a:pPr>
            <a:r>
              <a:rPr lang="en-US" sz="2000" dirty="0" smtClean="0"/>
              <a:t>Have a transition of care </a:t>
            </a:r>
            <a:r>
              <a:rPr lang="en-US" sz="2000" b="1" dirty="0" smtClean="0"/>
              <a:t>process</a:t>
            </a:r>
            <a:r>
              <a:rPr lang="en-US" sz="2000" dirty="0" smtClean="0"/>
              <a:t> in place</a:t>
            </a:r>
            <a:endParaRPr lang="en-US" sz="2000" b="1" dirty="0" smtClean="0"/>
          </a:p>
          <a:p>
            <a:pPr algn="l">
              <a:lnSpc>
                <a:spcPct val="140000"/>
              </a:lnSpc>
              <a:buFont typeface="Arial"/>
              <a:buChar char="•"/>
            </a:pPr>
            <a:r>
              <a:rPr lang="en-US" sz="2000" b="1" dirty="0" smtClean="0"/>
              <a:t>Partner</a:t>
            </a:r>
            <a:r>
              <a:rPr lang="en-US" sz="2000" dirty="0" smtClean="0"/>
              <a:t> with MCOs, community and social service agencies</a:t>
            </a:r>
            <a:endParaRPr lang="en-US" sz="2000" b="1" dirty="0" smtClean="0"/>
          </a:p>
          <a:p>
            <a:pPr algn="l">
              <a:lnSpc>
                <a:spcPct val="140000"/>
              </a:lnSpc>
              <a:buFont typeface="Arial"/>
              <a:buChar char="•"/>
            </a:pPr>
            <a:r>
              <a:rPr lang="en-US" sz="2000" b="1" dirty="0" smtClean="0"/>
              <a:t>Notify</a:t>
            </a:r>
            <a:r>
              <a:rPr lang="en-US" sz="2000" dirty="0" smtClean="0"/>
              <a:t> patient and partners of discharge early</a:t>
            </a:r>
          </a:p>
          <a:p>
            <a:pPr algn="l">
              <a:lnSpc>
                <a:spcPct val="140000"/>
              </a:lnSpc>
              <a:buFont typeface="Arial"/>
              <a:buChar char="•"/>
            </a:pPr>
            <a:r>
              <a:rPr lang="en-US" sz="2000" b="1" dirty="0" smtClean="0"/>
              <a:t>Allow</a:t>
            </a:r>
            <a:r>
              <a:rPr lang="en-US" sz="2000" dirty="0" smtClean="0"/>
              <a:t> transitional care providers to visit patient while in the hospital</a:t>
            </a:r>
          </a:p>
          <a:p>
            <a:pPr algn="l">
              <a:lnSpc>
                <a:spcPct val="140000"/>
              </a:lnSpc>
              <a:buFont typeface="Arial"/>
              <a:buChar char="•"/>
            </a:pPr>
            <a:r>
              <a:rPr lang="en-US" sz="2000" b="1" dirty="0" smtClean="0"/>
              <a:t>Ensure timely </a:t>
            </a:r>
            <a:r>
              <a:rPr lang="en-US" sz="2000" dirty="0" smtClean="0"/>
              <a:t>communication with providers</a:t>
            </a:r>
          </a:p>
          <a:p>
            <a:pPr algn="l">
              <a:lnSpc>
                <a:spcPct val="140000"/>
              </a:lnSpc>
              <a:buFont typeface="Arial"/>
              <a:buChar char="•"/>
            </a:pPr>
            <a:r>
              <a:rPr lang="en-US" sz="2000" dirty="0" smtClean="0"/>
              <a:t>Establish and </a:t>
            </a:r>
            <a:r>
              <a:rPr lang="en-US" sz="2000" b="1" dirty="0" smtClean="0"/>
              <a:t>track</a:t>
            </a:r>
            <a:r>
              <a:rPr lang="en-US" sz="2000" dirty="0" smtClean="0"/>
              <a:t> patients during a </a:t>
            </a:r>
            <a:r>
              <a:rPr lang="en-US" sz="2000" b="1" dirty="0" smtClean="0"/>
              <a:t>30-day </a:t>
            </a:r>
            <a:r>
              <a:rPr lang="en-US" sz="2000" dirty="0" smtClean="0"/>
              <a:t>transition of care period  </a:t>
            </a:r>
          </a:p>
          <a:p>
            <a:pPr algn="l">
              <a:lnSpc>
                <a:spcPct val="140000"/>
              </a:lnSpc>
              <a:buFont typeface="Arial"/>
              <a:buChar char="•"/>
            </a:pPr>
            <a:endParaRPr lang="en-US" sz="2000" dirty="0"/>
          </a:p>
          <a:p>
            <a:pPr algn="l">
              <a:lnSpc>
                <a:spcPct val="140000"/>
              </a:lnSpc>
              <a:buFont typeface="Arial"/>
              <a:buChar char="•"/>
            </a:pPr>
            <a:endParaRPr lang="en-US" sz="2000" dirty="0" smtClean="0"/>
          </a:p>
          <a:p>
            <a:pPr marL="0" indent="0" algn="r">
              <a:lnSpc>
                <a:spcPct val="140000"/>
              </a:lnSpc>
              <a:buNone/>
            </a:pPr>
            <a:r>
              <a:rPr lang="en-US" sz="2000" i="1" dirty="0"/>
              <a:t>DSRIP = Delivery System Reform Incentive Program</a:t>
            </a:r>
          </a:p>
          <a:p>
            <a:pPr algn="l">
              <a:lnSpc>
                <a:spcPct val="140000"/>
              </a:lnSpc>
              <a:buFont typeface="Arial"/>
              <a:buChar char="•"/>
            </a:pPr>
            <a:endParaRPr lang="en-US" sz="2000" dirty="0" smtClean="0"/>
          </a:p>
          <a:p>
            <a:pPr algn="l">
              <a:buFont typeface="Arial"/>
              <a:buChar char="•"/>
            </a:pPr>
            <a:endParaRPr lang="en-US" sz="2000" dirty="0" smtClean="0"/>
          </a:p>
          <a:p>
            <a:pPr algn="l">
              <a:buFont typeface="Arial"/>
              <a:buChar char="•"/>
            </a:pPr>
            <a:endParaRPr lang="en-US" sz="2000" dirty="0" smtClean="0"/>
          </a:p>
          <a:p>
            <a:pPr algn="l">
              <a:buFont typeface="Arial"/>
              <a:buChar char="•"/>
            </a:pPr>
            <a:endParaRPr lang="en-US" sz="2000" dirty="0" smtClean="0"/>
          </a:p>
          <a:p>
            <a:pPr algn="l">
              <a:buFont typeface="Arial"/>
              <a:buChar char="•"/>
            </a:pPr>
            <a:endParaRPr lang="en-US" sz="2000" dirty="0" smtClean="0"/>
          </a:p>
          <a:p>
            <a:pPr marL="0" indent="0" algn="l">
              <a:buNone/>
            </a:pPr>
            <a:endParaRPr lang="en-US" sz="2000" dirty="0"/>
          </a:p>
        </p:txBody>
      </p:sp>
    </p:spTree>
    <p:extLst>
      <p:ext uri="{BB962C8B-B14F-4D97-AF65-F5344CB8AC3E}">
        <p14:creationId xmlns:p14="http://schemas.microsoft.com/office/powerpoint/2010/main" val="3664040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Understand and Align Rules &amp; Requirements</a:t>
            </a:r>
            <a:endParaRPr lang="en-US" sz="3200"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3399764945"/>
              </p:ext>
            </p:extLst>
          </p:nvPr>
        </p:nvGraphicFramePr>
        <p:xfrm>
          <a:off x="457200" y="1600200"/>
          <a:ext cx="8229600" cy="4622800"/>
        </p:xfrm>
        <a:graphic>
          <a:graphicData uri="http://schemas.openxmlformats.org/drawingml/2006/table">
            <a:tbl>
              <a:tblPr firstRow="1" bandRow="1">
                <a:tableStyleId>{6E25E649-3F16-4E02-A733-19D2CDBF48F0}</a:tableStyleId>
              </a:tblPr>
              <a:tblGrid>
                <a:gridCol w="4114800"/>
                <a:gridCol w="4114800"/>
              </a:tblGrid>
              <a:tr h="370840">
                <a:tc>
                  <a:txBody>
                    <a:bodyPr/>
                    <a:lstStyle/>
                    <a:p>
                      <a:pPr algn="ctr"/>
                      <a:r>
                        <a:rPr lang="en-US" dirty="0" smtClean="0"/>
                        <a:t>CMS</a:t>
                      </a:r>
                      <a:r>
                        <a:rPr lang="en-US" baseline="0" dirty="0" smtClean="0"/>
                        <a:t> Medicare &amp; Medicaid Requirements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NY </a:t>
                      </a:r>
                      <a:r>
                        <a:rPr lang="en-US" sz="1800" i="1" dirty="0" smtClean="0"/>
                        <a:t>Delivery System Reform Incentive Program (DSRIP)</a:t>
                      </a:r>
                    </a:p>
                    <a:p>
                      <a:pPr algn="ctr"/>
                      <a:r>
                        <a:rPr lang="en-US" baseline="0" dirty="0" smtClean="0"/>
                        <a:t> Medicaid Requirements </a:t>
                      </a:r>
                      <a:endParaRPr lang="en-US" dirty="0"/>
                    </a:p>
                  </a:txBody>
                  <a:tcPr/>
                </a:tc>
              </a:tr>
              <a:tr h="370840">
                <a:tc>
                  <a:txBody>
                    <a:bodyPr/>
                    <a:lstStyle/>
                    <a:p>
                      <a:pPr marL="285750" indent="-285750" algn="l">
                        <a:buFont typeface="Wingdings" charset="2"/>
                        <a:buChar char="ü"/>
                      </a:pPr>
                      <a:r>
                        <a:rPr lang="en-US" dirty="0" smtClean="0"/>
                        <a:t>Have a specified</a:t>
                      </a:r>
                      <a:r>
                        <a:rPr lang="en-US" baseline="0" dirty="0" smtClean="0"/>
                        <a:t> </a:t>
                      </a:r>
                      <a:r>
                        <a:rPr lang="en-US" dirty="0" smtClean="0"/>
                        <a:t>process</a:t>
                      </a:r>
                      <a:endParaRPr lang="en-US" dirty="0"/>
                    </a:p>
                  </a:txBody>
                  <a:tcPr/>
                </a:tc>
                <a:tc>
                  <a:txBody>
                    <a:bodyPr/>
                    <a:lstStyle/>
                    <a:p>
                      <a:pPr marL="285750" indent="-285750" algn="l">
                        <a:buFont typeface="Wingdings" charset="2"/>
                        <a:buChar char="ü"/>
                      </a:pPr>
                      <a:r>
                        <a:rPr lang="en-US" dirty="0" smtClean="0"/>
                        <a:t>Have a specified process</a:t>
                      </a:r>
                      <a:endParaRPr lang="en-US" dirty="0"/>
                    </a:p>
                  </a:txBody>
                  <a:tcPr/>
                </a:tc>
              </a:tr>
              <a:tr h="370840">
                <a:tc>
                  <a:txBody>
                    <a:bodyPr/>
                    <a:lstStyle/>
                    <a:p>
                      <a:pPr marL="285750" indent="-285750" algn="l">
                        <a:buFont typeface="Wingdings" charset="2"/>
                        <a:buChar char="q"/>
                      </a:pPr>
                      <a:r>
                        <a:rPr lang="en-US" dirty="0" smtClean="0"/>
                        <a:t>All</a:t>
                      </a:r>
                      <a:r>
                        <a:rPr lang="en-US" baseline="0" dirty="0" smtClean="0"/>
                        <a:t> patients need discharge plan</a:t>
                      </a:r>
                      <a:endParaRPr lang="en-US" dirty="0"/>
                    </a:p>
                  </a:txBody>
                  <a:tcPr/>
                </a:tc>
                <a:tc>
                  <a:txBody>
                    <a:bodyPr/>
                    <a:lstStyle/>
                    <a:p>
                      <a:pPr algn="l"/>
                      <a:endParaRPr lang="en-US" dirty="0"/>
                    </a:p>
                  </a:txBody>
                  <a:tcPr/>
                </a:tc>
              </a:tr>
              <a:tr h="370840">
                <a:tc>
                  <a:txBody>
                    <a:bodyPr/>
                    <a:lstStyle/>
                    <a:p>
                      <a:pPr marL="285750" indent="-285750" algn="l">
                        <a:buFont typeface="Wingdings" charset="2"/>
                        <a:buChar char="q"/>
                      </a:pPr>
                      <a:r>
                        <a:rPr lang="en-US" dirty="0" smtClean="0"/>
                        <a:t>Address</a:t>
                      </a:r>
                      <a:r>
                        <a:rPr lang="en-US" baseline="0" dirty="0" smtClean="0"/>
                        <a:t> behavioral health needs</a:t>
                      </a:r>
                      <a:endParaRPr lang="en-US" dirty="0"/>
                    </a:p>
                  </a:txBody>
                  <a:tcPr/>
                </a:tc>
                <a:tc>
                  <a:txBody>
                    <a:bodyPr/>
                    <a:lstStyle/>
                    <a:p>
                      <a:pPr algn="l"/>
                      <a:endParaRPr lang="en-US" dirty="0"/>
                    </a:p>
                  </a:txBody>
                  <a:tcPr/>
                </a:tc>
              </a:tr>
              <a:tr h="370840">
                <a:tc>
                  <a:txBody>
                    <a:bodyPr/>
                    <a:lstStyle/>
                    <a:p>
                      <a:pPr marL="285750" indent="-285750" algn="l">
                        <a:buFont typeface="Wingdings" charset="2"/>
                        <a:buChar char="ü"/>
                      </a:pPr>
                      <a:r>
                        <a:rPr lang="en-US" dirty="0" smtClean="0"/>
                        <a:t>Work</a:t>
                      </a:r>
                      <a:r>
                        <a:rPr lang="en-US" baseline="0" dirty="0" smtClean="0"/>
                        <a:t> with partners</a:t>
                      </a:r>
                      <a:endParaRPr lang="en-US" dirty="0"/>
                    </a:p>
                  </a:txBody>
                  <a:tcPr/>
                </a:tc>
                <a:tc>
                  <a:txBody>
                    <a:bodyPr/>
                    <a:lstStyle/>
                    <a:p>
                      <a:pPr marL="285750" indent="-285750" algn="l">
                        <a:buFont typeface="Wingdings" charset="2"/>
                        <a:buChar char="ü"/>
                      </a:pPr>
                      <a:r>
                        <a:rPr lang="en-US" dirty="0" smtClean="0"/>
                        <a:t>Work with partners, including MCOs</a:t>
                      </a:r>
                      <a:endParaRPr lang="en-US" dirty="0"/>
                    </a:p>
                  </a:txBody>
                  <a:tcPr/>
                </a:tc>
              </a:tr>
              <a:tr h="370840">
                <a:tc>
                  <a:txBody>
                    <a:bodyPr/>
                    <a:lstStyle/>
                    <a:p>
                      <a:pPr marL="285750" indent="-285750" algn="l">
                        <a:buFont typeface="Wingdings" charset="2"/>
                        <a:buChar char="ü"/>
                      </a:pPr>
                      <a:r>
                        <a:rPr lang="en-US" dirty="0" smtClean="0"/>
                        <a:t>Engage</a:t>
                      </a:r>
                      <a:r>
                        <a:rPr lang="en-US" baseline="0" dirty="0" smtClean="0"/>
                        <a:t> patients &amp; caregivers</a:t>
                      </a:r>
                      <a:endParaRPr lang="en-US" dirty="0"/>
                    </a:p>
                  </a:txBody>
                  <a:tcPr/>
                </a:tc>
                <a:tc>
                  <a:txBody>
                    <a:bodyPr/>
                    <a:lstStyle/>
                    <a:p>
                      <a:pPr marL="285750" indent="-285750" algn="l">
                        <a:buFont typeface="Wingdings" charset="2"/>
                        <a:buChar char="ü"/>
                      </a:pPr>
                      <a:r>
                        <a:rPr lang="en-US" dirty="0" smtClean="0"/>
                        <a:t>Notify patients &amp; partners early</a:t>
                      </a:r>
                      <a:r>
                        <a:rPr lang="en-US" baseline="0" dirty="0" smtClean="0"/>
                        <a:t> </a:t>
                      </a:r>
                      <a:endParaRPr lang="en-US" dirty="0"/>
                    </a:p>
                  </a:txBody>
                  <a:tcPr/>
                </a:tc>
              </a:tr>
              <a:tr h="370840">
                <a:tc>
                  <a:txBody>
                    <a:bodyPr/>
                    <a:lstStyle/>
                    <a:p>
                      <a:pPr marL="285750" indent="-285750" algn="l">
                        <a:buFont typeface="Wingdings" charset="2"/>
                        <a:buChar char="q"/>
                      </a:pPr>
                      <a:r>
                        <a:rPr lang="en-US" dirty="0" smtClean="0"/>
                        <a:t>Use data to refer to post acute care</a:t>
                      </a:r>
                      <a:endParaRPr lang="en-US" dirty="0"/>
                    </a:p>
                  </a:txBody>
                  <a:tcPr/>
                </a:tc>
                <a:tc>
                  <a:txBody>
                    <a:bodyPr/>
                    <a:lstStyle/>
                    <a:p>
                      <a:pPr marL="285750" indent="-285750" algn="l">
                        <a:buFont typeface="Wingdings" charset="2"/>
                        <a:buChar char="ü"/>
                      </a:pPr>
                      <a:endParaRPr lang="en-US" dirty="0"/>
                    </a:p>
                  </a:txBody>
                  <a:tcPr/>
                </a:tc>
              </a:tr>
              <a:tr h="370840">
                <a:tc>
                  <a:txBody>
                    <a:bodyPr/>
                    <a:lstStyle/>
                    <a:p>
                      <a:pPr marL="285750" indent="-285750" algn="l">
                        <a:buFont typeface="Wingdings" charset="2"/>
                        <a:buChar char="ü"/>
                      </a:pPr>
                      <a:r>
                        <a:rPr lang="en-US" dirty="0" smtClean="0"/>
                        <a:t>Effectively link to post</a:t>
                      </a:r>
                      <a:r>
                        <a:rPr lang="en-US" baseline="0" dirty="0" smtClean="0"/>
                        <a:t> hospital care</a:t>
                      </a:r>
                      <a:endParaRPr lang="en-US" dirty="0"/>
                    </a:p>
                  </a:txBody>
                  <a:tcPr/>
                </a:tc>
                <a:tc>
                  <a:txBody>
                    <a:bodyPr/>
                    <a:lstStyle/>
                    <a:p>
                      <a:pPr marL="285750" indent="-285750" algn="l">
                        <a:buFont typeface="Wingdings" charset="2"/>
                        <a:buChar char="ü"/>
                      </a:pPr>
                      <a:r>
                        <a:rPr lang="en-US" dirty="0" smtClean="0"/>
                        <a:t>Allow partners to visit in-hospital</a:t>
                      </a:r>
                      <a:endParaRPr lang="en-US" dirty="0"/>
                    </a:p>
                  </a:txBody>
                  <a:tcPr/>
                </a:tc>
              </a:tr>
              <a:tr h="370840">
                <a:tc>
                  <a:txBody>
                    <a:bodyPr/>
                    <a:lstStyle/>
                    <a:p>
                      <a:pPr marL="285750" indent="-285750" algn="l">
                        <a:buFont typeface="Wingdings" charset="2"/>
                        <a:buChar char="ü"/>
                      </a:pPr>
                      <a:r>
                        <a:rPr lang="en-US" dirty="0" smtClean="0"/>
                        <a:t>Communicate</a:t>
                      </a:r>
                      <a:r>
                        <a:rPr lang="en-US" baseline="0" dirty="0" smtClean="0"/>
                        <a:t> with PCP &lt;48h</a:t>
                      </a:r>
                      <a:endParaRPr lang="en-US" dirty="0"/>
                    </a:p>
                  </a:txBody>
                  <a:tcPr/>
                </a:tc>
                <a:tc>
                  <a:txBody>
                    <a:bodyPr/>
                    <a:lstStyle/>
                    <a:p>
                      <a:pPr marL="285750" indent="-285750" algn="l">
                        <a:buFont typeface="Wingdings" charset="2"/>
                        <a:buChar char="ü"/>
                      </a:pPr>
                      <a:r>
                        <a:rPr lang="en-US" dirty="0" smtClean="0"/>
                        <a:t>Communicate with PCP</a:t>
                      </a:r>
                      <a:endParaRPr lang="en-US" dirty="0"/>
                    </a:p>
                  </a:txBody>
                  <a:tcPr/>
                </a:tc>
              </a:tr>
              <a:tr h="370840">
                <a:tc>
                  <a:txBody>
                    <a:bodyPr/>
                    <a:lstStyle/>
                    <a:p>
                      <a:pPr marL="285750" indent="-285750" algn="l">
                        <a:buFont typeface="Wingdings" charset="2"/>
                        <a:buChar char="ü"/>
                      </a:pPr>
                      <a:r>
                        <a:rPr lang="en-US" dirty="0" smtClean="0"/>
                        <a:t>Follow</a:t>
                      </a:r>
                      <a:r>
                        <a:rPr lang="en-US" baseline="0" dirty="0" smtClean="0"/>
                        <a:t> up with patient after d/c</a:t>
                      </a:r>
                      <a:endParaRPr lang="en-US" dirty="0"/>
                    </a:p>
                  </a:txBody>
                  <a:tcPr/>
                </a:tc>
                <a:tc>
                  <a:txBody>
                    <a:bodyPr/>
                    <a:lstStyle/>
                    <a:p>
                      <a:pPr marL="285750" indent="-285750" algn="l">
                        <a:buFont typeface="Wingdings" charset="2"/>
                        <a:buChar char="ü"/>
                      </a:pPr>
                      <a:r>
                        <a:rPr lang="en-US" dirty="0" smtClean="0"/>
                        <a:t>Track</a:t>
                      </a:r>
                      <a:r>
                        <a:rPr lang="en-US" baseline="0" dirty="0" smtClean="0"/>
                        <a:t> patients for 30 day period</a:t>
                      </a:r>
                      <a:endParaRPr lang="en-US" dirty="0"/>
                    </a:p>
                  </a:txBody>
                  <a:tcPr/>
                </a:tc>
              </a:tr>
              <a:tr h="370840">
                <a:tc>
                  <a:txBody>
                    <a:bodyPr/>
                    <a:lstStyle/>
                    <a:p>
                      <a:pPr marL="285750" indent="-285750" algn="l">
                        <a:buFont typeface="Wingdings" charset="2"/>
                        <a:buChar char="q"/>
                      </a:pPr>
                      <a:r>
                        <a:rPr lang="en-US" dirty="0" smtClean="0"/>
                        <a:t>Review &amp; improve process</a:t>
                      </a:r>
                      <a:endParaRPr lang="en-US" dirty="0"/>
                    </a:p>
                  </a:txBody>
                  <a:tcPr/>
                </a:tc>
                <a:tc>
                  <a:txBody>
                    <a:bodyPr/>
                    <a:lstStyle/>
                    <a:p>
                      <a:pPr marL="285750" indent="-285750" algn="l">
                        <a:buFont typeface="Wingdings" charset="2"/>
                        <a:buChar char="ü"/>
                      </a:pPr>
                      <a:endParaRPr lang="en-US" dirty="0"/>
                    </a:p>
                  </a:txBody>
                  <a:tcPr/>
                </a:tc>
              </a:tr>
            </a:tbl>
          </a:graphicData>
        </a:graphic>
      </p:graphicFrame>
    </p:spTree>
    <p:extLst>
      <p:ext uri="{BB962C8B-B14F-4D97-AF65-F5344CB8AC3E}">
        <p14:creationId xmlns:p14="http://schemas.microsoft.com/office/powerpoint/2010/main" val="2294258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Reflect on Current Practice: Still Rare to Do it All</a:t>
            </a:r>
            <a:endParaRPr lang="en-US" sz="3200" dirty="0"/>
          </a:p>
        </p:txBody>
      </p:sp>
      <p:sp>
        <p:nvSpPr>
          <p:cNvPr id="4" name="Text Placeholder 1"/>
          <p:cNvSpPr>
            <a:spLocks noGrp="1"/>
          </p:cNvSpPr>
          <p:nvPr>
            <p:ph idx="1"/>
          </p:nvPr>
        </p:nvSpPr>
        <p:spPr>
          <a:xfrm>
            <a:off x="149360" y="1600200"/>
            <a:ext cx="8229600" cy="4525963"/>
          </a:xfrm>
        </p:spPr>
        <p:txBody>
          <a:bodyPr anchor="t">
            <a:noAutofit/>
          </a:bodyPr>
          <a:lstStyle/>
          <a:p>
            <a:pPr marL="365760" indent="0">
              <a:spcBef>
                <a:spcPts val="0"/>
              </a:spcBef>
              <a:spcAft>
                <a:spcPts val="1800"/>
              </a:spcAft>
              <a:buNone/>
            </a:pPr>
            <a:r>
              <a:rPr lang="en-US" sz="2000" dirty="0" smtClean="0"/>
              <a:t>Regional survey of hospitals found: </a:t>
            </a:r>
          </a:p>
          <a:p>
            <a:pPr marL="708660">
              <a:spcBef>
                <a:spcPts val="0"/>
              </a:spcBef>
              <a:spcAft>
                <a:spcPts val="1800"/>
              </a:spcAft>
            </a:pPr>
            <a:r>
              <a:rPr lang="en-US" sz="2000" dirty="0" smtClean="0"/>
              <a:t>Variation across hospitals in practices </a:t>
            </a:r>
            <a:r>
              <a:rPr lang="en-US" sz="2000" b="1" i="1" dirty="0" smtClean="0"/>
              <a:t>targeting</a:t>
            </a:r>
            <a:r>
              <a:rPr lang="en-US" sz="2000" dirty="0" smtClean="0"/>
              <a:t> readmission reduction</a:t>
            </a:r>
          </a:p>
          <a:p>
            <a:pPr marL="708660">
              <a:spcBef>
                <a:spcPts val="0"/>
              </a:spcBef>
              <a:spcAft>
                <a:spcPts val="1800"/>
              </a:spcAft>
            </a:pPr>
            <a:r>
              <a:rPr lang="en-US" sz="2000" dirty="0" smtClean="0"/>
              <a:t>Most hospitals use some method to </a:t>
            </a:r>
            <a:r>
              <a:rPr lang="en-US" sz="2000" b="1" i="1" dirty="0" smtClean="0"/>
              <a:t>identify readmission risk </a:t>
            </a:r>
            <a:endParaRPr lang="en-US" sz="2000" b="1" i="1" dirty="0"/>
          </a:p>
          <a:p>
            <a:pPr marL="708660">
              <a:spcBef>
                <a:spcPts val="0"/>
              </a:spcBef>
              <a:spcAft>
                <a:spcPts val="1800"/>
              </a:spcAft>
            </a:pPr>
            <a:r>
              <a:rPr lang="en-US" sz="2000" dirty="0" smtClean="0"/>
              <a:t>Most hospitals working on patient </a:t>
            </a:r>
            <a:r>
              <a:rPr lang="en-US" sz="2000" b="1" i="1" dirty="0"/>
              <a:t>education and </a:t>
            </a:r>
            <a:r>
              <a:rPr lang="en-US" sz="2000" b="1" i="1" dirty="0" smtClean="0"/>
              <a:t>medication </a:t>
            </a:r>
            <a:endParaRPr lang="en-US" sz="2000" dirty="0"/>
          </a:p>
          <a:p>
            <a:pPr marL="708660">
              <a:spcBef>
                <a:spcPts val="0"/>
              </a:spcBef>
              <a:spcAft>
                <a:spcPts val="1800"/>
              </a:spcAft>
            </a:pPr>
            <a:r>
              <a:rPr lang="en-US" sz="2000" dirty="0" smtClean="0"/>
              <a:t>Few hospitals working on efforts to </a:t>
            </a:r>
            <a:r>
              <a:rPr lang="en-US" sz="2000" b="1" i="1" dirty="0" smtClean="0"/>
              <a:t>ensure follow</a:t>
            </a:r>
            <a:r>
              <a:rPr lang="en-US" sz="2000" b="1" i="1" dirty="0"/>
              <a:t>-</a:t>
            </a:r>
            <a:r>
              <a:rPr lang="en-US" sz="2000" b="1" i="1" dirty="0" smtClean="0"/>
              <a:t>up</a:t>
            </a:r>
          </a:p>
          <a:p>
            <a:pPr marL="708660">
              <a:spcBef>
                <a:spcPts val="0"/>
              </a:spcBef>
              <a:spcAft>
                <a:spcPts val="1800"/>
              </a:spcAft>
            </a:pPr>
            <a:r>
              <a:rPr lang="en-US" sz="2000" dirty="0" smtClean="0"/>
              <a:t>Few hospitals have processes to </a:t>
            </a:r>
            <a:r>
              <a:rPr lang="en-US" sz="2000" b="1" i="1" dirty="0" smtClean="0"/>
              <a:t>coordinate </a:t>
            </a:r>
            <a:r>
              <a:rPr lang="en-US" sz="2000" dirty="0" smtClean="0"/>
              <a:t>with community providers</a:t>
            </a:r>
          </a:p>
          <a:p>
            <a:pPr marL="708660">
              <a:spcBef>
                <a:spcPts val="0"/>
              </a:spcBef>
              <a:spcAft>
                <a:spcPts val="1800"/>
              </a:spcAft>
            </a:pPr>
            <a:r>
              <a:rPr lang="en-US" sz="2000" dirty="0"/>
              <a:t>Few hospitals working on efforts requiring </a:t>
            </a:r>
            <a:r>
              <a:rPr lang="en-US" sz="2000" b="1" i="1" dirty="0"/>
              <a:t>shared accountability </a:t>
            </a:r>
            <a:endParaRPr lang="en-US" sz="2000" b="1" i="1" dirty="0" smtClean="0"/>
          </a:p>
          <a:p>
            <a:pPr marL="708660">
              <a:spcBef>
                <a:spcPts val="0"/>
              </a:spcBef>
              <a:spcAft>
                <a:spcPts val="1800"/>
              </a:spcAft>
            </a:pPr>
            <a:r>
              <a:rPr lang="en-US" sz="2000" dirty="0" smtClean="0"/>
              <a:t>Few hospitals </a:t>
            </a:r>
            <a:r>
              <a:rPr lang="en-US" sz="2000" b="1" i="1" dirty="0" smtClean="0"/>
              <a:t>track services delivered and outcomes </a:t>
            </a:r>
            <a:r>
              <a:rPr lang="en-US" sz="2000" dirty="0" smtClean="0"/>
              <a:t>after discharge</a:t>
            </a:r>
            <a:endParaRPr lang="en-US" sz="2000" dirty="0"/>
          </a:p>
          <a:p>
            <a:pPr indent="0">
              <a:spcBef>
                <a:spcPts val="0"/>
              </a:spcBef>
              <a:spcAft>
                <a:spcPts val="1800"/>
              </a:spcAft>
            </a:pPr>
            <a:endParaRPr lang="en-US" sz="2000" dirty="0"/>
          </a:p>
        </p:txBody>
      </p:sp>
    </p:spTree>
    <p:extLst>
      <p:ext uri="{BB962C8B-B14F-4D97-AF65-F5344CB8AC3E}">
        <p14:creationId xmlns:p14="http://schemas.microsoft.com/office/powerpoint/2010/main" val="2759316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his screenshot of Tool 8: Conditions of Participation Handout shows a page of text titled, &quot;Improving Transitional Care for All Patients.&quot; The page features a list of CMS expectations that apply to Medicare and Medicaid patients." title="Tool 8 Screenshot"/>
          <p:cNvPicPr>
            <a:picLocks noChangeAspect="1" noChangeArrowheads="1"/>
          </p:cNvPicPr>
          <p:nvPr/>
        </p:nvPicPr>
        <p:blipFill>
          <a:blip r:embed="rId2"/>
          <a:srcRect/>
          <a:stretch>
            <a:fillRect/>
          </a:stretch>
        </p:blipFill>
        <p:spPr bwMode="auto">
          <a:xfrm>
            <a:off x="1887621" y="357352"/>
            <a:ext cx="5368758" cy="571166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70203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screenshot of Tool 10: Discharge Process Checklist displays a paragraph of text with a table beneath it. The table has three columns: &quot;Hospitals must provide the following,&quot; &quot;Details per CMS 2013 Surveyor Guidance and 2015 Proposed Rule Documents,&quot; and &quot;Status.&quot;" title="Tool 10 Screen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662" y="410671"/>
            <a:ext cx="5016464" cy="569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724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3"/>
          <p:cNvSpPr>
            <a:spLocks noGrp="1"/>
          </p:cNvSpPr>
          <p:nvPr>
            <p:ph type="title"/>
          </p:nvPr>
        </p:nvSpPr>
        <p:spPr>
          <a:xfrm>
            <a:off x="685800" y="2590800"/>
            <a:ext cx="7772400" cy="1362075"/>
          </a:xfrm>
        </p:spPr>
        <p:txBody>
          <a:bodyPr/>
          <a:lstStyle/>
          <a:p>
            <a:r>
              <a:rPr lang="en-US" sz="3200" b="0" i="1" cap="none" dirty="0" smtClean="0">
                <a:latin typeface="Calibri" charset="0"/>
              </a:rPr>
              <a:t>Screen for and address transitional care needs</a:t>
            </a:r>
            <a:br>
              <a:rPr lang="en-US" sz="3200" b="0" i="1" cap="none" dirty="0" smtClean="0">
                <a:latin typeface="Calibri" charset="0"/>
              </a:rPr>
            </a:br>
            <a:r>
              <a:rPr lang="en-US" sz="2400" b="0" cap="none" dirty="0">
                <a:solidFill>
                  <a:srgbClr val="000000"/>
                </a:solidFill>
                <a:latin typeface="Calibri" charset="0"/>
              </a:rPr>
              <a:t>I</a:t>
            </a:r>
            <a:r>
              <a:rPr lang="en-US" sz="2400" b="0" cap="none" dirty="0" smtClean="0">
                <a:solidFill>
                  <a:srgbClr val="000000"/>
                </a:solidFill>
                <a:latin typeface="Calibri" charset="0"/>
              </a:rPr>
              <a:t>dentify and address needs for all; identify high-risk patients</a:t>
            </a:r>
            <a:endParaRPr lang="en-US" sz="3200" b="0" i="1" cap="none" dirty="0">
              <a:latin typeface="Calibri" charset="0"/>
            </a:endParaRPr>
          </a:p>
        </p:txBody>
      </p:sp>
    </p:spTree>
    <p:extLst>
      <p:ext uri="{BB962C8B-B14F-4D97-AF65-F5344CB8AC3E}">
        <p14:creationId xmlns:p14="http://schemas.microsoft.com/office/powerpoint/2010/main" val="1037342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3200" dirty="0" smtClean="0">
                <a:latin typeface="Calibri" charset="0"/>
              </a:rPr>
              <a:t>Whole-Person Transitional Care Planning</a:t>
            </a:r>
            <a:endParaRPr lang="en-US" sz="3200" dirty="0">
              <a:latin typeface="Calibri" charset="0"/>
            </a:endParaRPr>
          </a:p>
        </p:txBody>
      </p:sp>
      <p:pic>
        <p:nvPicPr>
          <p:cNvPr id="6" name="Picture 4" descr="This screenshot of Tool 9: Whole-Person Transitional Care Planning displays a pair of checklists, side-by-side. The checklist on the left is labeled &quot;Readmission Risks and/or Posthospital Needs,&quot; and the checklist on the right is labeled &quot;Actions to Take Prior to Discharge.&quot;" title="Tool 9 Screenshot"/>
          <p:cNvPicPr>
            <a:picLocks noChangeAspect="1" noChangeArrowheads="1"/>
          </p:cNvPicPr>
          <p:nvPr/>
        </p:nvPicPr>
        <p:blipFill>
          <a:blip r:embed="rId2"/>
          <a:srcRect/>
          <a:stretch>
            <a:fillRect/>
          </a:stretch>
        </p:blipFill>
        <p:spPr bwMode="auto">
          <a:xfrm>
            <a:off x="1365250" y="1600200"/>
            <a:ext cx="6635750" cy="448468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6151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Implementation Tips: Standard Care</a:t>
            </a:r>
            <a:endParaRPr lang="en-US" sz="3200" dirty="0"/>
          </a:p>
        </p:txBody>
      </p:sp>
      <p:sp>
        <p:nvSpPr>
          <p:cNvPr id="3" name="Content Placeholder 2"/>
          <p:cNvSpPr>
            <a:spLocks noGrp="1"/>
          </p:cNvSpPr>
          <p:nvPr>
            <p:ph idx="1"/>
          </p:nvPr>
        </p:nvSpPr>
        <p:spPr/>
        <p:txBody>
          <a:bodyPr/>
          <a:lstStyle/>
          <a:p>
            <a:pPr>
              <a:spcBef>
                <a:spcPts val="2376"/>
              </a:spcBef>
            </a:pPr>
            <a:r>
              <a:rPr lang="en-US" sz="2000" dirty="0" smtClean="0"/>
              <a:t>Use Whole-Person Transitional Care Planning Tool to review the assessments your staff already conduct</a:t>
            </a:r>
            <a:endParaRPr lang="en-US" sz="2000" dirty="0"/>
          </a:p>
          <a:p>
            <a:pPr>
              <a:spcBef>
                <a:spcPts val="2376"/>
              </a:spcBef>
            </a:pPr>
            <a:r>
              <a:rPr lang="en-US" sz="2000" dirty="0" smtClean="0"/>
              <a:t>It is likely a significant percentage of these questions are asked by various hospital providers at some point; ensure information is in one place</a:t>
            </a:r>
            <a:endParaRPr lang="en-US" sz="2000" dirty="0"/>
          </a:p>
          <a:p>
            <a:pPr>
              <a:spcBef>
                <a:spcPts val="2376"/>
              </a:spcBef>
            </a:pPr>
            <a:r>
              <a:rPr lang="en-US" sz="2000" dirty="0" smtClean="0"/>
              <a:t>Update your standard nursing, case management, discharge planning, and/or social work assessment to more consistently assess “whole-person needs” and Medicaid-relevant risks</a:t>
            </a:r>
            <a:endParaRPr lang="en-US" sz="2000" dirty="0"/>
          </a:p>
          <a:p>
            <a:pPr>
              <a:spcBef>
                <a:spcPts val="2376"/>
              </a:spcBef>
            </a:pPr>
            <a:r>
              <a:rPr lang="en-US" sz="2000" dirty="0" smtClean="0"/>
              <a:t>Leverage electronic workflow prompts to promote efficiency (check boxes, clicks, review &amp; confirm from prior events) and consistency</a:t>
            </a:r>
            <a:endParaRPr lang="en-US" sz="2000" dirty="0"/>
          </a:p>
        </p:txBody>
      </p:sp>
    </p:spTree>
    <p:extLst>
      <p:ext uri="{BB962C8B-B14F-4D97-AF65-F5344CB8AC3E}">
        <p14:creationId xmlns:p14="http://schemas.microsoft.com/office/powerpoint/2010/main" val="705109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Remember to Ask “Why”</a:t>
            </a:r>
            <a:endParaRPr lang="en-US" sz="3200" dirty="0"/>
          </a:p>
        </p:txBody>
      </p:sp>
      <p:pic>
        <p:nvPicPr>
          <p:cNvPr id="2057" name="Picture 9" descr="Insights from Asking &quot;Why&quot;&#10;A 53-year-old man with HIV/AIDS presented to the hospital with a chief complaint of “unable to walk” and was promptly admitted to the medicine service. The next morning once the medical team reviewed all his labs and vitals and noted he appeared to be clinically stable, the attending asked the patient to restate “why” he presented to the hospital. The patient very clearly explained why he ended up in the hospital: he had run out of his gout prevention medication and his inability to bear weight on his leg was simply a result of a gout flare. The patient was seeking local steriod treatment for the flare, which he had had in the past. Because he presented with  the label of HIV/AIDS and had been recently hospitalized, he was admitted for an issue that could have been managed as an outpatient. &#10;" title="In practice: Listening to the Pat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1952625"/>
            <a:ext cx="7446963"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397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Implementation Tips: High-Risk</a:t>
            </a:r>
            <a:endParaRPr lang="en-US" sz="3200" dirty="0"/>
          </a:p>
        </p:txBody>
      </p:sp>
      <p:sp>
        <p:nvSpPr>
          <p:cNvPr id="3" name="Content Placeholder 2"/>
          <p:cNvSpPr>
            <a:spLocks noGrp="1"/>
          </p:cNvSpPr>
          <p:nvPr>
            <p:ph idx="1"/>
          </p:nvPr>
        </p:nvSpPr>
        <p:spPr/>
        <p:txBody>
          <a:bodyPr/>
          <a:lstStyle/>
          <a:p>
            <a:r>
              <a:rPr lang="en-US" sz="2000" dirty="0" smtClean="0"/>
              <a:t>Use flags to identify patients with high-risk features on admission, based on your data analysis and root cause analysis</a:t>
            </a:r>
          </a:p>
          <a:p>
            <a:pPr lvl="1"/>
            <a:r>
              <a:rPr lang="en-US" sz="1600" dirty="0" smtClean="0"/>
              <a:t>Personal history of repeated hospitalizations (based on a specific definition)</a:t>
            </a:r>
          </a:p>
          <a:p>
            <a:pPr lvl="1"/>
            <a:r>
              <a:rPr lang="en-US" sz="1600" dirty="0" smtClean="0"/>
              <a:t>Personal history of a behavioral health diagnosis </a:t>
            </a:r>
          </a:p>
          <a:p>
            <a:pPr lvl="1"/>
            <a:r>
              <a:rPr lang="en-US" sz="1600" dirty="0" smtClean="0"/>
              <a:t>Adult Medicaid patient (not admitted to an obstetrics unit)</a:t>
            </a:r>
          </a:p>
          <a:p>
            <a:pPr lvl="1"/>
            <a:r>
              <a:rPr lang="en-US" sz="1600" dirty="0" smtClean="0"/>
              <a:t>Current admission diagnosis known to be high-risk (heart failure, sickle cell, etc.)</a:t>
            </a:r>
          </a:p>
          <a:p>
            <a:pPr lvl="1"/>
            <a:endParaRPr lang="en-US" sz="1600" dirty="0" smtClean="0"/>
          </a:p>
          <a:p>
            <a:r>
              <a:rPr lang="en-US" sz="2000" dirty="0" smtClean="0"/>
              <a:t>Leverage “high risk flags” to send alerts to staff</a:t>
            </a:r>
          </a:p>
          <a:p>
            <a:pPr lvl="1"/>
            <a:r>
              <a:rPr lang="en-US" sz="1600" dirty="0" smtClean="0"/>
              <a:t>Push alerts to case managers, hospitalists, readmission team</a:t>
            </a:r>
          </a:p>
          <a:p>
            <a:pPr lvl="1"/>
            <a:r>
              <a:rPr lang="en-US" sz="1600" dirty="0" smtClean="0"/>
              <a:t>Develop enhanced steps to follow for high risk patients (pharmacist med review, bedside delivery of medications, 48 hour follow-up contact, etc.)</a:t>
            </a:r>
          </a:p>
          <a:p>
            <a:pPr lvl="1"/>
            <a:r>
              <a:rPr lang="en-US" sz="1600" dirty="0" smtClean="0"/>
              <a:t>Use alerts to identify “high risk” discharges per month for tracking and quality efforts</a:t>
            </a:r>
          </a:p>
          <a:p>
            <a:pPr lvl="1"/>
            <a:r>
              <a:rPr lang="en-US" sz="1600" dirty="0" smtClean="0"/>
              <a:t>Analyze alerts: how many per day? Per month? </a:t>
            </a:r>
          </a:p>
          <a:p>
            <a:pPr lvl="1"/>
            <a:r>
              <a:rPr lang="en-US" sz="1600" dirty="0" smtClean="0"/>
              <a:t>Analyze response to alerts: were the enhanced steps followed? How often? </a:t>
            </a:r>
          </a:p>
          <a:p>
            <a:pPr lvl="1"/>
            <a:endParaRPr lang="en-US" sz="1600" dirty="0" smtClean="0"/>
          </a:p>
          <a:p>
            <a:pPr marL="457200" lvl="1" indent="0">
              <a:buNone/>
            </a:pPr>
            <a:endParaRPr lang="en-US" sz="1600" dirty="0" smtClean="0"/>
          </a:p>
          <a:p>
            <a:pPr lvl="1"/>
            <a:endParaRPr lang="en-US" sz="1600" dirty="0"/>
          </a:p>
        </p:txBody>
      </p:sp>
    </p:spTree>
    <p:extLst>
      <p:ext uri="{BB962C8B-B14F-4D97-AF65-F5344CB8AC3E}">
        <p14:creationId xmlns:p14="http://schemas.microsoft.com/office/powerpoint/2010/main" val="4016621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3200" dirty="0" smtClean="0">
                <a:latin typeface="Calibri" charset="0"/>
              </a:rPr>
              <a:t>Agenda</a:t>
            </a:r>
            <a:endParaRPr lang="en-US" sz="3200" dirty="0">
              <a:latin typeface="Calibri" charset="0"/>
            </a:endParaRPr>
          </a:p>
        </p:txBody>
      </p:sp>
      <p:sp>
        <p:nvSpPr>
          <p:cNvPr id="14339" name="Content Placeholder 2"/>
          <p:cNvSpPr>
            <a:spLocks noGrp="1"/>
          </p:cNvSpPr>
          <p:nvPr>
            <p:ph idx="1"/>
          </p:nvPr>
        </p:nvSpPr>
        <p:spPr/>
        <p:txBody>
          <a:bodyPr/>
          <a:lstStyle/>
          <a:p>
            <a:pPr marL="0" indent="0" eaLnBrk="1" hangingPunct="1">
              <a:buNone/>
            </a:pPr>
            <a:endParaRPr lang="en-US" sz="2000" dirty="0">
              <a:latin typeface="Calibri" charset="0"/>
            </a:endParaRPr>
          </a:p>
          <a:p>
            <a:pPr eaLnBrk="1" hangingPunct="1"/>
            <a:r>
              <a:rPr lang="en-US" sz="2000" dirty="0" smtClean="0">
                <a:latin typeface="Calibri" charset="0"/>
              </a:rPr>
              <a:t>Describe the guidance and proposed changes to the CMS Discharge Planning Conditions of Participation</a:t>
            </a:r>
          </a:p>
          <a:p>
            <a:pPr eaLnBrk="1" hangingPunct="1"/>
            <a:endParaRPr lang="en-US" sz="2000" dirty="0">
              <a:latin typeface="Calibri" charset="0"/>
            </a:endParaRPr>
          </a:p>
          <a:p>
            <a:pPr eaLnBrk="1" hangingPunct="1"/>
            <a:r>
              <a:rPr lang="en-US" sz="2000" dirty="0" smtClean="0">
                <a:latin typeface="Calibri" charset="0"/>
              </a:rPr>
              <a:t>Identify the ways in which the guidance and proposed changes to CMS Discharge Planning expectations promote “whole-person” transitional care and are relevant to Medicaid patients</a:t>
            </a:r>
          </a:p>
          <a:p>
            <a:pPr eaLnBrk="1" hangingPunct="1"/>
            <a:endParaRPr lang="en-US" sz="2000" dirty="0">
              <a:latin typeface="Calibri" charset="0"/>
            </a:endParaRPr>
          </a:p>
          <a:p>
            <a:pPr eaLnBrk="1" hangingPunct="1"/>
            <a:r>
              <a:rPr lang="en-US" sz="2000" dirty="0" smtClean="0">
                <a:latin typeface="Calibri" charset="0"/>
              </a:rPr>
              <a:t>Share tools from the Guide to support improving “whole-person” transitional care </a:t>
            </a:r>
          </a:p>
          <a:p>
            <a:pPr eaLnBrk="1" hangingPunct="1"/>
            <a:endParaRPr lang="en-US" sz="2000" dirty="0">
              <a:latin typeface="Calibri" charset="0"/>
            </a:endParaRPr>
          </a:p>
          <a:p>
            <a:pPr eaLnBrk="1" hangingPunct="1"/>
            <a:endParaRPr lang="en-US" sz="2000" dirty="0" smtClean="0">
              <a:latin typeface="Calibri" charset="0"/>
            </a:endParaRPr>
          </a:p>
        </p:txBody>
      </p:sp>
    </p:spTree>
    <p:extLst>
      <p:ext uri="{BB962C8B-B14F-4D97-AF65-F5344CB8AC3E}">
        <p14:creationId xmlns:p14="http://schemas.microsoft.com/office/powerpoint/2010/main" val="2111503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Flag that Populates Work List Saves Hours a Day&#10;A hospital in Massachusetts has a 10-person team dedicated to improving care for patients with behavioral health conditions who present to the hospital. The model rests on navigators in the ED and in the inpatient setting being able to identify patients with behavioral health conditions so that initial engagement, assessment and offer for post-hospital continuation of care and support can occur prior to discharge. For the first 6 months of the program, the nurse navigator assigned to engage with inpatients was spending 3 hours of her morning every morning reviewing each admission to med/surg to identify through the clinical record which patients had behavioral health conditions. The purpose of her job was to engage and assess and facilitate continuation of care- no one ever intended a third of her day would be spent on case finding! The hospital prioritized the development of an automated flag to provide her with a list every morning at 7am of the target population patients. This returned 3 hours a day, or 15 hours of her week back to clinical care.&#10;" title="In practice: Automated Flag Creates Efficienc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1643063"/>
            <a:ext cx="7446963"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550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IT Flag for Patients Discharged to Skilled Nursing Facilities&#10;A hospital in Texas was focused on improving the transition for patients being discharged to skilled nursing facilities because their data demonstrated that one of the groups with the highest readmission rates at their hospital were all discharges to skilled nursing facilities. They intended to conduct a pharmacist-led medication reconciliation prior to discharge for this target population. Under normal workflow operations, this would be unreliably implemented, because discharges are usually hastened once a patient and a SNF agree to the discharge disposition, there is a perception of lack of time, and the notification of the pharmacist would rely on busy floor staff. The team developed an automated alert to the pharmacist once the case manager entered the discharge disposition of SNF into the record. The notification served several purposes: served as an alert for a transitional care service; saved the floor staff time in notifying the pharmacist, saved the pharmacist time in case finding, and generated a list of all patients who met “criteria” for the service thus allowing measurement and improvement of the process. &#10;" title="In practice: IT Notification Facilitates New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1524000"/>
            <a:ext cx="744696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737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Reliably Implement Processes</a:t>
            </a:r>
            <a:endParaRPr lang="en-US" sz="3200" dirty="0"/>
          </a:p>
        </p:txBody>
      </p:sp>
      <p:sp>
        <p:nvSpPr>
          <p:cNvPr id="3" name="Content Placeholder 2"/>
          <p:cNvSpPr>
            <a:spLocks noGrp="1"/>
          </p:cNvSpPr>
          <p:nvPr>
            <p:ph idx="1"/>
          </p:nvPr>
        </p:nvSpPr>
        <p:spPr/>
        <p:txBody>
          <a:bodyPr/>
          <a:lstStyle/>
          <a:p>
            <a:pPr marL="0" lvl="0" indent="0">
              <a:buNone/>
            </a:pPr>
            <a:r>
              <a:rPr lang="en-US" sz="2000" dirty="0" smtClean="0"/>
              <a:t>The work of improving transitional care and reducing readmissions is the work of delivery system transformation: working to make standard, day-to-day processes more effective, efficient, high-quality and person-centered. </a:t>
            </a:r>
          </a:p>
          <a:p>
            <a:pPr marL="0" lvl="0" indent="0">
              <a:buNone/>
            </a:pPr>
            <a:endParaRPr lang="en-US" sz="2000" dirty="0" smtClean="0"/>
          </a:p>
          <a:p>
            <a:pPr marL="0" lvl="0" indent="0">
              <a:buNone/>
            </a:pPr>
            <a:r>
              <a:rPr lang="en-US" sz="2000" dirty="0" smtClean="0"/>
              <a:t>Tools that can help include: </a:t>
            </a:r>
            <a:endParaRPr lang="en-US" sz="2000" dirty="0"/>
          </a:p>
          <a:p>
            <a:pPr lvl="0"/>
            <a:r>
              <a:rPr lang="en-US" sz="2000" dirty="0" smtClean="0"/>
              <a:t>Enabling </a:t>
            </a:r>
            <a:r>
              <a:rPr lang="en-US" sz="2000" dirty="0"/>
              <a:t>tools and technologies</a:t>
            </a:r>
          </a:p>
          <a:p>
            <a:pPr lvl="0"/>
            <a:r>
              <a:rPr lang="en-US" sz="2000" dirty="0" smtClean="0"/>
              <a:t>Written </a:t>
            </a:r>
            <a:r>
              <a:rPr lang="en-US" sz="2000" dirty="0"/>
              <a:t>standard operating </a:t>
            </a:r>
            <a:r>
              <a:rPr lang="en-US" sz="2000" dirty="0" smtClean="0"/>
              <a:t>procedures</a:t>
            </a:r>
            <a:endParaRPr lang="en-US" sz="2000" dirty="0"/>
          </a:p>
          <a:p>
            <a:pPr lvl="0"/>
            <a:r>
              <a:rPr lang="en-US" sz="2000" dirty="0" smtClean="0"/>
              <a:t>Updated work </a:t>
            </a:r>
            <a:r>
              <a:rPr lang="en-US" sz="2000" dirty="0"/>
              <a:t>flow, roles, and responsibilities</a:t>
            </a:r>
          </a:p>
          <a:p>
            <a:pPr lvl="0"/>
            <a:r>
              <a:rPr lang="en-US" sz="2000" dirty="0" smtClean="0"/>
              <a:t>Communication and training materials </a:t>
            </a:r>
          </a:p>
          <a:p>
            <a:pPr lvl="0"/>
            <a:r>
              <a:rPr lang="en-US" sz="2000" dirty="0" smtClean="0"/>
              <a:t>Implementation measurement and feedback</a:t>
            </a:r>
          </a:p>
        </p:txBody>
      </p:sp>
    </p:spTree>
    <p:extLst>
      <p:ext uri="{BB962C8B-B14F-4D97-AF65-F5344CB8AC3E}">
        <p14:creationId xmlns:p14="http://schemas.microsoft.com/office/powerpoint/2010/main" val="3119862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3200" dirty="0" smtClean="0">
                <a:latin typeface="Calibri" charset="0"/>
              </a:rPr>
              <a:t>Summary</a:t>
            </a:r>
            <a:endParaRPr lang="en-US" sz="3200" dirty="0">
              <a:latin typeface="Calibri" charset="0"/>
            </a:endParaRPr>
          </a:p>
        </p:txBody>
      </p:sp>
      <p:sp>
        <p:nvSpPr>
          <p:cNvPr id="15363" name="Content Placeholder 2"/>
          <p:cNvSpPr>
            <a:spLocks noGrp="1"/>
          </p:cNvSpPr>
          <p:nvPr>
            <p:ph idx="1"/>
          </p:nvPr>
        </p:nvSpPr>
        <p:spPr/>
        <p:txBody>
          <a:bodyPr/>
          <a:lstStyle/>
          <a:p>
            <a:pPr eaLnBrk="1" hangingPunct="1"/>
            <a:r>
              <a:rPr lang="en-US" sz="2000" dirty="0" smtClean="0">
                <a:latin typeface="Calibri" charset="0"/>
              </a:rPr>
              <a:t>Improve hospital based transitional care processes for all patients, including but not limited to patients identified as “high risk” of readmission</a:t>
            </a:r>
          </a:p>
          <a:p>
            <a:pPr eaLnBrk="1" hangingPunct="1"/>
            <a:endParaRPr lang="en-US" sz="2000" dirty="0" smtClean="0">
              <a:latin typeface="Calibri" charset="0"/>
            </a:endParaRPr>
          </a:p>
          <a:p>
            <a:pPr eaLnBrk="1" hangingPunct="1"/>
            <a:r>
              <a:rPr lang="en-US" sz="2000" dirty="0" smtClean="0">
                <a:latin typeface="Calibri" charset="0"/>
              </a:rPr>
              <a:t>We emphasize the guidance and proposals from CMS because they represent Medicaid-relevant and whole-person enhancements to transitional care and apply to all</a:t>
            </a:r>
          </a:p>
          <a:p>
            <a:pPr marL="0" indent="0" eaLnBrk="1" hangingPunct="1">
              <a:buNone/>
            </a:pPr>
            <a:endParaRPr lang="en-US" sz="2000" dirty="0">
              <a:latin typeface="Calibri" charset="0"/>
            </a:endParaRPr>
          </a:p>
          <a:p>
            <a:pPr eaLnBrk="1" hangingPunct="1"/>
            <a:r>
              <a:rPr lang="en-US" sz="2000" dirty="0" smtClean="0">
                <a:latin typeface="Calibri" charset="0"/>
              </a:rPr>
              <a:t>Reference tools and content in this guide to help your teams apply the CMS guidance in practice </a:t>
            </a:r>
            <a:endParaRPr lang="en-US" sz="2000" dirty="0">
              <a:latin typeface="Calibri" charset="0"/>
            </a:endParaRPr>
          </a:p>
        </p:txBody>
      </p:sp>
    </p:spTree>
    <p:extLst>
      <p:ext uri="{BB962C8B-B14F-4D97-AF65-F5344CB8AC3E}">
        <p14:creationId xmlns:p14="http://schemas.microsoft.com/office/powerpoint/2010/main" val="1516846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04800" y="2130425"/>
            <a:ext cx="8534400" cy="1470025"/>
          </a:xfrm>
        </p:spPr>
        <p:txBody>
          <a:bodyPr/>
          <a:lstStyle/>
          <a:p>
            <a:pPr algn="ctr" eaLnBrk="1" hangingPunct="1"/>
            <a:r>
              <a:rPr lang="en-US" sz="2400" b="1" dirty="0" smtClean="0">
                <a:latin typeface="Calibri" charset="0"/>
              </a:rPr>
              <a:t/>
            </a:r>
            <a:br>
              <a:rPr lang="en-US" sz="2400" b="1" dirty="0" smtClean="0">
                <a:latin typeface="Calibri" charset="0"/>
              </a:rPr>
            </a:br>
            <a:r>
              <a:rPr lang="en-US" sz="2400" b="1" i="1" dirty="0" smtClean="0">
                <a:latin typeface="Calibri" charset="0"/>
              </a:rPr>
              <a:t>Thank you for your commitment to reducing readmissions</a:t>
            </a:r>
            <a:endParaRPr lang="en-US" sz="2400" b="1" i="1" dirty="0">
              <a:latin typeface="Calibri" charset="0"/>
            </a:endParaRPr>
          </a:p>
        </p:txBody>
      </p:sp>
      <p:sp>
        <p:nvSpPr>
          <p:cNvPr id="3" name="Subtitle 2"/>
          <p:cNvSpPr>
            <a:spLocks noGrp="1"/>
          </p:cNvSpPr>
          <p:nvPr>
            <p:ph type="subTitle" idx="1"/>
          </p:nvPr>
        </p:nvSpPr>
        <p:spPr>
          <a:xfrm>
            <a:off x="304800" y="3700463"/>
            <a:ext cx="8534400" cy="1481137"/>
          </a:xfrm>
        </p:spPr>
        <p:txBody>
          <a:bodyPr numCol="2"/>
          <a:lstStyle/>
          <a:p>
            <a:pPr algn="ctr" eaLnBrk="1" hangingPunct="1">
              <a:defRPr/>
            </a:pPr>
            <a:r>
              <a:rPr lang="en-US" sz="1800" b="1" dirty="0" smtClean="0">
                <a:solidFill>
                  <a:schemeClr val="tx2">
                    <a:lumMod val="75000"/>
                  </a:schemeClr>
                </a:solidFill>
                <a:ea typeface="+mn-ea"/>
              </a:rPr>
              <a:t>Amy E. Boutwell, MD, MPP</a:t>
            </a:r>
          </a:p>
          <a:p>
            <a:pPr algn="ctr" eaLnBrk="1" hangingPunct="1">
              <a:defRPr/>
            </a:pPr>
            <a:r>
              <a:rPr lang="en-US" sz="1800" b="1" dirty="0" smtClean="0">
                <a:solidFill>
                  <a:schemeClr val="tx2">
                    <a:lumMod val="75000"/>
                  </a:schemeClr>
                </a:solidFill>
                <a:ea typeface="+mn-ea"/>
              </a:rPr>
              <a:t>Collaborative Healthcare Strategies</a:t>
            </a:r>
          </a:p>
          <a:p>
            <a:pPr algn="ctr" eaLnBrk="1" hangingPunct="1">
              <a:defRPr/>
            </a:pPr>
            <a:r>
              <a:rPr lang="en-US" sz="1400" b="1" dirty="0" smtClean="0">
                <a:solidFill>
                  <a:schemeClr val="tx2">
                    <a:lumMod val="75000"/>
                  </a:schemeClr>
                </a:solidFill>
                <a:ea typeface="+mn-ea"/>
                <a:hlinkClick r:id="rId2"/>
              </a:rPr>
              <a:t>amy@collaborativehealthcarestrategies.com</a:t>
            </a:r>
            <a:endParaRPr lang="en-US" sz="1400" b="1" dirty="0" smtClean="0">
              <a:solidFill>
                <a:schemeClr val="tx2">
                  <a:lumMod val="75000"/>
                </a:schemeClr>
              </a:solidFill>
              <a:ea typeface="+mn-ea"/>
            </a:endParaRPr>
          </a:p>
          <a:p>
            <a:pPr algn="ctr" eaLnBrk="1" hangingPunct="1">
              <a:defRPr/>
            </a:pPr>
            <a:endParaRPr lang="en-US" sz="1800" b="1" dirty="0" smtClean="0">
              <a:solidFill>
                <a:schemeClr val="tx2">
                  <a:lumMod val="75000"/>
                </a:schemeClr>
              </a:solidFill>
              <a:ea typeface="+mn-ea"/>
            </a:endParaRPr>
          </a:p>
          <a:p>
            <a:pPr algn="ctr" eaLnBrk="1" hangingPunct="1">
              <a:defRPr/>
            </a:pPr>
            <a:r>
              <a:rPr lang="en-US" sz="1800" b="1" dirty="0" smtClean="0">
                <a:solidFill>
                  <a:schemeClr val="tx2">
                    <a:lumMod val="75000"/>
                  </a:schemeClr>
                </a:solidFill>
                <a:ea typeface="+mn-ea"/>
              </a:rPr>
              <a:t>Angel </a:t>
            </a:r>
            <a:r>
              <a:rPr lang="en-US" sz="1800" b="1" dirty="0" err="1" smtClean="0">
                <a:solidFill>
                  <a:schemeClr val="tx2">
                    <a:lumMod val="75000"/>
                  </a:schemeClr>
                </a:solidFill>
                <a:ea typeface="+mn-ea"/>
              </a:rPr>
              <a:t>Bourgoin</a:t>
            </a:r>
            <a:r>
              <a:rPr lang="en-US" sz="1800" b="1" dirty="0" smtClean="0">
                <a:solidFill>
                  <a:schemeClr val="tx2">
                    <a:lumMod val="75000"/>
                  </a:schemeClr>
                </a:solidFill>
                <a:ea typeface="+mn-ea"/>
              </a:rPr>
              <a:t>, PhD &amp; Jim Maxwell, PhD</a:t>
            </a:r>
          </a:p>
          <a:p>
            <a:pPr algn="ctr" eaLnBrk="1" hangingPunct="1">
              <a:defRPr/>
            </a:pPr>
            <a:r>
              <a:rPr lang="en-US" sz="1800" b="1" dirty="0" smtClean="0">
                <a:solidFill>
                  <a:schemeClr val="tx2">
                    <a:lumMod val="75000"/>
                  </a:schemeClr>
                </a:solidFill>
                <a:ea typeface="+mn-ea"/>
              </a:rPr>
              <a:t>John Snow, Inc. </a:t>
            </a:r>
          </a:p>
          <a:p>
            <a:pPr algn="ctr" eaLnBrk="1" hangingPunct="1">
              <a:defRPr/>
            </a:pPr>
            <a:r>
              <a:rPr lang="en-US" sz="1400" b="1" dirty="0" smtClean="0">
                <a:solidFill>
                  <a:schemeClr val="tx2">
                    <a:lumMod val="75000"/>
                  </a:schemeClr>
                </a:solidFill>
                <a:ea typeface="+mn-ea"/>
                <a:hlinkClick r:id="rId3"/>
              </a:rPr>
              <a:t>Angel_Burgoin@jsi.com</a:t>
            </a:r>
            <a:r>
              <a:rPr lang="en-US" sz="1400" b="1" dirty="0" smtClean="0">
                <a:solidFill>
                  <a:schemeClr val="tx2">
                    <a:lumMod val="75000"/>
                  </a:schemeClr>
                </a:solidFill>
                <a:ea typeface="+mn-ea"/>
              </a:rPr>
              <a:t>; </a:t>
            </a:r>
            <a:r>
              <a:rPr lang="en-US" sz="1400" b="1" dirty="0" smtClean="0">
                <a:solidFill>
                  <a:schemeClr val="tx2">
                    <a:lumMod val="75000"/>
                  </a:schemeClr>
                </a:solidFill>
                <a:ea typeface="+mn-ea"/>
                <a:hlinkClick r:id="rId4"/>
              </a:rPr>
              <a:t>Jim_Maxwell@jsi.com</a:t>
            </a:r>
            <a:r>
              <a:rPr lang="en-US" sz="1400" b="1" dirty="0" smtClean="0">
                <a:solidFill>
                  <a:schemeClr val="tx2">
                    <a:lumMod val="75000"/>
                  </a:schemeClr>
                </a:solidFill>
                <a:ea typeface="+mn-ea"/>
              </a:rPr>
              <a:t> </a:t>
            </a:r>
          </a:p>
          <a:p>
            <a:pPr algn="ctr" eaLnBrk="1" hangingPunct="1">
              <a:defRPr/>
            </a:pPr>
            <a:endParaRPr lang="en-US" sz="1800" b="1" dirty="0" smtClean="0">
              <a:solidFill>
                <a:schemeClr val="tx2">
                  <a:lumMod val="75000"/>
                </a:schemeClr>
              </a:solidFill>
              <a:ea typeface="+mn-ea"/>
            </a:endParaRPr>
          </a:p>
        </p:txBody>
      </p:sp>
    </p:spTree>
    <p:extLst>
      <p:ext uri="{BB962C8B-B14F-4D97-AF65-F5344CB8AC3E}">
        <p14:creationId xmlns:p14="http://schemas.microsoft.com/office/powerpoint/2010/main" val="1930437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3200" dirty="0" smtClean="0">
                <a:latin typeface="Calibri" charset="0"/>
              </a:rPr>
              <a:t>Objectives</a:t>
            </a:r>
            <a:endParaRPr lang="en-US" sz="3200" dirty="0">
              <a:latin typeface="Calibri" charset="0"/>
            </a:endParaRPr>
          </a:p>
        </p:txBody>
      </p:sp>
      <p:sp>
        <p:nvSpPr>
          <p:cNvPr id="15363" name="Content Placeholder 2"/>
          <p:cNvSpPr>
            <a:spLocks noGrp="1"/>
          </p:cNvSpPr>
          <p:nvPr>
            <p:ph idx="1"/>
          </p:nvPr>
        </p:nvSpPr>
        <p:spPr/>
        <p:txBody>
          <a:bodyPr/>
          <a:lstStyle/>
          <a:p>
            <a:pPr eaLnBrk="1" hangingPunct="1"/>
            <a:r>
              <a:rPr lang="en-US" sz="2000" dirty="0" smtClean="0">
                <a:latin typeface="Calibri" charset="0"/>
              </a:rPr>
              <a:t>Understand that hospitals should improve transitional care processes in ways that apply to all patients, regardless of risk</a:t>
            </a:r>
          </a:p>
          <a:p>
            <a:pPr eaLnBrk="1" hangingPunct="1"/>
            <a:endParaRPr lang="en-US" sz="2000" dirty="0">
              <a:latin typeface="Calibri" charset="0"/>
            </a:endParaRPr>
          </a:p>
          <a:p>
            <a:pPr eaLnBrk="1" hangingPunct="1"/>
            <a:r>
              <a:rPr lang="en-US" sz="2000" dirty="0" smtClean="0">
                <a:latin typeface="Calibri" charset="0"/>
              </a:rPr>
              <a:t>Understand that all hospitalized patients should be assessed for readmission risks and transitional care needs</a:t>
            </a:r>
          </a:p>
          <a:p>
            <a:pPr marL="0" indent="0" eaLnBrk="1" hangingPunct="1">
              <a:buNone/>
            </a:pPr>
            <a:endParaRPr lang="en-US" sz="2000" dirty="0">
              <a:latin typeface="Calibri" charset="0"/>
            </a:endParaRPr>
          </a:p>
          <a:p>
            <a:pPr eaLnBrk="1" hangingPunct="1"/>
            <a:r>
              <a:rPr lang="en-US" sz="2000" dirty="0" smtClean="0">
                <a:latin typeface="Calibri" charset="0"/>
              </a:rPr>
              <a:t>Identify ways to implement improved care processes for all</a:t>
            </a:r>
            <a:endParaRPr lang="en-US" sz="2000" dirty="0">
              <a:latin typeface="Calibri" charset="0"/>
            </a:endParaRPr>
          </a:p>
        </p:txBody>
      </p:sp>
    </p:spTree>
    <p:extLst>
      <p:ext uri="{BB962C8B-B14F-4D97-AF65-F5344CB8AC3E}">
        <p14:creationId xmlns:p14="http://schemas.microsoft.com/office/powerpoint/2010/main" val="1052119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95800" y="601284"/>
            <a:ext cx="4419600" cy="1231106"/>
          </a:xfrm>
          <a:prstGeom prst="rect">
            <a:avLst/>
          </a:prstGeom>
          <a:noFill/>
        </p:spPr>
        <p:txBody>
          <a:bodyPr wrap="square">
            <a:spAutoFit/>
          </a:bodyPr>
          <a:lstStyle/>
          <a:p>
            <a:pPr>
              <a:lnSpc>
                <a:spcPct val="200000"/>
              </a:lnSpc>
              <a:spcAft>
                <a:spcPts val="1200"/>
              </a:spcAft>
              <a:defRPr/>
            </a:pPr>
            <a:endParaRPr lang="en-US" sz="1600" dirty="0"/>
          </a:p>
          <a:p>
            <a:pPr marL="285750" indent="-285750">
              <a:lnSpc>
                <a:spcPct val="200000"/>
              </a:lnSpc>
              <a:buFont typeface="Arial"/>
              <a:buChar char="•"/>
              <a:defRPr/>
            </a:pPr>
            <a:endParaRPr lang="en-US" sz="1600" dirty="0"/>
          </a:p>
        </p:txBody>
      </p:sp>
      <p:pic>
        <p:nvPicPr>
          <p:cNvPr id="11" name="Picture 10" descr="Purple ASPIRE report cover with the title, Designing and Delivering Whole Person Transitional Care: The Hospital Guide to Reducing Medicaid Readmissions " title="ASPIRE Cover"/>
          <p:cNvPicPr>
            <a:picLocks noChangeAspect="1"/>
          </p:cNvPicPr>
          <p:nvPr/>
        </p:nvPicPr>
        <p:blipFill>
          <a:blip r:embed="rId2"/>
          <a:stretch>
            <a:fillRect/>
          </a:stretch>
        </p:blipFill>
        <p:spPr>
          <a:xfrm>
            <a:off x="462974" y="838200"/>
            <a:ext cx="3805555" cy="4919980"/>
          </a:xfrm>
          <a:prstGeom prst="rect">
            <a:avLst/>
          </a:prstGeom>
        </p:spPr>
      </p:pic>
      <p:sp>
        <p:nvSpPr>
          <p:cNvPr id="4" name="Rectangle 3"/>
          <p:cNvSpPr/>
          <p:nvPr/>
        </p:nvSpPr>
        <p:spPr>
          <a:xfrm>
            <a:off x="4772026" y="4105275"/>
            <a:ext cx="3790950" cy="742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495801" y="575884"/>
            <a:ext cx="4419599" cy="5853113"/>
          </a:xfrm>
        </p:spPr>
        <p:txBody>
          <a:bodyPr/>
          <a:lstStyle/>
          <a:p>
            <a:pPr marL="0" lvl="0" indent="0" algn="ctr" defTabSz="457200" eaLnBrk="1" fontAlgn="auto" hangingPunct="1">
              <a:spcBef>
                <a:spcPts val="0"/>
              </a:spcBef>
              <a:spcAft>
                <a:spcPts val="1200"/>
              </a:spcAft>
              <a:buNone/>
              <a:defRPr/>
            </a:pPr>
            <a:r>
              <a:rPr lang="en-US" sz="2000" b="1" dirty="0">
                <a:solidFill>
                  <a:prstClr val="black"/>
                </a:solidFill>
                <a:ea typeface="+mn-ea"/>
              </a:rPr>
              <a:t>Table of Contents</a:t>
            </a:r>
          </a:p>
          <a:p>
            <a:pPr marL="285750" lvl="0" indent="-285750" defTabSz="457200" eaLnBrk="1" fontAlgn="auto" hangingPunct="1">
              <a:spcBef>
                <a:spcPts val="0"/>
              </a:spcBef>
              <a:spcAft>
                <a:spcPts val="1200"/>
              </a:spcAft>
              <a:buFont typeface="Arial"/>
              <a:buChar char="•"/>
              <a:defRPr/>
            </a:pPr>
            <a:r>
              <a:rPr lang="en-US" sz="1800" dirty="0">
                <a:solidFill>
                  <a:prstClr val="black"/>
                </a:solidFill>
                <a:ea typeface="+mn-ea"/>
              </a:rPr>
              <a:t>Introduction</a:t>
            </a:r>
          </a:p>
          <a:p>
            <a:pPr marL="285750" lvl="0" indent="-285750" defTabSz="457200" eaLnBrk="1" fontAlgn="auto" hangingPunct="1">
              <a:spcBef>
                <a:spcPts val="0"/>
              </a:spcBef>
              <a:spcAft>
                <a:spcPts val="1200"/>
              </a:spcAft>
              <a:buFont typeface="Arial"/>
              <a:buChar char="•"/>
              <a:defRPr/>
            </a:pPr>
            <a:r>
              <a:rPr lang="en-US" sz="1800" dirty="0">
                <a:solidFill>
                  <a:prstClr val="black"/>
                </a:solidFill>
                <a:ea typeface="+mn-ea"/>
              </a:rPr>
              <a:t>Why focus on Medicaid Readmissions?</a:t>
            </a:r>
          </a:p>
          <a:p>
            <a:pPr marL="285750" lvl="0" indent="-285750" defTabSz="457200" eaLnBrk="1" fontAlgn="auto" hangingPunct="1">
              <a:spcBef>
                <a:spcPts val="0"/>
              </a:spcBef>
              <a:spcAft>
                <a:spcPts val="1200"/>
              </a:spcAft>
              <a:buFont typeface="Arial"/>
              <a:buChar char="•"/>
              <a:defRPr/>
            </a:pPr>
            <a:r>
              <a:rPr lang="en-US" sz="1800" dirty="0">
                <a:solidFill>
                  <a:prstClr val="black"/>
                </a:solidFill>
                <a:ea typeface="+mn-ea"/>
              </a:rPr>
              <a:t>How to Use This Guide</a:t>
            </a:r>
          </a:p>
          <a:p>
            <a:pPr marL="285750" lvl="0" indent="-285750" defTabSz="457200" eaLnBrk="1" fontAlgn="auto" hangingPunct="1">
              <a:spcBef>
                <a:spcPts val="0"/>
              </a:spcBef>
              <a:spcAft>
                <a:spcPts val="1200"/>
              </a:spcAft>
              <a:buFont typeface="Arial"/>
              <a:buChar char="•"/>
              <a:defRPr/>
            </a:pPr>
            <a:r>
              <a:rPr lang="en-US" sz="1800" b="1" dirty="0">
                <a:solidFill>
                  <a:prstClr val="black"/>
                </a:solidFill>
                <a:ea typeface="+mn-ea"/>
              </a:rPr>
              <a:t>Analyze</a:t>
            </a:r>
            <a:r>
              <a:rPr lang="en-US" sz="1800" dirty="0">
                <a:solidFill>
                  <a:prstClr val="black"/>
                </a:solidFill>
                <a:ea typeface="+mn-ea"/>
              </a:rPr>
              <a:t> Your Data</a:t>
            </a:r>
          </a:p>
          <a:p>
            <a:pPr marL="285750" lvl="0" indent="-285750" defTabSz="457200" eaLnBrk="1" fontAlgn="auto" hangingPunct="1">
              <a:spcBef>
                <a:spcPts val="0"/>
              </a:spcBef>
              <a:spcAft>
                <a:spcPts val="1200"/>
              </a:spcAft>
              <a:buFont typeface="Arial"/>
              <a:buChar char="•"/>
              <a:defRPr/>
            </a:pPr>
            <a:r>
              <a:rPr lang="en-US" sz="1800" b="1" dirty="0">
                <a:solidFill>
                  <a:prstClr val="black"/>
                </a:solidFill>
                <a:ea typeface="+mn-ea"/>
              </a:rPr>
              <a:t>Survey</a:t>
            </a:r>
            <a:r>
              <a:rPr lang="en-US" sz="1800" dirty="0">
                <a:solidFill>
                  <a:prstClr val="black"/>
                </a:solidFill>
                <a:ea typeface="+mn-ea"/>
              </a:rPr>
              <a:t> Your Current Readmission Reduction Efforts </a:t>
            </a:r>
          </a:p>
          <a:p>
            <a:pPr marL="285750" lvl="0" indent="-285750" defTabSz="457200" eaLnBrk="1" fontAlgn="auto" hangingPunct="1">
              <a:spcBef>
                <a:spcPts val="0"/>
              </a:spcBef>
              <a:spcAft>
                <a:spcPts val="1200"/>
              </a:spcAft>
              <a:buFont typeface="Arial"/>
              <a:buChar char="•"/>
              <a:defRPr/>
            </a:pPr>
            <a:r>
              <a:rPr lang="en-US" sz="1800" b="1" dirty="0">
                <a:solidFill>
                  <a:prstClr val="black"/>
                </a:solidFill>
                <a:ea typeface="+mn-ea"/>
              </a:rPr>
              <a:t>Plan</a:t>
            </a:r>
            <a:r>
              <a:rPr lang="en-US" sz="1800" dirty="0">
                <a:solidFill>
                  <a:prstClr val="black"/>
                </a:solidFill>
                <a:ea typeface="+mn-ea"/>
              </a:rPr>
              <a:t> a Multi-Faceted Data-Informed Portfolio of Strategies</a:t>
            </a:r>
          </a:p>
          <a:p>
            <a:pPr marL="285750" lvl="0" indent="-285750" defTabSz="457200" eaLnBrk="1" fontAlgn="auto" hangingPunct="1">
              <a:spcBef>
                <a:spcPts val="0"/>
              </a:spcBef>
              <a:spcAft>
                <a:spcPts val="1200"/>
              </a:spcAft>
              <a:buFont typeface="Arial"/>
              <a:buChar char="•"/>
              <a:defRPr/>
            </a:pPr>
            <a:r>
              <a:rPr lang="en-US" sz="1800" b="1" dirty="0">
                <a:solidFill>
                  <a:srgbClr val="6B1D74"/>
                </a:solidFill>
                <a:ea typeface="+mn-ea"/>
              </a:rPr>
              <a:t>Implement </a:t>
            </a:r>
            <a:r>
              <a:rPr lang="en-US" sz="1800" dirty="0">
                <a:solidFill>
                  <a:srgbClr val="6B1D74"/>
                </a:solidFill>
                <a:ea typeface="+mn-ea"/>
              </a:rPr>
              <a:t>Whole-Person Transitional Care for All</a:t>
            </a:r>
          </a:p>
          <a:p>
            <a:pPr marL="285750" lvl="0" indent="-285750" defTabSz="457200" eaLnBrk="1" fontAlgn="auto" hangingPunct="1">
              <a:spcBef>
                <a:spcPts val="0"/>
              </a:spcBef>
              <a:spcAft>
                <a:spcPts val="1200"/>
              </a:spcAft>
              <a:buFont typeface="Arial"/>
              <a:buChar char="•"/>
              <a:defRPr/>
            </a:pPr>
            <a:r>
              <a:rPr lang="en-US" sz="1800" b="1" dirty="0">
                <a:solidFill>
                  <a:prstClr val="black"/>
                </a:solidFill>
                <a:ea typeface="+mn-ea"/>
              </a:rPr>
              <a:t>Reach Out </a:t>
            </a:r>
            <a:r>
              <a:rPr lang="en-US" sz="1800" dirty="0">
                <a:solidFill>
                  <a:prstClr val="black"/>
                </a:solidFill>
                <a:ea typeface="+mn-ea"/>
              </a:rPr>
              <a:t>to Collaborate With Cross-Continuum Providers</a:t>
            </a:r>
          </a:p>
          <a:p>
            <a:pPr marL="285750" lvl="0" indent="-285750" defTabSz="457200" eaLnBrk="1" fontAlgn="auto" hangingPunct="1">
              <a:spcBef>
                <a:spcPts val="0"/>
              </a:spcBef>
              <a:spcAft>
                <a:spcPts val="1200"/>
              </a:spcAft>
              <a:buFont typeface="Arial"/>
              <a:buChar char="•"/>
              <a:defRPr/>
            </a:pPr>
            <a:r>
              <a:rPr lang="en-US" sz="1800" b="1" dirty="0">
                <a:solidFill>
                  <a:prstClr val="black"/>
                </a:solidFill>
                <a:ea typeface="+mn-ea"/>
              </a:rPr>
              <a:t>Enhance</a:t>
            </a:r>
            <a:r>
              <a:rPr lang="en-US" sz="1800" dirty="0">
                <a:solidFill>
                  <a:prstClr val="black"/>
                </a:solidFill>
                <a:ea typeface="+mn-ea"/>
              </a:rPr>
              <a:t> Services for High-Risk Patients</a:t>
            </a:r>
          </a:p>
          <a:p>
            <a:endParaRPr lang="en-US" dirty="0"/>
          </a:p>
        </p:txBody>
      </p:sp>
    </p:spTree>
    <p:extLst>
      <p:ext uri="{BB962C8B-B14F-4D97-AF65-F5344CB8AC3E}">
        <p14:creationId xmlns:p14="http://schemas.microsoft.com/office/powerpoint/2010/main" val="2453454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a:latin typeface="Calibri" charset="0"/>
              </a:rPr>
              <a:t>List of Tools</a:t>
            </a:r>
          </a:p>
        </p:txBody>
      </p:sp>
      <p:sp>
        <p:nvSpPr>
          <p:cNvPr id="3" name="Content Placeholder 2"/>
          <p:cNvSpPr>
            <a:spLocks noGrp="1"/>
          </p:cNvSpPr>
          <p:nvPr>
            <p:ph idx="1"/>
          </p:nvPr>
        </p:nvSpPr>
        <p:spPr>
          <a:xfrm>
            <a:off x="3808860" y="1554292"/>
            <a:ext cx="5111750" cy="5853113"/>
          </a:xfrm>
        </p:spPr>
        <p:txBody>
          <a:bodyPr/>
          <a:lstStyle/>
          <a:p>
            <a:pPr marL="514350" lvl="0" indent="-514350" eaLnBrk="1" hangingPunct="1">
              <a:buFont typeface="Calibri" charset="0"/>
              <a:buAutoNum type="arabicPeriod"/>
            </a:pPr>
            <a:r>
              <a:rPr lang="en-US" sz="1800" dirty="0">
                <a:solidFill>
                  <a:prstClr val="black"/>
                </a:solidFill>
                <a:latin typeface="Calibri" charset="0"/>
              </a:rPr>
              <a:t>Data Analysis</a:t>
            </a:r>
          </a:p>
          <a:p>
            <a:pPr marL="514350" lvl="0" indent="-514350" eaLnBrk="1" hangingPunct="1">
              <a:buFont typeface="Calibri" charset="0"/>
              <a:buAutoNum type="arabicPeriod"/>
            </a:pPr>
            <a:r>
              <a:rPr lang="en-US" sz="1800" dirty="0">
                <a:solidFill>
                  <a:prstClr val="black"/>
                </a:solidFill>
                <a:latin typeface="Calibri" charset="0"/>
              </a:rPr>
              <a:t>Readmission Review</a:t>
            </a:r>
          </a:p>
          <a:p>
            <a:pPr marL="514350" lvl="0" indent="-514350" eaLnBrk="1" hangingPunct="1">
              <a:buFont typeface="Calibri" charset="0"/>
              <a:buAutoNum type="arabicPeriod"/>
            </a:pPr>
            <a:r>
              <a:rPr lang="en-US" sz="1800" dirty="0">
                <a:solidFill>
                  <a:prstClr val="black"/>
                </a:solidFill>
                <a:latin typeface="Calibri" charset="0"/>
              </a:rPr>
              <a:t>Hospital Inventory</a:t>
            </a:r>
          </a:p>
          <a:p>
            <a:pPr marL="514350" lvl="0" indent="-514350" eaLnBrk="1" hangingPunct="1">
              <a:buFont typeface="Calibri" charset="0"/>
              <a:buAutoNum type="arabicPeriod"/>
            </a:pPr>
            <a:r>
              <a:rPr lang="en-US" sz="1800" dirty="0">
                <a:solidFill>
                  <a:prstClr val="black"/>
                </a:solidFill>
                <a:latin typeface="Calibri" charset="0"/>
              </a:rPr>
              <a:t>Community Inventory</a:t>
            </a:r>
          </a:p>
          <a:p>
            <a:pPr marL="514350" lvl="0" indent="-514350" eaLnBrk="1" hangingPunct="1">
              <a:buFont typeface="Calibri" charset="0"/>
              <a:buAutoNum type="arabicPeriod"/>
            </a:pPr>
            <a:r>
              <a:rPr lang="en-US" sz="1800" dirty="0">
                <a:solidFill>
                  <a:prstClr val="black"/>
                </a:solidFill>
                <a:latin typeface="Calibri" charset="0"/>
              </a:rPr>
              <a:t>Portfolio Design</a:t>
            </a:r>
          </a:p>
          <a:p>
            <a:pPr marL="514350" lvl="0" indent="-514350" eaLnBrk="1" hangingPunct="1">
              <a:buFont typeface="Calibri" charset="0"/>
              <a:buAutoNum type="arabicPeriod"/>
            </a:pPr>
            <a:r>
              <a:rPr lang="en-US" sz="1800" dirty="0">
                <a:solidFill>
                  <a:prstClr val="black"/>
                </a:solidFill>
                <a:latin typeface="Calibri" charset="0"/>
              </a:rPr>
              <a:t>Operational Dashboard</a:t>
            </a:r>
          </a:p>
          <a:p>
            <a:pPr marL="514350" lvl="0" indent="-514350" eaLnBrk="1" hangingPunct="1">
              <a:buFont typeface="Calibri" charset="0"/>
              <a:buAutoNum type="arabicPeriod"/>
            </a:pPr>
            <a:r>
              <a:rPr lang="en-US" sz="1800" dirty="0">
                <a:solidFill>
                  <a:prstClr val="black"/>
                </a:solidFill>
                <a:latin typeface="Calibri" charset="0"/>
              </a:rPr>
              <a:t>Portfolio Presentation</a:t>
            </a:r>
          </a:p>
          <a:p>
            <a:pPr marL="514350" lvl="0" indent="-514350" eaLnBrk="1" hangingPunct="1">
              <a:buFont typeface="Calibri" charset="0"/>
              <a:buAutoNum type="arabicPeriod"/>
            </a:pPr>
            <a:r>
              <a:rPr lang="en-US" sz="1800" b="1" dirty="0">
                <a:solidFill>
                  <a:srgbClr val="6B1D74"/>
                </a:solidFill>
                <a:latin typeface="Calibri" charset="0"/>
              </a:rPr>
              <a:t>Conditions of Participation Handout</a:t>
            </a:r>
          </a:p>
          <a:p>
            <a:pPr marL="514350" lvl="0" indent="-514350" eaLnBrk="1" hangingPunct="1">
              <a:buFont typeface="Calibri" charset="0"/>
              <a:buAutoNum type="arabicPeriod"/>
            </a:pPr>
            <a:r>
              <a:rPr lang="en-US" sz="1800" b="1" dirty="0">
                <a:solidFill>
                  <a:srgbClr val="6B1D74"/>
                </a:solidFill>
                <a:latin typeface="Calibri" charset="0"/>
              </a:rPr>
              <a:t>Whole-Person Transitional Care Planning</a:t>
            </a:r>
          </a:p>
          <a:p>
            <a:pPr marL="514350" lvl="0" indent="-514350" eaLnBrk="1" hangingPunct="1">
              <a:buFont typeface="Calibri" charset="0"/>
              <a:buAutoNum type="arabicPeriod"/>
            </a:pPr>
            <a:r>
              <a:rPr lang="en-US" sz="1800" b="1" dirty="0">
                <a:solidFill>
                  <a:srgbClr val="6B1D74"/>
                </a:solidFill>
                <a:latin typeface="Calibri" charset="0"/>
              </a:rPr>
              <a:t>Discharge Process Checklist</a:t>
            </a:r>
          </a:p>
          <a:p>
            <a:pPr marL="514350" lvl="0" indent="-514350" eaLnBrk="1" hangingPunct="1">
              <a:buFont typeface="Calibri" charset="0"/>
              <a:buAutoNum type="arabicPeriod"/>
            </a:pPr>
            <a:r>
              <a:rPr lang="en-US" sz="1800" dirty="0">
                <a:solidFill>
                  <a:prstClr val="black"/>
                </a:solidFill>
                <a:latin typeface="Calibri" charset="0"/>
              </a:rPr>
              <a:t>Community Resource Guide</a:t>
            </a:r>
          </a:p>
          <a:p>
            <a:pPr marL="514350" lvl="0" indent="-514350" eaLnBrk="1" hangingPunct="1">
              <a:buFont typeface="Calibri" charset="0"/>
              <a:buAutoNum type="arabicPeriod"/>
            </a:pPr>
            <a:r>
              <a:rPr lang="en-US" sz="1800" dirty="0">
                <a:solidFill>
                  <a:prstClr val="black"/>
                </a:solidFill>
                <a:latin typeface="Calibri" charset="0"/>
              </a:rPr>
              <a:t>Cross Continuum Collaboration</a:t>
            </a:r>
          </a:p>
          <a:p>
            <a:pPr marL="514350" lvl="0" indent="-514350" eaLnBrk="1" hangingPunct="1">
              <a:buFont typeface="Calibri" charset="0"/>
              <a:buAutoNum type="arabicPeriod"/>
            </a:pPr>
            <a:r>
              <a:rPr lang="en-US" sz="1800" dirty="0">
                <a:solidFill>
                  <a:prstClr val="black"/>
                </a:solidFill>
                <a:latin typeface="Calibri" charset="0"/>
              </a:rPr>
              <a:t>ED Care Plan Examples</a:t>
            </a:r>
          </a:p>
          <a:p>
            <a:endParaRPr lang="en-US" dirty="0"/>
          </a:p>
        </p:txBody>
      </p:sp>
      <p:sp>
        <p:nvSpPr>
          <p:cNvPr id="4" name="Text Placeholder 3"/>
          <p:cNvSpPr>
            <a:spLocks noGrp="1"/>
          </p:cNvSpPr>
          <p:nvPr>
            <p:ph type="body" sz="half" idx="2"/>
          </p:nvPr>
        </p:nvSpPr>
        <p:spPr/>
        <p:txBody>
          <a:bodyPr/>
          <a:lstStyle/>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600" dirty="0" smtClean="0"/>
          </a:p>
          <a:p>
            <a:r>
              <a:rPr lang="en-US" sz="1800" dirty="0" smtClean="0"/>
              <a:t>The </a:t>
            </a:r>
            <a:r>
              <a:rPr lang="en-US" sz="1800" dirty="0"/>
              <a:t>guide comes with 13 customizable tools to be used in hospital teams’ day-to-day operations.</a:t>
            </a:r>
          </a:p>
          <a:p>
            <a:endParaRPr lang="en-US" dirty="0"/>
          </a:p>
        </p:txBody>
      </p:sp>
      <p:pic>
        <p:nvPicPr>
          <p:cNvPr id="14340" name="Picture 1" descr="Wrench and hammer tool logo&#10;" title="Tool Log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title="Purple outline box"/>
          <p:cNvSpPr/>
          <p:nvPr/>
        </p:nvSpPr>
        <p:spPr>
          <a:xfrm>
            <a:off x="4257675" y="3876676"/>
            <a:ext cx="4638675" cy="1028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768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itle 2"/>
          <p:cNvSpPr>
            <a:spLocks noGrp="1"/>
          </p:cNvSpPr>
          <p:nvPr>
            <p:ph type="title"/>
          </p:nvPr>
        </p:nvSpPr>
        <p:spPr/>
        <p:txBody>
          <a:bodyPr/>
          <a:lstStyle/>
          <a:p>
            <a:r>
              <a:rPr lang="en-US" sz="3200">
                <a:latin typeface="Calibri" charset="0"/>
              </a:rPr>
              <a:t>The ASPIRE Framework</a:t>
            </a:r>
          </a:p>
        </p:txBody>
      </p:sp>
      <p:pic>
        <p:nvPicPr>
          <p:cNvPr id="5122" name="Picture 2" descr="This driver diagram illustrates this guide’s framework of action for reducing Medicaid readmissions. To achieve the aim of reducing Medicaid readmissions, the two primary drivers required to achieve the aim in our model include analysis and action. Analysis is required to expand teams’ understanding of the patterns and root causes of Medicaid readmissions, inventory and assess current readmission reduction efforts in the hospital and community, and develop a multifaceted portfolio of strategies to better match readmission reduction efforts to high-risk patients’ transitional care needs. Action is required to change transitional care in three complementary domains: improve hospital-based care, collaborate with “receiving” providers, and deliver enhanced services. The six secondary drivers correspond to the six section of the guide, which are intended as steps for hospital teams to move through in their readmission reduction work. These six steps have also been organized into the acronym ASPIRE to help hospital teams remember and implement the full structure of this framework. " title="ASPIRE Driver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2255178"/>
            <a:ext cx="8828087"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371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55372"/>
            <a:ext cx="8131629" cy="2147207"/>
          </a:xfrm>
        </p:spPr>
        <p:txBody>
          <a:bodyPr/>
          <a:lstStyle/>
          <a:p>
            <a:r>
              <a:rPr lang="en-US" i="1" dirty="0">
                <a:latin typeface="Calibri" charset="0"/>
              </a:rPr>
              <a:t>Understand evolving guidance and requirements </a:t>
            </a:r>
            <a:br>
              <a:rPr lang="en-US" i="1" dirty="0">
                <a:latin typeface="Calibri" charset="0"/>
              </a:rPr>
            </a:br>
            <a:endParaRPr lang="en-US" sz="3600" dirty="0"/>
          </a:p>
        </p:txBody>
      </p:sp>
      <p:sp>
        <p:nvSpPr>
          <p:cNvPr id="3" name="Subtitle 2"/>
          <p:cNvSpPr>
            <a:spLocks noGrp="1"/>
          </p:cNvSpPr>
          <p:nvPr>
            <p:ph type="subTitle" idx="1"/>
          </p:nvPr>
        </p:nvSpPr>
        <p:spPr/>
        <p:txBody>
          <a:bodyPr/>
          <a:lstStyle/>
          <a:p>
            <a:r>
              <a:rPr lang="en-US" dirty="0">
                <a:solidFill>
                  <a:srgbClr val="000000"/>
                </a:solidFill>
                <a:latin typeface="Calibri" charset="0"/>
              </a:rPr>
              <a:t>Use these as your blueprint to improve standard care</a:t>
            </a:r>
            <a:endParaRPr lang="en-US" dirty="0"/>
          </a:p>
        </p:txBody>
      </p:sp>
    </p:spTree>
    <p:extLst>
      <p:ext uri="{BB962C8B-B14F-4D97-AF65-F5344CB8AC3E}">
        <p14:creationId xmlns:p14="http://schemas.microsoft.com/office/powerpoint/2010/main" val="1646965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Improving Standard Processes for All Patients</a:t>
            </a:r>
            <a:endParaRPr lang="en-US" sz="2800" dirty="0"/>
          </a:p>
        </p:txBody>
      </p:sp>
      <p:sp>
        <p:nvSpPr>
          <p:cNvPr id="5" name="Content Placeholder 4"/>
          <p:cNvSpPr>
            <a:spLocks noGrp="1"/>
          </p:cNvSpPr>
          <p:nvPr>
            <p:ph idx="1"/>
          </p:nvPr>
        </p:nvSpPr>
        <p:spPr/>
        <p:txBody>
          <a:bodyPr/>
          <a:lstStyle/>
          <a:p>
            <a:pPr lvl="0"/>
            <a:r>
              <a:rPr lang="en-US" sz="2000" dirty="0"/>
              <a:t>Identify all patients at high-risk of </a:t>
            </a:r>
            <a:r>
              <a:rPr lang="en-US" sz="2000" dirty="0" smtClean="0"/>
              <a:t>readmission</a:t>
            </a:r>
            <a:endParaRPr lang="en-US" sz="2000" dirty="0"/>
          </a:p>
          <a:p>
            <a:pPr lvl="0"/>
            <a:r>
              <a:rPr lang="en-US" sz="2000" dirty="0"/>
              <a:t>Assess all patients for clinical, behavioral and social </a:t>
            </a:r>
            <a:r>
              <a:rPr lang="en-US" sz="2000" dirty="0" smtClean="0"/>
              <a:t>needs</a:t>
            </a:r>
            <a:endParaRPr lang="en-US" sz="2000" dirty="0"/>
          </a:p>
          <a:p>
            <a:pPr lvl="0"/>
            <a:r>
              <a:rPr lang="en-US" sz="2000" dirty="0"/>
              <a:t>Communicate with patients simply and </a:t>
            </a:r>
            <a:r>
              <a:rPr lang="en-US" sz="2000" dirty="0" smtClean="0"/>
              <a:t>effectively</a:t>
            </a:r>
            <a:endParaRPr lang="en-US" sz="2000" dirty="0"/>
          </a:p>
          <a:p>
            <a:pPr lvl="0"/>
            <a:r>
              <a:rPr lang="en-US" sz="2000" dirty="0"/>
              <a:t>Link patients to follow-up and post-hospital </a:t>
            </a:r>
            <a:r>
              <a:rPr lang="en-US" sz="2000" dirty="0" smtClean="0"/>
              <a:t>services </a:t>
            </a:r>
            <a:endParaRPr lang="en-US" sz="2000" dirty="0"/>
          </a:p>
          <a:p>
            <a:pPr lvl="0"/>
            <a:r>
              <a:rPr lang="en-US" sz="2000" dirty="0"/>
              <a:t>Provide real-time information to receiving </a:t>
            </a:r>
            <a:r>
              <a:rPr lang="en-US" sz="2000" dirty="0" smtClean="0"/>
              <a:t>providers</a:t>
            </a:r>
            <a:endParaRPr lang="en-US" sz="2000" dirty="0"/>
          </a:p>
          <a:p>
            <a:pPr lvl="0"/>
            <a:r>
              <a:rPr lang="en-US" sz="2000" dirty="0"/>
              <a:t>Ensure timely post-discharge </a:t>
            </a:r>
            <a:r>
              <a:rPr lang="en-US" sz="2000" dirty="0" smtClean="0"/>
              <a:t>contact</a:t>
            </a:r>
            <a:endParaRPr lang="en-US" sz="2000" dirty="0"/>
          </a:p>
          <a:p>
            <a:pPr marL="0" lvl="0" indent="0">
              <a:buNone/>
            </a:pPr>
            <a:endParaRPr lang="en-US" sz="2000" dirty="0" smtClean="0"/>
          </a:p>
          <a:p>
            <a:pPr marL="0" lvl="0" indent="0">
              <a:buNone/>
            </a:pPr>
            <a:r>
              <a:rPr lang="en-US" sz="2000" dirty="0" smtClean="0"/>
              <a:t>AND</a:t>
            </a:r>
          </a:p>
          <a:p>
            <a:pPr lvl="0"/>
            <a:r>
              <a:rPr lang="en-US" sz="2000" dirty="0" smtClean="0"/>
              <a:t>Have a process</a:t>
            </a:r>
          </a:p>
          <a:p>
            <a:pPr lvl="0"/>
            <a:r>
              <a:rPr lang="en-US" sz="2000" dirty="0" smtClean="0"/>
              <a:t>Track, trend and review readmissions</a:t>
            </a:r>
          </a:p>
          <a:p>
            <a:pPr lvl="0"/>
            <a:r>
              <a:rPr lang="en-US" sz="2000" dirty="0" smtClean="0"/>
              <a:t>Continuously improve the process to better meet needs</a:t>
            </a:r>
          </a:p>
          <a:p>
            <a:pPr lvl="0"/>
            <a:endParaRPr lang="en-US" sz="2000" dirty="0"/>
          </a:p>
          <a:p>
            <a:pPr lvl="0"/>
            <a:endParaRPr lang="en-US" sz="2000" dirty="0" smtClean="0"/>
          </a:p>
          <a:p>
            <a:pPr lvl="0"/>
            <a:endParaRPr lang="en-US" sz="2000" dirty="0"/>
          </a:p>
          <a:p>
            <a:endParaRPr lang="en-US" sz="2000" dirty="0"/>
          </a:p>
        </p:txBody>
      </p:sp>
    </p:spTree>
    <p:extLst>
      <p:ext uri="{BB962C8B-B14F-4D97-AF65-F5344CB8AC3E}">
        <p14:creationId xmlns:p14="http://schemas.microsoft.com/office/powerpoint/2010/main" val="2612542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Excerpts from Recent CMS Guidance and Proposal</a:t>
            </a:r>
            <a:endParaRPr lang="en-US" sz="3000" dirty="0"/>
          </a:p>
        </p:txBody>
      </p:sp>
      <p:sp>
        <p:nvSpPr>
          <p:cNvPr id="4" name="Text Placeholder 1"/>
          <p:cNvSpPr>
            <a:spLocks noGrp="1"/>
          </p:cNvSpPr>
          <p:nvPr>
            <p:ph idx="1"/>
          </p:nvPr>
        </p:nvSpPr>
        <p:spPr>
          <a:xfrm>
            <a:off x="457200" y="1612901"/>
            <a:ext cx="8229600" cy="4419600"/>
          </a:xfrm>
        </p:spPr>
        <p:txBody>
          <a:bodyPr anchor="t">
            <a:normAutofit/>
          </a:bodyPr>
          <a:lstStyle/>
          <a:p>
            <a:pPr marL="285750" indent="-285750" algn="l">
              <a:spcBef>
                <a:spcPts val="600"/>
              </a:spcBef>
              <a:buFont typeface="Arial"/>
              <a:buChar char="•"/>
            </a:pPr>
            <a:r>
              <a:rPr lang="en-US" sz="1400" dirty="0" smtClean="0"/>
              <a:t>Have a </a:t>
            </a:r>
            <a:r>
              <a:rPr lang="en-US" sz="1400" b="1" i="1" dirty="0" smtClean="0"/>
              <a:t>written discharge process</a:t>
            </a:r>
            <a:r>
              <a:rPr lang="en-US" sz="1400" i="1" dirty="0" smtClean="0"/>
              <a:t> </a:t>
            </a:r>
            <a:r>
              <a:rPr lang="en-US" sz="1400" dirty="0" smtClean="0"/>
              <a:t>approved by governing body</a:t>
            </a:r>
          </a:p>
          <a:p>
            <a:pPr marL="285750" indent="-285750">
              <a:spcBef>
                <a:spcPts val="600"/>
              </a:spcBef>
              <a:buFont typeface="Arial"/>
              <a:buChar char="•"/>
            </a:pPr>
            <a:r>
              <a:rPr lang="en-US" sz="1400" b="1" i="1" dirty="0" smtClean="0"/>
              <a:t>Analyze and track </a:t>
            </a:r>
            <a:r>
              <a:rPr lang="en-US" sz="1400" dirty="0" smtClean="0"/>
              <a:t>readmissions</a:t>
            </a:r>
          </a:p>
          <a:p>
            <a:pPr marL="285750" indent="-285750">
              <a:spcBef>
                <a:spcPts val="600"/>
              </a:spcBef>
              <a:buFont typeface="Arial"/>
              <a:buChar char="•"/>
            </a:pPr>
            <a:r>
              <a:rPr lang="en-US" sz="1400" b="1" i="1" dirty="0" smtClean="0"/>
              <a:t>Review readmissions </a:t>
            </a:r>
            <a:r>
              <a:rPr lang="en-US" sz="1400" dirty="0" smtClean="0"/>
              <a:t>and look for patterns</a:t>
            </a:r>
          </a:p>
          <a:p>
            <a:pPr marL="285750" indent="-285750">
              <a:spcBef>
                <a:spcPts val="600"/>
              </a:spcBef>
              <a:buFont typeface="Arial"/>
              <a:buChar char="•"/>
            </a:pPr>
            <a:r>
              <a:rPr lang="en-US" sz="1400" i="1" dirty="0" smtClean="0"/>
              <a:t>R</a:t>
            </a:r>
            <a:r>
              <a:rPr lang="en-US" sz="1400" b="1" i="1" dirty="0" smtClean="0"/>
              <a:t>egularly review and improve </a:t>
            </a:r>
            <a:r>
              <a:rPr lang="en-US" sz="1400" dirty="0" smtClean="0"/>
              <a:t>the discharge processes</a:t>
            </a:r>
            <a:endParaRPr lang="en-US" sz="1400" b="1" dirty="0" smtClean="0"/>
          </a:p>
          <a:p>
            <a:pPr marL="285750" indent="-285750" algn="l">
              <a:spcBef>
                <a:spcPts val="600"/>
              </a:spcBef>
              <a:buFont typeface="Arial"/>
              <a:buChar char="•"/>
            </a:pPr>
            <a:r>
              <a:rPr lang="en-US" sz="1400" b="1" i="1" dirty="0" smtClean="0"/>
              <a:t>Every patient </a:t>
            </a:r>
            <a:r>
              <a:rPr lang="en-US" sz="1400" dirty="0" smtClean="0"/>
              <a:t>in inpatient or observation needs a discharge plan</a:t>
            </a:r>
          </a:p>
          <a:p>
            <a:pPr marL="285750" indent="-285750" algn="l">
              <a:spcBef>
                <a:spcPts val="600"/>
              </a:spcBef>
              <a:buFont typeface="Arial"/>
              <a:buChar char="•"/>
            </a:pPr>
            <a:r>
              <a:rPr lang="en-US" sz="1400" dirty="0" smtClean="0"/>
              <a:t>Actively solicit the preferences of the patient and </a:t>
            </a:r>
            <a:r>
              <a:rPr lang="en-US" sz="1400" b="1" i="1" dirty="0" smtClean="0"/>
              <a:t>family/friends/support person</a:t>
            </a:r>
          </a:p>
          <a:p>
            <a:pPr marL="285750" indent="-285750" algn="l">
              <a:spcBef>
                <a:spcPts val="600"/>
              </a:spcBef>
              <a:buFont typeface="Arial"/>
              <a:buChar char="•"/>
            </a:pPr>
            <a:r>
              <a:rPr lang="en-US" sz="1400" dirty="0" smtClean="0"/>
              <a:t>The plan must be able to be </a:t>
            </a:r>
            <a:r>
              <a:rPr lang="en-US" sz="1400" b="1" i="1" dirty="0" smtClean="0"/>
              <a:t>realistically implemented</a:t>
            </a:r>
          </a:p>
          <a:p>
            <a:pPr marL="285750" indent="-285750" algn="l">
              <a:spcBef>
                <a:spcPts val="600"/>
              </a:spcBef>
              <a:buFont typeface="Arial"/>
              <a:buChar char="•"/>
            </a:pPr>
            <a:r>
              <a:rPr lang="en-US" sz="1400" b="1" i="1" dirty="0" smtClean="0"/>
              <a:t>Address behavioral health</a:t>
            </a:r>
            <a:r>
              <a:rPr lang="en-US" sz="1400" i="1" dirty="0" smtClean="0"/>
              <a:t> </a:t>
            </a:r>
            <a:r>
              <a:rPr lang="en-US" sz="1400" dirty="0" smtClean="0"/>
              <a:t>follow up as part of the discharge plan</a:t>
            </a:r>
          </a:p>
          <a:p>
            <a:pPr marL="285750" indent="-285750" algn="l">
              <a:spcBef>
                <a:spcPts val="600"/>
              </a:spcBef>
              <a:buFont typeface="Arial"/>
              <a:buChar char="•"/>
            </a:pPr>
            <a:r>
              <a:rPr lang="en-US" sz="1400" dirty="0" smtClean="0"/>
              <a:t>Provide </a:t>
            </a:r>
            <a:r>
              <a:rPr lang="en-US" sz="1400" b="1" i="1" dirty="0" smtClean="0"/>
              <a:t>customized </a:t>
            </a:r>
            <a:r>
              <a:rPr lang="en-US" sz="1400" dirty="0" smtClean="0"/>
              <a:t>education </a:t>
            </a:r>
          </a:p>
          <a:p>
            <a:pPr marL="285750" indent="-285750" algn="l">
              <a:spcBef>
                <a:spcPts val="600"/>
              </a:spcBef>
              <a:buFont typeface="Arial"/>
              <a:buChar char="•"/>
            </a:pPr>
            <a:r>
              <a:rPr lang="en-US" sz="1400" dirty="0" smtClean="0"/>
              <a:t>Provider verbalized instructions, using the </a:t>
            </a:r>
            <a:r>
              <a:rPr lang="en-US" sz="1400" b="1" i="1" dirty="0" smtClean="0"/>
              <a:t>teach-back </a:t>
            </a:r>
            <a:r>
              <a:rPr lang="en-US" sz="1400" dirty="0" smtClean="0"/>
              <a:t>technique</a:t>
            </a:r>
          </a:p>
          <a:p>
            <a:pPr marL="285750" indent="-285750" algn="l">
              <a:spcBef>
                <a:spcPts val="600"/>
              </a:spcBef>
              <a:buFont typeface="Arial"/>
              <a:buChar char="•"/>
            </a:pPr>
            <a:r>
              <a:rPr lang="en-US" sz="1400" b="1" i="1" dirty="0" smtClean="0"/>
              <a:t>Know capabilities </a:t>
            </a:r>
            <a:r>
              <a:rPr lang="en-US" sz="1400" dirty="0" smtClean="0"/>
              <a:t>community based providers – including Medicaid home and community based services</a:t>
            </a:r>
          </a:p>
          <a:p>
            <a:pPr marL="285750" indent="-285750" algn="l">
              <a:spcBef>
                <a:spcPts val="600"/>
              </a:spcBef>
              <a:buFont typeface="Arial"/>
              <a:buChar char="•"/>
            </a:pPr>
            <a:r>
              <a:rPr lang="en-US" sz="1400" dirty="0"/>
              <a:t>K</a:t>
            </a:r>
            <a:r>
              <a:rPr lang="en-US" sz="1400" dirty="0" smtClean="0"/>
              <a:t>now options for Medicaid long term services and supports or </a:t>
            </a:r>
            <a:r>
              <a:rPr lang="en-US" sz="1400" b="1" i="1" dirty="0" smtClean="0"/>
              <a:t>have a contact at Medicaid </a:t>
            </a:r>
            <a:r>
              <a:rPr lang="en-US" sz="1400" dirty="0" smtClean="0"/>
              <a:t>who can help</a:t>
            </a:r>
          </a:p>
          <a:p>
            <a:pPr marL="285750" indent="-285750" algn="l">
              <a:spcBef>
                <a:spcPts val="600"/>
              </a:spcBef>
              <a:buFont typeface="Arial"/>
              <a:buChar char="•"/>
            </a:pPr>
            <a:r>
              <a:rPr lang="en-US" sz="1400" dirty="0" smtClean="0"/>
              <a:t>Provide patients with </a:t>
            </a:r>
            <a:r>
              <a:rPr lang="en-US" sz="1400" b="1" i="1" dirty="0" smtClean="0"/>
              <a:t>data to inform their choice </a:t>
            </a:r>
            <a:r>
              <a:rPr lang="en-US" sz="1400" dirty="0" smtClean="0"/>
              <a:t>of post-acute providers</a:t>
            </a:r>
          </a:p>
          <a:p>
            <a:pPr marL="285750" indent="-285750" algn="l">
              <a:spcBef>
                <a:spcPts val="600"/>
              </a:spcBef>
              <a:buFont typeface="Arial"/>
              <a:buChar char="•"/>
            </a:pPr>
            <a:r>
              <a:rPr lang="en-US" sz="1400" dirty="0" smtClean="0"/>
              <a:t>Transmit discharge summaries </a:t>
            </a:r>
            <a:r>
              <a:rPr lang="en-US" sz="1400" b="1" i="1" dirty="0" smtClean="0"/>
              <a:t>within 48 hours </a:t>
            </a:r>
            <a:r>
              <a:rPr lang="en-US" sz="1400" dirty="0" smtClean="0"/>
              <a:t>of discharge</a:t>
            </a:r>
          </a:p>
          <a:p>
            <a:pPr marL="285750" indent="-285750" algn="l">
              <a:spcBef>
                <a:spcPts val="600"/>
              </a:spcBef>
              <a:buFont typeface="Arial"/>
              <a:buChar char="•"/>
            </a:pPr>
            <a:r>
              <a:rPr lang="en-US" sz="1400" b="1" i="1" dirty="0" smtClean="0"/>
              <a:t>Follow up </a:t>
            </a:r>
            <a:r>
              <a:rPr lang="en-US" sz="1400" dirty="0" smtClean="0"/>
              <a:t>with patients at high risk of readmission</a:t>
            </a:r>
          </a:p>
        </p:txBody>
      </p:sp>
    </p:spTree>
    <p:extLst>
      <p:ext uri="{BB962C8B-B14F-4D97-AF65-F5344CB8AC3E}">
        <p14:creationId xmlns:p14="http://schemas.microsoft.com/office/powerpoint/2010/main" val="2908855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74C55"/>
      </a:dk2>
      <a:lt2>
        <a:srgbClr val="EFF1F5"/>
      </a:lt2>
      <a:accent1>
        <a:srgbClr val="6B1D74"/>
      </a:accent1>
      <a:accent2>
        <a:srgbClr val="F9B91B"/>
      </a:accent2>
      <a:accent3>
        <a:srgbClr val="8F99AA"/>
      </a:accent3>
      <a:accent4>
        <a:srgbClr val="915795"/>
      </a:accent4>
      <a:accent5>
        <a:srgbClr val="F5F0CD"/>
      </a:accent5>
      <a:accent6>
        <a:srgbClr val="F5F0CD"/>
      </a:accent6>
      <a:hlink>
        <a:srgbClr val="6B1D74"/>
      </a:hlink>
      <a:folHlink>
        <a:srgbClr val="6B1D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1746</TotalTime>
  <Words>1108</Words>
  <Application>Microsoft Office PowerPoint</Application>
  <PresentationFormat>On-screen Show (4:3)</PresentationFormat>
  <Paragraphs>173</Paragraphs>
  <Slides>24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ＭＳ Ｐゴシック</vt:lpstr>
      <vt:lpstr>Arial</vt:lpstr>
      <vt:lpstr>Calibri</vt:lpstr>
      <vt:lpstr>Wingdings</vt:lpstr>
      <vt:lpstr>1_Office Theme</vt:lpstr>
      <vt:lpstr> Designing &amp; Delivering Whole-Person Transitional Care The Hospital Guide to Reducing Medicaid Readmissions</vt:lpstr>
      <vt:lpstr>Agenda</vt:lpstr>
      <vt:lpstr>Objectives</vt:lpstr>
      <vt:lpstr>PowerPoint Presentation</vt:lpstr>
      <vt:lpstr>List of Tools</vt:lpstr>
      <vt:lpstr>The ASPIRE Framework</vt:lpstr>
      <vt:lpstr>Understand evolving guidance and requirements  </vt:lpstr>
      <vt:lpstr>Improving Standard Processes for All Patients</vt:lpstr>
      <vt:lpstr>Excerpts from Recent CMS Guidance and Proposal</vt:lpstr>
      <vt:lpstr>New York Medicaid Transition of Care Process Excerpts from the New York Medicaid “DSRIP Toolkit”</vt:lpstr>
      <vt:lpstr>Understand and Align Rules &amp; Requirements</vt:lpstr>
      <vt:lpstr>Reflect on Current Practice: Still Rare to Do it All</vt:lpstr>
      <vt:lpstr>PowerPoint Presentation</vt:lpstr>
      <vt:lpstr>PowerPoint Presentation</vt:lpstr>
      <vt:lpstr>Screen for and address transitional care needs Identify and address needs for all; identify high-risk patients</vt:lpstr>
      <vt:lpstr>Whole-Person Transitional Care Planning</vt:lpstr>
      <vt:lpstr>Implementation Tips: Standard Care</vt:lpstr>
      <vt:lpstr>Remember to Ask “Why”</vt:lpstr>
      <vt:lpstr>Implementation Tips: High-Risk</vt:lpstr>
      <vt:lpstr>PowerPoint Presentation</vt:lpstr>
      <vt:lpstr>PowerPoint Presentation</vt:lpstr>
      <vt:lpstr>Reliably Implement Processes</vt:lpstr>
      <vt:lpstr>Summary</vt:lpstr>
      <vt:lpstr> Thank you for your commitment to reducing readmissions</vt:lpstr>
    </vt:vector>
  </TitlesOfParts>
  <Company>Collaborative Healthcare Strategies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&amp; Delivering Whole-Person Transitional Care The Hospital Guide to Reducing Medicaid Readmissions Webinar 4</dc:title>
  <dc:subject>AHRQ Medicaid Readmissions Guide</dc:subject>
  <dc:creator>Agency for Healthcare Research and Quality</dc:creator>
  <cp:keywords>ASPIRE, Medicaid Readmissions, Webinar</cp:keywords>
  <cp:lastModifiedBy>Angel</cp:lastModifiedBy>
  <cp:revision>38</cp:revision>
  <dcterms:created xsi:type="dcterms:W3CDTF">2016-08-11T15:33:32Z</dcterms:created>
  <dcterms:modified xsi:type="dcterms:W3CDTF">2016-09-09T01:19:31Z</dcterms:modified>
</cp:coreProperties>
</file>