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6.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31.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1.xml" ContentType="application/vnd.openxmlformats-officedocument.themeOverride+xml"/>
  <Override PartName="/ppt/notesSlides/notesSlide32.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2.xml" ContentType="application/vnd.openxmlformats-officedocument.themeOverride+xml"/>
  <Override PartName="/ppt/notesSlides/notesSlide33.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6.xml" ContentType="application/vnd.openxmlformats-officedocument.themeOverride+xml"/>
  <Override PartName="/ppt/notesSlides/notesSlide34.xml" ContentType="application/vnd.openxmlformats-officedocument.presentationml.notesSlid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7.xml" ContentType="application/vnd.openxmlformats-officedocument.themeOverride+xml"/>
  <Override PartName="/ppt/notesSlides/notesSlide35.xml" ContentType="application/vnd.openxmlformats-officedocument.presentationml.notesSlide+xml"/>
  <Override PartName="/ppt/charts/chart19.xml" ContentType="application/vnd.openxmlformats-officedocument.drawingml.chart+xml"/>
  <Override PartName="/ppt/theme/themeOverride18.xml" ContentType="application/vnd.openxmlformats-officedocument.themeOverride+xml"/>
  <Override PartName="/ppt/notesSlides/notesSlide36.xml" ContentType="application/vnd.openxmlformats-officedocument.presentationml.notesSlide+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9.xml" ContentType="application/vnd.openxmlformats-officedocument.themeOverride+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0.xml" ContentType="application/vnd.openxmlformats-officedocument.themeOverride+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1.xml" ContentType="application/vnd.openxmlformats-officedocument.themeOverride+xml"/>
  <Override PartName="/ppt/charts/chart23.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2.xml" ContentType="application/vnd.openxmlformats-officedocument.themeOverride+xml"/>
  <Override PartName="/ppt/notesSlides/notesSlide37.xml" ContentType="application/vnd.openxmlformats-officedocument.presentationml.notesSlide+xml"/>
  <Override PartName="/ppt/charts/chart24.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3.xml" ContentType="application/vnd.openxmlformats-officedocument.themeOverride+xml"/>
  <Override PartName="/ppt/notesSlides/notesSlide38.xml" ContentType="application/vnd.openxmlformats-officedocument.presentationml.notesSlide+xml"/>
  <Override PartName="/ppt/charts/chart25.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4.xml" ContentType="application/vnd.openxmlformats-officedocument.themeOverride+xml"/>
  <Override PartName="/ppt/charts/chart26.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5.xml" ContentType="application/vnd.openxmlformats-officedocument.themeOverride+xml"/>
  <Override PartName="/ppt/charts/chart27.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6.xml" ContentType="application/vnd.openxmlformats-officedocument.themeOverride+xml"/>
  <Override PartName="/ppt/charts/chart28.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7.xml" ContentType="application/vnd.openxmlformats-officedocument.themeOverride+xml"/>
  <Override PartName="/ppt/notesSlides/notesSlide39.xml" ContentType="application/vnd.openxmlformats-officedocument.presentationml.notesSlide+xml"/>
  <Override PartName="/ppt/charts/chart29.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8.xml" ContentType="application/vnd.openxmlformats-officedocument.themeOverride+xml"/>
  <Override PartName="/ppt/notesSlides/notesSlide40.xml" ContentType="application/vnd.openxmlformats-officedocument.presentationml.notesSlide+xml"/>
  <Override PartName="/ppt/charts/chart30.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1.xml" ContentType="application/vnd.openxmlformats-officedocument.presentationml.notesSlide+xml"/>
  <Override PartName="/ppt/charts/chart31.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9.xml" ContentType="application/vnd.openxmlformats-officedocument.themeOverride+xml"/>
  <Override PartName="/ppt/charts/chart32.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30.xml" ContentType="application/vnd.openxmlformats-officedocument.themeOverride+xml"/>
  <Override PartName="/ppt/charts/chart33.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31.xml" ContentType="application/vnd.openxmlformats-officedocument.themeOverride+xml"/>
  <Override PartName="/ppt/charts/chart34.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32.xml" ContentType="application/vnd.openxmlformats-officedocument.themeOverride+xml"/>
  <Override PartName="/ppt/notesSlides/notesSlide42.xml" ContentType="application/vnd.openxmlformats-officedocument.presentationml.notesSlide+xml"/>
  <Override PartName="/ppt/charts/chart35.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33.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6.xml" ContentType="application/vnd.openxmlformats-officedocument.drawingml.chart+xml"/>
  <Override PartName="/ppt/theme/themeOverride34.xml" ContentType="application/vnd.openxmlformats-officedocument.themeOverride+xml"/>
  <Override PartName="/ppt/notesSlides/notesSlide48.xml" ContentType="application/vnd.openxmlformats-officedocument.presentationml.notesSlide+xml"/>
  <Override PartName="/ppt/charts/chart37.xml" ContentType="application/vnd.openxmlformats-officedocument.drawingml.chart+xml"/>
  <Override PartName="/ppt/theme/themeOverride35.xml" ContentType="application/vnd.openxmlformats-officedocument.themeOverride+xml"/>
  <Override PartName="/ppt/notesSlides/notesSlide49.xml" ContentType="application/vnd.openxmlformats-officedocument.presentationml.notesSlide+xml"/>
  <Override PartName="/ppt/charts/chart38.xml" ContentType="application/vnd.openxmlformats-officedocument.drawingml.chart+xml"/>
  <Override PartName="/ppt/theme/themeOverride36.xml" ContentType="application/vnd.openxmlformats-officedocument.themeOverride+xml"/>
  <Override PartName="/ppt/notesSlides/notesSlide50.xml" ContentType="application/vnd.openxmlformats-officedocument.presentationml.notesSlide+xml"/>
  <Override PartName="/ppt/charts/chart39.xml" ContentType="application/vnd.openxmlformats-officedocument.drawingml.chart+xml"/>
  <Override PartName="/ppt/theme/themeOverride37.xml" ContentType="application/vnd.openxmlformats-officedocument.themeOverride+xml"/>
  <Override PartName="/ppt/charts/chart40.xml" ContentType="application/vnd.openxmlformats-officedocument.drawingml.chart+xml"/>
  <Override PartName="/ppt/theme/themeOverride38.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41.xml" ContentType="application/vnd.openxmlformats-officedocument.drawingml.chart+xml"/>
  <Override PartName="/ppt/theme/themeOverride39.xml" ContentType="application/vnd.openxmlformats-officedocument.themeOverride+xml"/>
  <Override PartName="/ppt/drawings/drawing1.xml" ContentType="application/vnd.openxmlformats-officedocument.drawingml.chartshapes+xml"/>
  <Override PartName="/ppt/notesSlides/notesSlide54.xml" ContentType="application/vnd.openxmlformats-officedocument.presentationml.notesSlide+xml"/>
  <Override PartName="/ppt/charts/chart42.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55.xml" ContentType="application/vnd.openxmlformats-officedocument.presentationml.notesSlide+xml"/>
  <Override PartName="/ppt/charts/chart43.xml" ContentType="application/vnd.openxmlformats-officedocument.drawingml.chart+xml"/>
  <Override PartName="/ppt/theme/themeOverride40.xml" ContentType="application/vnd.openxmlformats-officedocument.themeOverride+xml"/>
  <Override PartName="/ppt/notesSlides/notesSlide56.xml" ContentType="application/vnd.openxmlformats-officedocument.presentationml.notesSlide+xml"/>
  <Override PartName="/ppt/charts/chart44.xml" ContentType="application/vnd.openxmlformats-officedocument.drawingml.chart+xml"/>
  <Override PartName="/ppt/theme/themeOverride41.xml" ContentType="application/vnd.openxmlformats-officedocument.themeOverride+xml"/>
  <Override PartName="/ppt/notesSlides/notesSlide57.xml" ContentType="application/vnd.openxmlformats-officedocument.presentationml.notesSlide+xml"/>
  <Override PartName="/ppt/charts/chart45.xml" ContentType="application/vnd.openxmlformats-officedocument.drawingml.chart+xml"/>
  <Override PartName="/ppt/theme/themeOverride42.xml" ContentType="application/vnd.openxmlformats-officedocument.themeOverride+xml"/>
  <Override PartName="/ppt/notesSlides/notesSlide58.xml" ContentType="application/vnd.openxmlformats-officedocument.presentationml.notesSlide+xml"/>
  <Override PartName="/ppt/charts/chart46.xml" ContentType="application/vnd.openxmlformats-officedocument.drawingml.chart+xml"/>
  <Override PartName="/ppt/theme/themeOverride43.xml" ContentType="application/vnd.openxmlformats-officedocument.themeOverride+xml"/>
  <Override PartName="/ppt/notesSlides/notesSlide59.xml" ContentType="application/vnd.openxmlformats-officedocument.presentationml.notesSlide+xml"/>
  <Override PartName="/ppt/charts/chart47.xml" ContentType="application/vnd.openxmlformats-officedocument.drawingml.chart+xml"/>
  <Override PartName="/ppt/theme/themeOverride44.xml" ContentType="application/vnd.openxmlformats-officedocument.themeOverride+xml"/>
  <Override PartName="/ppt/notesSlides/notesSlide60.xml" ContentType="application/vnd.openxmlformats-officedocument.presentationml.notesSlide+xml"/>
  <Override PartName="/ppt/charts/chart48.xml" ContentType="application/vnd.openxmlformats-officedocument.drawingml.chart+xml"/>
  <Override PartName="/ppt/theme/themeOverride45.xml" ContentType="application/vnd.openxmlformats-officedocument.themeOverride+xml"/>
  <Override PartName="/ppt/notesSlides/notesSlide61.xml" ContentType="application/vnd.openxmlformats-officedocument.presentationml.notesSlide+xml"/>
  <Override PartName="/ppt/charts/chart4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50.xml" ContentType="application/vnd.openxmlformats-officedocument.drawingml.chart+xml"/>
  <Override PartName="/ppt/theme/themeOverride46.xml" ContentType="application/vnd.openxmlformats-officedocument.themeOverride+xml"/>
  <Override PartName="/ppt/charts/chart51.xml" ContentType="application/vnd.openxmlformats-officedocument.drawingml.chart+xml"/>
  <Override PartName="/ppt/theme/themeOverride47.xml" ContentType="application/vnd.openxmlformats-officedocument.themeOverride+xml"/>
  <Override PartName="/ppt/notesSlides/notesSlide66.xml" ContentType="application/vnd.openxmlformats-officedocument.presentationml.notesSlide+xml"/>
  <Override PartName="/ppt/charts/chart52.xml" ContentType="application/vnd.openxmlformats-officedocument.drawingml.chart+xml"/>
  <Override PartName="/ppt/theme/themeOverride48.xml" ContentType="application/vnd.openxmlformats-officedocument.themeOverride+xml"/>
  <Override PartName="/ppt/charts/chart53.xml" ContentType="application/vnd.openxmlformats-officedocument.drawingml.chart+xml"/>
  <Override PartName="/ppt/theme/themeOverride49.xml" ContentType="application/vnd.openxmlformats-officedocument.themeOverride+xml"/>
  <Override PartName="/ppt/notesSlides/notesSlide67.xml" ContentType="application/vnd.openxmlformats-officedocument.presentationml.notesSlide+xml"/>
  <Override PartName="/ppt/charts/chart54.xml" ContentType="application/vnd.openxmlformats-officedocument.drawingml.chart+xml"/>
  <Override PartName="/ppt/theme/themeOverride50.xml" ContentType="application/vnd.openxmlformats-officedocument.themeOverride+xml"/>
  <Override PartName="/ppt/notesSlides/notesSlide68.xml" ContentType="application/vnd.openxmlformats-officedocument.presentationml.notesSlide+xml"/>
  <Override PartName="/ppt/charts/chart55.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56.xml" ContentType="application/vnd.openxmlformats-officedocument.drawingml.chart+xml"/>
  <Override PartName="/ppt/theme/themeOverride51.xml" ContentType="application/vnd.openxmlformats-officedocument.themeOverride+xml"/>
  <Override PartName="/ppt/notesSlides/notesSlide74.xml" ContentType="application/vnd.openxmlformats-officedocument.presentationml.notesSlide+xml"/>
  <Override PartName="/ppt/charts/chart57.xml" ContentType="application/vnd.openxmlformats-officedocument.drawingml.chart+xml"/>
  <Override PartName="/ppt/theme/themeOverride52.xml" ContentType="application/vnd.openxmlformats-officedocument.themeOverride+xml"/>
  <Override PartName="/ppt/notesSlides/notesSlide75.xml" ContentType="application/vnd.openxmlformats-officedocument.presentationml.notesSlide+xml"/>
  <Override PartName="/ppt/charts/chart58.xml" ContentType="application/vnd.openxmlformats-officedocument.drawingml.chart+xml"/>
  <Override PartName="/ppt/theme/themeOverride53.xml" ContentType="application/vnd.openxmlformats-officedocument.themeOverr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59.xml" ContentType="application/vnd.openxmlformats-officedocument.drawingml.chart+xml"/>
  <Override PartName="/ppt/theme/themeOverride54.xml" ContentType="application/vnd.openxmlformats-officedocument.themeOverride+xml"/>
  <Override PartName="/ppt/notesSlides/notesSlide81.xml" ContentType="application/vnd.openxmlformats-officedocument.presentationml.notesSlide+xml"/>
  <Override PartName="/ppt/charts/chart60.xml" ContentType="application/vnd.openxmlformats-officedocument.drawingml.chart+xml"/>
  <Override PartName="/ppt/theme/themeOverride55.xml" ContentType="application/vnd.openxmlformats-officedocument.themeOverride+xml"/>
  <Override PartName="/ppt/notesSlides/notesSlide82.xml" ContentType="application/vnd.openxmlformats-officedocument.presentationml.notesSlide+xml"/>
  <Override PartName="/ppt/charts/chart61.xml" ContentType="application/vnd.openxmlformats-officedocument.drawingml.chart+xml"/>
  <Override PartName="/ppt/theme/themeOverride56.xml" ContentType="application/vnd.openxmlformats-officedocument.themeOverride+xml"/>
  <Override PartName="/ppt/notesSlides/notesSlide83.xml" ContentType="application/vnd.openxmlformats-officedocument.presentationml.notesSlide+xml"/>
  <Override PartName="/ppt/charts/chart62.xml" ContentType="application/vnd.openxmlformats-officedocument.drawingml.chart+xml"/>
  <Override PartName="/ppt/theme/themeOverride57.xml" ContentType="application/vnd.openxmlformats-officedocument.themeOverride+xml"/>
  <Override PartName="/ppt/notesSlides/notesSlide84.xml" ContentType="application/vnd.openxmlformats-officedocument.presentationml.notesSlide+xml"/>
  <Override PartName="/ppt/charts/chart63.xml" ContentType="application/vnd.openxmlformats-officedocument.drawingml.chart+xml"/>
  <Override PartName="/ppt/theme/themeOverride58.xml" ContentType="application/vnd.openxmlformats-officedocument.themeOverride+xml"/>
  <Override PartName="/ppt/notesSlides/notesSlide85.xml" ContentType="application/vnd.openxmlformats-officedocument.presentationml.notesSlide+xml"/>
  <Override PartName="/ppt/charts/chart64.xml" ContentType="application/vnd.openxmlformats-officedocument.drawingml.chart+xml"/>
  <Override PartName="/ppt/theme/themeOverride59.xml" ContentType="application/vnd.openxmlformats-officedocument.themeOverride+xml"/>
  <Override PartName="/ppt/notesSlides/notesSlide86.xml" ContentType="application/vnd.openxmlformats-officedocument.presentationml.notesSlide+xml"/>
  <Override PartName="/ppt/charts/chart65.xml" ContentType="application/vnd.openxmlformats-officedocument.drawingml.chart+xml"/>
  <Override PartName="/ppt/theme/themeOverride60.xml" ContentType="application/vnd.openxmlformats-officedocument.themeOverride+xml"/>
  <Override PartName="/ppt/notesSlides/notesSlide87.xml" ContentType="application/vnd.openxmlformats-officedocument.presentationml.notesSlide+xml"/>
  <Override PartName="/ppt/charts/chart66.xml" ContentType="application/vnd.openxmlformats-officedocument.drawingml.chart+xml"/>
  <Override PartName="/ppt/theme/themeOverride61.xml" ContentType="application/vnd.openxmlformats-officedocument.themeOverride+xml"/>
  <Override PartName="/ppt/notesSlides/notesSlide88.xml" ContentType="application/vnd.openxmlformats-officedocument.presentationml.notesSlide+xml"/>
  <Override PartName="/ppt/charts/chart67.xml" ContentType="application/vnd.openxmlformats-officedocument.drawingml.chart+xml"/>
  <Override PartName="/ppt/theme/themeOverride62.xml" ContentType="application/vnd.openxmlformats-officedocument.themeOverr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68.xml" ContentType="application/vnd.openxmlformats-officedocument.drawingml.chart+xml"/>
  <Override PartName="/ppt/theme/themeOverride63.xml" ContentType="application/vnd.openxmlformats-officedocument.themeOverride+xml"/>
  <Override PartName="/ppt/notesSlides/notesSlide93.xml" ContentType="application/vnd.openxmlformats-officedocument.presentationml.notesSlide+xml"/>
  <Override PartName="/ppt/charts/chart69.xml" ContentType="application/vnd.openxmlformats-officedocument.drawingml.chart+xml"/>
  <Override PartName="/ppt/theme/themeOverride64.xml" ContentType="application/vnd.openxmlformats-officedocument.themeOverride+xml"/>
  <Override PartName="/ppt/drawings/drawing2.xml" ContentType="application/vnd.openxmlformats-officedocument.drawingml.chartshapes+xml"/>
  <Override PartName="/ppt/charts/chart70.xml" ContentType="application/vnd.openxmlformats-officedocument.drawingml.chart+xml"/>
  <Override PartName="/ppt/theme/themeOverride65.xml" ContentType="application/vnd.openxmlformats-officedocument.themeOverr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71.xml" ContentType="application/vnd.openxmlformats-officedocument.drawingml.chart+xml"/>
  <Override PartName="/ppt/theme/themeOverride66.xml" ContentType="application/vnd.openxmlformats-officedocument.themeOverride+xml"/>
  <Override PartName="/ppt/notesSlides/notesSlide99.xml" ContentType="application/vnd.openxmlformats-officedocument.presentationml.notesSlide+xml"/>
  <Override PartName="/ppt/charts/chart72.xml" ContentType="application/vnd.openxmlformats-officedocument.drawingml.chart+xml"/>
  <Override PartName="/ppt/theme/themeOverride67.xml" ContentType="application/vnd.openxmlformats-officedocument.themeOverride+xml"/>
  <Override PartName="/ppt/charts/chart73.xml" ContentType="application/vnd.openxmlformats-officedocument.drawingml.chart+xml"/>
  <Override PartName="/ppt/theme/themeOverride68.xml" ContentType="application/vnd.openxmlformats-officedocument.themeOverride+xml"/>
  <Override PartName="/ppt/notesSlides/notesSlide100.xml" ContentType="application/vnd.openxmlformats-officedocument.presentationml.notesSlide+xml"/>
  <Override PartName="/ppt/charts/chart74.xml" ContentType="application/vnd.openxmlformats-officedocument.drawingml.chart+xml"/>
  <Override PartName="/ppt/theme/themeOverride69.xml" ContentType="application/vnd.openxmlformats-officedocument.themeOverride+xml"/>
  <Override PartName="/ppt/notesSlides/notesSlide101.xml" ContentType="application/vnd.openxmlformats-officedocument.presentationml.notesSlide+xml"/>
  <Override PartName="/ppt/charts/chart75.xml" ContentType="application/vnd.openxmlformats-officedocument.drawingml.chart+xml"/>
  <Override PartName="/ppt/theme/themeOverride70.xml" ContentType="application/vnd.openxmlformats-officedocument.themeOverride+xml"/>
  <Override PartName="/ppt/notesSlides/notesSlide102.xml" ContentType="application/vnd.openxmlformats-officedocument.presentationml.notesSlide+xml"/>
  <Override PartName="/ppt/charts/chart76.xml" ContentType="application/vnd.openxmlformats-officedocument.drawingml.chart+xml"/>
  <Override PartName="/ppt/theme/themeOverride71.xml" ContentType="application/vnd.openxmlformats-officedocument.themeOverride+xml"/>
  <Override PartName="/ppt/charts/chart77.xml" ContentType="application/vnd.openxmlformats-officedocument.drawingml.chart+xml"/>
  <Override PartName="/ppt/theme/themeOverride72.xml" ContentType="application/vnd.openxmlformats-officedocument.themeOverride+xml"/>
  <Override PartName="/ppt/notesSlides/notesSlide103.xml" ContentType="application/vnd.openxmlformats-officedocument.presentationml.notesSlide+xml"/>
  <Override PartName="/ppt/charts/chart78.xml" ContentType="application/vnd.openxmlformats-officedocument.drawingml.chart+xml"/>
  <Override PartName="/ppt/theme/themeOverride73.xml" ContentType="application/vnd.openxmlformats-officedocument.themeOverride+xml"/>
  <Override PartName="/ppt/charts/chart79.xml" ContentType="application/vnd.openxmlformats-officedocument.drawingml.chart+xml"/>
  <Override PartName="/ppt/theme/themeOverride74.xml" ContentType="application/vnd.openxmlformats-officedocument.themeOverride+xml"/>
  <Override PartName="/ppt/notesSlides/notesSlide104.xml" ContentType="application/vnd.openxmlformats-officedocument.presentationml.notesSlide+xml"/>
  <Override PartName="/ppt/charts/chart80.xml" ContentType="application/vnd.openxmlformats-officedocument.drawingml.chart+xml"/>
  <Override PartName="/ppt/theme/themeOverride75.xml" ContentType="application/vnd.openxmlformats-officedocument.themeOverride+xml"/>
  <Override PartName="/ppt/notesSlides/notesSlide105.xml" ContentType="application/vnd.openxmlformats-officedocument.presentationml.notesSlide+xml"/>
  <Override PartName="/ppt/charts/chart81.xml" ContentType="application/vnd.openxmlformats-officedocument.drawingml.chart+xml"/>
  <Override PartName="/ppt/theme/themeOverride76.xml" ContentType="application/vnd.openxmlformats-officedocument.themeOverr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charts/chart82.xml" ContentType="application/vnd.openxmlformats-officedocument.drawingml.chart+xml"/>
  <Override PartName="/ppt/notesSlides/notesSlide110.xml" ContentType="application/vnd.openxmlformats-officedocument.presentationml.notesSlide+xml"/>
  <Override PartName="/ppt/charts/chart83.xml" ContentType="application/vnd.openxmlformats-officedocument.drawingml.chart+xml"/>
  <Override PartName="/ppt/theme/themeOverride77.xml" ContentType="application/vnd.openxmlformats-officedocument.themeOverr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charts/chart84.xml" ContentType="application/vnd.openxmlformats-officedocument.drawingml.chart+xml"/>
  <Override PartName="/ppt/notesSlides/notesSlide114.xml" ContentType="application/vnd.openxmlformats-officedocument.presentationml.notesSlide+xml"/>
  <Override PartName="/ppt/charts/chart85.xml" ContentType="application/vnd.openxmlformats-officedocument.drawingml.chart+xml"/>
  <Override PartName="/ppt/theme/themeOverride78.xml" ContentType="application/vnd.openxmlformats-officedocument.themeOverr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charts/chart86.xml" ContentType="application/vnd.openxmlformats-officedocument.drawingml.chart+xml"/>
  <Override PartName="/ppt/theme/themeOverride79.xml" ContentType="application/vnd.openxmlformats-officedocument.themeOverr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Lst>
  <p:notesMasterIdLst>
    <p:notesMasterId r:id="rId143"/>
  </p:notesMasterIdLst>
  <p:handoutMasterIdLst>
    <p:handoutMasterId r:id="rId144"/>
  </p:handoutMasterIdLst>
  <p:sldIdLst>
    <p:sldId id="259" r:id="rId6"/>
    <p:sldId id="704" r:id="rId7"/>
    <p:sldId id="264" r:id="rId8"/>
    <p:sldId id="265" r:id="rId9"/>
    <p:sldId id="266" r:id="rId10"/>
    <p:sldId id="267" r:id="rId11"/>
    <p:sldId id="776" r:id="rId12"/>
    <p:sldId id="790" r:id="rId13"/>
    <p:sldId id="791" r:id="rId14"/>
    <p:sldId id="268" r:id="rId15"/>
    <p:sldId id="780" r:id="rId16"/>
    <p:sldId id="501" r:id="rId17"/>
    <p:sldId id="566" r:id="rId18"/>
    <p:sldId id="614" r:id="rId19"/>
    <p:sldId id="615" r:id="rId20"/>
    <p:sldId id="555" r:id="rId21"/>
    <p:sldId id="562" r:id="rId22"/>
    <p:sldId id="825" r:id="rId23"/>
    <p:sldId id="561" r:id="rId24"/>
    <p:sldId id="563" r:id="rId25"/>
    <p:sldId id="724" r:id="rId26"/>
    <p:sldId id="654" r:id="rId27"/>
    <p:sldId id="655" r:id="rId28"/>
    <p:sldId id="568" r:id="rId29"/>
    <p:sldId id="567" r:id="rId30"/>
    <p:sldId id="757" r:id="rId31"/>
    <p:sldId id="542" r:id="rId32"/>
    <p:sldId id="543" r:id="rId33"/>
    <p:sldId id="756" r:id="rId34"/>
    <p:sldId id="742" r:id="rId35"/>
    <p:sldId id="743" r:id="rId36"/>
    <p:sldId id="744" r:id="rId37"/>
    <p:sldId id="745" r:id="rId38"/>
    <p:sldId id="746" r:id="rId39"/>
    <p:sldId id="747" r:id="rId40"/>
    <p:sldId id="748" r:id="rId41"/>
    <p:sldId id="749" r:id="rId42"/>
    <p:sldId id="750" r:id="rId43"/>
    <p:sldId id="751" r:id="rId44"/>
    <p:sldId id="752" r:id="rId45"/>
    <p:sldId id="753" r:id="rId46"/>
    <p:sldId id="754" r:id="rId47"/>
    <p:sldId id="589" r:id="rId48"/>
    <p:sldId id="590" r:id="rId49"/>
    <p:sldId id="577" r:id="rId50"/>
    <p:sldId id="689" r:id="rId51"/>
    <p:sldId id="759" r:id="rId52"/>
    <p:sldId id="760" r:id="rId53"/>
    <p:sldId id="761" r:id="rId54"/>
    <p:sldId id="762" r:id="rId55"/>
    <p:sldId id="774" r:id="rId56"/>
    <p:sldId id="699" r:id="rId57"/>
    <p:sldId id="739" r:id="rId58"/>
    <p:sldId id="763" r:id="rId59"/>
    <p:sldId id="616" r:id="rId60"/>
    <p:sldId id="764" r:id="rId61"/>
    <p:sldId id="613" r:id="rId62"/>
    <p:sldId id="617" r:id="rId63"/>
    <p:sldId id="738" r:id="rId64"/>
    <p:sldId id="736" r:id="rId65"/>
    <p:sldId id="737" r:id="rId66"/>
    <p:sldId id="830" r:id="rId67"/>
    <p:sldId id="565" r:id="rId68"/>
    <p:sldId id="572" r:id="rId69"/>
    <p:sldId id="569" r:id="rId70"/>
    <p:sldId id="564" r:id="rId71"/>
    <p:sldId id="635" r:id="rId72"/>
    <p:sldId id="636" r:id="rId73"/>
    <p:sldId id="834" r:id="rId74"/>
    <p:sldId id="570" r:id="rId75"/>
    <p:sldId id="579" r:id="rId76"/>
    <p:sldId id="755" r:id="rId77"/>
    <p:sldId id="733" r:id="rId78"/>
    <p:sldId id="734" r:id="rId79"/>
    <p:sldId id="735" r:id="rId80"/>
    <p:sldId id="656" r:id="rId81"/>
    <p:sldId id="833" r:id="rId82"/>
    <p:sldId id="758" r:id="rId83"/>
    <p:sldId id="726" r:id="rId84"/>
    <p:sldId id="727" r:id="rId85"/>
    <p:sldId id="705" r:id="rId86"/>
    <p:sldId id="728" r:id="rId87"/>
    <p:sldId id="729" r:id="rId88"/>
    <p:sldId id="730" r:id="rId89"/>
    <p:sldId id="731" r:id="rId90"/>
    <p:sldId id="715" r:id="rId91"/>
    <p:sldId id="713" r:id="rId92"/>
    <p:sldId id="714" r:id="rId93"/>
    <p:sldId id="832" r:id="rId94"/>
    <p:sldId id="313" r:id="rId95"/>
    <p:sldId id="701" r:id="rId96"/>
    <p:sldId id="740" r:id="rId97"/>
    <p:sldId id="741" r:id="rId98"/>
    <p:sldId id="835" r:id="rId99"/>
    <p:sldId id="782" r:id="rId100"/>
    <p:sldId id="794" r:id="rId101"/>
    <p:sldId id="783" r:id="rId102"/>
    <p:sldId id="786" r:id="rId103"/>
    <p:sldId id="796" r:id="rId104"/>
    <p:sldId id="788" r:id="rId105"/>
    <p:sldId id="826" r:id="rId106"/>
    <p:sldId id="827" r:id="rId107"/>
    <p:sldId id="828" r:id="rId108"/>
    <p:sldId id="797" r:id="rId109"/>
    <p:sldId id="798" r:id="rId110"/>
    <p:sldId id="795" r:id="rId111"/>
    <p:sldId id="775" r:id="rId112"/>
    <p:sldId id="554" r:id="rId113"/>
    <p:sldId id="773" r:id="rId114"/>
    <p:sldId id="694" r:id="rId115"/>
    <p:sldId id="696" r:id="rId116"/>
    <p:sldId id="770" r:id="rId117"/>
    <p:sldId id="771" r:id="rId118"/>
    <p:sldId id="772" r:id="rId119"/>
    <p:sldId id="593" r:id="rId120"/>
    <p:sldId id="836" r:id="rId121"/>
    <p:sldId id="707" r:id="rId122"/>
    <p:sldId id="708" r:id="rId123"/>
    <p:sldId id="709" r:id="rId124"/>
    <p:sldId id="710" r:id="rId125"/>
    <p:sldId id="477" r:id="rId126"/>
    <p:sldId id="621" r:id="rId127"/>
    <p:sldId id="837" r:id="rId128"/>
    <p:sldId id="840" r:id="rId129"/>
    <p:sldId id="841" r:id="rId130"/>
    <p:sldId id="842" r:id="rId131"/>
    <p:sldId id="845" r:id="rId132"/>
    <p:sldId id="846" r:id="rId133"/>
    <p:sldId id="847" r:id="rId134"/>
    <p:sldId id="778" r:id="rId135"/>
    <p:sldId id="781" r:id="rId136"/>
    <p:sldId id="820" r:id="rId137"/>
    <p:sldId id="821" r:id="rId138"/>
    <p:sldId id="822" r:id="rId139"/>
    <p:sldId id="823" r:id="rId140"/>
    <p:sldId id="824" r:id="rId141"/>
    <p:sldId id="829" r:id="rId1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artbook on Patient Safety" id="{ABCDFE29-DB3F-4528-88F1-A0640D68B01C}">
          <p14:sldIdLst>
            <p14:sldId id="259"/>
            <p14:sldId id="704"/>
          </p14:sldIdLst>
        </p14:section>
        <p14:section name="Introduction to NHQDR and Patient Safety" id="{FABE3075-81BF-4408-A192-B8524C9DE399}">
          <p14:sldIdLst>
            <p14:sldId id="264"/>
            <p14:sldId id="265"/>
            <p14:sldId id="266"/>
            <p14:sldId id="267"/>
            <p14:sldId id="776"/>
            <p14:sldId id="790"/>
            <p14:sldId id="791"/>
            <p14:sldId id="268"/>
            <p14:sldId id="780"/>
          </p14:sldIdLst>
        </p14:section>
        <p14:section name="Summary of Trends and Disparities in Patient Safety Measures" id="{A914201B-3F02-48DC-8AC5-74FE1C52CD06}">
          <p14:sldIdLst>
            <p14:sldId id="501"/>
            <p14:sldId id="566"/>
            <p14:sldId id="614"/>
            <p14:sldId id="615"/>
            <p14:sldId id="555"/>
            <p14:sldId id="562"/>
            <p14:sldId id="825"/>
            <p14:sldId id="561"/>
            <p14:sldId id="563"/>
            <p14:sldId id="724"/>
            <p14:sldId id="654"/>
          </p14:sldIdLst>
        </p14:section>
        <p14:section name="Patient Safety in the Hospital Setting" id="{9AD3DA1A-7978-4A66-B3AD-22066C7FB42E}">
          <p14:sldIdLst>
            <p14:sldId id="655"/>
            <p14:sldId id="568"/>
          </p14:sldIdLst>
        </p14:section>
        <p14:section name="Healthcare Associated Infections (HAIs)" id="{C8B5268E-7500-47F9-B928-F4E44E659161}">
          <p14:sldIdLst>
            <p14:sldId id="567"/>
            <p14:sldId id="757"/>
            <p14:sldId id="542"/>
            <p14:sldId id="543"/>
            <p14:sldId id="756"/>
            <p14:sldId id="742"/>
            <p14:sldId id="743"/>
            <p14:sldId id="744"/>
            <p14:sldId id="745"/>
            <p14:sldId id="746"/>
            <p14:sldId id="747"/>
            <p14:sldId id="748"/>
            <p14:sldId id="749"/>
            <p14:sldId id="750"/>
            <p14:sldId id="751"/>
            <p14:sldId id="752"/>
            <p14:sldId id="753"/>
            <p14:sldId id="754"/>
            <p14:sldId id="589"/>
            <p14:sldId id="590"/>
          </p14:sldIdLst>
        </p14:section>
        <p14:section name="Procedure Related Events" id="{777FA033-E6AF-40B1-88AA-D036BF844128}">
          <p14:sldIdLst>
            <p14:sldId id="577"/>
            <p14:sldId id="689"/>
            <p14:sldId id="759"/>
            <p14:sldId id="760"/>
            <p14:sldId id="761"/>
            <p14:sldId id="762"/>
          </p14:sldIdLst>
        </p14:section>
        <p14:section name="Maternal Morbidity and Mortality" id="{739080A6-DC66-4C80-9ADA-B586824B73F5}">
          <p14:sldIdLst>
            <p14:sldId id="774"/>
            <p14:sldId id="699"/>
            <p14:sldId id="739"/>
            <p14:sldId id="763"/>
            <p14:sldId id="616"/>
            <p14:sldId id="764"/>
            <p14:sldId id="613"/>
            <p14:sldId id="617"/>
            <p14:sldId id="738"/>
            <p14:sldId id="736"/>
            <p14:sldId id="737"/>
            <p14:sldId id="830"/>
          </p14:sldIdLst>
        </p14:section>
        <p14:section name="Adverse Drug Events" id="{02534559-C082-4DF9-BA5E-1EA1CCBE095B}">
          <p14:sldIdLst>
            <p14:sldId id="565"/>
            <p14:sldId id="572"/>
            <p14:sldId id="569"/>
            <p14:sldId id="564"/>
            <p14:sldId id="635"/>
            <p14:sldId id="636"/>
            <p14:sldId id="834"/>
          </p14:sldIdLst>
        </p14:section>
        <p14:section name="Patient Safety in the Ambulatory Setting" id="{E9F85EEA-3E55-4104-9C3B-8A9FA9ABB88C}">
          <p14:sldIdLst>
            <p14:sldId id="570"/>
            <p14:sldId id="579"/>
            <p14:sldId id="755"/>
            <p14:sldId id="733"/>
            <p14:sldId id="734"/>
            <p14:sldId id="735"/>
            <p14:sldId id="656"/>
            <p14:sldId id="833"/>
          </p14:sldIdLst>
        </p14:section>
        <p14:section name="Patient Safety in the Nursing Home Setting" id="{8FA23C8B-0B81-42E5-B341-F3AEEAD3F0F3}">
          <p14:sldIdLst>
            <p14:sldId id="758"/>
            <p14:sldId id="726"/>
            <p14:sldId id="727"/>
            <p14:sldId id="705"/>
            <p14:sldId id="728"/>
            <p14:sldId id="729"/>
            <p14:sldId id="730"/>
            <p14:sldId id="731"/>
            <p14:sldId id="715"/>
            <p14:sldId id="713"/>
            <p14:sldId id="714"/>
            <p14:sldId id="832"/>
          </p14:sldIdLst>
        </p14:section>
        <p14:section name="Patient Safety in the Home Health Setting" id="{5E14522F-76B3-495C-B687-4E691D070302}">
          <p14:sldIdLst>
            <p14:sldId id="313"/>
            <p14:sldId id="701"/>
            <p14:sldId id="740"/>
            <p14:sldId id="741"/>
            <p14:sldId id="835"/>
          </p14:sldIdLst>
        </p14:section>
        <p14:section name="Patient Safety, Health Literacy, and Communication" id="{6C5E1A08-1383-4942-9CE3-48EBEC338344}">
          <p14:sldIdLst>
            <p14:sldId id="782"/>
            <p14:sldId id="794"/>
            <p14:sldId id="783"/>
            <p14:sldId id="786"/>
            <p14:sldId id="796"/>
            <p14:sldId id="788"/>
            <p14:sldId id="826"/>
            <p14:sldId id="827"/>
            <p14:sldId id="828"/>
            <p14:sldId id="797"/>
            <p14:sldId id="798"/>
            <p14:sldId id="795"/>
          </p14:sldIdLst>
        </p14:section>
        <p14:section name="Patient Safety Tools, Resources, and Programs Across Multiple Settings" id="{E99DBA42-018C-488D-9962-5FF501F4B428}">
          <p14:sldIdLst>
            <p14:sldId id="775"/>
            <p14:sldId id="554"/>
            <p14:sldId id="773"/>
            <p14:sldId id="694"/>
            <p14:sldId id="696"/>
            <p14:sldId id="770"/>
            <p14:sldId id="771"/>
            <p14:sldId id="772"/>
            <p14:sldId id="593"/>
            <p14:sldId id="836"/>
            <p14:sldId id="707"/>
            <p14:sldId id="708"/>
            <p14:sldId id="709"/>
            <p14:sldId id="710"/>
          </p14:sldIdLst>
        </p14:section>
        <p14:section name="References" id="{7C1F0FED-DFE5-4DA9-BCE5-1A14D58346A2}">
          <p14:sldIdLst>
            <p14:sldId id="477"/>
            <p14:sldId id="621"/>
            <p14:sldId id="837"/>
            <p14:sldId id="840"/>
            <p14:sldId id="841"/>
            <p14:sldId id="842"/>
            <p14:sldId id="845"/>
            <p14:sldId id="846"/>
            <p14:sldId id="847"/>
          </p14:sldIdLst>
        </p14:section>
        <p14:section name="Appendix A: Data Analysis Methods" id="{D155C728-510C-40F2-B977-B8FC3767860B}">
          <p14:sldIdLst>
            <p14:sldId id="778"/>
            <p14:sldId id="781"/>
            <p14:sldId id="820"/>
            <p14:sldId id="821"/>
            <p14:sldId id="822"/>
            <p14:sldId id="823"/>
            <p14:sldId id="824"/>
            <p14:sldId id="8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zam, Irim (AHRQ/CQuIPS)" initials="AI(" lastIdx="12" clrIdx="9">
    <p:extLst>
      <p:ext uri="{19B8F6BF-5375-455C-9EA6-DF929625EA0E}">
        <p15:presenceInfo xmlns:p15="http://schemas.microsoft.com/office/powerpoint/2012/main" userId="S-1-5-21-1747495209-1248221918-2216747781-46239" providerId="AD"/>
      </p:ext>
    </p:extLst>
  </p:cmAuthor>
  <p:cmAuthor id="1" name="Tilahun, Tselote (AHRQ/CQuIPS)" initials="TT(" lastIdx="285" clrIdx="5">
    <p:extLst>
      <p:ext uri="{19B8F6BF-5375-455C-9EA6-DF929625EA0E}">
        <p15:presenceInfo xmlns:p15="http://schemas.microsoft.com/office/powerpoint/2012/main" userId="S-1-5-21-1747495209-1248221918-2216747781-227361" providerId="AD"/>
      </p:ext>
    </p:extLst>
  </p:cmAuthor>
  <p:cmAuthor id="8" name="Chaves, Karen H. (AHRQ)" initials="CKH(" lastIdx="4" clrIdx="10">
    <p:extLst>
      <p:ext uri="{19B8F6BF-5375-455C-9EA6-DF929625EA0E}">
        <p15:presenceInfo xmlns:p15="http://schemas.microsoft.com/office/powerpoint/2012/main" userId="S-1-5-21-1747495209-1248221918-2216747781-6396" providerId="AD"/>
      </p:ext>
    </p:extLst>
  </p:cmAuthor>
  <p:cmAuthor id="2" name="Timashenka, Andrea (AHRQ/CQuIPS)" initials="TA(" lastIdx="9" clrIdx="6">
    <p:extLst>
      <p:ext uri="{19B8F6BF-5375-455C-9EA6-DF929625EA0E}">
        <p15:presenceInfo xmlns:p15="http://schemas.microsoft.com/office/powerpoint/2012/main" userId="S-1-5-21-1747495209-1248221918-2216747781-94532" providerId="AD"/>
      </p:ext>
    </p:extLst>
  </p:cmAuthor>
  <p:cmAuthor id="9" name="Bonnett, Doreen (AHRQ/OC)" initials="BD( [2]" lastIdx="46" clrIdx="11">
    <p:extLst>
      <p:ext uri="{19B8F6BF-5375-455C-9EA6-DF929625EA0E}">
        <p15:presenceInfo xmlns:p15="http://schemas.microsoft.com/office/powerpoint/2012/main" userId="S::Doreen.Bonnett@AHRQ.hhs.gov::77f17307-ce04-411b-a4b0-6ba2fde30653" providerId="AD"/>
      </p:ext>
    </p:extLst>
  </p:cmAuthor>
  <p:cmAuthor id="3" name="Bonnett, Doreen (AHRQ/OC)" initials="BD(" lastIdx="10" clrIdx="2">
    <p:extLst>
      <p:ext uri="{19B8F6BF-5375-455C-9EA6-DF929625EA0E}">
        <p15:presenceInfo xmlns:p15="http://schemas.microsoft.com/office/powerpoint/2012/main" userId="S-1-5-21-1747495209-1248221918-2216747781-22265" providerId="AD"/>
      </p:ext>
    </p:extLst>
  </p:cmAuthor>
  <p:cmAuthor id="4" name="Cindy Strickland" initials="CS" lastIdx="27" clrIdx="3">
    <p:extLst>
      <p:ext uri="{19B8F6BF-5375-455C-9EA6-DF929625EA0E}">
        <p15:presenceInfo xmlns:p15="http://schemas.microsoft.com/office/powerpoint/2012/main" userId="Cindy Strickland" providerId="None"/>
      </p:ext>
    </p:extLst>
  </p:cmAuthor>
  <p:cmAuthor id="5" name="Michael Lichter" initials="ML" lastIdx="2" clrIdx="4">
    <p:extLst>
      <p:ext uri="{19B8F6BF-5375-455C-9EA6-DF929625EA0E}">
        <p15:presenceInfo xmlns:p15="http://schemas.microsoft.com/office/powerpoint/2012/main" userId="Michael Lichter" providerId="None"/>
      </p:ext>
    </p:extLst>
  </p:cmAuthor>
  <p:cmAuthor id="6" name="Hahn, Cecilia (AHRQ)" initials="HC(" lastIdx="23" clrIdx="8">
    <p:extLst>
      <p:ext uri="{19B8F6BF-5375-455C-9EA6-DF929625EA0E}">
        <p15:presenceInfo xmlns:p15="http://schemas.microsoft.com/office/powerpoint/2012/main" userId="S-1-5-21-1747495209-1248221918-2216747781-2326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A54"/>
    <a:srgbClr val="0000FF"/>
    <a:srgbClr val="0072C6"/>
    <a:srgbClr val="548235"/>
    <a:srgbClr val="AABA0A"/>
    <a:srgbClr val="00000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74662" autoAdjust="0"/>
  </p:normalViewPr>
  <p:slideViewPr>
    <p:cSldViewPr>
      <p:cViewPr varScale="1">
        <p:scale>
          <a:sx n="78" d="100"/>
          <a:sy n="78" d="100"/>
        </p:scale>
        <p:origin x="241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1058"/>
    </p:cViewPr>
  </p:sorterViewPr>
  <p:notesViewPr>
    <p:cSldViewPr>
      <p:cViewPr>
        <p:scale>
          <a:sx n="80" d="100"/>
          <a:sy n="80" d="100"/>
        </p:scale>
        <p:origin x="5864" y="13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handoutMaster" Target="handoutMasters/handoutMaster1.xml"/><Relationship Id="rId149"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notesMaster" Target="notesMasters/notesMaster1.xml"/><Relationship Id="rId14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2.xml"/><Relationship Id="rId1" Type="http://schemas.microsoft.com/office/2011/relationships/chartStyle" Target="style22.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6.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7.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8.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9.xlsx"/><Relationship Id="rId1" Type="http://schemas.openxmlformats.org/officeDocument/2006/relationships/themeOverride" Target="../theme/themeOverride3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8.xml"/><Relationship Id="rId1" Type="http://schemas.microsoft.com/office/2011/relationships/chartStyle" Target="style2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0.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1.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2.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4.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5.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29.xml"/><Relationship Id="rId1" Type="http://schemas.microsoft.com/office/2011/relationships/chartStyle" Target="style2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6.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7.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48.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49.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50.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0.xml"/><Relationship Id="rId1" Type="http://schemas.microsoft.com/office/2011/relationships/chartStyle" Target="style30.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51.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52.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53.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5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55.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56.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57.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58.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59.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60.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61.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62.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63.xml"/></Relationships>
</file>

<file path=ppt/charts/_rels/chart6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67.xlsx"/><Relationship Id="rId1" Type="http://schemas.openxmlformats.org/officeDocument/2006/relationships/themeOverride" Target="../theme/themeOverride6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asshares\sasdata\INFORMATICS\PROJECTS\AHRQ\18-19%20AHRQ%20PSOPPC\NPSD\Task%2014_QDR\Biweekly%20QDR%20Meetings\20190715%20Materials%20to%20AHRQ\New%20Chart%20Options\hai%20rate%20from%20ahrq%20scorecard.xlsx" TargetMode="Externa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65.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66.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67.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68.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69.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70.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71.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72.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73.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7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75.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76.xml"/></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77.xml"/></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78.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themeOverride" Target="../theme/themeOverride7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67328626745730868"/>
        </c:manualLayout>
      </c:layout>
      <c:barChart>
        <c:barDir val="col"/>
        <c:grouping val="percentStacked"/>
        <c:varyColors val="0"/>
        <c:ser>
          <c:idx val="2"/>
          <c:order val="0"/>
          <c:tx>
            <c:strRef>
              <c:f>Sheet1!$B$1</c:f>
              <c:strCache>
                <c:ptCount val="1"/>
                <c:pt idx="0">
                  <c:v>Improving</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 (n=174)</c:v>
                </c:pt>
                <c:pt idx="1">
                  <c:v>Person-Centered Care (n=29)</c:v>
                </c:pt>
                <c:pt idx="2">
                  <c:v>Patient Safety (n=26)</c:v>
                </c:pt>
                <c:pt idx="3">
                  <c:v>Healthy Living (n=70)</c:v>
                </c:pt>
                <c:pt idx="4">
                  <c:v>Effective Treatment (n=36)</c:v>
                </c:pt>
                <c:pt idx="5">
                  <c:v>Care Coordination (n=8)</c:v>
                </c:pt>
                <c:pt idx="6">
                  <c:v>Affordable Care (n=5)</c:v>
                </c:pt>
              </c:strCache>
            </c:strRef>
          </c:cat>
          <c:val>
            <c:numRef>
              <c:f>Sheet1!$B$2:$B$8</c:f>
              <c:numCache>
                <c:formatCode>General</c:formatCode>
                <c:ptCount val="7"/>
                <c:pt idx="0">
                  <c:v>87</c:v>
                </c:pt>
                <c:pt idx="1">
                  <c:v>14</c:v>
                </c:pt>
                <c:pt idx="2">
                  <c:v>12</c:v>
                </c:pt>
                <c:pt idx="3">
                  <c:v>41</c:v>
                </c:pt>
                <c:pt idx="4">
                  <c:v>15</c:v>
                </c:pt>
                <c:pt idx="5">
                  <c:v>3</c:v>
                </c:pt>
                <c:pt idx="6">
                  <c:v>2</c:v>
                </c:pt>
              </c:numCache>
            </c:numRef>
          </c:val>
          <c:extLst>
            <c:ext xmlns:c16="http://schemas.microsoft.com/office/drawing/2014/chart" uri="{C3380CC4-5D6E-409C-BE32-E72D297353CC}">
              <c16:uniqueId val="{00000000-7F31-4DAF-A2E0-72424864A145}"/>
            </c:ext>
          </c:extLst>
        </c:ser>
        <c:ser>
          <c:idx val="1"/>
          <c:order val="1"/>
          <c:tx>
            <c:strRef>
              <c:f>Sheet1!$C$1</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31-4DAF-A2E0-72424864A14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 (n=174)</c:v>
                </c:pt>
                <c:pt idx="1">
                  <c:v>Person-Centered Care (n=29)</c:v>
                </c:pt>
                <c:pt idx="2">
                  <c:v>Patient Safety (n=26)</c:v>
                </c:pt>
                <c:pt idx="3">
                  <c:v>Healthy Living (n=70)</c:v>
                </c:pt>
                <c:pt idx="4">
                  <c:v>Effective Treatment (n=36)</c:v>
                </c:pt>
                <c:pt idx="5">
                  <c:v>Care Coordination (n=8)</c:v>
                </c:pt>
                <c:pt idx="6">
                  <c:v>Affordable Care (n=5)</c:v>
                </c:pt>
              </c:strCache>
            </c:strRef>
          </c:cat>
          <c:val>
            <c:numRef>
              <c:f>Sheet1!$C$2:$C$8</c:f>
              <c:numCache>
                <c:formatCode>General</c:formatCode>
                <c:ptCount val="7"/>
                <c:pt idx="0">
                  <c:v>76</c:v>
                </c:pt>
                <c:pt idx="1">
                  <c:v>15</c:v>
                </c:pt>
                <c:pt idx="2">
                  <c:v>13</c:v>
                </c:pt>
                <c:pt idx="3">
                  <c:v>26</c:v>
                </c:pt>
                <c:pt idx="4">
                  <c:v>17</c:v>
                </c:pt>
                <c:pt idx="5">
                  <c:v>2</c:v>
                </c:pt>
                <c:pt idx="6">
                  <c:v>3</c:v>
                </c:pt>
              </c:numCache>
            </c:numRef>
          </c:val>
          <c:extLst>
            <c:ext xmlns:c16="http://schemas.microsoft.com/office/drawing/2014/chart" uri="{C3380CC4-5D6E-409C-BE32-E72D297353CC}">
              <c16:uniqueId val="{00000002-7F31-4DAF-A2E0-72424864A145}"/>
            </c:ext>
          </c:extLst>
        </c:ser>
        <c:ser>
          <c:idx val="0"/>
          <c:order val="2"/>
          <c:tx>
            <c:strRef>
              <c:f>Sheet1!$D$1</c:f>
              <c:strCache>
                <c:ptCount val="1"/>
                <c:pt idx="0">
                  <c:v>Worsening</c:v>
                </c:pt>
              </c:strCache>
            </c:strRef>
          </c:tx>
          <c:spPr>
            <a:solidFill>
              <a:srgbClr val="F9152F"/>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7F31-4DAF-A2E0-72424864A145}"/>
                </c:ext>
              </c:extLst>
            </c:dLbl>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 (n=174)</c:v>
                </c:pt>
                <c:pt idx="1">
                  <c:v>Person-Centered Care (n=29)</c:v>
                </c:pt>
                <c:pt idx="2">
                  <c:v>Patient Safety (n=26)</c:v>
                </c:pt>
                <c:pt idx="3">
                  <c:v>Healthy Living (n=70)</c:v>
                </c:pt>
                <c:pt idx="4">
                  <c:v>Effective Treatment (n=36)</c:v>
                </c:pt>
                <c:pt idx="5">
                  <c:v>Care Coordination (n=8)</c:v>
                </c:pt>
                <c:pt idx="6">
                  <c:v>Affordable Care (n=5)</c:v>
                </c:pt>
              </c:strCache>
            </c:strRef>
          </c:cat>
          <c:val>
            <c:numRef>
              <c:f>Sheet1!$D$2:$D$8</c:f>
              <c:numCache>
                <c:formatCode>General</c:formatCode>
                <c:ptCount val="7"/>
                <c:pt idx="0">
                  <c:v>11</c:v>
                </c:pt>
                <c:pt idx="2">
                  <c:v>1</c:v>
                </c:pt>
                <c:pt idx="3">
                  <c:v>3</c:v>
                </c:pt>
                <c:pt idx="4">
                  <c:v>4</c:v>
                </c:pt>
                <c:pt idx="5">
                  <c:v>3</c:v>
                </c:pt>
              </c:numCache>
            </c:numRef>
          </c:val>
          <c:extLst>
            <c:ext xmlns:c16="http://schemas.microsoft.com/office/drawing/2014/chart" uri="{C3380CC4-5D6E-409C-BE32-E72D297353CC}">
              <c16:uniqueId val="{00000004-7F31-4DAF-A2E0-72424864A145}"/>
            </c:ext>
          </c:extLst>
        </c:ser>
        <c:dLbls>
          <c:showLegendKey val="0"/>
          <c:showVal val="1"/>
          <c:showCatName val="0"/>
          <c:showSerName val="0"/>
          <c:showPercent val="0"/>
          <c:showBubbleSize val="0"/>
        </c:dLbls>
        <c:gapWidth val="150"/>
        <c:overlap val="100"/>
        <c:axId val="106744064"/>
        <c:axId val="107073920"/>
      </c:barChart>
      <c:catAx>
        <c:axId val="106744064"/>
        <c:scaling>
          <c:orientation val="minMax"/>
        </c:scaling>
        <c:delete val="0"/>
        <c:axPos val="b"/>
        <c:numFmt formatCode="General" sourceLinked="1"/>
        <c:majorTickMark val="out"/>
        <c:minorTickMark val="none"/>
        <c:tickLblPos val="nextTo"/>
        <c:txPr>
          <a:bodyPr rot="0" vert="horz"/>
          <a:lstStyle/>
          <a:p>
            <a:pPr>
              <a:defRPr baseline="0"/>
            </a:pPr>
            <a:endParaRPr lang="en-US"/>
          </a:p>
        </c:txPr>
        <c:crossAx val="107073920"/>
        <c:crosses val="autoZero"/>
        <c:auto val="1"/>
        <c:lblAlgn val="ctr"/>
        <c:lblOffset val="100"/>
        <c:tickLblSkip val="1"/>
        <c:tickMarkSkip val="1"/>
        <c:noMultiLvlLbl val="0"/>
      </c:catAx>
      <c:valAx>
        <c:axId val="107073920"/>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06744064"/>
        <c:crosses val="autoZero"/>
        <c:crossBetween val="between"/>
        <c:majorUnit val="0.2"/>
      </c:valAx>
    </c:plotArea>
    <c:legend>
      <c:legendPos val="t"/>
      <c:layout>
        <c:manualLayout>
          <c:xMode val="edge"/>
          <c:yMode val="edge"/>
          <c:x val="0"/>
          <c:y val="1.0723485953145214E-4"/>
          <c:w val="0.99860387643852211"/>
          <c:h val="7.8535997332581195E-2"/>
        </c:manualLayout>
      </c:layout>
      <c:overlay val="0"/>
      <c:txPr>
        <a:bodyPr/>
        <a:lstStyle/>
        <a:p>
          <a:pPr>
            <a:defRPr baseline="0"/>
          </a:pPr>
          <a:endParaRPr lang="en-US"/>
        </a:p>
      </c:txPr>
    </c:legend>
    <c:plotVisOnly val="1"/>
    <c:dispBlanksAs val="gap"/>
    <c:showDLblsOverMax val="0"/>
  </c:chart>
  <c:spPr>
    <a:ln>
      <a:noFill/>
    </a:ln>
  </c:spPr>
  <c:txPr>
    <a:bodyPr/>
    <a:lstStyle/>
    <a:p>
      <a:pPr>
        <a:defRPr sz="1600" baseline="0">
          <a:latin typeface="Calibri" panose="020F050202020403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Midwest</a:t>
            </a:r>
          </a:p>
        </c:rich>
      </c:tx>
      <c:layout>
        <c:manualLayout>
          <c:xMode val="edge"/>
          <c:yMode val="edge"/>
          <c:x val="0.41005395158938468"/>
          <c:y val="1.1111111111111112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4229464795207494"/>
          <c:y val="0.13538057742782153"/>
          <c:w val="0.8224945104357172"/>
          <c:h val="0.62853587051618542"/>
        </c:manualLayout>
      </c:layout>
      <c:barChart>
        <c:barDir val="col"/>
        <c:grouping val="percentStacked"/>
        <c:varyColors val="0"/>
        <c:ser>
          <c:idx val="0"/>
          <c:order val="0"/>
          <c:tx>
            <c:strRef>
              <c:f>CLABSI!$A$7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CLABSI!$B$7:$E$7</c:f>
              <c:numCache>
                <c:formatCode>General</c:formatCode>
                <c:ptCount val="4"/>
                <c:pt idx="0">
                  <c:v>2</c:v>
                </c:pt>
                <c:pt idx="1">
                  <c:v>7</c:v>
                </c:pt>
                <c:pt idx="2">
                  <c:v>6</c:v>
                </c:pt>
                <c:pt idx="3">
                  <c:v>8</c:v>
                </c:pt>
              </c:numCache>
            </c:numRef>
          </c:val>
          <c:extLst>
            <c:ext xmlns:c16="http://schemas.microsoft.com/office/drawing/2014/chart" uri="{C3380CC4-5D6E-409C-BE32-E72D297353CC}">
              <c16:uniqueId val="{00000000-948F-4AEF-834C-6B575A452609}"/>
            </c:ext>
          </c:extLst>
        </c:ser>
        <c:ser>
          <c:idx val="1"/>
          <c:order val="1"/>
          <c:tx>
            <c:strRef>
              <c:f>CLABSI!$A$8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CLABSI!$B$8:$E$8</c:f>
              <c:numCache>
                <c:formatCode>General</c:formatCode>
                <c:ptCount val="4"/>
                <c:pt idx="0">
                  <c:v>8</c:v>
                </c:pt>
                <c:pt idx="1">
                  <c:v>5</c:v>
                </c:pt>
                <c:pt idx="2">
                  <c:v>6</c:v>
                </c:pt>
                <c:pt idx="3">
                  <c:v>4</c:v>
                </c:pt>
              </c:numCache>
            </c:numRef>
          </c:val>
          <c:extLst>
            <c:ext xmlns:c16="http://schemas.microsoft.com/office/drawing/2014/chart" uri="{C3380CC4-5D6E-409C-BE32-E72D297353CC}">
              <c16:uniqueId val="{00000001-948F-4AEF-834C-6B575A452609}"/>
            </c:ext>
          </c:extLst>
        </c:ser>
        <c:ser>
          <c:idx val="2"/>
          <c:order val="2"/>
          <c:tx>
            <c:strRef>
              <c:f>CLABSI!$A$9</c:f>
              <c:strCache>
                <c:ptCount val="1"/>
                <c:pt idx="0">
                  <c:v>Above 1.0</c:v>
                </c:pt>
              </c:strCache>
            </c:strRef>
          </c:tx>
          <c:spPr>
            <a:solidFill>
              <a:srgbClr val="F9152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CLABSI!$B$9:$E$9</c:f>
              <c:numCache>
                <c:formatCode>General</c:formatCode>
                <c:ptCount val="4"/>
                <c:pt idx="0">
                  <c:v>2</c:v>
                </c:pt>
              </c:numCache>
            </c:numRef>
          </c:val>
          <c:extLst>
            <c:ext xmlns:c16="http://schemas.microsoft.com/office/drawing/2014/chart" uri="{C3380CC4-5D6E-409C-BE32-E72D297353CC}">
              <c16:uniqueId val="{00000002-948F-4AEF-834C-6B575A452609}"/>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4671186934966463"/>
          <c:y val="0.88609142607174107"/>
          <c:w val="0.70657626130067075"/>
          <c:h val="0.113908573928258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West</a:t>
            </a:r>
          </a:p>
        </c:rich>
      </c:tx>
      <c:layout>
        <c:manualLayout>
          <c:xMode val="edge"/>
          <c:yMode val="edge"/>
          <c:x val="0.44388888888888883"/>
          <c:y val="0"/>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4229464795207494"/>
          <c:y val="0.1319689413823272"/>
          <c:w val="0.8224945104357172"/>
          <c:h val="0.63207392825896758"/>
        </c:manualLayout>
      </c:layout>
      <c:barChart>
        <c:barDir val="col"/>
        <c:grouping val="percentStacked"/>
        <c:varyColors val="0"/>
        <c:ser>
          <c:idx val="0"/>
          <c:order val="0"/>
          <c:tx>
            <c:strRef>
              <c:f>CLABSI!$A$7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CLABSI!$B$7:$E$7</c:f>
              <c:numCache>
                <c:formatCode>General</c:formatCode>
                <c:ptCount val="4"/>
                <c:pt idx="0">
                  <c:v>4</c:v>
                </c:pt>
                <c:pt idx="1">
                  <c:v>7</c:v>
                </c:pt>
                <c:pt idx="2">
                  <c:v>8</c:v>
                </c:pt>
                <c:pt idx="3">
                  <c:v>9</c:v>
                </c:pt>
              </c:numCache>
            </c:numRef>
          </c:val>
          <c:extLst>
            <c:ext xmlns:c16="http://schemas.microsoft.com/office/drawing/2014/chart" uri="{C3380CC4-5D6E-409C-BE32-E72D297353CC}">
              <c16:uniqueId val="{00000000-4415-4BA6-9C5E-2158A2514BA5}"/>
            </c:ext>
          </c:extLst>
        </c:ser>
        <c:ser>
          <c:idx val="1"/>
          <c:order val="1"/>
          <c:tx>
            <c:strRef>
              <c:f>CLABSI!$A$8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CLABSI!$B$8:$E$8</c:f>
              <c:numCache>
                <c:formatCode>General</c:formatCode>
                <c:ptCount val="4"/>
                <c:pt idx="0">
                  <c:v>9</c:v>
                </c:pt>
                <c:pt idx="1">
                  <c:v>6</c:v>
                </c:pt>
                <c:pt idx="2">
                  <c:v>5</c:v>
                </c:pt>
                <c:pt idx="3">
                  <c:v>4</c:v>
                </c:pt>
              </c:numCache>
            </c:numRef>
          </c:val>
          <c:extLst>
            <c:ext xmlns:c16="http://schemas.microsoft.com/office/drawing/2014/chart" uri="{C3380CC4-5D6E-409C-BE32-E72D297353CC}">
              <c16:uniqueId val="{00000001-4415-4BA6-9C5E-2158A2514BA5}"/>
            </c:ext>
          </c:extLst>
        </c:ser>
        <c:ser>
          <c:idx val="2"/>
          <c:order val="2"/>
          <c:tx>
            <c:strRef>
              <c:f>CLABSI!$A$9</c:f>
              <c:strCache>
                <c:ptCount val="1"/>
                <c:pt idx="0">
                  <c:v>Above 1.0</c:v>
                </c:pt>
              </c:strCache>
            </c:strRef>
          </c:tx>
          <c:spPr>
            <a:solidFill>
              <a:srgbClr val="F9152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CLABSI!$B$9:$E$9</c:f>
              <c:numCache>
                <c:formatCode>General</c:formatCode>
                <c:ptCount val="4"/>
              </c:numCache>
            </c:numRef>
          </c:val>
          <c:extLst>
            <c:ext xmlns:c16="http://schemas.microsoft.com/office/drawing/2014/chart" uri="{C3380CC4-5D6E-409C-BE32-E72D297353CC}">
              <c16:uniqueId val="{00000002-4415-4BA6-9C5E-2158A2514BA5}"/>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4671186934966463"/>
          <c:y val="0.88609142607174107"/>
          <c:w val="0.70657626130067075"/>
          <c:h val="0.113908573928258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South</a:t>
            </a:r>
          </a:p>
        </c:rich>
      </c:tx>
      <c:layout>
        <c:manualLayout>
          <c:xMode val="edge"/>
          <c:yMode val="edge"/>
          <c:x val="0.42749222319432295"/>
          <c:y val="0"/>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4700193725784277"/>
          <c:y val="0.14266229221347332"/>
          <c:w val="0.81662240136649589"/>
          <c:h val="0.60640594925634295"/>
        </c:manualLayout>
      </c:layout>
      <c:barChart>
        <c:barDir val="col"/>
        <c:grouping val="percentStacked"/>
        <c:varyColors val="0"/>
        <c:ser>
          <c:idx val="0"/>
          <c:order val="0"/>
          <c:tx>
            <c:strRef>
              <c:f>CLABSI!$A$7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CLABSI!$B$7:$E$7</c:f>
              <c:numCache>
                <c:formatCode>General</c:formatCode>
                <c:ptCount val="4"/>
                <c:pt idx="1">
                  <c:v>4</c:v>
                </c:pt>
                <c:pt idx="2">
                  <c:v>6</c:v>
                </c:pt>
                <c:pt idx="3">
                  <c:v>13</c:v>
                </c:pt>
              </c:numCache>
            </c:numRef>
          </c:val>
          <c:extLst>
            <c:ext xmlns:c16="http://schemas.microsoft.com/office/drawing/2014/chart" uri="{C3380CC4-5D6E-409C-BE32-E72D297353CC}">
              <c16:uniqueId val="{00000000-B578-4CF5-A59C-D0BABF9C00D3}"/>
            </c:ext>
          </c:extLst>
        </c:ser>
        <c:ser>
          <c:idx val="1"/>
          <c:order val="1"/>
          <c:tx>
            <c:strRef>
              <c:f>CLABSI!$A$8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CLABSI!$B$8:$E$8</c:f>
              <c:numCache>
                <c:formatCode>General</c:formatCode>
                <c:ptCount val="4"/>
                <c:pt idx="0">
                  <c:v>12</c:v>
                </c:pt>
                <c:pt idx="1">
                  <c:v>11</c:v>
                </c:pt>
                <c:pt idx="2">
                  <c:v>11</c:v>
                </c:pt>
                <c:pt idx="3">
                  <c:v>4</c:v>
                </c:pt>
              </c:numCache>
            </c:numRef>
          </c:val>
          <c:extLst>
            <c:ext xmlns:c16="http://schemas.microsoft.com/office/drawing/2014/chart" uri="{C3380CC4-5D6E-409C-BE32-E72D297353CC}">
              <c16:uniqueId val="{00000001-B578-4CF5-A59C-D0BABF9C00D3}"/>
            </c:ext>
          </c:extLst>
        </c:ser>
        <c:ser>
          <c:idx val="2"/>
          <c:order val="2"/>
          <c:tx>
            <c:strRef>
              <c:f>CLABSI!$A$9</c:f>
              <c:strCache>
                <c:ptCount val="1"/>
                <c:pt idx="0">
                  <c:v>Above 1.0</c:v>
                </c:pt>
              </c:strCache>
            </c:strRef>
          </c:tx>
          <c:spPr>
            <a:solidFill>
              <a:srgbClr val="F9152F"/>
            </a:solidFill>
            <a:ln>
              <a:noFill/>
            </a:ln>
            <a:effectLst/>
          </c:spPr>
          <c:invertIfNegative val="0"/>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E05-4C26-971E-94EAAC560819}"/>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E05-4C26-971E-94EAAC560819}"/>
                </c:ext>
              </c:extLst>
            </c:dLbl>
            <c:dLbl>
              <c:idx val="2"/>
              <c:layout>
                <c:manualLayout>
                  <c:x val="8.509696704578594E-2"/>
                  <c:y val="2.9933070866141734E-2"/>
                </c:manualLayout>
              </c:layout>
              <c:tx>
                <c:rich>
                  <a:bodyPr/>
                  <a:lstStyle/>
                  <a:p>
                    <a:fld id="{F9C20095-EDD9-48E4-9FA3-BCF186A9E417}"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578-4CF5-A59C-D0BABF9C00D3}"/>
                </c:ext>
              </c:extLst>
            </c:dLbl>
            <c:dLbl>
              <c:idx val="3"/>
              <c:layout>
                <c:manualLayout>
                  <c:x val="8.3333333333333218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2D-45CA-BDB5-F9E657CCBF99}"/>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CLABSI!$B$9:$E$9</c:f>
              <c:numCache>
                <c:formatCode>General</c:formatCode>
                <c:ptCount val="4"/>
                <c:pt idx="0">
                  <c:v>6</c:v>
                </c:pt>
                <c:pt idx="1">
                  <c:v>3</c:v>
                </c:pt>
                <c:pt idx="2">
                  <c:v>1</c:v>
                </c:pt>
                <c:pt idx="3">
                  <c:v>1</c:v>
                </c:pt>
              </c:numCache>
            </c:numRef>
          </c:val>
          <c:extLst>
            <c:ext xmlns:c16="http://schemas.microsoft.com/office/drawing/2014/chart" uri="{C3380CC4-5D6E-409C-BE32-E72D297353CC}">
              <c16:uniqueId val="{00000003-B578-4CF5-A59C-D0BABF9C00D3}"/>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4671186934966463"/>
          <c:y val="0.87498031496063"/>
          <c:w val="0.70657626130067075"/>
          <c:h val="0.113908573928258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CLABSI!$A$7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CLABSI!$B$7:$E$7</c:f>
              <c:numCache>
                <c:formatCode>General</c:formatCode>
                <c:ptCount val="4"/>
                <c:pt idx="0">
                  <c:v>7</c:v>
                </c:pt>
                <c:pt idx="1">
                  <c:v>21</c:v>
                </c:pt>
                <c:pt idx="2">
                  <c:v>24</c:v>
                </c:pt>
                <c:pt idx="3">
                  <c:v>34</c:v>
                </c:pt>
              </c:numCache>
            </c:numRef>
          </c:val>
          <c:extLst>
            <c:ext xmlns:c16="http://schemas.microsoft.com/office/drawing/2014/chart" uri="{C3380CC4-5D6E-409C-BE32-E72D297353CC}">
              <c16:uniqueId val="{00000000-611F-4BB2-A8B2-B931646A8587}"/>
            </c:ext>
          </c:extLst>
        </c:ser>
        <c:ser>
          <c:idx val="1"/>
          <c:order val="1"/>
          <c:tx>
            <c:strRef>
              <c:f>CLABSI!$A$8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CLABSI!$B$8:$E$8</c:f>
              <c:numCache>
                <c:formatCode>General</c:formatCode>
                <c:ptCount val="4"/>
                <c:pt idx="0">
                  <c:v>37</c:v>
                </c:pt>
                <c:pt idx="1">
                  <c:v>27</c:v>
                </c:pt>
                <c:pt idx="2">
                  <c:v>26</c:v>
                </c:pt>
                <c:pt idx="3">
                  <c:v>16</c:v>
                </c:pt>
              </c:numCache>
            </c:numRef>
          </c:val>
          <c:extLst>
            <c:ext xmlns:c16="http://schemas.microsoft.com/office/drawing/2014/chart" uri="{C3380CC4-5D6E-409C-BE32-E72D297353CC}">
              <c16:uniqueId val="{00000001-611F-4BB2-A8B2-B931646A8587}"/>
            </c:ext>
          </c:extLst>
        </c:ser>
        <c:ser>
          <c:idx val="2"/>
          <c:order val="2"/>
          <c:tx>
            <c:strRef>
              <c:f>CLABSI!$A$9</c:f>
              <c:strCache>
                <c:ptCount val="1"/>
                <c:pt idx="0">
                  <c:v>Above 1.0</c:v>
                </c:pt>
              </c:strCache>
            </c:strRef>
          </c:tx>
          <c:spPr>
            <a:solidFill>
              <a:srgbClr val="F9152F"/>
            </a:solidFill>
            <a:ln>
              <a:noFill/>
            </a:ln>
            <a:effectLst/>
          </c:spPr>
          <c:invertIfNegative val="0"/>
          <c:dLbls>
            <c:dLbl>
              <c:idx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973-440B-A66E-5ECDB4A7832B}"/>
                </c:ext>
              </c:extLst>
            </c:dLbl>
            <c:dLbl>
              <c:idx val="1"/>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973-440B-A66E-5ECDB4A7832B}"/>
                </c:ext>
              </c:extLst>
            </c:dLbl>
            <c:dLbl>
              <c:idx val="2"/>
              <c:layout>
                <c:manualLayout>
                  <c:x val="7.7480801010984743E-2"/>
                  <c:y val="2.8949952684485841E-2"/>
                </c:manualLayout>
              </c:layout>
              <c:showLegendKey val="0"/>
              <c:showVal val="1"/>
              <c:showCatName val="0"/>
              <c:showSerName val="0"/>
              <c:showPercent val="0"/>
              <c:showBubbleSize val="0"/>
              <c:extLst>
                <c:ext xmlns:c15="http://schemas.microsoft.com/office/drawing/2012/chart" uri="{CE6537A1-D6FC-4f65-9D91-7224C49458BB}">
                  <c15:layout>
                    <c:manualLayout>
                      <c:w val="2.218553733788161E-2"/>
                      <c:h val="6.5817959927444769E-2"/>
                    </c:manualLayout>
                  </c15:layout>
                </c:ext>
                <c:ext xmlns:c16="http://schemas.microsoft.com/office/drawing/2014/chart" uri="{C3380CC4-5D6E-409C-BE32-E72D297353CC}">
                  <c16:uniqueId val="{00000002-611F-4BB2-A8B2-B931646A8587}"/>
                </c:ext>
              </c:extLst>
            </c:dLbl>
            <c:dLbl>
              <c:idx val="3"/>
              <c:layout>
                <c:manualLayout>
                  <c:x val="7.4074074074073959E-2"/>
                  <c:y val="2.834467120181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84-44B6-B845-0C49ABBCCCB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CLABSI!$B$9:$E$9</c:f>
              <c:numCache>
                <c:formatCode>General</c:formatCode>
                <c:ptCount val="4"/>
                <c:pt idx="0">
                  <c:v>8</c:v>
                </c:pt>
                <c:pt idx="1">
                  <c:v>4</c:v>
                </c:pt>
                <c:pt idx="2">
                  <c:v>1</c:v>
                </c:pt>
                <c:pt idx="3">
                  <c:v>1</c:v>
                </c:pt>
              </c:numCache>
            </c:numRef>
          </c:val>
          <c:extLst>
            <c:ext xmlns:c16="http://schemas.microsoft.com/office/drawing/2014/chart" uri="{C3380CC4-5D6E-409C-BE32-E72D297353CC}">
              <c16:uniqueId val="{00000003-611F-4BB2-A8B2-B931646A8587}"/>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t"/>
      <c:layout>
        <c:manualLayout>
          <c:xMode val="edge"/>
          <c:yMode val="edge"/>
          <c:x val="0.16549771556333237"/>
          <c:y val="1.1795333320330604E-2"/>
          <c:w val="0.67546867405463207"/>
          <c:h val="7.47076475554403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lgn="just">
        <a:defRPr sz="16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Northeast</a:t>
            </a:r>
          </a:p>
        </c:rich>
      </c:tx>
      <c:layout>
        <c:manualLayout>
          <c:xMode val="edge"/>
          <c:yMode val="edge"/>
          <c:x val="0.39990740740740743"/>
          <c:y val="0"/>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5230056922737163E-2"/>
          <c:y val="0.14422168836581906"/>
          <c:w val="0.84933411101390099"/>
          <c:h val="0.63415223097112861"/>
        </c:manualLayout>
      </c:layout>
      <c:barChart>
        <c:barDir val="col"/>
        <c:grouping val="percentStacked"/>
        <c:varyColors val="0"/>
        <c:ser>
          <c:idx val="0"/>
          <c:order val="0"/>
          <c:tx>
            <c:strRef>
              <c:f>CLABSI!$A$7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CLABSI!$B$7:$E$7</c:f>
              <c:numCache>
                <c:formatCode>General</c:formatCode>
                <c:ptCount val="4"/>
                <c:pt idx="0">
                  <c:v>2</c:v>
                </c:pt>
                <c:pt idx="1">
                  <c:v>3</c:v>
                </c:pt>
                <c:pt idx="2">
                  <c:v>5</c:v>
                </c:pt>
                <c:pt idx="3">
                  <c:v>7</c:v>
                </c:pt>
              </c:numCache>
            </c:numRef>
          </c:val>
          <c:extLst>
            <c:ext xmlns:c16="http://schemas.microsoft.com/office/drawing/2014/chart" uri="{C3380CC4-5D6E-409C-BE32-E72D297353CC}">
              <c16:uniqueId val="{00000000-A063-4048-B530-8EEB7777B79C}"/>
            </c:ext>
          </c:extLst>
        </c:ser>
        <c:ser>
          <c:idx val="1"/>
          <c:order val="1"/>
          <c:tx>
            <c:strRef>
              <c:f>CLABSI!$A$8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CLABSI!$B$8:$E$8</c:f>
              <c:numCache>
                <c:formatCode>General</c:formatCode>
                <c:ptCount val="4"/>
                <c:pt idx="0">
                  <c:v>4</c:v>
                </c:pt>
                <c:pt idx="1">
                  <c:v>6</c:v>
                </c:pt>
                <c:pt idx="2">
                  <c:v>4</c:v>
                </c:pt>
                <c:pt idx="3">
                  <c:v>2</c:v>
                </c:pt>
              </c:numCache>
            </c:numRef>
          </c:val>
          <c:extLst>
            <c:ext xmlns:c16="http://schemas.microsoft.com/office/drawing/2014/chart" uri="{C3380CC4-5D6E-409C-BE32-E72D297353CC}">
              <c16:uniqueId val="{00000001-A063-4048-B530-8EEB7777B79C}"/>
            </c:ext>
          </c:extLst>
        </c:ser>
        <c:ser>
          <c:idx val="2"/>
          <c:order val="2"/>
          <c:tx>
            <c:strRef>
              <c:f>CLABSI!$A$9</c:f>
              <c:strCache>
                <c:ptCount val="1"/>
                <c:pt idx="0">
                  <c:v>Above 1.0</c:v>
                </c:pt>
              </c:strCache>
            </c:strRef>
          </c:tx>
          <c:spPr>
            <a:solidFill>
              <a:srgbClr val="F9152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CLABSI!$B$9:$E$9</c:f>
              <c:numCache>
                <c:formatCode>General</c:formatCode>
                <c:ptCount val="4"/>
                <c:pt idx="0">
                  <c:v>3</c:v>
                </c:pt>
              </c:numCache>
            </c:numRef>
          </c:val>
          <c:extLst>
            <c:ext xmlns:c16="http://schemas.microsoft.com/office/drawing/2014/chart" uri="{C3380CC4-5D6E-409C-BE32-E72D297353CC}">
              <c16:uniqueId val="{00000002-A063-4048-B530-8EEB7777B79C}"/>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4362544959657819"/>
          <c:y val="0.88609142607174107"/>
          <c:w val="0.70657626130067075"/>
          <c:h val="0.113908573928258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Midwest</a:t>
            </a:r>
          </a:p>
        </c:rich>
      </c:tx>
      <c:layout>
        <c:manualLayout>
          <c:xMode val="edge"/>
          <c:yMode val="edge"/>
          <c:x val="0.41005395158938468"/>
          <c:y val="0"/>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720180810731991"/>
          <c:y val="0.14388932633420823"/>
          <c:w val="0.82884757460872949"/>
          <c:h val="0.60460892388451448"/>
        </c:manualLayout>
      </c:layout>
      <c:barChart>
        <c:barDir val="col"/>
        <c:grouping val="percentStacked"/>
        <c:varyColors val="0"/>
        <c:ser>
          <c:idx val="0"/>
          <c:order val="0"/>
          <c:tx>
            <c:strRef>
              <c:f>CLABSI!$A$7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CLABSI!$B$7:$E$7</c:f>
              <c:numCache>
                <c:formatCode>General</c:formatCode>
                <c:ptCount val="4"/>
                <c:pt idx="0">
                  <c:v>5</c:v>
                </c:pt>
                <c:pt idx="1">
                  <c:v>7</c:v>
                </c:pt>
                <c:pt idx="2">
                  <c:v>9</c:v>
                </c:pt>
                <c:pt idx="3">
                  <c:v>11</c:v>
                </c:pt>
              </c:numCache>
            </c:numRef>
          </c:val>
          <c:extLst>
            <c:ext xmlns:c16="http://schemas.microsoft.com/office/drawing/2014/chart" uri="{C3380CC4-5D6E-409C-BE32-E72D297353CC}">
              <c16:uniqueId val="{00000000-948F-4AEF-834C-6B575A452609}"/>
            </c:ext>
          </c:extLst>
        </c:ser>
        <c:ser>
          <c:idx val="1"/>
          <c:order val="1"/>
          <c:tx>
            <c:strRef>
              <c:f>CLABSI!$A$8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CLABSI!$B$8:$E$8</c:f>
              <c:numCache>
                <c:formatCode>General</c:formatCode>
                <c:ptCount val="4"/>
                <c:pt idx="0">
                  <c:v>6</c:v>
                </c:pt>
                <c:pt idx="1">
                  <c:v>5</c:v>
                </c:pt>
                <c:pt idx="2">
                  <c:v>3</c:v>
                </c:pt>
                <c:pt idx="3">
                  <c:v>1</c:v>
                </c:pt>
              </c:numCache>
            </c:numRef>
          </c:val>
          <c:extLst>
            <c:ext xmlns:c16="http://schemas.microsoft.com/office/drawing/2014/chart" uri="{C3380CC4-5D6E-409C-BE32-E72D297353CC}">
              <c16:uniqueId val="{00000001-948F-4AEF-834C-6B575A452609}"/>
            </c:ext>
          </c:extLst>
        </c:ser>
        <c:ser>
          <c:idx val="2"/>
          <c:order val="2"/>
          <c:tx>
            <c:strRef>
              <c:f>CLABSI!$A$9</c:f>
              <c:strCache>
                <c:ptCount val="1"/>
                <c:pt idx="0">
                  <c:v>Above 1.0</c:v>
                </c:pt>
              </c:strCache>
            </c:strRef>
          </c:tx>
          <c:spPr>
            <a:solidFill>
              <a:srgbClr val="F9152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CLABSI!$B$9:$E$9</c:f>
              <c:numCache>
                <c:formatCode>General</c:formatCode>
                <c:ptCount val="4"/>
                <c:pt idx="0">
                  <c:v>1</c:v>
                </c:pt>
              </c:numCache>
            </c:numRef>
          </c:val>
          <c:extLst>
            <c:ext xmlns:c16="http://schemas.microsoft.com/office/drawing/2014/chart" uri="{C3380CC4-5D6E-409C-BE32-E72D297353CC}">
              <c16:uniqueId val="{00000002-948F-4AEF-834C-6B575A452609}"/>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4671186934966463"/>
          <c:y val="0.85275809273840775"/>
          <c:w val="0.70657626130067075"/>
          <c:h val="0.113908573928258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West</a:t>
            </a:r>
          </a:p>
        </c:rich>
      </c:tx>
      <c:layout>
        <c:manualLayout>
          <c:xMode val="edge"/>
          <c:yMode val="edge"/>
          <c:x val="0.44388888888888883"/>
          <c:y val="0"/>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720180810731991"/>
          <c:y val="0.14388932633420823"/>
          <c:w val="0.82884757460872949"/>
          <c:h val="0.60185083114610671"/>
        </c:manualLayout>
      </c:layout>
      <c:barChart>
        <c:barDir val="col"/>
        <c:grouping val="percentStacked"/>
        <c:varyColors val="0"/>
        <c:ser>
          <c:idx val="0"/>
          <c:order val="0"/>
          <c:tx>
            <c:strRef>
              <c:f>CLABSI!$A$7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CLABSI!$B$7:$E$7</c:f>
              <c:numCache>
                <c:formatCode>General</c:formatCode>
                <c:ptCount val="4"/>
                <c:pt idx="0">
                  <c:v>5</c:v>
                </c:pt>
                <c:pt idx="1">
                  <c:v>8</c:v>
                </c:pt>
                <c:pt idx="2">
                  <c:v>10</c:v>
                </c:pt>
                <c:pt idx="3">
                  <c:v>10</c:v>
                </c:pt>
              </c:numCache>
            </c:numRef>
          </c:val>
          <c:extLst>
            <c:ext xmlns:c16="http://schemas.microsoft.com/office/drawing/2014/chart" uri="{C3380CC4-5D6E-409C-BE32-E72D297353CC}">
              <c16:uniqueId val="{00000000-4415-4BA6-9C5E-2158A2514BA5}"/>
            </c:ext>
          </c:extLst>
        </c:ser>
        <c:ser>
          <c:idx val="1"/>
          <c:order val="1"/>
          <c:tx>
            <c:strRef>
              <c:f>CLABSI!$A$8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CLABSI!$B$8:$E$8</c:f>
              <c:numCache>
                <c:formatCode>General</c:formatCode>
                <c:ptCount val="4"/>
                <c:pt idx="0">
                  <c:v>8</c:v>
                </c:pt>
                <c:pt idx="1">
                  <c:v>5</c:v>
                </c:pt>
                <c:pt idx="2">
                  <c:v>3</c:v>
                </c:pt>
                <c:pt idx="3">
                  <c:v>3</c:v>
                </c:pt>
              </c:numCache>
            </c:numRef>
          </c:val>
          <c:extLst>
            <c:ext xmlns:c16="http://schemas.microsoft.com/office/drawing/2014/chart" uri="{C3380CC4-5D6E-409C-BE32-E72D297353CC}">
              <c16:uniqueId val="{00000001-4415-4BA6-9C5E-2158A2514BA5}"/>
            </c:ext>
          </c:extLst>
        </c:ser>
        <c:ser>
          <c:idx val="2"/>
          <c:order val="2"/>
          <c:tx>
            <c:strRef>
              <c:f>CLABSI!$A$9</c:f>
              <c:strCache>
                <c:ptCount val="1"/>
                <c:pt idx="0">
                  <c:v>Above 1.0</c:v>
                </c:pt>
              </c:strCache>
            </c:strRef>
          </c:tx>
          <c:spPr>
            <a:solidFill>
              <a:srgbClr val="F9152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CLABSI!$B$9:$E$9</c:f>
              <c:numCache>
                <c:formatCode>General</c:formatCode>
                <c:ptCount val="4"/>
              </c:numCache>
            </c:numRef>
          </c:val>
          <c:extLst>
            <c:ext xmlns:c16="http://schemas.microsoft.com/office/drawing/2014/chart" uri="{C3380CC4-5D6E-409C-BE32-E72D297353CC}">
              <c16:uniqueId val="{00000002-4415-4BA6-9C5E-2158A2514BA5}"/>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South</a:t>
            </a:r>
          </a:p>
        </c:rich>
      </c:tx>
      <c:layout>
        <c:manualLayout>
          <c:xMode val="edge"/>
          <c:yMode val="edge"/>
          <c:x val="0.43184407504617478"/>
          <c:y val="0"/>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720180810731991"/>
          <c:y val="0.14388932633420823"/>
          <c:w val="0.82884757460872949"/>
          <c:h val="0.63794225721784781"/>
        </c:manualLayout>
      </c:layout>
      <c:barChart>
        <c:barDir val="col"/>
        <c:grouping val="percentStacked"/>
        <c:varyColors val="0"/>
        <c:ser>
          <c:idx val="0"/>
          <c:order val="0"/>
          <c:tx>
            <c:strRef>
              <c:f>CLABSI!$A$6</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CLABSI!$B$5:$E$5</c:f>
              <c:numCache>
                <c:formatCode>General</c:formatCode>
                <c:ptCount val="4"/>
                <c:pt idx="0">
                  <c:v>2015</c:v>
                </c:pt>
                <c:pt idx="1">
                  <c:v>2016</c:v>
                </c:pt>
                <c:pt idx="2">
                  <c:v>2017</c:v>
                </c:pt>
                <c:pt idx="3">
                  <c:v>2018</c:v>
                </c:pt>
              </c:numCache>
            </c:numRef>
          </c:cat>
          <c:val>
            <c:numRef>
              <c:f>CLABSI!$B$6:$E$6</c:f>
              <c:numCache>
                <c:formatCode>General</c:formatCode>
                <c:ptCount val="4"/>
                <c:pt idx="0">
                  <c:v>3</c:v>
                </c:pt>
                <c:pt idx="1">
                  <c:v>6</c:v>
                </c:pt>
                <c:pt idx="2">
                  <c:v>11</c:v>
                </c:pt>
                <c:pt idx="3">
                  <c:v>16</c:v>
                </c:pt>
              </c:numCache>
            </c:numRef>
          </c:val>
          <c:extLst>
            <c:ext xmlns:c16="http://schemas.microsoft.com/office/drawing/2014/chart" uri="{C3380CC4-5D6E-409C-BE32-E72D297353CC}">
              <c16:uniqueId val="{00000000-9EEB-4214-8500-C251C6BD66E5}"/>
            </c:ext>
          </c:extLst>
        </c:ser>
        <c:ser>
          <c:idx val="1"/>
          <c:order val="1"/>
          <c:tx>
            <c:strRef>
              <c:f>CLABSI!$A$7</c:f>
              <c:strCache>
                <c:ptCount val="1"/>
                <c:pt idx="0">
                  <c:v>Around 1.0</c:v>
                </c:pt>
              </c:strCache>
            </c:strRef>
          </c:tx>
          <c:spPr>
            <a:solidFill>
              <a:srgbClr val="FAD201"/>
            </a:solidFill>
            <a:ln>
              <a:noFill/>
            </a:ln>
            <a:effectLst/>
          </c:spPr>
          <c:invertIfNegative val="0"/>
          <c:dLbls>
            <c:dLbl>
              <c:idx val="3"/>
              <c:layout>
                <c:manualLayout>
                  <c:x val="8.0246913580246909E-2"/>
                  <c:y val="2.2222222222222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83-4113-B485-C9A0D1BC074E}"/>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CLABSI!$B$5:$E$5</c:f>
              <c:numCache>
                <c:formatCode>General</c:formatCode>
                <c:ptCount val="4"/>
                <c:pt idx="0">
                  <c:v>2015</c:v>
                </c:pt>
                <c:pt idx="1">
                  <c:v>2016</c:v>
                </c:pt>
                <c:pt idx="2">
                  <c:v>2017</c:v>
                </c:pt>
                <c:pt idx="3">
                  <c:v>2018</c:v>
                </c:pt>
              </c:numCache>
            </c:numRef>
          </c:cat>
          <c:val>
            <c:numRef>
              <c:f>CLABSI!$B$7:$E$7</c:f>
              <c:numCache>
                <c:formatCode>General</c:formatCode>
                <c:ptCount val="4"/>
                <c:pt idx="0">
                  <c:v>8</c:v>
                </c:pt>
                <c:pt idx="1">
                  <c:v>11</c:v>
                </c:pt>
                <c:pt idx="2">
                  <c:v>7</c:v>
                </c:pt>
                <c:pt idx="3">
                  <c:v>1</c:v>
                </c:pt>
              </c:numCache>
            </c:numRef>
          </c:val>
          <c:extLst>
            <c:ext xmlns:c16="http://schemas.microsoft.com/office/drawing/2014/chart" uri="{C3380CC4-5D6E-409C-BE32-E72D297353CC}">
              <c16:uniqueId val="{00000001-9EEB-4214-8500-C251C6BD66E5}"/>
            </c:ext>
          </c:extLst>
        </c:ser>
        <c:ser>
          <c:idx val="2"/>
          <c:order val="2"/>
          <c:tx>
            <c:strRef>
              <c:f>CLABSI!$A$8</c:f>
              <c:strCache>
                <c:ptCount val="1"/>
                <c:pt idx="0">
                  <c:v>Above 1.0</c:v>
                </c:pt>
              </c:strCache>
            </c:strRef>
          </c:tx>
          <c:spPr>
            <a:solidFill>
              <a:srgbClr val="F9152F"/>
            </a:solidFill>
            <a:ln>
              <a:noFill/>
            </a:ln>
            <a:effectLst/>
          </c:spPr>
          <c:invertIfNegative val="0"/>
          <c:dLbls>
            <c:dLbl>
              <c:idx val="1"/>
              <c:layout>
                <c:manualLayout>
                  <c:x val="9.1049382716049385E-2"/>
                  <c:y val="2.4377515310586177E-2"/>
                </c:manualLayout>
              </c:layout>
              <c:tx>
                <c:rich>
                  <a:bodyPr rot="0" spcFirstLastPara="1" vertOverflow="ellipsis" vert="horz" wrap="square" anchor="ctr" anchorCtr="1"/>
                  <a:lstStyle/>
                  <a:p>
                    <a:pPr>
                      <a:defRPr sz="1050" b="0" i="0" u="none" strike="noStrike" kern="1200" baseline="0">
                        <a:solidFill>
                          <a:schemeClr val="bg1"/>
                        </a:solidFill>
                        <a:latin typeface="Calibri" panose="020F0502020204030204" pitchFamily="34" charset="0"/>
                        <a:ea typeface="+mn-ea"/>
                        <a:cs typeface="Calibri" panose="020F0502020204030204" pitchFamily="34" charset="0"/>
                      </a:defRPr>
                    </a:pPr>
                    <a:fld id="{443E005D-E00E-48EE-80A5-6B3ACD2DE436}" type="VALUE">
                      <a:rPr lang="en-US" dirty="0">
                        <a:solidFill>
                          <a:schemeClr val="tx1"/>
                        </a:solidFill>
                      </a:rPr>
                      <a:pPr>
                        <a:defRPr sz="1050">
                          <a:solidFill>
                            <a:schemeClr val="bg1"/>
                          </a:solidFill>
                        </a:defRPr>
                      </a:pPr>
                      <a:t>[VALUE]</a:t>
                    </a:fld>
                    <a:endParaRPr lang="en-US"/>
                  </a:p>
                </c:rich>
              </c:tx>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EEB-4214-8500-C251C6BD66E5}"/>
                </c:ext>
              </c:extLst>
            </c:dLbl>
            <c:dLbl>
              <c:idx val="3"/>
              <c:layout>
                <c:manualLayout>
                  <c:x val="8.0246913580246909E-2"/>
                  <c:y val="-3.8888888888888903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83-4113-B485-C9A0D1BC074E}"/>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CLABSI!$B$5:$E$5</c:f>
              <c:numCache>
                <c:formatCode>General</c:formatCode>
                <c:ptCount val="4"/>
                <c:pt idx="0">
                  <c:v>2015</c:v>
                </c:pt>
                <c:pt idx="1">
                  <c:v>2016</c:v>
                </c:pt>
                <c:pt idx="2">
                  <c:v>2017</c:v>
                </c:pt>
                <c:pt idx="3">
                  <c:v>2018</c:v>
                </c:pt>
              </c:numCache>
            </c:numRef>
          </c:cat>
          <c:val>
            <c:numRef>
              <c:f>CLABSI!$B$8:$E$8</c:f>
              <c:numCache>
                <c:formatCode>General</c:formatCode>
                <c:ptCount val="4"/>
                <c:pt idx="0">
                  <c:v>7</c:v>
                </c:pt>
                <c:pt idx="1">
                  <c:v>1</c:v>
                </c:pt>
                <c:pt idx="3">
                  <c:v>1</c:v>
                </c:pt>
              </c:numCache>
            </c:numRef>
          </c:val>
          <c:extLst>
            <c:ext xmlns:c16="http://schemas.microsoft.com/office/drawing/2014/chart" uri="{C3380CC4-5D6E-409C-BE32-E72D297353CC}">
              <c16:uniqueId val="{00000003-9EEB-4214-8500-C251C6BD66E5}"/>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4979828910275106"/>
          <c:y val="0.88609142607174118"/>
          <c:w val="0.70657626130067075"/>
          <c:h val="0.113908573928258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CLABSI!$A$7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CLABSI!$B$7:$E$7</c:f>
              <c:numCache>
                <c:formatCode>General</c:formatCode>
                <c:ptCount val="4"/>
                <c:pt idx="0">
                  <c:v>15</c:v>
                </c:pt>
                <c:pt idx="1">
                  <c:v>24</c:v>
                </c:pt>
                <c:pt idx="2">
                  <c:v>35</c:v>
                </c:pt>
                <c:pt idx="3">
                  <c:v>44</c:v>
                </c:pt>
              </c:numCache>
            </c:numRef>
          </c:val>
          <c:extLst>
            <c:ext xmlns:c16="http://schemas.microsoft.com/office/drawing/2014/chart" uri="{C3380CC4-5D6E-409C-BE32-E72D297353CC}">
              <c16:uniqueId val="{00000000-851C-4517-9F36-7B948036C8A2}"/>
            </c:ext>
          </c:extLst>
        </c:ser>
        <c:ser>
          <c:idx val="1"/>
          <c:order val="1"/>
          <c:tx>
            <c:strRef>
              <c:f>CLABSI!$A$8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CLABSI!$B$8:$E$8</c:f>
              <c:numCache>
                <c:formatCode>General</c:formatCode>
                <c:ptCount val="4"/>
                <c:pt idx="0">
                  <c:v>26</c:v>
                </c:pt>
                <c:pt idx="1">
                  <c:v>27</c:v>
                </c:pt>
                <c:pt idx="2">
                  <c:v>17</c:v>
                </c:pt>
                <c:pt idx="3">
                  <c:v>7</c:v>
                </c:pt>
              </c:numCache>
            </c:numRef>
          </c:val>
          <c:extLst>
            <c:ext xmlns:c16="http://schemas.microsoft.com/office/drawing/2014/chart" uri="{C3380CC4-5D6E-409C-BE32-E72D297353CC}">
              <c16:uniqueId val="{00000001-851C-4517-9F36-7B948036C8A2}"/>
            </c:ext>
          </c:extLst>
        </c:ser>
        <c:ser>
          <c:idx val="2"/>
          <c:order val="2"/>
          <c:tx>
            <c:strRef>
              <c:f>CLABSI!$A$9</c:f>
              <c:strCache>
                <c:ptCount val="1"/>
                <c:pt idx="0">
                  <c:v>Above 1.0</c:v>
                </c:pt>
              </c:strCache>
            </c:strRef>
          </c:tx>
          <c:spPr>
            <a:solidFill>
              <a:srgbClr val="F9152F"/>
            </a:solidFill>
            <a:ln>
              <a:noFill/>
            </a:ln>
            <a:effectLst/>
          </c:spPr>
          <c:invertIfNegative val="0"/>
          <c:dLbls>
            <c:dLbl>
              <c:idx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65F-4A83-934F-FD0601527576}"/>
                </c:ext>
              </c:extLst>
            </c:dLbl>
            <c:dLbl>
              <c:idx val="1"/>
              <c:layout>
                <c:manualLayout>
                  <c:x val="8.569183450847255E-2"/>
                  <c:y val="3.2437166630909162E-2"/>
                </c:manualLayout>
              </c:layout>
              <c:showLegendKey val="0"/>
              <c:showVal val="1"/>
              <c:showCatName val="0"/>
              <c:showSerName val="0"/>
              <c:showPercent val="0"/>
              <c:showBubbleSize val="0"/>
              <c:extLst>
                <c:ext xmlns:c15="http://schemas.microsoft.com/office/drawing/2012/chart" uri="{CE6537A1-D6FC-4f65-9D91-7224C49458BB}">
                  <c15:layout>
                    <c:manualLayout>
                      <c:w val="2.0613210099194038E-2"/>
                      <c:h val="5.4641881606431519E-2"/>
                    </c:manualLayout>
                  </c15:layout>
                </c:ext>
                <c:ext xmlns:c16="http://schemas.microsoft.com/office/drawing/2014/chart" uri="{C3380CC4-5D6E-409C-BE32-E72D297353CC}">
                  <c16:uniqueId val="{00000000-338C-4E30-B42A-0CA85EC69622}"/>
                </c:ext>
              </c:extLst>
            </c:dLbl>
            <c:dLbl>
              <c:idx val="3"/>
              <c:layout>
                <c:manualLayout>
                  <c:x val="8.3333333333333329E-2"/>
                  <c:y val="2.5510204081632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7D-47EE-92B8-1D976D24088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CLABSI!$B$9:$E$9</c:f>
              <c:numCache>
                <c:formatCode>General</c:formatCode>
                <c:ptCount val="4"/>
                <c:pt idx="0">
                  <c:v>11</c:v>
                </c:pt>
                <c:pt idx="1">
                  <c:v>1</c:v>
                </c:pt>
                <c:pt idx="3">
                  <c:v>1</c:v>
                </c:pt>
              </c:numCache>
            </c:numRef>
          </c:val>
          <c:extLst>
            <c:ext xmlns:c16="http://schemas.microsoft.com/office/drawing/2014/chart" uri="{C3380CC4-5D6E-409C-BE32-E72D297353CC}">
              <c16:uniqueId val="{00000002-851C-4517-9F36-7B948036C8A2}"/>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w="25400">
          <a:noFill/>
        </a:ln>
        <a:effectLst/>
      </c:spPr>
    </c:plotArea>
    <c:legend>
      <c:legendPos val="t"/>
      <c:layout>
        <c:manualLayout>
          <c:xMode val="edge"/>
          <c:yMode val="edge"/>
          <c:x val="0.16543938952075432"/>
          <c:y val="1.1795333320330604E-2"/>
          <c:w val="0.68300998833479143"/>
          <c:h val="7.47076475554403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lgn="just">
        <a:defRPr sz="16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79571303587052"/>
          <c:y val="0.12065767169728782"/>
          <c:w val="0.88857460125176646"/>
          <c:h val="0.78224596925384327"/>
        </c:manualLayout>
      </c:layout>
      <c:barChart>
        <c:barDir val="col"/>
        <c:grouping val="clustered"/>
        <c:varyColors val="0"/>
        <c:ser>
          <c:idx val="0"/>
          <c:order val="0"/>
          <c:tx>
            <c:strRef>
              <c:f>CAUTI!$A$2</c:f>
              <c:strCache>
                <c:ptCount val="1"/>
                <c:pt idx="0">
                  <c:v>2015</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errBars>
            <c:errBarType val="both"/>
            <c:errValType val="cust"/>
            <c:noEndCap val="0"/>
            <c:plus>
              <c:numRef>
                <c:f>(CAUTI!$C$2,CAUTI!$E$2)</c:f>
                <c:numCache>
                  <c:formatCode>General</c:formatCode>
                  <c:ptCount val="2"/>
                  <c:pt idx="0">
                    <c:v>1.6499999999999959E-2</c:v>
                  </c:pt>
                  <c:pt idx="1">
                    <c:v>1.5500000000000014E-2</c:v>
                  </c:pt>
                </c:numCache>
              </c:numRef>
            </c:plus>
            <c:minus>
              <c:numRef>
                <c:f>(CAUTI!$C$2,CAUTI!$E$2)</c:f>
                <c:numCache>
                  <c:formatCode>General</c:formatCode>
                  <c:ptCount val="2"/>
                  <c:pt idx="0">
                    <c:v>1.6499999999999959E-2</c:v>
                  </c:pt>
                  <c:pt idx="1">
                    <c:v>1.5500000000000014E-2</c:v>
                  </c:pt>
                </c:numCache>
              </c:numRef>
            </c:minus>
          </c:errBars>
          <c:cat>
            <c:strRef>
              <c:f>(CAUTI!$B$1,CAUTI!$D$1)</c:f>
              <c:strCache>
                <c:ptCount val="2"/>
                <c:pt idx="0">
                  <c:v>Critical Care Units</c:v>
                </c:pt>
                <c:pt idx="1">
                  <c:v>Wards</c:v>
                </c:pt>
              </c:strCache>
            </c:strRef>
          </c:cat>
          <c:val>
            <c:numRef>
              <c:f>(CAUTI!$B$2,CAUTI!$D$2)</c:f>
              <c:numCache>
                <c:formatCode>0.00</c:formatCode>
                <c:ptCount val="2"/>
                <c:pt idx="0">
                  <c:v>1</c:v>
                </c:pt>
                <c:pt idx="1">
                  <c:v>0.98</c:v>
                </c:pt>
              </c:numCache>
            </c:numRef>
          </c:val>
          <c:extLst>
            <c:ext xmlns:c16="http://schemas.microsoft.com/office/drawing/2014/chart" uri="{C3380CC4-5D6E-409C-BE32-E72D297353CC}">
              <c16:uniqueId val="{00000005-3C86-4644-947B-EB4798248D08}"/>
            </c:ext>
          </c:extLst>
        </c:ser>
        <c:ser>
          <c:idx val="1"/>
          <c:order val="1"/>
          <c:tx>
            <c:strRef>
              <c:f>CAUTI!$A$3</c:f>
              <c:strCache>
                <c:ptCount val="1"/>
                <c:pt idx="0">
                  <c:v>2016</c:v>
                </c:pt>
              </c:strCache>
            </c:strRef>
          </c:tx>
          <c:spPr>
            <a:solidFill>
              <a:srgbClr val="AABA0A"/>
            </a:solidFill>
            <a:ln>
              <a:noFill/>
            </a:ln>
          </c:spPr>
          <c:invertIfNegative val="0"/>
          <c:errBars>
            <c:errBarType val="both"/>
            <c:errValType val="cust"/>
            <c:noEndCap val="0"/>
            <c:plus>
              <c:numRef>
                <c:f>(CAUTI!$C$3,CAUTI!$E$3)</c:f>
                <c:numCache>
                  <c:formatCode>General</c:formatCode>
                  <c:ptCount val="2"/>
                  <c:pt idx="0">
                    <c:v>1.5999999999999959E-2</c:v>
                  </c:pt>
                  <c:pt idx="1">
                    <c:v>1.5499999999999958E-2</c:v>
                  </c:pt>
                </c:numCache>
              </c:numRef>
            </c:plus>
            <c:minus>
              <c:numRef>
                <c:f>(CAUTI!$C$3,CAUTI!$E$3)</c:f>
                <c:numCache>
                  <c:formatCode>General</c:formatCode>
                  <c:ptCount val="2"/>
                  <c:pt idx="0">
                    <c:v>1.5999999999999959E-2</c:v>
                  </c:pt>
                  <c:pt idx="1">
                    <c:v>1.5499999999999958E-2</c:v>
                  </c:pt>
                </c:numCache>
              </c:numRef>
            </c:minus>
          </c:errBars>
          <c:cat>
            <c:strRef>
              <c:f>(CAUTI!$B$1,CAUTI!$D$1)</c:f>
              <c:strCache>
                <c:ptCount val="2"/>
                <c:pt idx="0">
                  <c:v>Critical Care Units</c:v>
                </c:pt>
                <c:pt idx="1">
                  <c:v>Wards</c:v>
                </c:pt>
              </c:strCache>
            </c:strRef>
          </c:cat>
          <c:val>
            <c:numRef>
              <c:f>(CAUTI!$B$3,CAUTI!$D$3)</c:f>
              <c:numCache>
                <c:formatCode>0.00</c:formatCode>
                <c:ptCount val="2"/>
                <c:pt idx="0">
                  <c:v>0.93</c:v>
                </c:pt>
                <c:pt idx="1">
                  <c:v>0.93</c:v>
                </c:pt>
              </c:numCache>
            </c:numRef>
          </c:val>
          <c:extLst>
            <c:ext xmlns:c16="http://schemas.microsoft.com/office/drawing/2014/chart" uri="{C3380CC4-5D6E-409C-BE32-E72D297353CC}">
              <c16:uniqueId val="{00000010-52C7-43A9-8660-C8901B63898F}"/>
            </c:ext>
          </c:extLst>
        </c:ser>
        <c:ser>
          <c:idx val="2"/>
          <c:order val="2"/>
          <c:tx>
            <c:strRef>
              <c:f>CAUTI!$A$4</c:f>
              <c:strCache>
                <c:ptCount val="1"/>
                <c:pt idx="0">
                  <c:v>2017</c:v>
                </c:pt>
              </c:strCache>
            </c:strRef>
          </c:tx>
          <c:spPr>
            <a:solidFill>
              <a:sysClr val="window" lastClr="FFFFFF"/>
            </a:solidFill>
            <a:ln>
              <a:solidFill>
                <a:sysClr val="windowText" lastClr="000000"/>
              </a:solidFill>
            </a:ln>
          </c:spPr>
          <c:invertIfNegative val="0"/>
          <c:errBars>
            <c:errBarType val="both"/>
            <c:errValType val="cust"/>
            <c:noEndCap val="0"/>
            <c:plus>
              <c:numRef>
                <c:f>(CAUTI!$C$4,CAUTI!$E$4)</c:f>
                <c:numCache>
                  <c:formatCode>General</c:formatCode>
                  <c:ptCount val="2"/>
                  <c:pt idx="0">
                    <c:v>1.6000000000000014E-2</c:v>
                  </c:pt>
                  <c:pt idx="1">
                    <c:v>1.5500000000000014E-2</c:v>
                  </c:pt>
                </c:numCache>
              </c:numRef>
            </c:plus>
            <c:minus>
              <c:numRef>
                <c:f>(CAUTI!$C$4,CAUTI!$E$4)</c:f>
                <c:numCache>
                  <c:formatCode>General</c:formatCode>
                  <c:ptCount val="2"/>
                  <c:pt idx="0">
                    <c:v>1.6000000000000014E-2</c:v>
                  </c:pt>
                  <c:pt idx="1">
                    <c:v>1.5500000000000014E-2</c:v>
                  </c:pt>
                </c:numCache>
              </c:numRef>
            </c:minus>
          </c:errBars>
          <c:cat>
            <c:strRef>
              <c:f>(CAUTI!$B$1,CAUTI!$D$1)</c:f>
              <c:strCache>
                <c:ptCount val="2"/>
                <c:pt idx="0">
                  <c:v>Critical Care Units</c:v>
                </c:pt>
                <c:pt idx="1">
                  <c:v>Wards</c:v>
                </c:pt>
              </c:strCache>
            </c:strRef>
          </c:cat>
          <c:val>
            <c:numRef>
              <c:f>(CAUTI!$B$4,CAUTI!$D$4)</c:f>
              <c:numCache>
                <c:formatCode>0.00</c:formatCode>
                <c:ptCount val="2"/>
                <c:pt idx="0">
                  <c:v>0.85</c:v>
                </c:pt>
                <c:pt idx="1">
                  <c:v>0.91</c:v>
                </c:pt>
              </c:numCache>
            </c:numRef>
          </c:val>
          <c:extLst>
            <c:ext xmlns:c16="http://schemas.microsoft.com/office/drawing/2014/chart" uri="{C3380CC4-5D6E-409C-BE32-E72D297353CC}">
              <c16:uniqueId val="{00000011-52C7-43A9-8660-C8901B63898F}"/>
            </c:ext>
          </c:extLst>
        </c:ser>
        <c:ser>
          <c:idx val="3"/>
          <c:order val="3"/>
          <c:tx>
            <c:strRef>
              <c:f>CAUTI!$A$5</c:f>
              <c:strCache>
                <c:ptCount val="1"/>
                <c:pt idx="0">
                  <c:v>2018</c:v>
                </c:pt>
              </c:strCache>
            </c:strRef>
          </c:tx>
          <c:spPr>
            <a:pattFill prst="ltDnDiag">
              <a:fgClr>
                <a:sysClr val="windowText" lastClr="000000"/>
              </a:fgClr>
              <a:bgClr>
                <a:sysClr val="window" lastClr="FFFFFF"/>
              </a:bgClr>
            </a:pattFill>
            <a:ln>
              <a:solidFill>
                <a:sysClr val="windowText" lastClr="000000"/>
              </a:solidFill>
            </a:ln>
          </c:spPr>
          <c:invertIfNegative val="0"/>
          <c:errBars>
            <c:errBarType val="both"/>
            <c:errValType val="cust"/>
            <c:noEndCap val="0"/>
            <c:plus>
              <c:numRef>
                <c:f>(CAUTI!$C$5,CAUTI!$E$5)</c:f>
                <c:numCache>
                  <c:formatCode>General</c:formatCode>
                  <c:ptCount val="2"/>
                  <c:pt idx="0">
                    <c:v>1.5000000000000013E-2</c:v>
                  </c:pt>
                  <c:pt idx="1">
                    <c:v>1.5500000000000014E-2</c:v>
                  </c:pt>
                </c:numCache>
              </c:numRef>
            </c:plus>
            <c:minus>
              <c:numRef>
                <c:f>(CAUTI!$C$5,CAUTI!$E$5)</c:f>
                <c:numCache>
                  <c:formatCode>General</c:formatCode>
                  <c:ptCount val="2"/>
                  <c:pt idx="0">
                    <c:v>1.5000000000000013E-2</c:v>
                  </c:pt>
                  <c:pt idx="1">
                    <c:v>1.5500000000000014E-2</c:v>
                  </c:pt>
                </c:numCache>
              </c:numRef>
            </c:minus>
          </c:errBars>
          <c:val>
            <c:numRef>
              <c:f>(CAUTI!$B$5,CAUTI!$D$5)</c:f>
              <c:numCache>
                <c:formatCode>0.00</c:formatCode>
                <c:ptCount val="2"/>
                <c:pt idx="0">
                  <c:v>0.76300000000000001</c:v>
                </c:pt>
                <c:pt idx="1">
                  <c:v>0.85199999999999998</c:v>
                </c:pt>
              </c:numCache>
            </c:numRef>
          </c:val>
          <c:extLst>
            <c:ext xmlns:c16="http://schemas.microsoft.com/office/drawing/2014/chart" uri="{C3380CC4-5D6E-409C-BE32-E72D297353CC}">
              <c16:uniqueId val="{00000012-52C7-43A9-8660-C8901B63898F}"/>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2"/>
          <c:min val="0"/>
        </c:scaling>
        <c:delete val="0"/>
        <c:axPos val="l"/>
        <c:majorGridlines/>
        <c:title>
          <c:tx>
            <c:rich>
              <a:bodyPr rot="-5400000" vert="horz"/>
              <a:lstStyle/>
              <a:p>
                <a:pPr>
                  <a:defRPr/>
                </a:pPr>
                <a:r>
                  <a:rPr lang="en-US"/>
                  <a:t>Standardized Infection Ratio</a:t>
                </a:r>
              </a:p>
            </c:rich>
          </c:tx>
          <c:layout>
            <c:manualLayout>
              <c:xMode val="edge"/>
              <c:yMode val="edge"/>
              <c:x val="3.4967788117394415E-4"/>
              <c:y val="0.23973774794544125"/>
            </c:manualLayout>
          </c:layout>
          <c:overlay val="0"/>
        </c:title>
        <c:numFmt formatCode="0.0" sourceLinked="0"/>
        <c:majorTickMark val="out"/>
        <c:minorTickMark val="none"/>
        <c:tickLblPos val="nextTo"/>
        <c:crossAx val="155088384"/>
        <c:crosses val="autoZero"/>
        <c:crossBetween val="between"/>
        <c:majorUnit val="0.2"/>
      </c:valAx>
    </c:plotArea>
    <c:legend>
      <c:legendPos val="t"/>
      <c:layout>
        <c:manualLayout>
          <c:xMode val="edge"/>
          <c:yMode val="edge"/>
          <c:x val="0.15636768961572114"/>
          <c:y val="3.968253968253968E-3"/>
          <c:w val="0.68726462076855765"/>
          <c:h val="8.755249343832020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77430345195120953"/>
        </c:manualLayout>
      </c:layout>
      <c:barChart>
        <c:barDir val="col"/>
        <c:grouping val="percentStacked"/>
        <c:varyColors val="0"/>
        <c:ser>
          <c:idx val="2"/>
          <c:order val="0"/>
          <c:tx>
            <c:strRef>
              <c:f>Sheet1!$B$1</c:f>
              <c:strCache>
                <c:ptCount val="1"/>
                <c:pt idx="0">
                  <c:v>Improving</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4"/>
                <c:pt idx="0">
                  <c:v>Ambulatory (n=2)</c:v>
                </c:pt>
                <c:pt idx="1">
                  <c:v>Home Health (n=8)</c:v>
                </c:pt>
                <c:pt idx="2">
                  <c:v>Hospital (n=11)</c:v>
                </c:pt>
                <c:pt idx="3">
                  <c:v>Nursing Home (n=5)</c:v>
                </c:pt>
              </c:strCache>
            </c:strRef>
          </c:cat>
          <c:val>
            <c:numRef>
              <c:f>Sheet1!$B$2:$B$12</c:f>
              <c:numCache>
                <c:formatCode>General</c:formatCode>
                <c:ptCount val="4"/>
                <c:pt idx="0">
                  <c:v>2</c:v>
                </c:pt>
                <c:pt idx="1">
                  <c:v>3</c:v>
                </c:pt>
                <c:pt idx="2">
                  <c:v>3</c:v>
                </c:pt>
                <c:pt idx="3">
                  <c:v>4</c:v>
                </c:pt>
              </c:numCache>
            </c:numRef>
          </c:val>
          <c:extLst>
            <c:ext xmlns:c16="http://schemas.microsoft.com/office/drawing/2014/chart" uri="{C3380CC4-5D6E-409C-BE32-E72D297353CC}">
              <c16:uniqueId val="{00000000-C900-4452-87FE-F7CB490ACD6C}"/>
            </c:ext>
          </c:extLst>
        </c:ser>
        <c:ser>
          <c:idx val="1"/>
          <c:order val="1"/>
          <c:tx>
            <c:strRef>
              <c:f>Sheet1!$C$1</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00-4452-87FE-F7CB490ACD6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4"/>
                <c:pt idx="0">
                  <c:v>Ambulatory (n=2)</c:v>
                </c:pt>
                <c:pt idx="1">
                  <c:v>Home Health (n=8)</c:v>
                </c:pt>
                <c:pt idx="2">
                  <c:v>Hospital (n=11)</c:v>
                </c:pt>
                <c:pt idx="3">
                  <c:v>Nursing Home (n=5)</c:v>
                </c:pt>
              </c:strCache>
            </c:strRef>
          </c:cat>
          <c:val>
            <c:numRef>
              <c:f>Sheet1!$C$2:$C$12</c:f>
              <c:numCache>
                <c:formatCode>General</c:formatCode>
                <c:ptCount val="4"/>
                <c:pt idx="1">
                  <c:v>4</c:v>
                </c:pt>
                <c:pt idx="2">
                  <c:v>8</c:v>
                </c:pt>
                <c:pt idx="3">
                  <c:v>1</c:v>
                </c:pt>
              </c:numCache>
            </c:numRef>
          </c:val>
          <c:extLst>
            <c:ext xmlns:c16="http://schemas.microsoft.com/office/drawing/2014/chart" uri="{C3380CC4-5D6E-409C-BE32-E72D297353CC}">
              <c16:uniqueId val="{00000002-C900-4452-87FE-F7CB490ACD6C}"/>
            </c:ext>
          </c:extLst>
        </c:ser>
        <c:ser>
          <c:idx val="0"/>
          <c:order val="2"/>
          <c:tx>
            <c:strRef>
              <c:f>Sheet1!$D$1</c:f>
              <c:strCache>
                <c:ptCount val="1"/>
                <c:pt idx="0">
                  <c:v>Worsening</c:v>
                </c:pt>
              </c:strCache>
            </c:strRef>
          </c:tx>
          <c:spPr>
            <a:solidFill>
              <a:srgbClr val="F9152F"/>
            </a:solidFill>
          </c:spPr>
          <c:invertIfNegative val="0"/>
          <c:dLbls>
            <c:spPr>
              <a:noFill/>
              <a:ln>
                <a:noFill/>
              </a:ln>
              <a:effectLst/>
            </c:spPr>
            <c:txPr>
              <a:bodyPr/>
              <a:lstStyle/>
              <a:p>
                <a:pPr>
                  <a:defRPr baseline="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4"/>
                <c:pt idx="0">
                  <c:v>Ambulatory (n=2)</c:v>
                </c:pt>
                <c:pt idx="1">
                  <c:v>Home Health (n=8)</c:v>
                </c:pt>
                <c:pt idx="2">
                  <c:v>Hospital (n=11)</c:v>
                </c:pt>
                <c:pt idx="3">
                  <c:v>Nursing Home (n=5)</c:v>
                </c:pt>
              </c:strCache>
            </c:strRef>
          </c:cat>
          <c:val>
            <c:numRef>
              <c:f>Sheet1!$D$2:$D$12</c:f>
              <c:numCache>
                <c:formatCode>General</c:formatCode>
                <c:ptCount val="4"/>
                <c:pt idx="1">
                  <c:v>1</c:v>
                </c:pt>
              </c:numCache>
            </c:numRef>
          </c:val>
          <c:extLst>
            <c:ext xmlns:c16="http://schemas.microsoft.com/office/drawing/2014/chart" uri="{C3380CC4-5D6E-409C-BE32-E72D297353CC}">
              <c16:uniqueId val="{00000003-C900-4452-87FE-F7CB490ACD6C}"/>
            </c:ext>
          </c:extLst>
        </c:ser>
        <c:dLbls>
          <c:showLegendKey val="0"/>
          <c:showVal val="1"/>
          <c:showCatName val="0"/>
          <c:showSerName val="0"/>
          <c:showPercent val="0"/>
          <c:showBubbleSize val="0"/>
        </c:dLbls>
        <c:gapWidth val="150"/>
        <c:overlap val="100"/>
        <c:axId val="106744064"/>
        <c:axId val="107073920"/>
      </c:barChart>
      <c:catAx>
        <c:axId val="106744064"/>
        <c:scaling>
          <c:orientation val="minMax"/>
        </c:scaling>
        <c:delete val="0"/>
        <c:axPos val="b"/>
        <c:numFmt formatCode="General" sourceLinked="1"/>
        <c:majorTickMark val="out"/>
        <c:minorTickMark val="none"/>
        <c:tickLblPos val="nextTo"/>
        <c:txPr>
          <a:bodyPr rot="0" vert="horz"/>
          <a:lstStyle/>
          <a:p>
            <a:pPr>
              <a:defRPr baseline="0"/>
            </a:pPr>
            <a:endParaRPr lang="en-US"/>
          </a:p>
        </c:txPr>
        <c:crossAx val="107073920"/>
        <c:crosses val="autoZero"/>
        <c:auto val="1"/>
        <c:lblAlgn val="ctr"/>
        <c:lblOffset val="100"/>
        <c:tickLblSkip val="1"/>
        <c:tickMarkSkip val="1"/>
        <c:noMultiLvlLbl val="0"/>
      </c:catAx>
      <c:valAx>
        <c:axId val="107073920"/>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06744064"/>
        <c:crosses val="autoZero"/>
        <c:crossBetween val="between"/>
        <c:majorUnit val="0.2"/>
      </c:valAx>
    </c:plotArea>
    <c:legend>
      <c:legendPos val="t"/>
      <c:layout>
        <c:manualLayout>
          <c:xMode val="edge"/>
          <c:yMode val="edge"/>
          <c:x val="0"/>
          <c:y val="1.0715951500266352E-4"/>
          <c:w val="0.99860387643852211"/>
          <c:h val="7.8535997332581195E-2"/>
        </c:manualLayout>
      </c:layout>
      <c:overlay val="0"/>
    </c:legend>
    <c:plotVisOnly val="1"/>
    <c:dispBlanksAs val="gap"/>
    <c:showDLblsOverMax val="0"/>
  </c:chart>
  <c:spPr>
    <a:ln>
      <a:noFill/>
    </a:ln>
  </c:spPr>
  <c:txPr>
    <a:bodyPr/>
    <a:lstStyle/>
    <a:p>
      <a:pPr>
        <a:defRPr sz="1600" baseline="0">
          <a:latin typeface="Calibri" panose="020F050202020403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Northeast</a:t>
            </a:r>
          </a:p>
        </c:rich>
      </c:tx>
      <c:layout>
        <c:manualLayout>
          <c:xMode val="edge"/>
          <c:yMode val="edge"/>
          <c:x val="0.40021604938271599"/>
          <c:y val="5.5555555555555558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7.0507910413638061E-2"/>
          <c:y val="0.13863788649142028"/>
          <c:w val="0.85859337027316029"/>
          <c:h val="0.65637445319335086"/>
        </c:manualLayout>
      </c:layout>
      <c:barChart>
        <c:barDir val="col"/>
        <c:grouping val="percentStacked"/>
        <c:varyColors val="0"/>
        <c:ser>
          <c:idx val="0"/>
          <c:order val="0"/>
          <c:tx>
            <c:strRef>
              <c:f>CAUTI!$A$7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CAUTI!$B$7:$E$7</c:f>
              <c:numCache>
                <c:formatCode>General</c:formatCode>
                <c:ptCount val="4"/>
                <c:pt idx="1">
                  <c:v>2</c:v>
                </c:pt>
                <c:pt idx="2">
                  <c:v>3</c:v>
                </c:pt>
                <c:pt idx="3">
                  <c:v>4</c:v>
                </c:pt>
              </c:numCache>
            </c:numRef>
          </c:val>
          <c:extLst>
            <c:ext xmlns:c16="http://schemas.microsoft.com/office/drawing/2014/chart" uri="{C3380CC4-5D6E-409C-BE32-E72D297353CC}">
              <c16:uniqueId val="{00000000-A063-4048-B530-8EEB7777B79C}"/>
            </c:ext>
          </c:extLst>
        </c:ser>
        <c:ser>
          <c:idx val="1"/>
          <c:order val="1"/>
          <c:tx>
            <c:strRef>
              <c:f>CAUTI!$A$8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CAUTI!$B$8:$E$8</c:f>
              <c:numCache>
                <c:formatCode>General</c:formatCode>
                <c:ptCount val="4"/>
                <c:pt idx="0">
                  <c:v>7</c:v>
                </c:pt>
                <c:pt idx="1">
                  <c:v>5</c:v>
                </c:pt>
                <c:pt idx="2">
                  <c:v>3</c:v>
                </c:pt>
                <c:pt idx="3">
                  <c:v>4</c:v>
                </c:pt>
              </c:numCache>
            </c:numRef>
          </c:val>
          <c:extLst>
            <c:ext xmlns:c16="http://schemas.microsoft.com/office/drawing/2014/chart" uri="{C3380CC4-5D6E-409C-BE32-E72D297353CC}">
              <c16:uniqueId val="{00000001-A063-4048-B530-8EEB7777B79C}"/>
            </c:ext>
          </c:extLst>
        </c:ser>
        <c:ser>
          <c:idx val="2"/>
          <c:order val="2"/>
          <c:tx>
            <c:strRef>
              <c:f>CAUTI!$A$9</c:f>
              <c:strCache>
                <c:ptCount val="1"/>
                <c:pt idx="0">
                  <c:v>Above 1.0</c:v>
                </c:pt>
              </c:strCache>
            </c:strRef>
          </c:tx>
          <c:spPr>
            <a:solidFill>
              <a:srgbClr val="F9152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CAUTI!$B$9:$E$9</c:f>
              <c:numCache>
                <c:formatCode>General</c:formatCode>
                <c:ptCount val="4"/>
                <c:pt idx="0">
                  <c:v>2</c:v>
                </c:pt>
                <c:pt idx="1">
                  <c:v>2</c:v>
                </c:pt>
                <c:pt idx="2">
                  <c:v>2</c:v>
                </c:pt>
              </c:numCache>
            </c:numRef>
          </c:val>
          <c:extLst>
            <c:ext xmlns:c16="http://schemas.microsoft.com/office/drawing/2014/chart" uri="{C3380CC4-5D6E-409C-BE32-E72D297353CC}">
              <c16:uniqueId val="{00000002-A063-4048-B530-8EEB7777B79C}"/>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4671186934966463"/>
          <c:y val="0.9194247594050744"/>
          <c:w val="0.70657626130067075"/>
          <c:h val="8.057524059492562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South</a:t>
            </a:r>
          </a:p>
        </c:rich>
      </c:tx>
      <c:layout>
        <c:manualLayout>
          <c:xMode val="edge"/>
          <c:yMode val="edge"/>
          <c:x val="0.43358955130608673"/>
          <c:y val="0"/>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720180810731991"/>
          <c:y val="0.14388932633420823"/>
          <c:w val="0.82884757460872949"/>
          <c:h val="0.63794225721784781"/>
        </c:manualLayout>
      </c:layout>
      <c:barChart>
        <c:barDir val="col"/>
        <c:grouping val="percentStacked"/>
        <c:varyColors val="0"/>
        <c:ser>
          <c:idx val="0"/>
          <c:order val="0"/>
          <c:tx>
            <c:strRef>
              <c:f>CAUTI!$A$6</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CAUTI!$B$5:$E$5</c:f>
              <c:numCache>
                <c:formatCode>General</c:formatCode>
                <c:ptCount val="4"/>
                <c:pt idx="0">
                  <c:v>2015</c:v>
                </c:pt>
                <c:pt idx="1">
                  <c:v>2016</c:v>
                </c:pt>
                <c:pt idx="2">
                  <c:v>2017</c:v>
                </c:pt>
                <c:pt idx="3">
                  <c:v>2018</c:v>
                </c:pt>
              </c:numCache>
            </c:numRef>
          </c:cat>
          <c:val>
            <c:numRef>
              <c:f>CAUTI!$B$6:$E$6</c:f>
              <c:numCache>
                <c:formatCode>General</c:formatCode>
                <c:ptCount val="4"/>
                <c:pt idx="0">
                  <c:v>6</c:v>
                </c:pt>
                <c:pt idx="1">
                  <c:v>7</c:v>
                </c:pt>
                <c:pt idx="2">
                  <c:v>12</c:v>
                </c:pt>
                <c:pt idx="3">
                  <c:v>14</c:v>
                </c:pt>
              </c:numCache>
            </c:numRef>
          </c:val>
          <c:extLst>
            <c:ext xmlns:c16="http://schemas.microsoft.com/office/drawing/2014/chart" uri="{C3380CC4-5D6E-409C-BE32-E72D297353CC}">
              <c16:uniqueId val="{00000000-766B-4DC7-8140-F59965A3AD01}"/>
            </c:ext>
          </c:extLst>
        </c:ser>
        <c:ser>
          <c:idx val="1"/>
          <c:order val="1"/>
          <c:tx>
            <c:strRef>
              <c:f>CAUTI!$A$7</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CAUTI!$B$5:$E$5</c:f>
              <c:numCache>
                <c:formatCode>General</c:formatCode>
                <c:ptCount val="4"/>
                <c:pt idx="0">
                  <c:v>2015</c:v>
                </c:pt>
                <c:pt idx="1">
                  <c:v>2016</c:v>
                </c:pt>
                <c:pt idx="2">
                  <c:v>2017</c:v>
                </c:pt>
                <c:pt idx="3">
                  <c:v>2018</c:v>
                </c:pt>
              </c:numCache>
            </c:numRef>
          </c:cat>
          <c:val>
            <c:numRef>
              <c:f>CAUTI!$B$7:$E$7</c:f>
              <c:numCache>
                <c:formatCode>General</c:formatCode>
                <c:ptCount val="4"/>
                <c:pt idx="0">
                  <c:v>9</c:v>
                </c:pt>
                <c:pt idx="1">
                  <c:v>11</c:v>
                </c:pt>
                <c:pt idx="2">
                  <c:v>6</c:v>
                </c:pt>
                <c:pt idx="3">
                  <c:v>4</c:v>
                </c:pt>
              </c:numCache>
            </c:numRef>
          </c:val>
          <c:extLst>
            <c:ext xmlns:c16="http://schemas.microsoft.com/office/drawing/2014/chart" uri="{C3380CC4-5D6E-409C-BE32-E72D297353CC}">
              <c16:uniqueId val="{00000001-766B-4DC7-8140-F59965A3AD01}"/>
            </c:ext>
          </c:extLst>
        </c:ser>
        <c:ser>
          <c:idx val="2"/>
          <c:order val="2"/>
          <c:tx>
            <c:strRef>
              <c:f>CAUTI!$A$8</c:f>
              <c:strCache>
                <c:ptCount val="1"/>
                <c:pt idx="0">
                  <c:v>Above 1.0</c:v>
                </c:pt>
              </c:strCache>
            </c:strRef>
          </c:tx>
          <c:spPr>
            <a:solidFill>
              <a:srgbClr val="F9152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CAUTI!$B$5:$E$5</c:f>
              <c:numCache>
                <c:formatCode>General</c:formatCode>
                <c:ptCount val="4"/>
                <c:pt idx="0">
                  <c:v>2015</c:v>
                </c:pt>
                <c:pt idx="1">
                  <c:v>2016</c:v>
                </c:pt>
                <c:pt idx="2">
                  <c:v>2017</c:v>
                </c:pt>
                <c:pt idx="3">
                  <c:v>2018</c:v>
                </c:pt>
              </c:numCache>
            </c:numRef>
          </c:cat>
          <c:val>
            <c:numRef>
              <c:f>CAUTI!$B$8:$E$8</c:f>
              <c:numCache>
                <c:formatCode>General</c:formatCode>
                <c:ptCount val="4"/>
                <c:pt idx="0">
                  <c:v>3</c:v>
                </c:pt>
              </c:numCache>
            </c:numRef>
          </c:val>
          <c:extLst>
            <c:ext xmlns:c16="http://schemas.microsoft.com/office/drawing/2014/chart" uri="{C3380CC4-5D6E-409C-BE32-E72D297353CC}">
              <c16:uniqueId val="{00000002-766B-4DC7-8140-F59965A3AD01}"/>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2147700287464067"/>
          <c:y val="0.91484951881014875"/>
          <c:w val="0.75704599425071861"/>
          <c:h val="7.3177165354330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Midwest</a:t>
            </a:r>
          </a:p>
        </c:rich>
      </c:tx>
      <c:layout>
        <c:manualLayout>
          <c:xMode val="edge"/>
          <c:yMode val="edge"/>
          <c:x val="0.41005395158938468"/>
          <c:y val="1.6666666666666666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720180810731991"/>
          <c:y val="0.14944488188976379"/>
          <c:w val="0.84427967337416154"/>
          <c:h val="0.63238670166229216"/>
        </c:manualLayout>
      </c:layout>
      <c:barChart>
        <c:barDir val="col"/>
        <c:grouping val="percentStacked"/>
        <c:varyColors val="0"/>
        <c:ser>
          <c:idx val="0"/>
          <c:order val="0"/>
          <c:tx>
            <c:strRef>
              <c:f>CAUTI!$A$7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CAUTI!$B$7:$E$7</c:f>
              <c:numCache>
                <c:formatCode>General</c:formatCode>
                <c:ptCount val="4"/>
                <c:pt idx="0">
                  <c:v>1</c:v>
                </c:pt>
                <c:pt idx="1">
                  <c:v>5</c:v>
                </c:pt>
                <c:pt idx="2">
                  <c:v>8</c:v>
                </c:pt>
                <c:pt idx="3">
                  <c:v>8</c:v>
                </c:pt>
              </c:numCache>
            </c:numRef>
          </c:val>
          <c:extLst>
            <c:ext xmlns:c16="http://schemas.microsoft.com/office/drawing/2014/chart" uri="{C3380CC4-5D6E-409C-BE32-E72D297353CC}">
              <c16:uniqueId val="{00000000-948F-4AEF-834C-6B575A452609}"/>
            </c:ext>
          </c:extLst>
        </c:ser>
        <c:ser>
          <c:idx val="1"/>
          <c:order val="1"/>
          <c:tx>
            <c:strRef>
              <c:f>CAUTI!$A$8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CAUTI!$B$8:$E$8</c:f>
              <c:numCache>
                <c:formatCode>General</c:formatCode>
                <c:ptCount val="4"/>
                <c:pt idx="0">
                  <c:v>11</c:v>
                </c:pt>
                <c:pt idx="1">
                  <c:v>5</c:v>
                </c:pt>
                <c:pt idx="2">
                  <c:v>3</c:v>
                </c:pt>
                <c:pt idx="3">
                  <c:v>4</c:v>
                </c:pt>
              </c:numCache>
            </c:numRef>
          </c:val>
          <c:extLst>
            <c:ext xmlns:c16="http://schemas.microsoft.com/office/drawing/2014/chart" uri="{C3380CC4-5D6E-409C-BE32-E72D297353CC}">
              <c16:uniqueId val="{00000001-948F-4AEF-834C-6B575A452609}"/>
            </c:ext>
          </c:extLst>
        </c:ser>
        <c:ser>
          <c:idx val="2"/>
          <c:order val="2"/>
          <c:tx>
            <c:strRef>
              <c:f>CAUTI!$A$9</c:f>
              <c:strCache>
                <c:ptCount val="1"/>
                <c:pt idx="0">
                  <c:v>Above 1.0</c:v>
                </c:pt>
              </c:strCache>
            </c:strRef>
          </c:tx>
          <c:spPr>
            <a:solidFill>
              <a:srgbClr val="F9152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CAUTI!$B$9:$E$9</c:f>
              <c:numCache>
                <c:formatCode>General</c:formatCode>
                <c:ptCount val="4"/>
                <c:pt idx="1">
                  <c:v>2</c:v>
                </c:pt>
                <c:pt idx="2">
                  <c:v>1</c:v>
                </c:pt>
              </c:numCache>
            </c:numRef>
          </c:val>
          <c:extLst>
            <c:ext xmlns:c16="http://schemas.microsoft.com/office/drawing/2014/chart" uri="{C3380CC4-5D6E-409C-BE32-E72D297353CC}">
              <c16:uniqueId val="{00000002-948F-4AEF-834C-6B575A452609}"/>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4671186934966463"/>
          <c:y val="0.88053587051618554"/>
          <c:w val="0.70657626130067075"/>
          <c:h val="0.1139085739282589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West</a:t>
            </a:r>
          </a:p>
        </c:rich>
      </c:tx>
      <c:layout>
        <c:manualLayout>
          <c:xMode val="edge"/>
          <c:yMode val="edge"/>
          <c:x val="0.44388888888888883"/>
          <c:y val="1.1111111111111112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720180810731991"/>
          <c:y val="0.14388932633420823"/>
          <c:w val="0.82884757460872949"/>
          <c:h val="0.63518416447944015"/>
        </c:manualLayout>
      </c:layout>
      <c:barChart>
        <c:barDir val="col"/>
        <c:grouping val="percentStacked"/>
        <c:varyColors val="0"/>
        <c:ser>
          <c:idx val="0"/>
          <c:order val="0"/>
          <c:tx>
            <c:strRef>
              <c:f>CAUTI!$A$7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CAUTI!$B$7:$E$7</c:f>
              <c:numCache>
                <c:formatCode>General</c:formatCode>
                <c:ptCount val="4"/>
                <c:pt idx="0">
                  <c:v>1</c:v>
                </c:pt>
                <c:pt idx="1">
                  <c:v>4</c:v>
                </c:pt>
                <c:pt idx="2">
                  <c:v>3</c:v>
                </c:pt>
                <c:pt idx="3">
                  <c:v>4</c:v>
                </c:pt>
              </c:numCache>
            </c:numRef>
          </c:val>
          <c:extLst>
            <c:ext xmlns:c16="http://schemas.microsoft.com/office/drawing/2014/chart" uri="{C3380CC4-5D6E-409C-BE32-E72D297353CC}">
              <c16:uniqueId val="{00000000-4415-4BA6-9C5E-2158A2514BA5}"/>
            </c:ext>
          </c:extLst>
        </c:ser>
        <c:ser>
          <c:idx val="1"/>
          <c:order val="1"/>
          <c:tx>
            <c:strRef>
              <c:f>CAUTI!$A$8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CAUTI!$B$8:$E$8</c:f>
              <c:numCache>
                <c:formatCode>General</c:formatCode>
                <c:ptCount val="4"/>
                <c:pt idx="0">
                  <c:v>11</c:v>
                </c:pt>
                <c:pt idx="1">
                  <c:v>5</c:v>
                </c:pt>
                <c:pt idx="2">
                  <c:v>9</c:v>
                </c:pt>
                <c:pt idx="3">
                  <c:v>9</c:v>
                </c:pt>
              </c:numCache>
            </c:numRef>
          </c:val>
          <c:extLst>
            <c:ext xmlns:c16="http://schemas.microsoft.com/office/drawing/2014/chart" uri="{C3380CC4-5D6E-409C-BE32-E72D297353CC}">
              <c16:uniqueId val="{00000001-4415-4BA6-9C5E-2158A2514BA5}"/>
            </c:ext>
          </c:extLst>
        </c:ser>
        <c:ser>
          <c:idx val="2"/>
          <c:order val="2"/>
          <c:tx>
            <c:strRef>
              <c:f>CAUTI!$A$9</c:f>
              <c:strCache>
                <c:ptCount val="1"/>
                <c:pt idx="0">
                  <c:v>Above 1.0</c:v>
                </c:pt>
              </c:strCache>
            </c:strRef>
          </c:tx>
          <c:spPr>
            <a:solidFill>
              <a:srgbClr val="F9152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CAUTI!$B$9:$E$9</c:f>
              <c:numCache>
                <c:formatCode>General</c:formatCode>
                <c:ptCount val="4"/>
                <c:pt idx="0">
                  <c:v>1</c:v>
                </c:pt>
                <c:pt idx="1">
                  <c:v>4</c:v>
                </c:pt>
                <c:pt idx="2">
                  <c:v>1</c:v>
                </c:pt>
              </c:numCache>
            </c:numRef>
          </c:val>
          <c:extLst>
            <c:ext xmlns:c16="http://schemas.microsoft.com/office/drawing/2014/chart" uri="{C3380CC4-5D6E-409C-BE32-E72D297353CC}">
              <c16:uniqueId val="{00000002-4415-4BA6-9C5E-2158A2514BA5}"/>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4671186934966463"/>
          <c:y val="0.88053587051618554"/>
          <c:w val="0.70657626130067075"/>
          <c:h val="0.11946412948381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CAUTI!$A$7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CAUTI!$B$7:$E$7</c:f>
              <c:numCache>
                <c:formatCode>General</c:formatCode>
                <c:ptCount val="4"/>
                <c:pt idx="0">
                  <c:v>8</c:v>
                </c:pt>
                <c:pt idx="1">
                  <c:v>18</c:v>
                </c:pt>
                <c:pt idx="2">
                  <c:v>26</c:v>
                </c:pt>
                <c:pt idx="3">
                  <c:v>30</c:v>
                </c:pt>
              </c:numCache>
            </c:numRef>
          </c:val>
          <c:extLst>
            <c:ext xmlns:c16="http://schemas.microsoft.com/office/drawing/2014/chart" uri="{C3380CC4-5D6E-409C-BE32-E72D297353CC}">
              <c16:uniqueId val="{00000000-851C-4517-9F36-7B948036C8A2}"/>
            </c:ext>
          </c:extLst>
        </c:ser>
        <c:ser>
          <c:idx val="1"/>
          <c:order val="1"/>
          <c:tx>
            <c:strRef>
              <c:f>CAUTI!$A$8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CAUTI!$B$8:$E$8</c:f>
              <c:numCache>
                <c:formatCode>General</c:formatCode>
                <c:ptCount val="4"/>
                <c:pt idx="0">
                  <c:v>38</c:v>
                </c:pt>
                <c:pt idx="1">
                  <c:v>26</c:v>
                </c:pt>
                <c:pt idx="2">
                  <c:v>21</c:v>
                </c:pt>
                <c:pt idx="3">
                  <c:v>21</c:v>
                </c:pt>
              </c:numCache>
            </c:numRef>
          </c:val>
          <c:extLst>
            <c:ext xmlns:c16="http://schemas.microsoft.com/office/drawing/2014/chart" uri="{C3380CC4-5D6E-409C-BE32-E72D297353CC}">
              <c16:uniqueId val="{00000001-851C-4517-9F36-7B948036C8A2}"/>
            </c:ext>
          </c:extLst>
        </c:ser>
        <c:ser>
          <c:idx val="2"/>
          <c:order val="2"/>
          <c:tx>
            <c:strRef>
              <c:f>CAUTI!$A$9</c:f>
              <c:strCache>
                <c:ptCount val="1"/>
                <c:pt idx="0">
                  <c:v>Above 1.0</c:v>
                </c:pt>
              </c:strCache>
            </c:strRef>
          </c:tx>
          <c:spPr>
            <a:solidFill>
              <a:srgbClr val="F9152F"/>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CAUTI!$B$9:$E$9</c:f>
              <c:numCache>
                <c:formatCode>General</c:formatCode>
                <c:ptCount val="4"/>
                <c:pt idx="0">
                  <c:v>6</c:v>
                </c:pt>
                <c:pt idx="1">
                  <c:v>8</c:v>
                </c:pt>
                <c:pt idx="2">
                  <c:v>4</c:v>
                </c:pt>
              </c:numCache>
            </c:numRef>
          </c:val>
          <c:extLst>
            <c:ext xmlns:c16="http://schemas.microsoft.com/office/drawing/2014/chart" uri="{C3380CC4-5D6E-409C-BE32-E72D297353CC}">
              <c16:uniqueId val="{00000002-851C-4517-9F36-7B948036C8A2}"/>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t"/>
      <c:layout>
        <c:manualLayout>
          <c:xMode val="edge"/>
          <c:yMode val="edge"/>
          <c:x val="0.17985244637404629"/>
          <c:y val="1.7692999980495904E-2"/>
          <c:w val="0.65232052590648393"/>
          <c:h val="4.91974217508525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lgn="just">
        <a:defRPr sz="16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440" b="1" i="0" baseline="0" dirty="0">
                <a:effectLst/>
              </a:rPr>
              <a:t>Northeast</a:t>
            </a:r>
            <a:endParaRPr lang="en-US" sz="1440" dirty="0">
              <a:effectLst/>
            </a:endParaRPr>
          </a:p>
        </c:rich>
      </c:tx>
      <c:layout>
        <c:manualLayout>
          <c:xMode val="edge"/>
          <c:yMode val="edge"/>
          <c:x val="0.40299382716049381"/>
          <c:y val="5.555555555555555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2176970934188781"/>
          <c:y val="0.13863779527559056"/>
          <c:w val="0.8782302906581122"/>
          <c:h val="0.63488013998250215"/>
        </c:manualLayout>
      </c:layout>
      <c:barChart>
        <c:barDir val="col"/>
        <c:grouping val="percentStacked"/>
        <c:varyColors val="0"/>
        <c:ser>
          <c:idx val="0"/>
          <c:order val="0"/>
          <c:tx>
            <c:strRef>
              <c:f>CAUTI!$A$7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CAUTI!$B$7:$E$7</c:f>
              <c:numCache>
                <c:formatCode>General</c:formatCode>
                <c:ptCount val="4"/>
                <c:pt idx="0">
                  <c:v>1</c:v>
                </c:pt>
                <c:pt idx="1">
                  <c:v>1</c:v>
                </c:pt>
                <c:pt idx="2">
                  <c:v>2</c:v>
                </c:pt>
                <c:pt idx="3">
                  <c:v>3</c:v>
                </c:pt>
              </c:numCache>
            </c:numRef>
          </c:val>
          <c:extLst>
            <c:ext xmlns:c16="http://schemas.microsoft.com/office/drawing/2014/chart" uri="{C3380CC4-5D6E-409C-BE32-E72D297353CC}">
              <c16:uniqueId val="{00000000-A063-4048-B530-8EEB7777B79C}"/>
            </c:ext>
          </c:extLst>
        </c:ser>
        <c:ser>
          <c:idx val="1"/>
          <c:order val="1"/>
          <c:tx>
            <c:strRef>
              <c:f>CAUTI!$A$8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CAUTI!$B$8:$E$8</c:f>
              <c:numCache>
                <c:formatCode>General</c:formatCode>
                <c:ptCount val="4"/>
                <c:pt idx="0">
                  <c:v>5</c:v>
                </c:pt>
                <c:pt idx="1">
                  <c:v>5</c:v>
                </c:pt>
                <c:pt idx="2">
                  <c:v>4</c:v>
                </c:pt>
                <c:pt idx="3">
                  <c:v>6</c:v>
                </c:pt>
              </c:numCache>
            </c:numRef>
          </c:val>
          <c:extLst>
            <c:ext xmlns:c16="http://schemas.microsoft.com/office/drawing/2014/chart" uri="{C3380CC4-5D6E-409C-BE32-E72D297353CC}">
              <c16:uniqueId val="{00000001-A063-4048-B530-8EEB7777B79C}"/>
            </c:ext>
          </c:extLst>
        </c:ser>
        <c:ser>
          <c:idx val="2"/>
          <c:order val="2"/>
          <c:tx>
            <c:strRef>
              <c:f>CAUTI!$A$9</c:f>
              <c:strCache>
                <c:ptCount val="1"/>
                <c:pt idx="0">
                  <c:v>Above 1.0</c:v>
                </c:pt>
              </c:strCache>
            </c:strRef>
          </c:tx>
          <c:spPr>
            <a:solidFill>
              <a:srgbClr val="F9152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CAUTI!$B$9:$E$9</c:f>
              <c:numCache>
                <c:formatCode>General</c:formatCode>
                <c:ptCount val="4"/>
                <c:pt idx="0">
                  <c:v>3</c:v>
                </c:pt>
                <c:pt idx="1">
                  <c:v>3</c:v>
                </c:pt>
                <c:pt idx="2">
                  <c:v>3</c:v>
                </c:pt>
              </c:numCache>
            </c:numRef>
          </c:val>
          <c:extLst>
            <c:ext xmlns:c16="http://schemas.microsoft.com/office/drawing/2014/chart" uri="{C3380CC4-5D6E-409C-BE32-E72D297353CC}">
              <c16:uniqueId val="{00000002-A063-4048-B530-8EEB7777B79C}"/>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4671186934966463"/>
          <c:y val="0.89720253718285226"/>
          <c:w val="0.70657626130067075"/>
          <c:h val="0.102797462817147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Calibri" panose="020F0502020204030204" pitchFamily="34" charset="0"/>
              </a:defRPr>
            </a:pPr>
            <a:r>
              <a:rPr lang="en-US" b="1" dirty="0"/>
              <a:t>South</a:t>
            </a:r>
          </a:p>
        </c:rich>
      </c:tx>
      <c:layout>
        <c:manualLayout>
          <c:xMode val="edge"/>
          <c:yMode val="edge"/>
          <c:x val="0.4647222222222222"/>
          <c:y val="5.5555555555555558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Calibri" panose="020F0502020204030204" pitchFamily="34" charset="0"/>
            </a:defRPr>
          </a:pPr>
          <a:endParaRPr lang="en-US"/>
        </a:p>
      </c:txPr>
    </c:title>
    <c:autoTitleDeleted val="0"/>
    <c:plotArea>
      <c:layout>
        <c:manualLayout>
          <c:layoutTarget val="inner"/>
          <c:xMode val="edge"/>
          <c:yMode val="edge"/>
          <c:x val="0.13720180810731991"/>
          <c:y val="0.13277821522309707"/>
          <c:w val="0.82884757460872949"/>
          <c:h val="0.64349781277340334"/>
        </c:manualLayout>
      </c:layout>
      <c:barChart>
        <c:barDir val="col"/>
        <c:grouping val="percentStacked"/>
        <c:varyColors val="0"/>
        <c:ser>
          <c:idx val="0"/>
          <c:order val="0"/>
          <c:tx>
            <c:strRef>
              <c:f>CAUTI!$A$6</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CAUTI!$B$5:$E$5</c:f>
              <c:numCache>
                <c:formatCode>General</c:formatCode>
                <c:ptCount val="4"/>
                <c:pt idx="0">
                  <c:v>2015</c:v>
                </c:pt>
                <c:pt idx="1">
                  <c:v>2016</c:v>
                </c:pt>
                <c:pt idx="2">
                  <c:v>2017</c:v>
                </c:pt>
                <c:pt idx="3">
                  <c:v>2018</c:v>
                </c:pt>
              </c:numCache>
            </c:numRef>
          </c:cat>
          <c:val>
            <c:numRef>
              <c:f>CAUTI!$B$6:$E$6</c:f>
              <c:numCache>
                <c:formatCode>General</c:formatCode>
                <c:ptCount val="4"/>
                <c:pt idx="0">
                  <c:v>7</c:v>
                </c:pt>
                <c:pt idx="1">
                  <c:v>8</c:v>
                </c:pt>
                <c:pt idx="2">
                  <c:v>9</c:v>
                </c:pt>
                <c:pt idx="3">
                  <c:v>10</c:v>
                </c:pt>
              </c:numCache>
            </c:numRef>
          </c:val>
          <c:extLst>
            <c:ext xmlns:c16="http://schemas.microsoft.com/office/drawing/2014/chart" uri="{C3380CC4-5D6E-409C-BE32-E72D297353CC}">
              <c16:uniqueId val="{00000000-766B-4DC7-8140-F59965A3AD01}"/>
            </c:ext>
          </c:extLst>
        </c:ser>
        <c:ser>
          <c:idx val="1"/>
          <c:order val="1"/>
          <c:tx>
            <c:strRef>
              <c:f>CAUTI!$A$7</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CAUTI!$B$5:$E$5</c:f>
              <c:numCache>
                <c:formatCode>General</c:formatCode>
                <c:ptCount val="4"/>
                <c:pt idx="0">
                  <c:v>2015</c:v>
                </c:pt>
                <c:pt idx="1">
                  <c:v>2016</c:v>
                </c:pt>
                <c:pt idx="2">
                  <c:v>2017</c:v>
                </c:pt>
                <c:pt idx="3">
                  <c:v>2018</c:v>
                </c:pt>
              </c:numCache>
            </c:numRef>
          </c:cat>
          <c:val>
            <c:numRef>
              <c:f>CAUTI!$B$7:$E$7</c:f>
              <c:numCache>
                <c:formatCode>General</c:formatCode>
                <c:ptCount val="4"/>
                <c:pt idx="0">
                  <c:v>8</c:v>
                </c:pt>
                <c:pt idx="1">
                  <c:v>10</c:v>
                </c:pt>
                <c:pt idx="2">
                  <c:v>8</c:v>
                </c:pt>
                <c:pt idx="3">
                  <c:v>8</c:v>
                </c:pt>
              </c:numCache>
            </c:numRef>
          </c:val>
          <c:extLst>
            <c:ext xmlns:c16="http://schemas.microsoft.com/office/drawing/2014/chart" uri="{C3380CC4-5D6E-409C-BE32-E72D297353CC}">
              <c16:uniqueId val="{00000001-766B-4DC7-8140-F59965A3AD01}"/>
            </c:ext>
          </c:extLst>
        </c:ser>
        <c:ser>
          <c:idx val="2"/>
          <c:order val="2"/>
          <c:tx>
            <c:strRef>
              <c:f>CAUTI!$A$8</c:f>
              <c:strCache>
                <c:ptCount val="1"/>
                <c:pt idx="0">
                  <c:v>Above 1.0</c:v>
                </c:pt>
              </c:strCache>
            </c:strRef>
          </c:tx>
          <c:spPr>
            <a:solidFill>
              <a:srgbClr val="F9152F"/>
            </a:solidFill>
            <a:ln>
              <a:noFill/>
            </a:ln>
            <a:effectLst/>
          </c:spPr>
          <c:invertIfNegative val="0"/>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18B-4A50-8C8C-65A01B91C6CD}"/>
                </c:ext>
              </c:extLst>
            </c:dLbl>
            <c:dLbl>
              <c:idx val="2"/>
              <c:layout>
                <c:manualLayout>
                  <c:x val="8.7742539127053557E-2"/>
                  <c:y val="4.2337270341207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54-4E7A-A94D-116E3304E1B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CAUTI!$B$5:$E$5</c:f>
              <c:numCache>
                <c:formatCode>General</c:formatCode>
                <c:ptCount val="4"/>
                <c:pt idx="0">
                  <c:v>2015</c:v>
                </c:pt>
                <c:pt idx="1">
                  <c:v>2016</c:v>
                </c:pt>
                <c:pt idx="2">
                  <c:v>2017</c:v>
                </c:pt>
                <c:pt idx="3">
                  <c:v>2018</c:v>
                </c:pt>
              </c:numCache>
            </c:numRef>
          </c:cat>
          <c:val>
            <c:numRef>
              <c:f>CAUTI!$B$8:$E$8</c:f>
              <c:numCache>
                <c:formatCode>General</c:formatCode>
                <c:ptCount val="4"/>
                <c:pt idx="0">
                  <c:v>3</c:v>
                </c:pt>
                <c:pt idx="2">
                  <c:v>1</c:v>
                </c:pt>
              </c:numCache>
            </c:numRef>
          </c:val>
          <c:extLst>
            <c:ext xmlns:c16="http://schemas.microsoft.com/office/drawing/2014/chart" uri="{C3380CC4-5D6E-409C-BE32-E72D297353CC}">
              <c16:uniqueId val="{00000002-766B-4DC7-8140-F59965A3AD01}"/>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4671186934966463"/>
          <c:y val="0.88609142607174118"/>
          <c:w val="0.70657626130067075"/>
          <c:h val="0.113908573928258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mn-lt"/>
          <a:cs typeface="Calibri" panose="020F0502020204030204" pitchFamily="34"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Midwest</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720180810731991"/>
          <c:y val="0.17166710411198599"/>
          <c:w val="0.86279819189268003"/>
          <c:h val="0.59905336832895884"/>
        </c:manualLayout>
      </c:layout>
      <c:barChart>
        <c:barDir val="col"/>
        <c:grouping val="percentStacked"/>
        <c:varyColors val="0"/>
        <c:ser>
          <c:idx val="0"/>
          <c:order val="0"/>
          <c:tx>
            <c:strRef>
              <c:f>CAUTI!$A$7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CAUTI!$B$7:$E$7</c:f>
              <c:numCache>
                <c:formatCode>General</c:formatCode>
                <c:ptCount val="4"/>
                <c:pt idx="0">
                  <c:v>4</c:v>
                </c:pt>
                <c:pt idx="1">
                  <c:v>6</c:v>
                </c:pt>
                <c:pt idx="2">
                  <c:v>6</c:v>
                </c:pt>
                <c:pt idx="3">
                  <c:v>8</c:v>
                </c:pt>
              </c:numCache>
            </c:numRef>
          </c:val>
          <c:extLst>
            <c:ext xmlns:c16="http://schemas.microsoft.com/office/drawing/2014/chart" uri="{C3380CC4-5D6E-409C-BE32-E72D297353CC}">
              <c16:uniqueId val="{00000000-948F-4AEF-834C-6B575A452609}"/>
            </c:ext>
          </c:extLst>
        </c:ser>
        <c:ser>
          <c:idx val="1"/>
          <c:order val="1"/>
          <c:tx>
            <c:strRef>
              <c:f>CAUTI!$A$8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CAUTI!$B$8:$E$8</c:f>
              <c:numCache>
                <c:formatCode>General</c:formatCode>
                <c:ptCount val="4"/>
                <c:pt idx="0">
                  <c:v>6</c:v>
                </c:pt>
                <c:pt idx="1">
                  <c:v>6</c:v>
                </c:pt>
                <c:pt idx="2">
                  <c:v>6</c:v>
                </c:pt>
                <c:pt idx="3">
                  <c:v>4</c:v>
                </c:pt>
              </c:numCache>
            </c:numRef>
          </c:val>
          <c:extLst>
            <c:ext xmlns:c16="http://schemas.microsoft.com/office/drawing/2014/chart" uri="{C3380CC4-5D6E-409C-BE32-E72D297353CC}">
              <c16:uniqueId val="{00000001-948F-4AEF-834C-6B575A452609}"/>
            </c:ext>
          </c:extLst>
        </c:ser>
        <c:ser>
          <c:idx val="2"/>
          <c:order val="2"/>
          <c:tx>
            <c:strRef>
              <c:f>CAUTI!$A$9</c:f>
              <c:strCache>
                <c:ptCount val="1"/>
                <c:pt idx="0">
                  <c:v>Above 1.0</c:v>
                </c:pt>
              </c:strCache>
            </c:strRef>
          </c:tx>
          <c:spPr>
            <a:solidFill>
              <a:srgbClr val="F9152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CAUTI!$B$9:$E$9</c:f>
              <c:numCache>
                <c:formatCode>General</c:formatCode>
                <c:ptCount val="4"/>
                <c:pt idx="0">
                  <c:v>2</c:v>
                </c:pt>
              </c:numCache>
            </c:numRef>
          </c:val>
          <c:extLst>
            <c:ext xmlns:c16="http://schemas.microsoft.com/office/drawing/2014/chart" uri="{C3380CC4-5D6E-409C-BE32-E72D297353CC}">
              <c16:uniqueId val="{00000002-948F-4AEF-834C-6B575A452609}"/>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4979828910275106"/>
          <c:y val="0.90831364829396322"/>
          <c:w val="0.70657626130067075"/>
          <c:h val="9.168635170603674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West</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720180810731991"/>
          <c:y val="0.17166710411198602"/>
          <c:w val="0.86279819189268003"/>
          <c:h val="0.59905336832895884"/>
        </c:manualLayout>
      </c:layout>
      <c:barChart>
        <c:barDir val="col"/>
        <c:grouping val="percentStacked"/>
        <c:varyColors val="0"/>
        <c:ser>
          <c:idx val="0"/>
          <c:order val="0"/>
          <c:tx>
            <c:strRef>
              <c:f>CAUTI!$A$7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CAUTI!$B$7:$E$7</c:f>
              <c:numCache>
                <c:formatCode>General</c:formatCode>
                <c:ptCount val="4"/>
                <c:pt idx="0">
                  <c:v>4</c:v>
                </c:pt>
                <c:pt idx="1">
                  <c:v>5</c:v>
                </c:pt>
                <c:pt idx="2">
                  <c:v>1</c:v>
                </c:pt>
                <c:pt idx="3">
                  <c:v>4</c:v>
                </c:pt>
              </c:numCache>
            </c:numRef>
          </c:val>
          <c:extLst>
            <c:ext xmlns:c16="http://schemas.microsoft.com/office/drawing/2014/chart" uri="{C3380CC4-5D6E-409C-BE32-E72D297353CC}">
              <c16:uniqueId val="{00000000-4415-4BA6-9C5E-2158A2514BA5}"/>
            </c:ext>
          </c:extLst>
        </c:ser>
        <c:ser>
          <c:idx val="1"/>
          <c:order val="1"/>
          <c:tx>
            <c:strRef>
              <c:f>CAUTI!$A$8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CAUTI!$B$8:$E$8</c:f>
              <c:numCache>
                <c:formatCode>General</c:formatCode>
                <c:ptCount val="4"/>
                <c:pt idx="0">
                  <c:v>6</c:v>
                </c:pt>
                <c:pt idx="1">
                  <c:v>6</c:v>
                </c:pt>
                <c:pt idx="2">
                  <c:v>11</c:v>
                </c:pt>
                <c:pt idx="3">
                  <c:v>8</c:v>
                </c:pt>
              </c:numCache>
            </c:numRef>
          </c:val>
          <c:extLst>
            <c:ext xmlns:c16="http://schemas.microsoft.com/office/drawing/2014/chart" uri="{C3380CC4-5D6E-409C-BE32-E72D297353CC}">
              <c16:uniqueId val="{00000001-4415-4BA6-9C5E-2158A2514BA5}"/>
            </c:ext>
          </c:extLst>
        </c:ser>
        <c:ser>
          <c:idx val="2"/>
          <c:order val="2"/>
          <c:tx>
            <c:strRef>
              <c:f>CAUTI!$A$9</c:f>
              <c:strCache>
                <c:ptCount val="1"/>
                <c:pt idx="0">
                  <c:v>Above 1.0</c:v>
                </c:pt>
              </c:strCache>
            </c:strRef>
          </c:tx>
          <c:spPr>
            <a:solidFill>
              <a:srgbClr val="F9152F"/>
            </a:solidFill>
            <a:ln>
              <a:noFill/>
            </a:ln>
            <a:effectLst/>
          </c:spPr>
          <c:invertIfNegative val="0"/>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FCF-415E-A7A8-637D7E0051BD}"/>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FCF-415E-A7A8-637D7E0051BD}"/>
                </c:ext>
              </c:extLst>
            </c:dLbl>
            <c:dLbl>
              <c:idx val="2"/>
              <c:layout>
                <c:manualLayout>
                  <c:x val="8.4656119373967026E-2"/>
                  <c:y val="3.2087926509186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4D-4EDB-884E-252E80E0C62C}"/>
                </c:ext>
              </c:extLst>
            </c:dLbl>
            <c:dLbl>
              <c:idx val="3"/>
              <c:layout>
                <c:manualLayout>
                  <c:x val="8.6419753086419873E-2"/>
                  <c:y val="2.2222222222222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AF-4DFF-A90A-51A75B9662E5}"/>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CAUTI!$B$9:$E$9</c:f>
              <c:numCache>
                <c:formatCode>General</c:formatCode>
                <c:ptCount val="4"/>
                <c:pt idx="0">
                  <c:v>3</c:v>
                </c:pt>
                <c:pt idx="1">
                  <c:v>2</c:v>
                </c:pt>
                <c:pt idx="2">
                  <c:v>1</c:v>
                </c:pt>
                <c:pt idx="3">
                  <c:v>1</c:v>
                </c:pt>
              </c:numCache>
            </c:numRef>
          </c:val>
          <c:extLst>
            <c:ext xmlns:c16="http://schemas.microsoft.com/office/drawing/2014/chart" uri="{C3380CC4-5D6E-409C-BE32-E72D297353CC}">
              <c16:uniqueId val="{00000002-4415-4BA6-9C5E-2158A2514BA5}"/>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4671186934966463"/>
          <c:y val="0.87498031496063"/>
          <c:w val="0.70657626130067075"/>
          <c:h val="0.125019685039370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CAUTI!$A$7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CAUTI!$B$7:$E$7</c:f>
              <c:numCache>
                <c:formatCode>General</c:formatCode>
                <c:ptCount val="4"/>
                <c:pt idx="0">
                  <c:v>16</c:v>
                </c:pt>
                <c:pt idx="1">
                  <c:v>20</c:v>
                </c:pt>
                <c:pt idx="2">
                  <c:v>18</c:v>
                </c:pt>
                <c:pt idx="3">
                  <c:v>25</c:v>
                </c:pt>
              </c:numCache>
            </c:numRef>
          </c:val>
          <c:extLst>
            <c:ext xmlns:c16="http://schemas.microsoft.com/office/drawing/2014/chart" uri="{C3380CC4-5D6E-409C-BE32-E72D297353CC}">
              <c16:uniqueId val="{00000000-851C-4517-9F36-7B948036C8A2}"/>
            </c:ext>
          </c:extLst>
        </c:ser>
        <c:ser>
          <c:idx val="1"/>
          <c:order val="1"/>
          <c:tx>
            <c:strRef>
              <c:f>CAUTI!$A$8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CAUTI!$B$8:$E$8</c:f>
              <c:numCache>
                <c:formatCode>General</c:formatCode>
                <c:ptCount val="4"/>
                <c:pt idx="0">
                  <c:v>25</c:v>
                </c:pt>
                <c:pt idx="1">
                  <c:v>27</c:v>
                </c:pt>
                <c:pt idx="2">
                  <c:v>29</c:v>
                </c:pt>
                <c:pt idx="3">
                  <c:v>26</c:v>
                </c:pt>
              </c:numCache>
            </c:numRef>
          </c:val>
          <c:extLst>
            <c:ext xmlns:c16="http://schemas.microsoft.com/office/drawing/2014/chart" uri="{C3380CC4-5D6E-409C-BE32-E72D297353CC}">
              <c16:uniqueId val="{00000001-851C-4517-9F36-7B948036C8A2}"/>
            </c:ext>
          </c:extLst>
        </c:ser>
        <c:ser>
          <c:idx val="2"/>
          <c:order val="2"/>
          <c:tx>
            <c:strRef>
              <c:f>CAUTI!$A$9</c:f>
              <c:strCache>
                <c:ptCount val="1"/>
                <c:pt idx="0">
                  <c:v>Above 1.0</c:v>
                </c:pt>
              </c:strCache>
            </c:strRef>
          </c:tx>
          <c:spPr>
            <a:solidFill>
              <a:srgbClr val="F9152F"/>
            </a:solidFill>
            <a:ln>
              <a:noFill/>
            </a:ln>
            <a:effectLst/>
          </c:spPr>
          <c:invertIfNegative val="0"/>
          <c:dLbls>
            <c:dLbl>
              <c:idx val="3"/>
              <c:layout>
                <c:manualLayout>
                  <c:x val="7.4074074074073959E-2"/>
                  <c:y val="2.6041666666666668E-2"/>
                </c:manualLayout>
              </c:layout>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0C-42E5-AD9B-662F35A8E277}"/>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CAUTI!$B$6:$E$6</c:f>
              <c:numCache>
                <c:formatCode>General</c:formatCode>
                <c:ptCount val="4"/>
                <c:pt idx="0">
                  <c:v>2015</c:v>
                </c:pt>
                <c:pt idx="1">
                  <c:v>2016</c:v>
                </c:pt>
                <c:pt idx="2">
                  <c:v>2017</c:v>
                </c:pt>
                <c:pt idx="3">
                  <c:v>2018</c:v>
                </c:pt>
              </c:numCache>
            </c:numRef>
          </c:cat>
          <c:val>
            <c:numRef>
              <c:f>CAUTI!$B$9:$E$9</c:f>
              <c:numCache>
                <c:formatCode>General</c:formatCode>
                <c:ptCount val="4"/>
                <c:pt idx="0">
                  <c:v>11</c:v>
                </c:pt>
                <c:pt idx="1">
                  <c:v>5</c:v>
                </c:pt>
                <c:pt idx="2">
                  <c:v>5</c:v>
                </c:pt>
                <c:pt idx="3">
                  <c:v>1</c:v>
                </c:pt>
              </c:numCache>
            </c:numRef>
          </c:val>
          <c:extLst>
            <c:ext xmlns:c16="http://schemas.microsoft.com/office/drawing/2014/chart" uri="{C3380CC4-5D6E-409C-BE32-E72D297353CC}">
              <c16:uniqueId val="{00000002-851C-4517-9F36-7B948036C8A2}"/>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t"/>
      <c:layout>
        <c:manualLayout>
          <c:xMode val="edge"/>
          <c:yMode val="edge"/>
          <c:x val="0.16596359482842424"/>
          <c:y val="1.7692999980495904E-2"/>
          <c:w val="0.67546867405463207"/>
          <c:h val="7.47076475554403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lgn="just">
        <a:defRPr sz="16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774303501818287"/>
        </c:manualLayout>
      </c:layout>
      <c:barChart>
        <c:barDir val="col"/>
        <c:grouping val="percentStacked"/>
        <c:varyColors val="0"/>
        <c:ser>
          <c:idx val="2"/>
          <c:order val="0"/>
          <c:tx>
            <c:strRef>
              <c:f>Sheet1!$B$1</c:f>
              <c:strCache>
                <c:ptCount val="1"/>
                <c:pt idx="0">
                  <c:v>Improving</c:v>
                </c:pt>
              </c:strCache>
            </c:strRef>
          </c:tx>
          <c:spPr>
            <a:solidFill>
              <a:srgbClr val="27E833"/>
            </a:solidFill>
          </c:spPr>
          <c:invertIfNegative val="0"/>
          <c:dLbls>
            <c:spPr>
              <a:noFill/>
              <a:ln>
                <a:noFill/>
              </a:ln>
              <a:effectLst/>
            </c:spPr>
            <c:txPr>
              <a:bodyPr wrap="square" lIns="38100" tIns="19050" rIns="38100" bIns="19050" anchor="ctr">
                <a:spAutoFit/>
              </a:bodyPr>
              <a:lstStyle/>
              <a:p>
                <a:pPr>
                  <a:defRPr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2"/>
                <c:pt idx="0">
                  <c:v>Outcome (n=17)</c:v>
                </c:pt>
                <c:pt idx="1">
                  <c:v>Process (n=9)</c:v>
                </c:pt>
              </c:strCache>
            </c:strRef>
          </c:cat>
          <c:val>
            <c:numRef>
              <c:f>Sheet1!$B$2:$B$9</c:f>
              <c:numCache>
                <c:formatCode>General</c:formatCode>
                <c:ptCount val="2"/>
                <c:pt idx="0">
                  <c:v>8</c:v>
                </c:pt>
                <c:pt idx="1">
                  <c:v>4</c:v>
                </c:pt>
              </c:numCache>
            </c:numRef>
          </c:val>
          <c:extLst>
            <c:ext xmlns:c16="http://schemas.microsoft.com/office/drawing/2014/chart" uri="{C3380CC4-5D6E-409C-BE32-E72D297353CC}">
              <c16:uniqueId val="{00000000-89D9-4720-8D76-7B9A8C15B21A}"/>
            </c:ext>
          </c:extLst>
        </c:ser>
        <c:ser>
          <c:idx val="1"/>
          <c:order val="1"/>
          <c:tx>
            <c:strRef>
              <c:f>Sheet1!$C$1</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D9-4720-8D76-7B9A8C15B21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2"/>
                <c:pt idx="0">
                  <c:v>Outcome (n=17)</c:v>
                </c:pt>
                <c:pt idx="1">
                  <c:v>Process (n=9)</c:v>
                </c:pt>
              </c:strCache>
            </c:strRef>
          </c:cat>
          <c:val>
            <c:numRef>
              <c:f>Sheet1!$C$2:$C$9</c:f>
              <c:numCache>
                <c:formatCode>General</c:formatCode>
                <c:ptCount val="2"/>
                <c:pt idx="0">
                  <c:v>9</c:v>
                </c:pt>
                <c:pt idx="1">
                  <c:v>4</c:v>
                </c:pt>
              </c:numCache>
            </c:numRef>
          </c:val>
          <c:extLst>
            <c:ext xmlns:c16="http://schemas.microsoft.com/office/drawing/2014/chart" uri="{C3380CC4-5D6E-409C-BE32-E72D297353CC}">
              <c16:uniqueId val="{00000002-89D9-4720-8D76-7B9A8C15B21A}"/>
            </c:ext>
          </c:extLst>
        </c:ser>
        <c:ser>
          <c:idx val="0"/>
          <c:order val="2"/>
          <c:tx>
            <c:strRef>
              <c:f>Sheet1!$D$1</c:f>
              <c:strCache>
                <c:ptCount val="1"/>
                <c:pt idx="0">
                  <c:v>Worsening</c:v>
                </c:pt>
              </c:strCache>
            </c:strRef>
          </c:tx>
          <c:spPr>
            <a:solidFill>
              <a:srgbClr val="F9152F"/>
            </a:solidFill>
          </c:spPr>
          <c:invertIfNegative val="0"/>
          <c:dLbls>
            <c:spPr>
              <a:noFill/>
              <a:ln>
                <a:noFill/>
              </a:ln>
              <a:effectLst/>
            </c:spPr>
            <c:txPr>
              <a:bodyPr/>
              <a:lstStyle/>
              <a:p>
                <a:pPr>
                  <a:defRPr baseline="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2"/>
                <c:pt idx="0">
                  <c:v>Outcome (n=17)</c:v>
                </c:pt>
                <c:pt idx="1">
                  <c:v>Process (n=9)</c:v>
                </c:pt>
              </c:strCache>
            </c:strRef>
          </c:cat>
          <c:val>
            <c:numRef>
              <c:f>Sheet1!$D$2:$D$9</c:f>
              <c:numCache>
                <c:formatCode>General</c:formatCode>
                <c:ptCount val="2"/>
                <c:pt idx="1">
                  <c:v>1</c:v>
                </c:pt>
              </c:numCache>
            </c:numRef>
          </c:val>
          <c:extLst>
            <c:ext xmlns:c16="http://schemas.microsoft.com/office/drawing/2014/chart" uri="{C3380CC4-5D6E-409C-BE32-E72D297353CC}">
              <c16:uniqueId val="{00000003-89D9-4720-8D76-7B9A8C15B21A}"/>
            </c:ext>
          </c:extLst>
        </c:ser>
        <c:dLbls>
          <c:showLegendKey val="0"/>
          <c:showVal val="1"/>
          <c:showCatName val="0"/>
          <c:showSerName val="0"/>
          <c:showPercent val="0"/>
          <c:showBubbleSize val="0"/>
        </c:dLbls>
        <c:gapWidth val="150"/>
        <c:overlap val="100"/>
        <c:axId val="106744064"/>
        <c:axId val="107073920"/>
      </c:barChart>
      <c:catAx>
        <c:axId val="106744064"/>
        <c:scaling>
          <c:orientation val="minMax"/>
        </c:scaling>
        <c:delete val="0"/>
        <c:axPos val="b"/>
        <c:numFmt formatCode="General" sourceLinked="1"/>
        <c:majorTickMark val="out"/>
        <c:minorTickMark val="none"/>
        <c:tickLblPos val="nextTo"/>
        <c:txPr>
          <a:bodyPr rot="0" vert="horz"/>
          <a:lstStyle/>
          <a:p>
            <a:pPr>
              <a:defRPr baseline="0"/>
            </a:pPr>
            <a:endParaRPr lang="en-US"/>
          </a:p>
        </c:txPr>
        <c:crossAx val="107073920"/>
        <c:crosses val="autoZero"/>
        <c:auto val="1"/>
        <c:lblAlgn val="ctr"/>
        <c:lblOffset val="100"/>
        <c:tickLblSkip val="1"/>
        <c:tickMarkSkip val="1"/>
        <c:noMultiLvlLbl val="0"/>
      </c:catAx>
      <c:valAx>
        <c:axId val="107073920"/>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06744064"/>
        <c:crosses val="autoZero"/>
        <c:crossBetween val="between"/>
        <c:majorUnit val="0.2"/>
      </c:valAx>
    </c:plotArea>
    <c:legend>
      <c:legendPos val="t"/>
      <c:layout>
        <c:manualLayout>
          <c:xMode val="edge"/>
          <c:yMode val="edge"/>
          <c:x val="0"/>
          <c:y val="1.0723485953145214E-4"/>
          <c:w val="0.99860387643852211"/>
          <c:h val="7.8535997332581195E-2"/>
        </c:manualLayout>
      </c:layout>
      <c:overlay val="0"/>
      <c:txPr>
        <a:bodyPr/>
        <a:lstStyle/>
        <a:p>
          <a:pPr>
            <a:defRPr baseline="0"/>
          </a:pPr>
          <a:endParaRPr lang="en-US"/>
        </a:p>
      </c:txPr>
    </c:legend>
    <c:plotVisOnly val="1"/>
    <c:dispBlanksAs val="gap"/>
    <c:showDLblsOverMax val="0"/>
  </c:chart>
  <c:spPr>
    <a:ln>
      <a:noFill/>
    </a:ln>
  </c:spPr>
  <c:txPr>
    <a:bodyPr/>
    <a:lstStyle/>
    <a:p>
      <a:pPr>
        <a:defRPr sz="1600" baseline="0">
          <a:latin typeface="Calibri" panose="020F0502020204030204"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 Diff'!$B$1</c:f>
              <c:strCache>
                <c:ptCount val="1"/>
                <c:pt idx="0">
                  <c:v>Facility-wide</c:v>
                </c:pt>
              </c:strCache>
            </c:strRef>
          </c:tx>
          <c:spPr>
            <a:solidFill>
              <a:srgbClr val="0072C6"/>
            </a:solidFill>
            <a:ln>
              <a:solidFill>
                <a:srgbClr val="0072C6"/>
              </a:solidFill>
            </a:ln>
            <a:effectLst/>
          </c:spPr>
          <c:invertIfNegative val="0"/>
          <c:errBars>
            <c:errBarType val="both"/>
            <c:errValType val="cust"/>
            <c:noEndCap val="0"/>
            <c:plus>
              <c:numRef>
                <c:f>'C Diff'!$C$2:$C$5</c:f>
                <c:numCache>
                  <c:formatCode>General</c:formatCode>
                  <c:ptCount val="4"/>
                  <c:pt idx="0">
                    <c:v>6.0000000000000053E-3</c:v>
                  </c:pt>
                  <c:pt idx="1">
                    <c:v>5.5000000000000049E-3</c:v>
                  </c:pt>
                  <c:pt idx="2">
                    <c:v>5.5000000000000049E-3</c:v>
                  </c:pt>
                  <c:pt idx="3">
                    <c:v>5.0000000000000044E-3</c:v>
                  </c:pt>
                </c:numCache>
              </c:numRef>
            </c:plus>
            <c:minus>
              <c:numRef>
                <c:f>'C Diff'!$C$2:$C$5</c:f>
                <c:numCache>
                  <c:formatCode>General</c:formatCode>
                  <c:ptCount val="4"/>
                  <c:pt idx="0">
                    <c:v>6.0000000000000053E-3</c:v>
                  </c:pt>
                  <c:pt idx="1">
                    <c:v>5.5000000000000049E-3</c:v>
                  </c:pt>
                  <c:pt idx="2">
                    <c:v>5.5000000000000049E-3</c:v>
                  </c:pt>
                  <c:pt idx="3">
                    <c:v>5.0000000000000044E-3</c:v>
                  </c:pt>
                </c:numCache>
              </c:numRef>
            </c:minus>
            <c:spPr>
              <a:noFill/>
              <a:ln w="9525" cap="flat" cmpd="sng" algn="ctr">
                <a:solidFill>
                  <a:schemeClr val="tx1">
                    <a:lumMod val="65000"/>
                    <a:lumOff val="35000"/>
                  </a:schemeClr>
                </a:solidFill>
                <a:round/>
              </a:ln>
              <a:effectLst/>
            </c:spPr>
          </c:errBars>
          <c:cat>
            <c:numRef>
              <c:f>'C Diff'!$A$2:$A$5</c:f>
              <c:numCache>
                <c:formatCode>General</c:formatCode>
                <c:ptCount val="4"/>
                <c:pt idx="0">
                  <c:v>2015</c:v>
                </c:pt>
                <c:pt idx="1">
                  <c:v>2016</c:v>
                </c:pt>
                <c:pt idx="2">
                  <c:v>2017</c:v>
                </c:pt>
                <c:pt idx="3">
                  <c:v>2018</c:v>
                </c:pt>
              </c:numCache>
            </c:numRef>
          </c:cat>
          <c:val>
            <c:numRef>
              <c:f>'C Diff'!$B$2:$B$5</c:f>
              <c:numCache>
                <c:formatCode>General</c:formatCode>
                <c:ptCount val="4"/>
                <c:pt idx="0">
                  <c:v>0.99</c:v>
                </c:pt>
                <c:pt idx="1">
                  <c:v>0.92</c:v>
                </c:pt>
                <c:pt idx="2">
                  <c:v>0.8</c:v>
                </c:pt>
                <c:pt idx="3" formatCode="0.000">
                  <c:v>0.71099999999999997</c:v>
                </c:pt>
              </c:numCache>
            </c:numRef>
          </c:val>
          <c:extLst>
            <c:ext xmlns:c16="http://schemas.microsoft.com/office/drawing/2014/chart" uri="{C3380CC4-5D6E-409C-BE32-E72D297353CC}">
              <c16:uniqueId val="{00000001-33D7-409D-8E85-0E5B913975CF}"/>
            </c:ext>
          </c:extLst>
        </c:ser>
        <c:dLbls>
          <c:showLegendKey val="0"/>
          <c:showVal val="0"/>
          <c:showCatName val="0"/>
          <c:showSerName val="0"/>
          <c:showPercent val="0"/>
          <c:showBubbleSize val="0"/>
        </c:dLbls>
        <c:gapWidth val="219"/>
        <c:overlap val="-27"/>
        <c:axId val="341035695"/>
        <c:axId val="315322303"/>
      </c:barChart>
      <c:catAx>
        <c:axId val="341035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15322303"/>
        <c:crosses val="autoZero"/>
        <c:auto val="1"/>
        <c:lblAlgn val="ctr"/>
        <c:lblOffset val="100"/>
        <c:noMultiLvlLbl val="0"/>
      </c:catAx>
      <c:valAx>
        <c:axId val="315322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r>
                  <a:rPr lang="en-US" b="1" dirty="0"/>
                  <a:t>Standardized Infection Ratio </a:t>
                </a:r>
              </a:p>
            </c:rich>
          </c:tx>
          <c:layout>
            <c:manualLayout>
              <c:xMode val="edge"/>
              <c:yMode val="edge"/>
              <c:x val="0"/>
              <c:y val="0.193781649133592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41035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Midwest</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720180810731991"/>
          <c:y val="0.17166710411198599"/>
          <c:w val="0.86279819189268003"/>
          <c:h val="0.59905336832895884"/>
        </c:manualLayout>
      </c:layout>
      <c:barChart>
        <c:barDir val="col"/>
        <c:grouping val="percentStacked"/>
        <c:varyColors val="0"/>
        <c:ser>
          <c:idx val="0"/>
          <c:order val="0"/>
          <c:tx>
            <c:strRef>
              <c:f>'C diff'!$A$7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 diff'!$B$6:$E$6</c:f>
              <c:numCache>
                <c:formatCode>General</c:formatCode>
                <c:ptCount val="4"/>
                <c:pt idx="0">
                  <c:v>2015</c:v>
                </c:pt>
                <c:pt idx="1">
                  <c:v>2016</c:v>
                </c:pt>
                <c:pt idx="2">
                  <c:v>2017</c:v>
                </c:pt>
                <c:pt idx="3">
                  <c:v>2018</c:v>
                </c:pt>
              </c:numCache>
            </c:numRef>
          </c:cat>
          <c:val>
            <c:numRef>
              <c:f>'C diff'!$B$7:$E$7</c:f>
              <c:numCache>
                <c:formatCode>General</c:formatCode>
                <c:ptCount val="4"/>
                <c:pt idx="0">
                  <c:v>6</c:v>
                </c:pt>
                <c:pt idx="1">
                  <c:v>7</c:v>
                </c:pt>
                <c:pt idx="2">
                  <c:v>10</c:v>
                </c:pt>
                <c:pt idx="3">
                  <c:v>11</c:v>
                </c:pt>
              </c:numCache>
            </c:numRef>
          </c:val>
          <c:extLst>
            <c:ext xmlns:c16="http://schemas.microsoft.com/office/drawing/2014/chart" uri="{C3380CC4-5D6E-409C-BE32-E72D297353CC}">
              <c16:uniqueId val="{00000000-948F-4AEF-834C-6B575A452609}"/>
            </c:ext>
          </c:extLst>
        </c:ser>
        <c:ser>
          <c:idx val="1"/>
          <c:order val="1"/>
          <c:tx>
            <c:strRef>
              <c:f>'C diff'!$A$8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 diff'!$B$6:$E$6</c:f>
              <c:numCache>
                <c:formatCode>General</c:formatCode>
                <c:ptCount val="4"/>
                <c:pt idx="0">
                  <c:v>2015</c:v>
                </c:pt>
                <c:pt idx="1">
                  <c:v>2016</c:v>
                </c:pt>
                <c:pt idx="2">
                  <c:v>2017</c:v>
                </c:pt>
                <c:pt idx="3">
                  <c:v>2018</c:v>
                </c:pt>
              </c:numCache>
            </c:numRef>
          </c:cat>
          <c:val>
            <c:numRef>
              <c:f>'C diff'!$B$8:$E$8</c:f>
              <c:numCache>
                <c:formatCode>General</c:formatCode>
                <c:ptCount val="4"/>
                <c:pt idx="0">
                  <c:v>6</c:v>
                </c:pt>
                <c:pt idx="1">
                  <c:v>5</c:v>
                </c:pt>
                <c:pt idx="2">
                  <c:v>2</c:v>
                </c:pt>
                <c:pt idx="3">
                  <c:v>1</c:v>
                </c:pt>
              </c:numCache>
            </c:numRef>
          </c:val>
          <c:extLst>
            <c:ext xmlns:c16="http://schemas.microsoft.com/office/drawing/2014/chart" uri="{C3380CC4-5D6E-409C-BE32-E72D297353CC}">
              <c16:uniqueId val="{00000001-948F-4AEF-834C-6B575A452609}"/>
            </c:ext>
          </c:extLst>
        </c:ser>
        <c:ser>
          <c:idx val="2"/>
          <c:order val="2"/>
          <c:tx>
            <c:strRef>
              <c:f>'C diff'!$A$9</c:f>
              <c:strCache>
                <c:ptCount val="1"/>
                <c:pt idx="0">
                  <c:v>Above 1.0</c:v>
                </c:pt>
              </c:strCache>
            </c:strRef>
          </c:tx>
          <c:spPr>
            <a:solidFill>
              <a:srgbClr val="F9152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 diff'!$B$6:$E$6</c:f>
              <c:numCache>
                <c:formatCode>General</c:formatCode>
                <c:ptCount val="4"/>
                <c:pt idx="0">
                  <c:v>2015</c:v>
                </c:pt>
                <c:pt idx="1">
                  <c:v>2016</c:v>
                </c:pt>
                <c:pt idx="2">
                  <c:v>2017</c:v>
                </c:pt>
                <c:pt idx="3">
                  <c:v>2018</c:v>
                </c:pt>
              </c:numCache>
            </c:numRef>
          </c:cat>
          <c:val>
            <c:numRef>
              <c:f>'C diff'!$B$9:$E$9</c:f>
              <c:numCache>
                <c:formatCode>General</c:formatCode>
                <c:ptCount val="4"/>
              </c:numCache>
            </c:numRef>
          </c:val>
          <c:extLst>
            <c:ext xmlns:c16="http://schemas.microsoft.com/office/drawing/2014/chart" uri="{C3380CC4-5D6E-409C-BE32-E72D297353CC}">
              <c16:uniqueId val="{00000002-948F-4AEF-834C-6B575A452609}"/>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4671186934966463"/>
          <c:y val="0.90831364829396322"/>
          <c:w val="0.70657626130067075"/>
          <c:h val="9.168635170603674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West</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720180810731991"/>
          <c:y val="0.17166710411198602"/>
          <c:w val="0.86279819189268003"/>
          <c:h val="0.59905336832895884"/>
        </c:manualLayout>
      </c:layout>
      <c:barChart>
        <c:barDir val="col"/>
        <c:grouping val="percentStacked"/>
        <c:varyColors val="0"/>
        <c:ser>
          <c:idx val="0"/>
          <c:order val="0"/>
          <c:tx>
            <c:strRef>
              <c:f>'C diff'!$A$7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 diff'!$B$6:$E$6</c:f>
              <c:numCache>
                <c:formatCode>General</c:formatCode>
                <c:ptCount val="4"/>
                <c:pt idx="0">
                  <c:v>2015</c:v>
                </c:pt>
                <c:pt idx="1">
                  <c:v>2016</c:v>
                </c:pt>
                <c:pt idx="2">
                  <c:v>2017</c:v>
                </c:pt>
                <c:pt idx="3">
                  <c:v>2018</c:v>
                </c:pt>
              </c:numCache>
            </c:numRef>
          </c:cat>
          <c:val>
            <c:numRef>
              <c:f>'C diff'!$B$7:$E$7</c:f>
              <c:numCache>
                <c:formatCode>General</c:formatCode>
                <c:ptCount val="4"/>
                <c:pt idx="0">
                  <c:v>2</c:v>
                </c:pt>
                <c:pt idx="1">
                  <c:v>3</c:v>
                </c:pt>
                <c:pt idx="2">
                  <c:v>11</c:v>
                </c:pt>
                <c:pt idx="3">
                  <c:v>10</c:v>
                </c:pt>
              </c:numCache>
            </c:numRef>
          </c:val>
          <c:extLst>
            <c:ext xmlns:c16="http://schemas.microsoft.com/office/drawing/2014/chart" uri="{C3380CC4-5D6E-409C-BE32-E72D297353CC}">
              <c16:uniqueId val="{00000000-4415-4BA6-9C5E-2158A2514BA5}"/>
            </c:ext>
          </c:extLst>
        </c:ser>
        <c:ser>
          <c:idx val="1"/>
          <c:order val="1"/>
          <c:tx>
            <c:strRef>
              <c:f>'C diff'!$A$8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 diff'!$B$6:$E$6</c:f>
              <c:numCache>
                <c:formatCode>General</c:formatCode>
                <c:ptCount val="4"/>
                <c:pt idx="0">
                  <c:v>2015</c:v>
                </c:pt>
                <c:pt idx="1">
                  <c:v>2016</c:v>
                </c:pt>
                <c:pt idx="2">
                  <c:v>2017</c:v>
                </c:pt>
                <c:pt idx="3">
                  <c:v>2018</c:v>
                </c:pt>
              </c:numCache>
            </c:numRef>
          </c:cat>
          <c:val>
            <c:numRef>
              <c:f>'C diff'!$B$8:$E$8</c:f>
              <c:numCache>
                <c:formatCode>General</c:formatCode>
                <c:ptCount val="4"/>
                <c:pt idx="0">
                  <c:v>6</c:v>
                </c:pt>
                <c:pt idx="1">
                  <c:v>7</c:v>
                </c:pt>
                <c:pt idx="2">
                  <c:v>1</c:v>
                </c:pt>
                <c:pt idx="3">
                  <c:v>3</c:v>
                </c:pt>
              </c:numCache>
            </c:numRef>
          </c:val>
          <c:extLst>
            <c:ext xmlns:c16="http://schemas.microsoft.com/office/drawing/2014/chart" uri="{C3380CC4-5D6E-409C-BE32-E72D297353CC}">
              <c16:uniqueId val="{00000001-4415-4BA6-9C5E-2158A2514BA5}"/>
            </c:ext>
          </c:extLst>
        </c:ser>
        <c:ser>
          <c:idx val="2"/>
          <c:order val="2"/>
          <c:tx>
            <c:strRef>
              <c:f>'C diff'!$A$9</c:f>
              <c:strCache>
                <c:ptCount val="1"/>
                <c:pt idx="0">
                  <c:v>Above 1.0</c:v>
                </c:pt>
              </c:strCache>
            </c:strRef>
          </c:tx>
          <c:spPr>
            <a:solidFill>
              <a:srgbClr val="F9152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 diff'!$B$6:$E$6</c:f>
              <c:numCache>
                <c:formatCode>General</c:formatCode>
                <c:ptCount val="4"/>
                <c:pt idx="0">
                  <c:v>2015</c:v>
                </c:pt>
                <c:pt idx="1">
                  <c:v>2016</c:v>
                </c:pt>
                <c:pt idx="2">
                  <c:v>2017</c:v>
                </c:pt>
                <c:pt idx="3">
                  <c:v>2018</c:v>
                </c:pt>
              </c:numCache>
            </c:numRef>
          </c:cat>
          <c:val>
            <c:numRef>
              <c:f>'C diff'!$B$9:$E$9</c:f>
              <c:numCache>
                <c:formatCode>General</c:formatCode>
                <c:ptCount val="4"/>
                <c:pt idx="0">
                  <c:v>5</c:v>
                </c:pt>
                <c:pt idx="1">
                  <c:v>3</c:v>
                </c:pt>
                <c:pt idx="2">
                  <c:v>1</c:v>
                </c:pt>
              </c:numCache>
            </c:numRef>
          </c:val>
          <c:extLst>
            <c:ext xmlns:c16="http://schemas.microsoft.com/office/drawing/2014/chart" uri="{C3380CC4-5D6E-409C-BE32-E72D297353CC}">
              <c16:uniqueId val="{00000002-4415-4BA6-9C5E-2158A2514BA5}"/>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2147700287464067"/>
          <c:y val="0.85929392177270947"/>
          <c:w val="0.75704599425071861"/>
          <c:h val="0.134719488188976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Northeast</a:t>
            </a:r>
          </a:p>
        </c:rich>
      </c:tx>
      <c:layout>
        <c:manualLayout>
          <c:xMode val="edge"/>
          <c:yMode val="edge"/>
          <c:x val="0.40021604938271599"/>
          <c:y val="1.1111111111111112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7.0507910413638061E-2"/>
          <c:y val="0.13863788649142028"/>
          <c:w val="0.8782302906581122"/>
          <c:h val="0.6619300087489064"/>
        </c:manualLayout>
      </c:layout>
      <c:barChart>
        <c:barDir val="col"/>
        <c:grouping val="percentStacked"/>
        <c:varyColors val="0"/>
        <c:ser>
          <c:idx val="0"/>
          <c:order val="0"/>
          <c:tx>
            <c:strRef>
              <c:f>'C diff'!$A$7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 diff'!$B$6:$E$6</c:f>
              <c:numCache>
                <c:formatCode>General</c:formatCode>
                <c:ptCount val="4"/>
                <c:pt idx="0">
                  <c:v>2015</c:v>
                </c:pt>
                <c:pt idx="1">
                  <c:v>2016</c:v>
                </c:pt>
                <c:pt idx="2">
                  <c:v>2017</c:v>
                </c:pt>
                <c:pt idx="3">
                  <c:v>2018</c:v>
                </c:pt>
              </c:numCache>
            </c:numRef>
          </c:cat>
          <c:val>
            <c:numRef>
              <c:f>'C diff'!$B$7:$E$7</c:f>
              <c:numCache>
                <c:formatCode>General</c:formatCode>
                <c:ptCount val="4"/>
                <c:pt idx="0">
                  <c:v>1</c:v>
                </c:pt>
                <c:pt idx="1">
                  <c:v>5</c:v>
                </c:pt>
                <c:pt idx="2">
                  <c:v>7</c:v>
                </c:pt>
                <c:pt idx="3">
                  <c:v>8</c:v>
                </c:pt>
              </c:numCache>
            </c:numRef>
          </c:val>
          <c:extLst>
            <c:ext xmlns:c16="http://schemas.microsoft.com/office/drawing/2014/chart" uri="{C3380CC4-5D6E-409C-BE32-E72D297353CC}">
              <c16:uniqueId val="{00000000-5CDB-4974-A2F8-36E946A28E93}"/>
            </c:ext>
          </c:extLst>
        </c:ser>
        <c:ser>
          <c:idx val="1"/>
          <c:order val="1"/>
          <c:tx>
            <c:strRef>
              <c:f>'C diff'!$A$8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 diff'!$B$6:$E$6</c:f>
              <c:numCache>
                <c:formatCode>General</c:formatCode>
                <c:ptCount val="4"/>
                <c:pt idx="0">
                  <c:v>2015</c:v>
                </c:pt>
                <c:pt idx="1">
                  <c:v>2016</c:v>
                </c:pt>
                <c:pt idx="2">
                  <c:v>2017</c:v>
                </c:pt>
                <c:pt idx="3">
                  <c:v>2018</c:v>
                </c:pt>
              </c:numCache>
            </c:numRef>
          </c:cat>
          <c:val>
            <c:numRef>
              <c:f>'C diff'!$B$8:$E$8</c:f>
              <c:numCache>
                <c:formatCode>General</c:formatCode>
                <c:ptCount val="4"/>
                <c:pt idx="0">
                  <c:v>3</c:v>
                </c:pt>
                <c:pt idx="1">
                  <c:v>2</c:v>
                </c:pt>
                <c:pt idx="2">
                  <c:v>2</c:v>
                </c:pt>
                <c:pt idx="3">
                  <c:v>1</c:v>
                </c:pt>
              </c:numCache>
            </c:numRef>
          </c:val>
          <c:extLst>
            <c:ext xmlns:c16="http://schemas.microsoft.com/office/drawing/2014/chart" uri="{C3380CC4-5D6E-409C-BE32-E72D297353CC}">
              <c16:uniqueId val="{00000001-5CDB-4974-A2F8-36E946A28E93}"/>
            </c:ext>
          </c:extLst>
        </c:ser>
        <c:ser>
          <c:idx val="2"/>
          <c:order val="2"/>
          <c:tx>
            <c:strRef>
              <c:f>'C diff'!$A$9</c:f>
              <c:strCache>
                <c:ptCount val="1"/>
                <c:pt idx="0">
                  <c:v>Above 1.0</c:v>
                </c:pt>
              </c:strCache>
            </c:strRef>
          </c:tx>
          <c:spPr>
            <a:solidFill>
              <a:srgbClr val="F9152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 diff'!$B$6:$E$6</c:f>
              <c:numCache>
                <c:formatCode>General</c:formatCode>
                <c:ptCount val="4"/>
                <c:pt idx="0">
                  <c:v>2015</c:v>
                </c:pt>
                <c:pt idx="1">
                  <c:v>2016</c:v>
                </c:pt>
                <c:pt idx="2">
                  <c:v>2017</c:v>
                </c:pt>
                <c:pt idx="3">
                  <c:v>2018</c:v>
                </c:pt>
              </c:numCache>
            </c:numRef>
          </c:cat>
          <c:val>
            <c:numRef>
              <c:f>'C diff'!$B$9:$E$9</c:f>
              <c:numCache>
                <c:formatCode>General</c:formatCode>
                <c:ptCount val="4"/>
                <c:pt idx="0">
                  <c:v>5</c:v>
                </c:pt>
                <c:pt idx="1">
                  <c:v>2</c:v>
                </c:pt>
              </c:numCache>
            </c:numRef>
          </c:val>
          <c:extLst>
            <c:ext xmlns:c16="http://schemas.microsoft.com/office/drawing/2014/chart" uri="{C3380CC4-5D6E-409C-BE32-E72D297353CC}">
              <c16:uniqueId val="{00000002-5CDB-4974-A2F8-36E946A28E93}"/>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4671186934966463"/>
          <c:y val="0.91386920384951886"/>
          <c:w val="0.70657626130067075"/>
          <c:h val="8.057524059492562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South</a:t>
            </a:r>
          </a:p>
        </c:rich>
      </c:tx>
      <c:layout>
        <c:manualLayout>
          <c:xMode val="edge"/>
          <c:yMode val="edge"/>
          <c:x val="0.42875765529308835"/>
          <c:y val="5.5555555555555558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4700193725784277"/>
          <c:y val="0.14088276465441818"/>
          <c:w val="0.8529979585885098"/>
          <c:h val="0.65955555555555556"/>
        </c:manualLayout>
      </c:layout>
      <c:barChart>
        <c:barDir val="col"/>
        <c:grouping val="percentStacked"/>
        <c:varyColors val="0"/>
        <c:ser>
          <c:idx val="0"/>
          <c:order val="0"/>
          <c:tx>
            <c:strRef>
              <c:f>'C diff'!$A$6</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 diff'!$B$5:$E$5</c:f>
              <c:numCache>
                <c:formatCode>General</c:formatCode>
                <c:ptCount val="4"/>
                <c:pt idx="0">
                  <c:v>2015</c:v>
                </c:pt>
                <c:pt idx="1">
                  <c:v>2016</c:v>
                </c:pt>
                <c:pt idx="2">
                  <c:v>2017</c:v>
                </c:pt>
                <c:pt idx="3">
                  <c:v>2018</c:v>
                </c:pt>
              </c:numCache>
            </c:numRef>
          </c:cat>
          <c:val>
            <c:numRef>
              <c:f>'C diff'!$B$6:$E$6</c:f>
              <c:numCache>
                <c:formatCode>General</c:formatCode>
                <c:ptCount val="4"/>
                <c:pt idx="0">
                  <c:v>8</c:v>
                </c:pt>
                <c:pt idx="1">
                  <c:v>13</c:v>
                </c:pt>
                <c:pt idx="2">
                  <c:v>16</c:v>
                </c:pt>
                <c:pt idx="3">
                  <c:v>17</c:v>
                </c:pt>
              </c:numCache>
            </c:numRef>
          </c:val>
          <c:extLst>
            <c:ext xmlns:c16="http://schemas.microsoft.com/office/drawing/2014/chart" uri="{C3380CC4-5D6E-409C-BE32-E72D297353CC}">
              <c16:uniqueId val="{00000000-B181-4632-B64B-20E120445F8E}"/>
            </c:ext>
          </c:extLst>
        </c:ser>
        <c:ser>
          <c:idx val="1"/>
          <c:order val="1"/>
          <c:tx>
            <c:strRef>
              <c:f>'C diff'!$A$7</c:f>
              <c:strCache>
                <c:ptCount val="1"/>
                <c:pt idx="0">
                  <c:v>Around 1.0</c:v>
                </c:pt>
              </c:strCache>
            </c:strRef>
          </c:tx>
          <c:spPr>
            <a:solidFill>
              <a:srgbClr val="FAD201"/>
            </a:solidFill>
            <a:ln>
              <a:noFill/>
            </a:ln>
            <a:effectLst/>
          </c:spPr>
          <c:invertIfNegative val="0"/>
          <c:dLbls>
            <c:dLbl>
              <c:idx val="2"/>
              <c:layout>
                <c:manualLayout>
                  <c:x val="0.11243386243386232"/>
                  <c:y val="2.9932950191570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81-4632-B64B-20E120445F8E}"/>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 diff'!$B$5:$E$5</c:f>
              <c:numCache>
                <c:formatCode>General</c:formatCode>
                <c:ptCount val="4"/>
                <c:pt idx="0">
                  <c:v>2015</c:v>
                </c:pt>
                <c:pt idx="1">
                  <c:v>2016</c:v>
                </c:pt>
                <c:pt idx="2">
                  <c:v>2017</c:v>
                </c:pt>
                <c:pt idx="3">
                  <c:v>2018</c:v>
                </c:pt>
              </c:numCache>
            </c:numRef>
          </c:cat>
          <c:val>
            <c:numRef>
              <c:f>'C diff'!$B$7:$E$7</c:f>
              <c:numCache>
                <c:formatCode>General</c:formatCode>
                <c:ptCount val="4"/>
                <c:pt idx="0">
                  <c:v>4</c:v>
                </c:pt>
                <c:pt idx="1">
                  <c:v>3</c:v>
                </c:pt>
                <c:pt idx="2">
                  <c:v>1</c:v>
                </c:pt>
              </c:numCache>
            </c:numRef>
          </c:val>
          <c:extLst>
            <c:ext xmlns:c16="http://schemas.microsoft.com/office/drawing/2014/chart" uri="{C3380CC4-5D6E-409C-BE32-E72D297353CC}">
              <c16:uniqueId val="{00000002-B181-4632-B64B-20E120445F8E}"/>
            </c:ext>
          </c:extLst>
        </c:ser>
        <c:ser>
          <c:idx val="2"/>
          <c:order val="2"/>
          <c:tx>
            <c:strRef>
              <c:f>'C diff'!$A$8</c:f>
              <c:strCache>
                <c:ptCount val="1"/>
                <c:pt idx="0">
                  <c:v>Above 1.0</c:v>
                </c:pt>
              </c:strCache>
            </c:strRef>
          </c:tx>
          <c:spPr>
            <a:solidFill>
              <a:srgbClr val="F9152F"/>
            </a:solidFill>
            <a:ln>
              <a:noFill/>
            </a:ln>
            <a:effectLst/>
          </c:spPr>
          <c:invertIfNegative val="0"/>
          <c:dLbls>
            <c:dLbl>
              <c:idx val="1"/>
              <c:layout>
                <c:manualLayout>
                  <c:x val="0.11243386243386232"/>
                  <c:y val="2.9932950191570881E-2"/>
                </c:manualLayout>
              </c:layout>
              <c:tx>
                <c:rich>
                  <a:bodyPr/>
                  <a:lstStyle/>
                  <a:p>
                    <a:fld id="{0E4175B8-A581-4FEC-8EBA-CC28E5AAF76B}"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181-4632-B64B-20E120445F8E}"/>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 diff'!$B$5:$E$5</c:f>
              <c:numCache>
                <c:formatCode>General</c:formatCode>
                <c:ptCount val="4"/>
                <c:pt idx="0">
                  <c:v>2015</c:v>
                </c:pt>
                <c:pt idx="1">
                  <c:v>2016</c:v>
                </c:pt>
                <c:pt idx="2">
                  <c:v>2017</c:v>
                </c:pt>
                <c:pt idx="3">
                  <c:v>2018</c:v>
                </c:pt>
              </c:numCache>
            </c:numRef>
          </c:cat>
          <c:val>
            <c:numRef>
              <c:f>'C diff'!$B$8:$E$8</c:f>
              <c:numCache>
                <c:formatCode>General</c:formatCode>
                <c:ptCount val="4"/>
                <c:pt idx="0">
                  <c:v>5</c:v>
                </c:pt>
                <c:pt idx="1">
                  <c:v>1</c:v>
                </c:pt>
              </c:numCache>
            </c:numRef>
          </c:val>
          <c:extLst>
            <c:ext xmlns:c16="http://schemas.microsoft.com/office/drawing/2014/chart" uri="{C3380CC4-5D6E-409C-BE32-E72D297353CC}">
              <c16:uniqueId val="{00000004-B181-4632-B64B-20E120445F8E}"/>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4671186934966463"/>
          <c:y val="0.90831364829396322"/>
          <c:w val="0.70657626130067075"/>
          <c:h val="9.168635170603674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083950513042947E-2"/>
          <c:y val="0.13594028775040704"/>
          <c:w val="0.89290346814533106"/>
          <c:h val="0.75735095388953433"/>
        </c:manualLayout>
      </c:layout>
      <c:barChart>
        <c:barDir val="col"/>
        <c:grouping val="percentStacked"/>
        <c:varyColors val="0"/>
        <c:ser>
          <c:idx val="0"/>
          <c:order val="0"/>
          <c:tx>
            <c:strRef>
              <c:f>'C diff'!$A$7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 diff'!$B$6:$E$6</c:f>
              <c:numCache>
                <c:formatCode>General</c:formatCode>
                <c:ptCount val="4"/>
                <c:pt idx="0">
                  <c:v>2015</c:v>
                </c:pt>
                <c:pt idx="1">
                  <c:v>2016</c:v>
                </c:pt>
                <c:pt idx="2">
                  <c:v>2017</c:v>
                </c:pt>
                <c:pt idx="3">
                  <c:v>2018</c:v>
                </c:pt>
              </c:numCache>
            </c:numRef>
          </c:cat>
          <c:val>
            <c:numRef>
              <c:f>'C diff'!$B$7:$E$7</c:f>
              <c:numCache>
                <c:formatCode>General</c:formatCode>
                <c:ptCount val="4"/>
                <c:pt idx="0">
                  <c:v>17</c:v>
                </c:pt>
                <c:pt idx="1">
                  <c:v>28</c:v>
                </c:pt>
                <c:pt idx="2">
                  <c:v>44</c:v>
                </c:pt>
                <c:pt idx="3">
                  <c:v>46</c:v>
                </c:pt>
              </c:numCache>
            </c:numRef>
          </c:val>
          <c:extLst>
            <c:ext xmlns:c16="http://schemas.microsoft.com/office/drawing/2014/chart" uri="{C3380CC4-5D6E-409C-BE32-E72D297353CC}">
              <c16:uniqueId val="{00000000-F2C8-42BA-909C-77DF163D462A}"/>
            </c:ext>
          </c:extLst>
        </c:ser>
        <c:ser>
          <c:idx val="1"/>
          <c:order val="1"/>
          <c:tx>
            <c:strRef>
              <c:f>'C diff'!$A$8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 diff'!$B$6:$E$6</c:f>
              <c:numCache>
                <c:formatCode>General</c:formatCode>
                <c:ptCount val="4"/>
                <c:pt idx="0">
                  <c:v>2015</c:v>
                </c:pt>
                <c:pt idx="1">
                  <c:v>2016</c:v>
                </c:pt>
                <c:pt idx="2">
                  <c:v>2017</c:v>
                </c:pt>
                <c:pt idx="3">
                  <c:v>2018</c:v>
                </c:pt>
              </c:numCache>
            </c:numRef>
          </c:cat>
          <c:val>
            <c:numRef>
              <c:f>'C diff'!$B$8:$E$8</c:f>
              <c:numCache>
                <c:formatCode>General</c:formatCode>
                <c:ptCount val="4"/>
                <c:pt idx="0">
                  <c:v>19</c:v>
                </c:pt>
                <c:pt idx="1">
                  <c:v>17</c:v>
                </c:pt>
                <c:pt idx="2">
                  <c:v>6</c:v>
                </c:pt>
                <c:pt idx="3">
                  <c:v>5</c:v>
                </c:pt>
              </c:numCache>
            </c:numRef>
          </c:val>
          <c:extLst>
            <c:ext xmlns:c16="http://schemas.microsoft.com/office/drawing/2014/chart" uri="{C3380CC4-5D6E-409C-BE32-E72D297353CC}">
              <c16:uniqueId val="{00000001-F2C8-42BA-909C-77DF163D462A}"/>
            </c:ext>
          </c:extLst>
        </c:ser>
        <c:ser>
          <c:idx val="2"/>
          <c:order val="2"/>
          <c:tx>
            <c:strRef>
              <c:f>'C diff'!$A$9</c:f>
              <c:strCache>
                <c:ptCount val="1"/>
                <c:pt idx="0">
                  <c:v>Above 1.0</c:v>
                </c:pt>
              </c:strCache>
            </c:strRef>
          </c:tx>
          <c:spPr>
            <a:solidFill>
              <a:srgbClr val="F9152F"/>
            </a:solidFill>
            <a:ln>
              <a:noFill/>
            </a:ln>
            <a:effectLst/>
          </c:spPr>
          <c:invertIfNegative val="0"/>
          <c:dLbls>
            <c:dLbl>
              <c:idx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80A-4600-AF2E-86C122E54AC7}"/>
                </c:ext>
              </c:extLst>
            </c:dLbl>
            <c:dLbl>
              <c:idx val="1"/>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80A-4600-AF2E-86C122E54AC7}"/>
                </c:ext>
              </c:extLst>
            </c:dLbl>
            <c:dLbl>
              <c:idx val="2"/>
              <c:layout>
                <c:manualLayout>
                  <c:x val="0.10062894327600436"/>
                  <c:y val="2.3590666640661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C8-42BA-909C-77DF163D462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 diff'!$B$6:$E$6</c:f>
              <c:numCache>
                <c:formatCode>General</c:formatCode>
                <c:ptCount val="4"/>
                <c:pt idx="0">
                  <c:v>2015</c:v>
                </c:pt>
                <c:pt idx="1">
                  <c:v>2016</c:v>
                </c:pt>
                <c:pt idx="2">
                  <c:v>2017</c:v>
                </c:pt>
                <c:pt idx="3">
                  <c:v>2018</c:v>
                </c:pt>
              </c:numCache>
            </c:numRef>
          </c:cat>
          <c:val>
            <c:numRef>
              <c:f>'C diff'!$B$9:$E$9</c:f>
              <c:numCache>
                <c:formatCode>General</c:formatCode>
                <c:ptCount val="4"/>
                <c:pt idx="0">
                  <c:v>15</c:v>
                </c:pt>
                <c:pt idx="1">
                  <c:v>6</c:v>
                </c:pt>
                <c:pt idx="2">
                  <c:v>1</c:v>
                </c:pt>
              </c:numCache>
            </c:numRef>
          </c:val>
          <c:extLst>
            <c:ext xmlns:c16="http://schemas.microsoft.com/office/drawing/2014/chart" uri="{C3380CC4-5D6E-409C-BE32-E72D297353CC}">
              <c16:uniqueId val="{00000003-F2C8-42BA-909C-77DF163D462A}"/>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t"/>
      <c:layout>
        <c:manualLayout>
          <c:xMode val="edge"/>
          <c:yMode val="edge"/>
          <c:x val="0.15941219227110784"/>
          <c:y val="1.1795333320330604E-2"/>
          <c:w val="0.69689888784466003"/>
          <c:h val="7.47076475554403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lgn="just">
        <a:defRPr sz="16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0240931422033"/>
          <c:y val="6.1507472038968114E-2"/>
          <c:w val="0.89119759068577964"/>
          <c:h val="0.81126244354590815"/>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2014</c:v>
                </c:pt>
                <c:pt idx="1">
                  <c:v>2015</c:v>
                </c:pt>
                <c:pt idx="2">
                  <c:v>2016</c:v>
                </c:pt>
                <c:pt idx="3">
                  <c:v>2017</c:v>
                </c:pt>
              </c:numCache>
            </c:numRef>
          </c:cat>
          <c:val>
            <c:numRef>
              <c:f>Sheet1!$B$2:$B$5</c:f>
              <c:numCache>
                <c:formatCode>0.0</c:formatCode>
                <c:ptCount val="4"/>
                <c:pt idx="0">
                  <c:v>9.8000000000000007</c:v>
                </c:pt>
                <c:pt idx="1">
                  <c:v>11.8</c:v>
                </c:pt>
                <c:pt idx="2">
                  <c:v>9.5</c:v>
                </c:pt>
                <c:pt idx="3">
                  <c:v>9.6999999999999993</c:v>
                </c:pt>
              </c:numCache>
            </c:numRef>
          </c:val>
          <c:smooth val="0"/>
          <c:extLst>
            <c:ext xmlns:c16="http://schemas.microsoft.com/office/drawing/2014/chart" uri="{C3380CC4-5D6E-409C-BE32-E72D297353CC}">
              <c16:uniqueId val="{00000001-27C2-4107-B9D0-621286DBC3EB}"/>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0"/>
              <c:y val="0.35616709228913951"/>
            </c:manualLayout>
          </c:layout>
          <c:overlay val="0"/>
        </c:title>
        <c:numFmt formatCode="0" sourceLinked="0"/>
        <c:majorTickMark val="out"/>
        <c:minorTickMark val="none"/>
        <c:tickLblPos val="nextTo"/>
        <c:crossAx val="123682176"/>
        <c:crosses val="autoZero"/>
        <c:crossBetween val="between"/>
        <c:majorUnit val="5"/>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66499642090163E-2"/>
          <c:y val="5.0417924909923896E-2"/>
          <c:w val="0.89453769983297537"/>
          <c:h val="0.7962563147348515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rgbClr val="000000"/>
              </a:solidFill>
              <a:ln>
                <a:noFill/>
              </a:ln>
            </c:spPr>
          </c:marker>
          <c:cat>
            <c:numRef>
              <c:f>Sheet1!$A$2:$A$5</c:f>
              <c:numCache>
                <c:formatCode>General</c:formatCode>
                <c:ptCount val="4"/>
                <c:pt idx="0">
                  <c:v>2014</c:v>
                </c:pt>
                <c:pt idx="1">
                  <c:v>2015</c:v>
                </c:pt>
                <c:pt idx="2">
                  <c:v>2016</c:v>
                </c:pt>
                <c:pt idx="3">
                  <c:v>2017</c:v>
                </c:pt>
              </c:numCache>
            </c:numRef>
          </c:cat>
          <c:val>
            <c:numRef>
              <c:f>Sheet1!$B$2:$B$5</c:f>
              <c:numCache>
                <c:formatCode>0.0</c:formatCode>
                <c:ptCount val="4"/>
                <c:pt idx="0">
                  <c:v>2.91</c:v>
                </c:pt>
                <c:pt idx="1">
                  <c:v>1.66</c:v>
                </c:pt>
                <c:pt idx="2">
                  <c:v>3.28</c:v>
                </c:pt>
                <c:pt idx="3">
                  <c:v>2.1</c:v>
                </c:pt>
              </c:numCache>
            </c:numRef>
          </c:val>
          <c:smooth val="0"/>
          <c:extLst>
            <c:ext xmlns:c16="http://schemas.microsoft.com/office/drawing/2014/chart" uri="{C3380CC4-5D6E-409C-BE32-E72D297353CC}">
              <c16:uniqueId val="{00000000-DB8F-43F3-9159-F13B86C8954E}"/>
            </c:ext>
          </c:extLst>
        </c:ser>
        <c:dLbls>
          <c:showLegendKey val="0"/>
          <c:showVal val="0"/>
          <c:showCatName val="0"/>
          <c:showSerName val="0"/>
          <c:showPercent val="0"/>
          <c:showBubbleSize val="0"/>
        </c:dLbls>
        <c:marker val="1"/>
        <c:smooth val="0"/>
        <c:axId val="187545472"/>
        <c:axId val="187555840"/>
      </c:lineChart>
      <c:catAx>
        <c:axId val="187545472"/>
        <c:scaling>
          <c:orientation val="minMax"/>
        </c:scaling>
        <c:delete val="0"/>
        <c:axPos val="b"/>
        <c:numFmt formatCode="General" sourceLinked="1"/>
        <c:majorTickMark val="none"/>
        <c:minorTickMark val="out"/>
        <c:tickLblPos val="nextTo"/>
        <c:spPr>
          <a:ln/>
        </c:spPr>
        <c:txPr>
          <a:bodyPr rot="0"/>
          <a:lstStyle/>
          <a:p>
            <a:pPr>
              <a:defRPr/>
            </a:pPr>
            <a:endParaRPr lang="en-US"/>
          </a:p>
        </c:txPr>
        <c:crossAx val="187555840"/>
        <c:crosses val="autoZero"/>
        <c:auto val="1"/>
        <c:lblAlgn val="ctr"/>
        <c:lblOffset val="100"/>
        <c:noMultiLvlLbl val="0"/>
      </c:catAx>
      <c:valAx>
        <c:axId val="187555840"/>
        <c:scaling>
          <c:orientation val="minMax"/>
          <c:max val="5"/>
        </c:scaling>
        <c:delete val="0"/>
        <c:axPos val="l"/>
        <c:majorGridlines/>
        <c:title>
          <c:tx>
            <c:rich>
              <a:bodyPr rot="-5400000" vert="horz"/>
              <a:lstStyle/>
              <a:p>
                <a:pPr>
                  <a:defRPr/>
                </a:pPr>
                <a:r>
                  <a:rPr lang="en-US" dirty="0"/>
                  <a:t>Percent</a:t>
                </a:r>
              </a:p>
            </c:rich>
          </c:tx>
          <c:layout>
            <c:manualLayout>
              <c:xMode val="edge"/>
              <c:yMode val="edge"/>
              <c:x val="0"/>
              <c:y val="0.34710875984251971"/>
            </c:manualLayout>
          </c:layout>
          <c:overlay val="0"/>
        </c:title>
        <c:numFmt formatCode="0" sourceLinked="0"/>
        <c:majorTickMark val="out"/>
        <c:minorTickMark val="none"/>
        <c:tickLblPos val="nextTo"/>
        <c:crossAx val="187545472"/>
        <c:crosses val="autoZero"/>
        <c:crossBetween val="between"/>
        <c:majorUnit val="1"/>
      </c:valAx>
    </c:plotArea>
    <c:plotVisOnly val="1"/>
    <c:dispBlanksAs val="gap"/>
    <c:showDLblsOverMax val="0"/>
  </c:chart>
  <c:spPr>
    <a:ln>
      <a:noFill/>
    </a:ln>
  </c:spPr>
  <c:txPr>
    <a:bodyPr/>
    <a:lstStyle/>
    <a:p>
      <a:pPr>
        <a:defRPr sz="1600" baseline="0">
          <a:solidFill>
            <a:schemeClr val="tx1"/>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42825896762905"/>
          <c:y val="0.12578618644891612"/>
          <c:w val="0.87447591620491882"/>
          <c:h val="0.7424928738746365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rgbClr val="000000"/>
              </a:solidFill>
              <a:ln>
                <a:noFill/>
              </a:ln>
            </c:spPr>
          </c:marker>
          <c:cat>
            <c:numRef>
              <c:f>Sheet1!$A$2:$A$5</c:f>
              <c:numCache>
                <c:formatCode>General</c:formatCode>
                <c:ptCount val="4"/>
                <c:pt idx="0">
                  <c:v>2014</c:v>
                </c:pt>
                <c:pt idx="1">
                  <c:v>2015</c:v>
                </c:pt>
                <c:pt idx="2">
                  <c:v>2016</c:v>
                </c:pt>
                <c:pt idx="3">
                  <c:v>2017</c:v>
                </c:pt>
              </c:numCache>
            </c:numRef>
          </c:cat>
          <c:val>
            <c:numRef>
              <c:f>Sheet1!$B$2:$B$5</c:f>
              <c:numCache>
                <c:formatCode>0.0</c:formatCode>
                <c:ptCount val="4"/>
                <c:pt idx="0">
                  <c:v>2.63</c:v>
                </c:pt>
                <c:pt idx="1">
                  <c:v>1.66</c:v>
                </c:pt>
                <c:pt idx="2">
                  <c:v>2.04</c:v>
                </c:pt>
                <c:pt idx="3">
                  <c:v>2.5</c:v>
                </c:pt>
              </c:numCache>
            </c:numRef>
          </c:val>
          <c:smooth val="0"/>
          <c:extLst>
            <c:ext xmlns:c16="http://schemas.microsoft.com/office/drawing/2014/chart" uri="{C3380CC4-5D6E-409C-BE32-E72D297353CC}">
              <c16:uniqueId val="{00000000-DB8F-43F3-9159-F13B86C8954E}"/>
            </c:ext>
          </c:extLst>
        </c:ser>
        <c:ser>
          <c:idx val="0"/>
          <c:order val="1"/>
          <c:tx>
            <c:strRef>
              <c:f>Sheet1!$C$1</c:f>
              <c:strCache>
                <c:ptCount val="1"/>
                <c:pt idx="0">
                  <c:v>Male</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2014</c:v>
                </c:pt>
                <c:pt idx="1">
                  <c:v>2015</c:v>
                </c:pt>
                <c:pt idx="2">
                  <c:v>2016</c:v>
                </c:pt>
                <c:pt idx="3">
                  <c:v>2017</c:v>
                </c:pt>
              </c:numCache>
            </c:numRef>
          </c:cat>
          <c:val>
            <c:numRef>
              <c:f>Sheet1!$C$2:$C$5</c:f>
              <c:numCache>
                <c:formatCode>0.0</c:formatCode>
                <c:ptCount val="4"/>
                <c:pt idx="0">
                  <c:v>3.2</c:v>
                </c:pt>
                <c:pt idx="1">
                  <c:v>1.86</c:v>
                </c:pt>
                <c:pt idx="2">
                  <c:v>2.2599999999999998</c:v>
                </c:pt>
                <c:pt idx="3">
                  <c:v>3</c:v>
                </c:pt>
              </c:numCache>
            </c:numRef>
          </c:val>
          <c:smooth val="0"/>
          <c:extLst>
            <c:ext xmlns:c16="http://schemas.microsoft.com/office/drawing/2014/chart" uri="{C3380CC4-5D6E-409C-BE32-E72D297353CC}">
              <c16:uniqueId val="{00000001-DB8F-43F3-9159-F13B86C8954E}"/>
            </c:ext>
          </c:extLst>
        </c:ser>
        <c:ser>
          <c:idx val="2"/>
          <c:order val="2"/>
          <c:tx>
            <c:strRef>
              <c:f>Sheet1!$D$1</c:f>
              <c:strCache>
                <c:ptCount val="1"/>
                <c:pt idx="0">
                  <c:v>Female</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2014</c:v>
                </c:pt>
                <c:pt idx="1">
                  <c:v>2015</c:v>
                </c:pt>
                <c:pt idx="2">
                  <c:v>2016</c:v>
                </c:pt>
                <c:pt idx="3">
                  <c:v>2017</c:v>
                </c:pt>
              </c:numCache>
            </c:numRef>
          </c:cat>
          <c:val>
            <c:numRef>
              <c:f>Sheet1!$D$2:$D$5</c:f>
              <c:numCache>
                <c:formatCode>0.0</c:formatCode>
                <c:ptCount val="4"/>
                <c:pt idx="0">
                  <c:v>2.2999999999999998</c:v>
                </c:pt>
                <c:pt idx="1">
                  <c:v>1.53</c:v>
                </c:pt>
                <c:pt idx="2">
                  <c:v>1.9</c:v>
                </c:pt>
                <c:pt idx="3">
                  <c:v>2.2000000000000002</c:v>
                </c:pt>
              </c:numCache>
            </c:numRef>
          </c:val>
          <c:smooth val="0"/>
          <c:extLst>
            <c:ext xmlns:c16="http://schemas.microsoft.com/office/drawing/2014/chart" uri="{C3380CC4-5D6E-409C-BE32-E72D297353CC}">
              <c16:uniqueId val="{00000002-DB8F-43F3-9159-F13B86C8954E}"/>
            </c:ext>
          </c:extLst>
        </c:ser>
        <c:dLbls>
          <c:showLegendKey val="0"/>
          <c:showVal val="0"/>
          <c:showCatName val="0"/>
          <c:showSerName val="0"/>
          <c:showPercent val="0"/>
          <c:showBubbleSize val="0"/>
        </c:dLbls>
        <c:marker val="1"/>
        <c:smooth val="0"/>
        <c:axId val="187545472"/>
        <c:axId val="187555840"/>
      </c:lineChart>
      <c:catAx>
        <c:axId val="187545472"/>
        <c:scaling>
          <c:orientation val="minMax"/>
        </c:scaling>
        <c:delete val="0"/>
        <c:axPos val="b"/>
        <c:numFmt formatCode="General" sourceLinked="1"/>
        <c:majorTickMark val="none"/>
        <c:minorTickMark val="out"/>
        <c:tickLblPos val="nextTo"/>
        <c:spPr>
          <a:ln/>
        </c:spPr>
        <c:txPr>
          <a:bodyPr rot="0"/>
          <a:lstStyle/>
          <a:p>
            <a:pPr>
              <a:defRPr/>
            </a:pPr>
            <a:endParaRPr lang="en-US"/>
          </a:p>
        </c:txPr>
        <c:crossAx val="187555840"/>
        <c:crosses val="autoZero"/>
        <c:auto val="1"/>
        <c:lblAlgn val="ctr"/>
        <c:lblOffset val="100"/>
        <c:noMultiLvlLbl val="0"/>
      </c:catAx>
      <c:valAx>
        <c:axId val="187555840"/>
        <c:scaling>
          <c:orientation val="minMax"/>
          <c:max val="5"/>
        </c:scaling>
        <c:delete val="0"/>
        <c:axPos val="l"/>
        <c:majorGridlines/>
        <c:title>
          <c:tx>
            <c:rich>
              <a:bodyPr rot="-5400000" vert="horz"/>
              <a:lstStyle/>
              <a:p>
                <a:pPr>
                  <a:defRPr/>
                </a:pPr>
                <a:r>
                  <a:rPr lang="en-US" dirty="0"/>
                  <a:t>Percent</a:t>
                </a:r>
              </a:p>
            </c:rich>
          </c:tx>
          <c:layout>
            <c:manualLayout>
              <c:xMode val="edge"/>
              <c:yMode val="edge"/>
              <c:x val="0"/>
              <c:y val="0.39958005249343831"/>
            </c:manualLayout>
          </c:layout>
          <c:overlay val="0"/>
        </c:title>
        <c:numFmt formatCode="0.0" sourceLinked="0"/>
        <c:majorTickMark val="out"/>
        <c:minorTickMark val="none"/>
        <c:tickLblPos val="nextTo"/>
        <c:crossAx val="187545472"/>
        <c:crosses val="autoZero"/>
        <c:crossBetween val="between"/>
      </c:valAx>
    </c:plotArea>
    <c:legend>
      <c:legendPos val="t"/>
      <c:layout>
        <c:manualLayout>
          <c:xMode val="edge"/>
          <c:yMode val="edge"/>
          <c:x val="0.16485479245649848"/>
          <c:y val="1.937984496124031E-2"/>
          <c:w val="0.66720399533391661"/>
          <c:h val="8.1830250869804069E-2"/>
        </c:manualLayout>
      </c:layout>
      <c:overlay val="0"/>
    </c:legend>
    <c:plotVisOnly val="1"/>
    <c:dispBlanksAs val="gap"/>
    <c:showDLblsOverMax val="0"/>
  </c:chart>
  <c:spPr>
    <a:ln>
      <a:noFill/>
    </a:ln>
  </c:spPr>
  <c:txPr>
    <a:bodyPr/>
    <a:lstStyle/>
    <a:p>
      <a:pPr>
        <a:defRPr sz="1600" baseline="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203995333916595"/>
          <c:y val="0.13767983863128216"/>
          <c:w val="0.75003718285214349"/>
          <c:h val="0.7301526198114124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rgbClr val="000000"/>
              </a:solidFill>
              <a:ln>
                <a:noFill/>
              </a:ln>
            </c:spPr>
          </c:marker>
          <c:cat>
            <c:numRef>
              <c:f>Sheet1!$A$2:$A$5</c:f>
              <c:numCache>
                <c:formatCode>General</c:formatCode>
                <c:ptCount val="4"/>
                <c:pt idx="0">
                  <c:v>2014</c:v>
                </c:pt>
                <c:pt idx="1">
                  <c:v>2015</c:v>
                </c:pt>
                <c:pt idx="2">
                  <c:v>2016</c:v>
                </c:pt>
                <c:pt idx="3">
                  <c:v>2017</c:v>
                </c:pt>
              </c:numCache>
            </c:numRef>
          </c:cat>
          <c:val>
            <c:numRef>
              <c:f>Sheet1!$B$2:$B$5</c:f>
              <c:numCache>
                <c:formatCode>0.0</c:formatCode>
                <c:ptCount val="4"/>
                <c:pt idx="0">
                  <c:v>1.76</c:v>
                </c:pt>
                <c:pt idx="1">
                  <c:v>1.24</c:v>
                </c:pt>
                <c:pt idx="2">
                  <c:v>1.18</c:v>
                </c:pt>
                <c:pt idx="3">
                  <c:v>1.1000000000000001</c:v>
                </c:pt>
              </c:numCache>
            </c:numRef>
          </c:val>
          <c:smooth val="0"/>
          <c:extLst>
            <c:ext xmlns:c16="http://schemas.microsoft.com/office/drawing/2014/chart" uri="{C3380CC4-5D6E-409C-BE32-E72D297353CC}">
              <c16:uniqueId val="{00000000-DB8F-43F3-9159-F13B86C8954E}"/>
            </c:ext>
          </c:extLst>
        </c:ser>
        <c:ser>
          <c:idx val="0"/>
          <c:order val="1"/>
          <c:tx>
            <c:strRef>
              <c:f>Sheet1!$C$1</c:f>
              <c:strCache>
                <c:ptCount val="1"/>
                <c:pt idx="0">
                  <c:v>Male</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2014</c:v>
                </c:pt>
                <c:pt idx="1">
                  <c:v>2015</c:v>
                </c:pt>
                <c:pt idx="2">
                  <c:v>2016</c:v>
                </c:pt>
                <c:pt idx="3">
                  <c:v>2017</c:v>
                </c:pt>
              </c:numCache>
            </c:numRef>
          </c:cat>
          <c:val>
            <c:numRef>
              <c:f>Sheet1!$C$2:$C$5</c:f>
              <c:numCache>
                <c:formatCode>0.0</c:formatCode>
                <c:ptCount val="4"/>
                <c:pt idx="0">
                  <c:v>1.79</c:v>
                </c:pt>
                <c:pt idx="1">
                  <c:v>1.88</c:v>
                </c:pt>
                <c:pt idx="2">
                  <c:v>1.66</c:v>
                </c:pt>
                <c:pt idx="3">
                  <c:v>1.5</c:v>
                </c:pt>
              </c:numCache>
            </c:numRef>
          </c:val>
          <c:smooth val="0"/>
          <c:extLst>
            <c:ext xmlns:c16="http://schemas.microsoft.com/office/drawing/2014/chart" uri="{C3380CC4-5D6E-409C-BE32-E72D297353CC}">
              <c16:uniqueId val="{00000001-DB8F-43F3-9159-F13B86C8954E}"/>
            </c:ext>
          </c:extLst>
        </c:ser>
        <c:ser>
          <c:idx val="2"/>
          <c:order val="2"/>
          <c:tx>
            <c:strRef>
              <c:f>Sheet1!$D$1</c:f>
              <c:strCache>
                <c:ptCount val="1"/>
                <c:pt idx="0">
                  <c:v>Female</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2014</c:v>
                </c:pt>
                <c:pt idx="1">
                  <c:v>2015</c:v>
                </c:pt>
                <c:pt idx="2">
                  <c:v>2016</c:v>
                </c:pt>
                <c:pt idx="3">
                  <c:v>2017</c:v>
                </c:pt>
              </c:numCache>
            </c:numRef>
          </c:cat>
          <c:val>
            <c:numRef>
              <c:f>Sheet1!$D$2:$D$5</c:f>
              <c:numCache>
                <c:formatCode>0.0</c:formatCode>
                <c:ptCount val="4"/>
                <c:pt idx="0">
                  <c:v>1.73</c:v>
                </c:pt>
                <c:pt idx="1">
                  <c:v>0.83</c:v>
                </c:pt>
                <c:pt idx="2">
                  <c:v>0.87</c:v>
                </c:pt>
                <c:pt idx="3">
                  <c:v>0.9</c:v>
                </c:pt>
              </c:numCache>
            </c:numRef>
          </c:val>
          <c:smooth val="0"/>
          <c:extLst>
            <c:ext xmlns:c16="http://schemas.microsoft.com/office/drawing/2014/chart" uri="{C3380CC4-5D6E-409C-BE32-E72D297353CC}">
              <c16:uniqueId val="{00000002-DB8F-43F3-9159-F13B86C8954E}"/>
            </c:ext>
          </c:extLst>
        </c:ser>
        <c:dLbls>
          <c:showLegendKey val="0"/>
          <c:showVal val="0"/>
          <c:showCatName val="0"/>
          <c:showSerName val="0"/>
          <c:showPercent val="0"/>
          <c:showBubbleSize val="0"/>
        </c:dLbls>
        <c:marker val="1"/>
        <c:smooth val="0"/>
        <c:axId val="187545472"/>
        <c:axId val="187555840"/>
      </c:lineChart>
      <c:catAx>
        <c:axId val="187545472"/>
        <c:scaling>
          <c:orientation val="minMax"/>
        </c:scaling>
        <c:delete val="0"/>
        <c:axPos val="b"/>
        <c:numFmt formatCode="General" sourceLinked="1"/>
        <c:majorTickMark val="none"/>
        <c:minorTickMark val="out"/>
        <c:tickLblPos val="nextTo"/>
        <c:spPr>
          <a:ln/>
        </c:spPr>
        <c:txPr>
          <a:bodyPr rot="0"/>
          <a:lstStyle/>
          <a:p>
            <a:pPr>
              <a:defRPr/>
            </a:pPr>
            <a:endParaRPr lang="en-US"/>
          </a:p>
        </c:txPr>
        <c:crossAx val="187555840"/>
        <c:crosses val="autoZero"/>
        <c:auto val="1"/>
        <c:lblAlgn val="ctr"/>
        <c:lblOffset val="100"/>
        <c:tickLblSkip val="1"/>
        <c:noMultiLvlLbl val="0"/>
      </c:catAx>
      <c:valAx>
        <c:axId val="187555840"/>
        <c:scaling>
          <c:orientation val="minMax"/>
          <c:max val="10"/>
        </c:scaling>
        <c:delete val="0"/>
        <c:axPos val="l"/>
        <c:majorGridlines/>
        <c:title>
          <c:tx>
            <c:rich>
              <a:bodyPr/>
              <a:lstStyle/>
              <a:p>
                <a:pPr>
                  <a:defRPr/>
                </a:pPr>
                <a:r>
                  <a:rPr lang="en-US" dirty="0"/>
                  <a:t>Percent</a:t>
                </a:r>
              </a:p>
            </c:rich>
          </c:tx>
          <c:layout>
            <c:manualLayout>
              <c:xMode val="edge"/>
              <c:yMode val="edge"/>
              <c:x val="1.6782589676290469E-2"/>
              <c:y val="0.41247059395353353"/>
            </c:manualLayout>
          </c:layout>
          <c:overlay val="0"/>
        </c:title>
        <c:numFmt formatCode="0" sourceLinked="0"/>
        <c:majorTickMark val="out"/>
        <c:minorTickMark val="none"/>
        <c:tickLblPos val="nextTo"/>
        <c:crossAx val="187545472"/>
        <c:crosses val="autoZero"/>
        <c:crossBetween val="between"/>
      </c:valAx>
    </c:plotArea>
    <c:legend>
      <c:legendPos val="t"/>
      <c:overlay val="0"/>
    </c:legend>
    <c:plotVisOnly val="1"/>
    <c:dispBlanksAs val="gap"/>
    <c:showDLblsOverMax val="0"/>
  </c:chart>
  <c:spPr>
    <a:ln>
      <a:noFill/>
    </a:ln>
  </c:spPr>
  <c:txPr>
    <a:bodyPr/>
    <a:lstStyle/>
    <a:p>
      <a:pPr>
        <a:defRPr sz="1600" baseline="0">
          <a:solidFill>
            <a:schemeClr val="tx1"/>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65628132620615776"/>
        </c:manualLayout>
      </c:layout>
      <c:barChart>
        <c:barDir val="col"/>
        <c:grouping val="percentStacked"/>
        <c:varyColors val="0"/>
        <c:ser>
          <c:idx val="2"/>
          <c:order val="0"/>
          <c:tx>
            <c:strRef>
              <c:f>Sheet1!$B$1</c:f>
              <c:strCache>
                <c:ptCount val="1"/>
                <c:pt idx="0">
                  <c:v>Improving</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Complications of Medication (n=5)</c:v>
                </c:pt>
                <c:pt idx="1">
                  <c:v>Surgical Care (n=6)</c:v>
                </c:pt>
                <c:pt idx="2">
                  <c:v>Home Health Communication (n=6)</c:v>
                </c:pt>
                <c:pt idx="3">
                  <c:v>Supportive and Palliative Care (n=5)</c:v>
                </c:pt>
                <c:pt idx="4">
                  <c:v>Other Patient Safety (n=4)</c:v>
                </c:pt>
              </c:strCache>
            </c:strRef>
          </c:cat>
          <c:val>
            <c:numRef>
              <c:f>Sheet1!$B$2:$B$6</c:f>
              <c:numCache>
                <c:formatCode>General</c:formatCode>
                <c:ptCount val="5"/>
                <c:pt idx="0">
                  <c:v>3</c:v>
                </c:pt>
                <c:pt idx="1">
                  <c:v>1</c:v>
                </c:pt>
                <c:pt idx="2">
                  <c:v>1</c:v>
                </c:pt>
                <c:pt idx="3">
                  <c:v>4</c:v>
                </c:pt>
                <c:pt idx="4">
                  <c:v>3</c:v>
                </c:pt>
              </c:numCache>
            </c:numRef>
          </c:val>
          <c:extLst>
            <c:ext xmlns:c16="http://schemas.microsoft.com/office/drawing/2014/chart" uri="{C3380CC4-5D6E-409C-BE32-E72D297353CC}">
              <c16:uniqueId val="{00000000-2564-4120-B55F-DA0A6453ABF9}"/>
            </c:ext>
          </c:extLst>
        </c:ser>
        <c:ser>
          <c:idx val="1"/>
          <c:order val="1"/>
          <c:tx>
            <c:strRef>
              <c:f>Sheet1!$C$1</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64-4120-B55F-DA0A6453AB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Complications of Medication (n=5)</c:v>
                </c:pt>
                <c:pt idx="1">
                  <c:v>Surgical Care (n=6)</c:v>
                </c:pt>
                <c:pt idx="2">
                  <c:v>Home Health Communication (n=6)</c:v>
                </c:pt>
                <c:pt idx="3">
                  <c:v>Supportive and Palliative Care (n=5)</c:v>
                </c:pt>
                <c:pt idx="4">
                  <c:v>Other Patient Safety (n=4)</c:v>
                </c:pt>
              </c:strCache>
            </c:strRef>
          </c:cat>
          <c:val>
            <c:numRef>
              <c:f>Sheet1!$C$2:$C$6</c:f>
              <c:numCache>
                <c:formatCode>General</c:formatCode>
                <c:ptCount val="5"/>
                <c:pt idx="0">
                  <c:v>2</c:v>
                </c:pt>
                <c:pt idx="1">
                  <c:v>5</c:v>
                </c:pt>
                <c:pt idx="2">
                  <c:v>4</c:v>
                </c:pt>
                <c:pt idx="3">
                  <c:v>1</c:v>
                </c:pt>
                <c:pt idx="4">
                  <c:v>1</c:v>
                </c:pt>
              </c:numCache>
            </c:numRef>
          </c:val>
          <c:extLst>
            <c:ext xmlns:c16="http://schemas.microsoft.com/office/drawing/2014/chart" uri="{C3380CC4-5D6E-409C-BE32-E72D297353CC}">
              <c16:uniqueId val="{00000002-2564-4120-B55F-DA0A6453ABF9}"/>
            </c:ext>
          </c:extLst>
        </c:ser>
        <c:ser>
          <c:idx val="0"/>
          <c:order val="2"/>
          <c:tx>
            <c:strRef>
              <c:f>Sheet1!$D$1</c:f>
              <c:strCache>
                <c:ptCount val="1"/>
                <c:pt idx="0">
                  <c:v>Worsening</c:v>
                </c:pt>
              </c:strCache>
            </c:strRef>
          </c:tx>
          <c:spPr>
            <a:solidFill>
              <a:srgbClr val="F9152F"/>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2564-4120-B55F-DA0A6453ABF9}"/>
                </c:ext>
              </c:extLst>
            </c:dLbl>
            <c:dLbl>
              <c:idx val="1"/>
              <c:delete val="1"/>
              <c:extLst>
                <c:ext xmlns:c15="http://schemas.microsoft.com/office/drawing/2012/chart" uri="{CE6537A1-D6FC-4f65-9D91-7224C49458BB}"/>
                <c:ext xmlns:c16="http://schemas.microsoft.com/office/drawing/2014/chart" uri="{C3380CC4-5D6E-409C-BE32-E72D297353CC}">
                  <c16:uniqueId val="{00000004-2564-4120-B55F-DA0A6453ABF9}"/>
                </c:ext>
              </c:extLst>
            </c:dLbl>
            <c:dLbl>
              <c:idx val="3"/>
              <c:delete val="1"/>
              <c:extLst>
                <c:ext xmlns:c15="http://schemas.microsoft.com/office/drawing/2012/chart" uri="{CE6537A1-D6FC-4f65-9D91-7224C49458BB}"/>
                <c:ext xmlns:c16="http://schemas.microsoft.com/office/drawing/2014/chart" uri="{C3380CC4-5D6E-409C-BE32-E72D297353CC}">
                  <c16:uniqueId val="{00000005-2564-4120-B55F-DA0A6453ABF9}"/>
                </c:ext>
              </c:extLst>
            </c:dLbl>
            <c:dLbl>
              <c:idx val="4"/>
              <c:delete val="1"/>
              <c:extLst>
                <c:ext xmlns:c15="http://schemas.microsoft.com/office/drawing/2012/chart" uri="{CE6537A1-D6FC-4f65-9D91-7224C49458BB}"/>
                <c:ext xmlns:c16="http://schemas.microsoft.com/office/drawing/2014/chart" uri="{C3380CC4-5D6E-409C-BE32-E72D297353CC}">
                  <c16:uniqueId val="{00000000-E528-4282-937B-E5E8FF4546B3}"/>
                </c:ext>
              </c:extLst>
            </c:dLbl>
            <c:spPr>
              <a:noFill/>
              <a:ln>
                <a:noFill/>
              </a:ln>
              <a:effectLst/>
            </c:spPr>
            <c:txPr>
              <a:bodyPr/>
              <a:lstStyle/>
              <a:p>
                <a:pPr>
                  <a:defRPr baseline="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Complications of Medication (n=5)</c:v>
                </c:pt>
                <c:pt idx="1">
                  <c:v>Surgical Care (n=6)</c:v>
                </c:pt>
                <c:pt idx="2">
                  <c:v>Home Health Communication (n=6)</c:v>
                </c:pt>
                <c:pt idx="3">
                  <c:v>Supportive and Palliative Care (n=5)</c:v>
                </c:pt>
                <c:pt idx="4">
                  <c:v>Other Patient Safety (n=4)</c:v>
                </c:pt>
              </c:strCache>
            </c:strRef>
          </c:cat>
          <c:val>
            <c:numRef>
              <c:f>Sheet1!$D$2:$D$6</c:f>
              <c:numCache>
                <c:formatCode>General</c:formatCode>
                <c:ptCount val="5"/>
                <c:pt idx="0">
                  <c:v>0</c:v>
                </c:pt>
                <c:pt idx="1">
                  <c:v>0</c:v>
                </c:pt>
                <c:pt idx="2">
                  <c:v>1</c:v>
                </c:pt>
                <c:pt idx="3">
                  <c:v>0</c:v>
                </c:pt>
                <c:pt idx="4">
                  <c:v>0</c:v>
                </c:pt>
              </c:numCache>
            </c:numRef>
          </c:val>
          <c:extLst>
            <c:ext xmlns:c16="http://schemas.microsoft.com/office/drawing/2014/chart" uri="{C3380CC4-5D6E-409C-BE32-E72D297353CC}">
              <c16:uniqueId val="{00000006-2564-4120-B55F-DA0A6453ABF9}"/>
            </c:ext>
          </c:extLst>
        </c:ser>
        <c:dLbls>
          <c:showLegendKey val="0"/>
          <c:showVal val="1"/>
          <c:showCatName val="0"/>
          <c:showSerName val="0"/>
          <c:showPercent val="0"/>
          <c:showBubbleSize val="0"/>
        </c:dLbls>
        <c:gapWidth val="150"/>
        <c:overlap val="100"/>
        <c:axId val="106744064"/>
        <c:axId val="107073920"/>
      </c:barChart>
      <c:catAx>
        <c:axId val="106744064"/>
        <c:scaling>
          <c:orientation val="minMax"/>
        </c:scaling>
        <c:delete val="0"/>
        <c:axPos val="b"/>
        <c:numFmt formatCode="General" sourceLinked="1"/>
        <c:majorTickMark val="out"/>
        <c:minorTickMark val="none"/>
        <c:tickLblPos val="nextTo"/>
        <c:txPr>
          <a:bodyPr rot="0" vert="horz"/>
          <a:lstStyle/>
          <a:p>
            <a:pPr>
              <a:defRPr baseline="0"/>
            </a:pPr>
            <a:endParaRPr lang="en-US"/>
          </a:p>
        </c:txPr>
        <c:crossAx val="107073920"/>
        <c:crosses val="autoZero"/>
        <c:auto val="1"/>
        <c:lblAlgn val="ctr"/>
        <c:lblOffset val="100"/>
        <c:tickLblSkip val="1"/>
        <c:tickMarkSkip val="1"/>
        <c:noMultiLvlLbl val="0"/>
      </c:catAx>
      <c:valAx>
        <c:axId val="107073920"/>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06744064"/>
        <c:crosses val="autoZero"/>
        <c:crossBetween val="between"/>
        <c:majorUnit val="0.2"/>
      </c:valAx>
    </c:plotArea>
    <c:legend>
      <c:legendPos val="t"/>
      <c:layout>
        <c:manualLayout>
          <c:xMode val="edge"/>
          <c:yMode val="edge"/>
          <c:x val="0"/>
          <c:y val="1.0723485953145214E-4"/>
          <c:w val="0.99860387643852211"/>
          <c:h val="7.8535997332581195E-2"/>
        </c:manualLayout>
      </c:layout>
      <c:overlay val="0"/>
      <c:txPr>
        <a:bodyPr/>
        <a:lstStyle/>
        <a:p>
          <a:pPr>
            <a:defRPr baseline="0"/>
          </a:pPr>
          <a:endParaRPr lang="en-US"/>
        </a:p>
      </c:txPr>
    </c:legend>
    <c:plotVisOnly val="1"/>
    <c:dispBlanksAs val="gap"/>
    <c:showDLblsOverMax val="0"/>
  </c:chart>
  <c:spPr>
    <a:ln>
      <a:noFill/>
    </a:ln>
  </c:spPr>
  <c:txPr>
    <a:bodyPr/>
    <a:lstStyle/>
    <a:p>
      <a:pPr>
        <a:defRPr sz="1600" baseline="0">
          <a:latin typeface="Calibri" panose="020F0502020204030204"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99990278992907"/>
          <c:y val="0.13614595413945349"/>
          <c:w val="0.77700009721007102"/>
          <c:h val="0.73439897047752756"/>
        </c:manualLayout>
      </c:layout>
      <c:lineChart>
        <c:grouping val="standard"/>
        <c:varyColors val="0"/>
        <c:ser>
          <c:idx val="3"/>
          <c:order val="0"/>
          <c:tx>
            <c:strRef>
              <c:f>Sheet1!$B$1</c:f>
              <c:strCache>
                <c:ptCount val="1"/>
                <c:pt idx="0">
                  <c:v>No CHF</c:v>
                </c:pt>
              </c:strCache>
            </c:strRef>
          </c:tx>
          <c:spPr>
            <a:ln w="25400">
              <a:solidFill>
                <a:sysClr val="windowText" lastClr="000000"/>
              </a:solidFill>
            </a:ln>
          </c:spPr>
          <c:marker>
            <c:symbol val="circle"/>
            <c:size val="7"/>
            <c:spPr>
              <a:solidFill>
                <a:sysClr val="windowText" lastClr="000000"/>
              </a:solidFill>
              <a:ln>
                <a:noFill/>
              </a:ln>
            </c:spPr>
          </c:marker>
          <c:cat>
            <c:strRef>
              <c:f>Sheet1!$A$2:$A$5</c:f>
              <c:strCache>
                <c:ptCount val="4"/>
                <c:pt idx="0">
                  <c:v>2014</c:v>
                </c:pt>
                <c:pt idx="1">
                  <c:v>2015</c:v>
                </c:pt>
                <c:pt idx="2">
                  <c:v>2016</c:v>
                </c:pt>
                <c:pt idx="3">
                  <c:v>2017</c:v>
                </c:pt>
              </c:strCache>
            </c:strRef>
          </c:cat>
          <c:val>
            <c:numRef>
              <c:f>Sheet1!$B$2:$B$5</c:f>
              <c:numCache>
                <c:formatCode>0.0</c:formatCode>
                <c:ptCount val="4"/>
                <c:pt idx="0">
                  <c:v>1.1399999999999999</c:v>
                </c:pt>
                <c:pt idx="1">
                  <c:v>1.03</c:v>
                </c:pt>
                <c:pt idx="2" formatCode="General">
                  <c:v>1</c:v>
                </c:pt>
                <c:pt idx="3">
                  <c:v>0.87</c:v>
                </c:pt>
              </c:numCache>
            </c:numRef>
          </c:val>
          <c:smooth val="0"/>
          <c:extLst>
            <c:ext xmlns:c16="http://schemas.microsoft.com/office/drawing/2014/chart" uri="{C3380CC4-5D6E-409C-BE32-E72D297353CC}">
              <c16:uniqueId val="{00000001-27C2-4107-B9D0-621286DBC3EB}"/>
            </c:ext>
          </c:extLst>
        </c:ser>
        <c:ser>
          <c:idx val="0"/>
          <c:order val="1"/>
          <c:tx>
            <c:strRef>
              <c:f>Sheet1!$C$1</c:f>
              <c:strCache>
                <c:ptCount val="1"/>
                <c:pt idx="0">
                  <c:v>CHF</c:v>
                </c:pt>
              </c:strCache>
            </c:strRef>
          </c:tx>
          <c:spPr>
            <a:ln>
              <a:solidFill>
                <a:srgbClr val="0072C6"/>
              </a:solidFill>
            </a:ln>
          </c:spPr>
          <c:marker>
            <c:symbol val="square"/>
            <c:size val="7"/>
            <c:spPr>
              <a:solidFill>
                <a:srgbClr val="0072C6"/>
              </a:solidFill>
              <a:ln>
                <a:noFill/>
              </a:ln>
            </c:spPr>
          </c:marker>
          <c:cat>
            <c:strRef>
              <c:f>Sheet1!$A$2:$A$5</c:f>
              <c:strCache>
                <c:ptCount val="4"/>
                <c:pt idx="0">
                  <c:v>2014</c:v>
                </c:pt>
                <c:pt idx="1">
                  <c:v>2015</c:v>
                </c:pt>
                <c:pt idx="2">
                  <c:v>2016</c:v>
                </c:pt>
                <c:pt idx="3">
                  <c:v>2017</c:v>
                </c:pt>
              </c:strCache>
            </c:strRef>
          </c:cat>
          <c:val>
            <c:numRef>
              <c:f>Sheet1!$C$2:$C$5</c:f>
              <c:numCache>
                <c:formatCode>0.0</c:formatCode>
                <c:ptCount val="4"/>
                <c:pt idx="0">
                  <c:v>7.78</c:v>
                </c:pt>
                <c:pt idx="1">
                  <c:v>3.76</c:v>
                </c:pt>
                <c:pt idx="2">
                  <c:v>3.12</c:v>
                </c:pt>
                <c:pt idx="3">
                  <c:v>3.35</c:v>
                </c:pt>
              </c:numCache>
            </c:numRef>
          </c:val>
          <c:smooth val="0"/>
          <c:extLst>
            <c:ext xmlns:c16="http://schemas.microsoft.com/office/drawing/2014/chart" uri="{C3380CC4-5D6E-409C-BE32-E72D297353CC}">
              <c16:uniqueId val="{00000001-C42E-486D-8918-9361601CA584}"/>
            </c:ext>
          </c:extLst>
        </c:ser>
        <c:ser>
          <c:idx val="1"/>
          <c:order val="2"/>
          <c:tx>
            <c:strRef>
              <c:f>Sheet1!$D$1</c:f>
              <c:strCache>
                <c:ptCount val="1"/>
                <c:pt idx="0">
                  <c:v>No COPD</c:v>
                </c:pt>
              </c:strCache>
            </c:strRef>
          </c:tx>
          <c:spPr>
            <a:ln>
              <a:solidFill>
                <a:srgbClr val="AABA0A"/>
              </a:solidFill>
            </a:ln>
          </c:spPr>
          <c:marker>
            <c:symbol val="triangle"/>
            <c:size val="8"/>
            <c:spPr>
              <a:solidFill>
                <a:srgbClr val="AABA0A"/>
              </a:solidFill>
              <a:ln>
                <a:noFill/>
              </a:ln>
            </c:spPr>
          </c:marker>
          <c:cat>
            <c:strRef>
              <c:f>Sheet1!$A$2:$A$5</c:f>
              <c:strCache>
                <c:ptCount val="4"/>
                <c:pt idx="0">
                  <c:v>2014</c:v>
                </c:pt>
                <c:pt idx="1">
                  <c:v>2015</c:v>
                </c:pt>
                <c:pt idx="2">
                  <c:v>2016</c:v>
                </c:pt>
                <c:pt idx="3">
                  <c:v>2017</c:v>
                </c:pt>
              </c:strCache>
            </c:strRef>
          </c:cat>
          <c:val>
            <c:numRef>
              <c:f>Sheet1!$D$2:$D$5</c:f>
              <c:numCache>
                <c:formatCode>0.0</c:formatCode>
                <c:ptCount val="4"/>
                <c:pt idx="0">
                  <c:v>1.19</c:v>
                </c:pt>
                <c:pt idx="1">
                  <c:v>0.81</c:v>
                </c:pt>
                <c:pt idx="2">
                  <c:v>0.81</c:v>
                </c:pt>
                <c:pt idx="3">
                  <c:v>0.85</c:v>
                </c:pt>
              </c:numCache>
            </c:numRef>
          </c:val>
          <c:smooth val="0"/>
          <c:extLst>
            <c:ext xmlns:c16="http://schemas.microsoft.com/office/drawing/2014/chart" uri="{C3380CC4-5D6E-409C-BE32-E72D297353CC}">
              <c16:uniqueId val="{00000002-28FF-4376-B068-C2B0B850C39E}"/>
            </c:ext>
          </c:extLst>
        </c:ser>
        <c:ser>
          <c:idx val="2"/>
          <c:order val="3"/>
          <c:tx>
            <c:strRef>
              <c:f>Sheet1!$E$1</c:f>
              <c:strCache>
                <c:ptCount val="1"/>
                <c:pt idx="0">
                  <c:v>COPD</c:v>
                </c:pt>
              </c:strCache>
            </c:strRef>
          </c:tx>
          <c:spPr>
            <a:ln>
              <a:solidFill>
                <a:srgbClr val="996633"/>
              </a:solidFill>
            </a:ln>
          </c:spPr>
          <c:marker>
            <c:symbol val="diamond"/>
            <c:size val="9"/>
            <c:spPr>
              <a:solidFill>
                <a:srgbClr val="996633"/>
              </a:solidFill>
              <a:ln>
                <a:noFill/>
              </a:ln>
            </c:spPr>
          </c:marker>
          <c:cat>
            <c:strRef>
              <c:f>Sheet1!$A$2:$A$5</c:f>
              <c:strCache>
                <c:ptCount val="4"/>
                <c:pt idx="0">
                  <c:v>2014</c:v>
                </c:pt>
                <c:pt idx="1">
                  <c:v>2015</c:v>
                </c:pt>
                <c:pt idx="2">
                  <c:v>2016</c:v>
                </c:pt>
                <c:pt idx="3">
                  <c:v>2017</c:v>
                </c:pt>
              </c:strCache>
            </c:strRef>
          </c:cat>
          <c:val>
            <c:numRef>
              <c:f>Sheet1!$E$2:$E$5</c:f>
              <c:numCache>
                <c:formatCode>0.0</c:formatCode>
                <c:ptCount val="4"/>
                <c:pt idx="0">
                  <c:v>5.69</c:v>
                </c:pt>
                <c:pt idx="1">
                  <c:v>4.2699999999999996</c:v>
                </c:pt>
                <c:pt idx="2">
                  <c:v>3.84</c:v>
                </c:pt>
                <c:pt idx="3">
                  <c:v>2.92</c:v>
                </c:pt>
              </c:numCache>
            </c:numRef>
          </c:val>
          <c:smooth val="0"/>
          <c:extLst>
            <c:ext xmlns:c16="http://schemas.microsoft.com/office/drawing/2014/chart" uri="{C3380CC4-5D6E-409C-BE32-E72D297353CC}">
              <c16:uniqueId val="{00000003-17C8-44B1-BF83-5ABFEB49423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
          <c:min val="0"/>
        </c:scaling>
        <c:delete val="0"/>
        <c:axPos val="l"/>
        <c:majorGridlines/>
        <c:title>
          <c:tx>
            <c:rich>
              <a:bodyPr rot="-5400000" vert="horz"/>
              <a:lstStyle/>
              <a:p>
                <a:pPr>
                  <a:defRPr/>
                </a:pPr>
                <a:r>
                  <a:rPr lang="en-US" dirty="0"/>
                  <a:t>Percent</a:t>
                </a:r>
              </a:p>
            </c:rich>
          </c:tx>
          <c:layout>
            <c:manualLayout>
              <c:xMode val="edge"/>
              <c:yMode val="edge"/>
              <c:x val="3.0271216097987751E-3"/>
              <c:y val="0.40496594175728035"/>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2.1572784171209388E-3"/>
          <c:y val="3.968253968253968E-3"/>
          <c:w val="0.99568527491755854"/>
          <c:h val="0.11366304502634847"/>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94386118401866"/>
          <c:y val="2.7401019407361484E-2"/>
          <c:w val="0.87005613881598143"/>
          <c:h val="0.80261786721104311"/>
        </c:manualLayout>
      </c:layout>
      <c:barChart>
        <c:barDir val="col"/>
        <c:grouping val="clustered"/>
        <c:varyColors val="0"/>
        <c:ser>
          <c:idx val="0"/>
          <c:order val="0"/>
          <c:tx>
            <c:strRef>
              <c:f>Sheet1!$B$1</c:f>
              <c:strCache>
                <c:ptCount val="1"/>
                <c:pt idx="0">
                  <c:v>Column1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cat>
            <c:strRef>
              <c:f>Sheet1!$A$2:$A$10</c:f>
              <c:strCache>
                <c:ptCount val="9"/>
                <c:pt idx="0">
                  <c:v>White</c:v>
                </c:pt>
                <c:pt idx="1">
                  <c:v>Black</c:v>
                </c:pt>
                <c:pt idx="2">
                  <c:v>API</c:v>
                </c:pt>
                <c:pt idx="3">
                  <c:v>Hispanic</c:v>
                </c:pt>
                <c:pt idx="5">
                  <c:v>12-17</c:v>
                </c:pt>
                <c:pt idx="6">
                  <c:v>18-24</c:v>
                </c:pt>
                <c:pt idx="7">
                  <c:v>25-34 </c:v>
                </c:pt>
                <c:pt idx="8">
                  <c:v>35-55</c:v>
                </c:pt>
              </c:strCache>
            </c:strRef>
          </c:cat>
          <c:val>
            <c:numRef>
              <c:f>Sheet1!$B$2:$B$10</c:f>
              <c:numCache>
                <c:formatCode>0.0</c:formatCode>
                <c:ptCount val="9"/>
                <c:pt idx="0">
                  <c:v>4.09</c:v>
                </c:pt>
                <c:pt idx="1">
                  <c:v>12.69</c:v>
                </c:pt>
                <c:pt idx="2">
                  <c:v>6.11</c:v>
                </c:pt>
                <c:pt idx="3">
                  <c:v>5.58</c:v>
                </c:pt>
                <c:pt idx="5">
                  <c:v>2.3199999999999998</c:v>
                </c:pt>
                <c:pt idx="6">
                  <c:v>3.71</c:v>
                </c:pt>
                <c:pt idx="7">
                  <c:v>5.78</c:v>
                </c:pt>
                <c:pt idx="8">
                  <c:v>10.08</c:v>
                </c:pt>
              </c:numCache>
            </c:numRef>
          </c:val>
          <c:extLst>
            <c:ext xmlns:c16="http://schemas.microsoft.com/office/drawing/2014/chart" uri="{C3380CC4-5D6E-409C-BE32-E72D297353CC}">
              <c16:uniqueId val="{00000005-3C86-4644-947B-EB4798248D0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title>
          <c:tx>
            <c:rich>
              <a:bodyPr/>
              <a:lstStyle/>
              <a:p>
                <a:pPr>
                  <a:defRPr/>
                </a:pPr>
                <a:r>
                  <a:rPr lang="en-US" dirty="0"/>
                  <a:t>Race/Ethnicity                                                                       Age              </a:t>
                </a:r>
              </a:p>
            </c:rich>
          </c:tx>
          <c:layout>
            <c:manualLayout>
              <c:xMode val="edge"/>
              <c:yMode val="edge"/>
              <c:x val="0.24205526392534263"/>
              <c:y val="0.92429012345679029"/>
            </c:manualLayout>
          </c:layout>
          <c:overlay val="0"/>
        </c:title>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25"/>
          <c:min val="0"/>
        </c:scaling>
        <c:delete val="0"/>
        <c:axPos val="l"/>
        <c:majorGridlines/>
        <c:title>
          <c:tx>
            <c:rich>
              <a:bodyPr rot="-5400000" vert="horz"/>
              <a:lstStyle/>
              <a:p>
                <a:pPr algn="ctr" rtl="0">
                  <a:defRPr/>
                </a:pPr>
                <a:r>
                  <a:rPr lang="en-US" dirty="0"/>
                  <a:t>Rate per 100,000 Delivery Hospitalizations</a:t>
                </a:r>
              </a:p>
            </c:rich>
          </c:tx>
          <c:layout>
            <c:manualLayout>
              <c:xMode val="edge"/>
              <c:yMode val="edge"/>
              <c:x val="1.7806454748711968E-3"/>
              <c:y val="0.18723097112860893"/>
            </c:manualLayout>
          </c:layout>
          <c:overlay val="0"/>
        </c:title>
        <c:numFmt formatCode="0" sourceLinked="0"/>
        <c:majorTickMark val="out"/>
        <c:minorTickMark val="none"/>
        <c:tickLblPos val="nextTo"/>
        <c:crossAx val="155088384"/>
        <c:crosses val="autoZero"/>
        <c:crossBetween val="between"/>
        <c:majorUnit val="5"/>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60010207057451"/>
          <c:y val="2.8856499320563653E-2"/>
          <c:w val="0.87039989792942551"/>
          <c:h val="0.72606158605174353"/>
        </c:manualLayout>
      </c:layout>
      <c:barChart>
        <c:barDir val="col"/>
        <c:grouping val="clustered"/>
        <c:varyColors val="0"/>
        <c:ser>
          <c:idx val="0"/>
          <c:order val="0"/>
          <c:tx>
            <c:strRef>
              <c:f>Sheet1!$B$1</c:f>
              <c:strCache>
                <c:ptCount val="1"/>
                <c:pt idx="0">
                  <c:v>Column1</c:v>
                </c:pt>
              </c:strCache>
            </c:strRef>
          </c:tx>
          <c:spPr>
            <a:solidFill>
              <a:srgbClr val="0072C6"/>
            </a:solidFill>
            <a:ln>
              <a:noFill/>
            </a:ln>
            <a:effectLst/>
          </c:spPr>
          <c:invertIfNegative val="0"/>
          <c:dPt>
            <c:idx val="5"/>
            <c:invertIfNegative val="0"/>
            <c:bubble3D val="0"/>
            <c:spPr>
              <a:solidFill>
                <a:srgbClr val="0072C6"/>
              </a:solidFill>
              <a:ln>
                <a:noFill/>
              </a:ln>
              <a:effectLst/>
            </c:spPr>
            <c:extLst>
              <c:ext xmlns:c16="http://schemas.microsoft.com/office/drawing/2014/chart" uri="{C3380CC4-5D6E-409C-BE32-E72D297353CC}">
                <c16:uniqueId val="{00000000-3203-461E-A599-1684D2D29B0E}"/>
              </c:ext>
            </c:extLst>
          </c:dPt>
          <c:dPt>
            <c:idx val="6"/>
            <c:invertIfNegative val="0"/>
            <c:bubble3D val="0"/>
            <c:spPr>
              <a:solidFill>
                <a:srgbClr val="0072C6"/>
              </a:solidFill>
              <a:ln>
                <a:noFill/>
              </a:ln>
              <a:effectLst/>
            </c:spPr>
            <c:extLst>
              <c:ext xmlns:c16="http://schemas.microsoft.com/office/drawing/2014/chart" uri="{C3380CC4-5D6E-409C-BE32-E72D297353CC}">
                <c16:uniqueId val="{00000001-3203-461E-A599-1684D2D29B0E}"/>
              </c:ext>
            </c:extLst>
          </c:dPt>
          <c:dPt>
            <c:idx val="7"/>
            <c:invertIfNegative val="0"/>
            <c:bubble3D val="0"/>
            <c:spPr>
              <a:solidFill>
                <a:srgbClr val="0072C6"/>
              </a:solidFill>
              <a:ln>
                <a:noFill/>
              </a:ln>
              <a:effectLst/>
            </c:spPr>
            <c:extLst>
              <c:ext xmlns:c16="http://schemas.microsoft.com/office/drawing/2014/chart" uri="{C3380CC4-5D6E-409C-BE32-E72D297353CC}">
                <c16:uniqueId val="{00000002-3203-461E-A599-1684D2D29B0E}"/>
              </c:ext>
            </c:extLst>
          </c:dPt>
          <c:dPt>
            <c:idx val="8"/>
            <c:invertIfNegative val="0"/>
            <c:bubble3D val="0"/>
            <c:spPr>
              <a:solidFill>
                <a:srgbClr val="0072C6"/>
              </a:solidFill>
              <a:ln>
                <a:noFill/>
              </a:ln>
              <a:effectLst/>
            </c:spPr>
            <c:extLst>
              <c:ext xmlns:c16="http://schemas.microsoft.com/office/drawing/2014/chart" uri="{C3380CC4-5D6E-409C-BE32-E72D297353CC}">
                <c16:uniqueId val="{00000003-3203-461E-A599-1684D2D29B0E}"/>
              </c:ext>
            </c:extLst>
          </c:dPt>
          <c:cat>
            <c:strRef>
              <c:f>Sheet1!$A$2:$A$10</c:f>
              <c:strCache>
                <c:ptCount val="9"/>
                <c:pt idx="0">
                  <c:v>White</c:v>
                </c:pt>
                <c:pt idx="1">
                  <c:v>Black</c:v>
                </c:pt>
                <c:pt idx="2">
                  <c:v>API</c:v>
                </c:pt>
                <c:pt idx="3">
                  <c:v>Hispanic</c:v>
                </c:pt>
                <c:pt idx="5">
                  <c:v>High Income (Q4)</c:v>
                </c:pt>
                <c:pt idx="6">
                  <c:v>Middle Income (Q3)</c:v>
                </c:pt>
                <c:pt idx="7">
                  <c:v>Low Income (Q2)</c:v>
                </c:pt>
                <c:pt idx="8">
                  <c:v>Poor (Q1)</c:v>
                </c:pt>
              </c:strCache>
            </c:strRef>
          </c:cat>
          <c:val>
            <c:numRef>
              <c:f>Sheet1!$B$2:$B$10</c:f>
              <c:numCache>
                <c:formatCode>0.0</c:formatCode>
                <c:ptCount val="9"/>
                <c:pt idx="0">
                  <c:v>5.82</c:v>
                </c:pt>
                <c:pt idx="1">
                  <c:v>11.19</c:v>
                </c:pt>
                <c:pt idx="2">
                  <c:v>7.47</c:v>
                </c:pt>
                <c:pt idx="3">
                  <c:v>7.25</c:v>
                </c:pt>
                <c:pt idx="5">
                  <c:v>6.45</c:v>
                </c:pt>
                <c:pt idx="6">
                  <c:v>6.82</c:v>
                </c:pt>
                <c:pt idx="7">
                  <c:v>6.96</c:v>
                </c:pt>
                <c:pt idx="8">
                  <c:v>8.09</c:v>
                </c:pt>
              </c:numCache>
            </c:numRef>
          </c:val>
          <c:extLst>
            <c:ext xmlns:c16="http://schemas.microsoft.com/office/drawing/2014/chart" uri="{C3380CC4-5D6E-409C-BE32-E72D297353CC}">
              <c16:uniqueId val="{00000000-620F-4912-B7B7-994DF70BC153}"/>
            </c:ext>
          </c:extLst>
        </c:ser>
        <c:dLbls>
          <c:showLegendKey val="0"/>
          <c:showVal val="0"/>
          <c:showCatName val="0"/>
          <c:showSerName val="0"/>
          <c:showPercent val="0"/>
          <c:showBubbleSize val="0"/>
        </c:dLbls>
        <c:gapWidth val="100"/>
        <c:overlap val="-27"/>
        <c:axId val="352190143"/>
        <c:axId val="250758911"/>
      </c:barChart>
      <c:catAx>
        <c:axId val="352190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250758911"/>
        <c:crosses val="autoZero"/>
        <c:auto val="1"/>
        <c:lblAlgn val="ctr"/>
        <c:lblOffset val="100"/>
        <c:tickLblSkip val="1"/>
        <c:noMultiLvlLbl val="0"/>
      </c:catAx>
      <c:valAx>
        <c:axId val="2507589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r>
                  <a:rPr lang="en-US" b="1" dirty="0"/>
                  <a:t>Rate per 1,000 Delivery Hospitalizations</a:t>
                </a:r>
              </a:p>
            </c:rich>
          </c:tx>
          <c:layout>
            <c:manualLayout>
              <c:xMode val="edge"/>
              <c:yMode val="edge"/>
              <c:x val="7.716049382716049E-3"/>
              <c:y val="0.142336374619839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352190143"/>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aseline="0">
          <a:solidFill>
            <a:schemeClr val="tx1"/>
          </a:solidFill>
          <a:latin typeface="Calibri" panose="020F050202020403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242259648099547"/>
          <c:y val="3.797952565711895E-2"/>
          <c:w val="0.83283853407212982"/>
          <c:h val="0.65974513602466356"/>
        </c:manualLayout>
      </c:layout>
      <c:barChart>
        <c:barDir val="col"/>
        <c:grouping val="clustered"/>
        <c:varyColors val="0"/>
        <c:ser>
          <c:idx val="0"/>
          <c:order val="0"/>
          <c:tx>
            <c:strRef>
              <c:f>Sheet1!$B$1</c:f>
              <c:strCache>
                <c:ptCount val="1"/>
                <c:pt idx="0">
                  <c:v>Column1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cat>
            <c:strRef>
              <c:f>Sheet1!$A$2:$A$11</c:f>
              <c:strCache>
                <c:ptCount val="10"/>
                <c:pt idx="0">
                  <c:v>Any Private Insurance</c:v>
                </c:pt>
                <c:pt idx="1">
                  <c:v>Public Insurance Only</c:v>
                </c:pt>
                <c:pt idx="2">
                  <c:v>Uninsured</c:v>
                </c:pt>
                <c:pt idx="4">
                  <c:v>Large Central Metro</c:v>
                </c:pt>
                <c:pt idx="5">
                  <c:v>Large Fringe Metro</c:v>
                </c:pt>
                <c:pt idx="6">
                  <c:v>Medium Metro</c:v>
                </c:pt>
                <c:pt idx="7">
                  <c:v>Small Metro</c:v>
                </c:pt>
                <c:pt idx="8">
                  <c:v>Micropolitan</c:v>
                </c:pt>
                <c:pt idx="9">
                  <c:v>Noncore</c:v>
                </c:pt>
              </c:strCache>
            </c:strRef>
          </c:cat>
          <c:val>
            <c:numRef>
              <c:f>Sheet1!$B$2:$B$11</c:f>
              <c:numCache>
                <c:formatCode>0.0</c:formatCode>
                <c:ptCount val="10"/>
                <c:pt idx="0">
                  <c:v>6.3</c:v>
                </c:pt>
                <c:pt idx="1">
                  <c:v>7.9</c:v>
                </c:pt>
                <c:pt idx="2">
                  <c:v>6.5</c:v>
                </c:pt>
                <c:pt idx="4">
                  <c:v>7.99</c:v>
                </c:pt>
                <c:pt idx="5">
                  <c:v>6.86</c:v>
                </c:pt>
                <c:pt idx="6">
                  <c:v>6.97</c:v>
                </c:pt>
                <c:pt idx="7">
                  <c:v>5.95</c:v>
                </c:pt>
                <c:pt idx="8">
                  <c:v>6.43</c:v>
                </c:pt>
                <c:pt idx="9">
                  <c:v>6.44</c:v>
                </c:pt>
              </c:numCache>
            </c:numRef>
          </c:val>
          <c:extLst>
            <c:ext xmlns:c16="http://schemas.microsoft.com/office/drawing/2014/chart" uri="{C3380CC4-5D6E-409C-BE32-E72D297353CC}">
              <c16:uniqueId val="{00000005-3C86-4644-947B-EB4798248D0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1800000"/>
          <a:lstStyle/>
          <a:p>
            <a:pPr>
              <a:defRPr sz="1400"/>
            </a:pPr>
            <a:endParaRPr lang="en-US"/>
          </a:p>
        </c:txPr>
        <c:crossAx val="155089920"/>
        <c:crosses val="autoZero"/>
        <c:auto val="1"/>
        <c:lblAlgn val="ctr"/>
        <c:lblOffset val="100"/>
        <c:noMultiLvlLbl val="0"/>
      </c:catAx>
      <c:valAx>
        <c:axId val="155089920"/>
        <c:scaling>
          <c:orientation val="minMax"/>
          <c:max val="10"/>
          <c:min val="0"/>
        </c:scaling>
        <c:delete val="0"/>
        <c:axPos val="l"/>
        <c:majorGridlines/>
        <c:title>
          <c:tx>
            <c:rich>
              <a:bodyPr rot="-5400000" vert="horz"/>
              <a:lstStyle/>
              <a:p>
                <a:pPr algn="ctr" rtl="0">
                  <a:defRPr/>
                </a:pPr>
                <a:r>
                  <a:rPr lang="en-US" dirty="0"/>
                  <a:t>Rate per 1,000 Delivery Hospitalizations</a:t>
                </a:r>
              </a:p>
            </c:rich>
          </c:tx>
          <c:layout>
            <c:manualLayout>
              <c:xMode val="edge"/>
              <c:yMode val="edge"/>
              <c:x val="2.374355983279868E-4"/>
              <c:y val="0.10668275840519936"/>
            </c:manualLayout>
          </c:layout>
          <c:overlay val="0"/>
        </c:title>
        <c:numFmt formatCode="0" sourceLinked="0"/>
        <c:majorTickMark val="out"/>
        <c:minorTickMark val="none"/>
        <c:tickLblPos val="nextTo"/>
        <c:crossAx val="155088384"/>
        <c:crosses val="autoZero"/>
        <c:crossBetween val="between"/>
        <c:majorUnit val="1"/>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51297754447362"/>
          <c:y val="2.7401019407361484E-2"/>
          <c:w val="0.84722088558374631"/>
          <c:h val="0.76013502540785249"/>
        </c:manualLayout>
      </c:layout>
      <c:barChart>
        <c:barDir val="col"/>
        <c:grouping val="clustered"/>
        <c:varyColors val="0"/>
        <c:ser>
          <c:idx val="0"/>
          <c:order val="0"/>
          <c:tx>
            <c:strRef>
              <c:f>Sheet1!$B$1</c:f>
              <c:strCache>
                <c:ptCount val="1"/>
                <c:pt idx="0">
                  <c:v>Column1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cat>
            <c:strRef>
              <c:f>Sheet1!$A$2:$A$12</c:f>
              <c:strCache>
                <c:ptCount val="11"/>
                <c:pt idx="0">
                  <c:v>White</c:v>
                </c:pt>
                <c:pt idx="1">
                  <c:v>Black</c:v>
                </c:pt>
                <c:pt idx="2">
                  <c:v>API</c:v>
                </c:pt>
                <c:pt idx="3">
                  <c:v>Hispanic</c:v>
                </c:pt>
                <c:pt idx="5">
                  <c:v>Large Central Metro</c:v>
                </c:pt>
                <c:pt idx="6">
                  <c:v>Large Fringe Metro</c:v>
                </c:pt>
                <c:pt idx="7">
                  <c:v>Medium Metro</c:v>
                </c:pt>
                <c:pt idx="8">
                  <c:v>Small Metro</c:v>
                </c:pt>
                <c:pt idx="9">
                  <c:v>Micropolitan</c:v>
                </c:pt>
                <c:pt idx="10">
                  <c:v>Noncore</c:v>
                </c:pt>
              </c:strCache>
            </c:strRef>
          </c:cat>
          <c:val>
            <c:numRef>
              <c:f>Sheet1!$B$2:$B$12</c:f>
              <c:numCache>
                <c:formatCode>0.0</c:formatCode>
                <c:ptCount val="11"/>
                <c:pt idx="0">
                  <c:v>34</c:v>
                </c:pt>
                <c:pt idx="1">
                  <c:v>38.9</c:v>
                </c:pt>
                <c:pt idx="2">
                  <c:v>49.2</c:v>
                </c:pt>
                <c:pt idx="3">
                  <c:v>42.7</c:v>
                </c:pt>
                <c:pt idx="5">
                  <c:v>44</c:v>
                </c:pt>
                <c:pt idx="6">
                  <c:v>35.799999999999997</c:v>
                </c:pt>
                <c:pt idx="7">
                  <c:v>35.9</c:v>
                </c:pt>
                <c:pt idx="8">
                  <c:v>30.4</c:v>
                </c:pt>
                <c:pt idx="9">
                  <c:v>34.200000000000003</c:v>
                </c:pt>
                <c:pt idx="10">
                  <c:v>33.700000000000003</c:v>
                </c:pt>
              </c:numCache>
            </c:numRef>
          </c:val>
          <c:extLst>
            <c:ext xmlns:c16="http://schemas.microsoft.com/office/drawing/2014/chart" uri="{C3380CC4-5D6E-409C-BE32-E72D297353CC}">
              <c16:uniqueId val="{00000005-3C86-4644-947B-EB4798248D0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1260000"/>
          <a:lstStyle/>
          <a:p>
            <a:pPr>
              <a:defRPr/>
            </a:pPr>
            <a:endParaRPr lang="en-US"/>
          </a:p>
        </c:txPr>
        <c:crossAx val="155089920"/>
        <c:crosses val="autoZero"/>
        <c:auto val="1"/>
        <c:lblAlgn val="ctr"/>
        <c:lblOffset val="100"/>
        <c:noMultiLvlLbl val="0"/>
      </c:catAx>
      <c:valAx>
        <c:axId val="155089920"/>
        <c:scaling>
          <c:orientation val="minMax"/>
          <c:max val="100"/>
          <c:min val="0"/>
        </c:scaling>
        <c:delete val="0"/>
        <c:axPos val="l"/>
        <c:majorGridlines/>
        <c:title>
          <c:tx>
            <c:rich>
              <a:bodyPr rot="-5400000" vert="horz"/>
              <a:lstStyle/>
              <a:p>
                <a:pPr>
                  <a:defRPr/>
                </a:pPr>
                <a:r>
                  <a:rPr lang="en-US"/>
                  <a:t>Rate per 1,000 Delivery Hospitalizations</a:t>
                </a:r>
              </a:p>
            </c:rich>
          </c:tx>
          <c:layout>
            <c:manualLayout>
              <c:xMode val="edge"/>
              <c:yMode val="edge"/>
              <c:x val="7.9534849810440362E-3"/>
              <c:y val="0.11857474263197886"/>
            </c:manualLayout>
          </c:layout>
          <c:overlay val="0"/>
        </c:title>
        <c:numFmt formatCode="0" sourceLinked="0"/>
        <c:majorTickMark val="out"/>
        <c:minorTickMark val="none"/>
        <c:tickLblPos val="nextTo"/>
        <c:crossAx val="155088384"/>
        <c:crosses val="autoZero"/>
        <c:crossBetween val="between"/>
        <c:majorUnit val="20"/>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19940215806358"/>
          <c:y val="3.0823987910602084E-2"/>
          <c:w val="0.86012321376494605"/>
          <c:h val="0.75031714785651793"/>
        </c:manualLayout>
      </c:layout>
      <c:barChart>
        <c:barDir val="col"/>
        <c:grouping val="clustered"/>
        <c:varyColors val="0"/>
        <c:ser>
          <c:idx val="0"/>
          <c:order val="0"/>
          <c:tx>
            <c:strRef>
              <c:f>Sheet1!$B$1</c:f>
              <c:strCache>
                <c:ptCount val="1"/>
                <c:pt idx="0">
                  <c:v>Column1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cat>
            <c:strRef>
              <c:f>Sheet1!$A$2:$A$10</c:f>
              <c:strCache>
                <c:ptCount val="9"/>
                <c:pt idx="0">
                  <c:v>White</c:v>
                </c:pt>
                <c:pt idx="1">
                  <c:v>Black</c:v>
                </c:pt>
                <c:pt idx="2">
                  <c:v>API</c:v>
                </c:pt>
                <c:pt idx="3">
                  <c:v>Hispanic</c:v>
                </c:pt>
                <c:pt idx="5">
                  <c:v>High Income (Q4)</c:v>
                </c:pt>
                <c:pt idx="6">
                  <c:v>Middle Income (Q3)</c:v>
                </c:pt>
                <c:pt idx="7">
                  <c:v>Low Income (Q2)</c:v>
                </c:pt>
                <c:pt idx="8">
                  <c:v>Poor (Q1)</c:v>
                </c:pt>
              </c:strCache>
            </c:strRef>
          </c:cat>
          <c:val>
            <c:numRef>
              <c:f>Sheet1!$B$2:$B$10</c:f>
              <c:numCache>
                <c:formatCode>0.0</c:formatCode>
                <c:ptCount val="9"/>
                <c:pt idx="0">
                  <c:v>52.7</c:v>
                </c:pt>
                <c:pt idx="1">
                  <c:v>83.6</c:v>
                </c:pt>
                <c:pt idx="2">
                  <c:v>41.2</c:v>
                </c:pt>
                <c:pt idx="3">
                  <c:v>59.3</c:v>
                </c:pt>
                <c:pt idx="5">
                  <c:v>49</c:v>
                </c:pt>
                <c:pt idx="6" formatCode="General">
                  <c:v>56.6</c:v>
                </c:pt>
                <c:pt idx="7" formatCode="General">
                  <c:v>58.3</c:v>
                </c:pt>
                <c:pt idx="8" formatCode="General">
                  <c:v>66.7</c:v>
                </c:pt>
              </c:numCache>
            </c:numRef>
          </c:val>
          <c:extLst>
            <c:ext xmlns:c16="http://schemas.microsoft.com/office/drawing/2014/chart" uri="{C3380CC4-5D6E-409C-BE32-E72D297353CC}">
              <c16:uniqueId val="{00000005-3C86-4644-947B-EB4798248D0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1020000"/>
          <a:lstStyle/>
          <a:p>
            <a:pPr>
              <a:defRPr sz="1600"/>
            </a:pPr>
            <a:endParaRPr lang="en-US"/>
          </a:p>
        </c:txPr>
        <c:crossAx val="155089920"/>
        <c:crosses val="autoZero"/>
        <c:auto val="1"/>
        <c:lblAlgn val="ctr"/>
        <c:lblOffset val="100"/>
        <c:noMultiLvlLbl val="0"/>
      </c:catAx>
      <c:valAx>
        <c:axId val="155089920"/>
        <c:scaling>
          <c:orientation val="minMax"/>
          <c:max val="100"/>
          <c:min val="0"/>
        </c:scaling>
        <c:delete val="0"/>
        <c:axPos val="l"/>
        <c:majorGridlines/>
        <c:title>
          <c:tx>
            <c:rich>
              <a:bodyPr rot="-5400000" vert="horz"/>
              <a:lstStyle/>
              <a:p>
                <a:pPr>
                  <a:defRPr/>
                </a:pPr>
                <a:r>
                  <a:rPr lang="en-US"/>
                  <a:t>Rate per 1,000 Delivery Hospitalizations</a:t>
                </a:r>
              </a:p>
            </c:rich>
          </c:tx>
          <c:layout>
            <c:manualLayout>
              <c:xMode val="edge"/>
              <c:yMode val="edge"/>
              <c:x val="2.374355983279868E-4"/>
              <c:y val="0.15786307961504811"/>
            </c:manualLayout>
          </c:layout>
          <c:overlay val="0"/>
        </c:title>
        <c:numFmt formatCode="0" sourceLinked="0"/>
        <c:majorTickMark val="out"/>
        <c:minorTickMark val="none"/>
        <c:tickLblPos val="nextTo"/>
        <c:crossAx val="155088384"/>
        <c:crosses val="autoZero"/>
        <c:crossBetween val="between"/>
        <c:majorUnit val="20"/>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11461067366578"/>
          <c:y val="3.0139010401477592E-2"/>
          <c:w val="0.83285469524642752"/>
          <c:h val="0.62025541946145624"/>
        </c:manualLayout>
      </c:layout>
      <c:barChart>
        <c:barDir val="col"/>
        <c:grouping val="clustered"/>
        <c:varyColors val="0"/>
        <c:ser>
          <c:idx val="0"/>
          <c:order val="0"/>
          <c:tx>
            <c:strRef>
              <c:f>Sheet1!$B$1</c:f>
              <c:strCache>
                <c:ptCount val="1"/>
                <c:pt idx="0">
                  <c:v>Column1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cat>
            <c:strRef>
              <c:f>Sheet1!$A$2:$A$10</c:f>
              <c:strCache>
                <c:ptCount val="9"/>
                <c:pt idx="0">
                  <c:v>Any Private Insurance</c:v>
                </c:pt>
                <c:pt idx="1">
                  <c:v>Public Insurance Only</c:v>
                </c:pt>
                <c:pt idx="2">
                  <c:v>Uninsured</c:v>
                </c:pt>
                <c:pt idx="3">
                  <c:v>Large Central Metro</c:v>
                </c:pt>
                <c:pt idx="4">
                  <c:v>Large Fringe Metro</c:v>
                </c:pt>
                <c:pt idx="5">
                  <c:v>Medium Metro</c:v>
                </c:pt>
                <c:pt idx="6">
                  <c:v>Small Metro</c:v>
                </c:pt>
                <c:pt idx="7">
                  <c:v>Micropolitan</c:v>
                </c:pt>
                <c:pt idx="8">
                  <c:v>Noncore</c:v>
                </c:pt>
              </c:strCache>
            </c:strRef>
          </c:cat>
          <c:val>
            <c:numRef>
              <c:f>Sheet1!$B$2:$B$10</c:f>
              <c:numCache>
                <c:formatCode>General</c:formatCode>
                <c:ptCount val="9"/>
                <c:pt idx="0">
                  <c:v>56.3</c:v>
                </c:pt>
                <c:pt idx="1">
                  <c:v>61.3</c:v>
                </c:pt>
                <c:pt idx="2">
                  <c:v>43.9</c:v>
                </c:pt>
                <c:pt idx="3">
                  <c:v>61.6</c:v>
                </c:pt>
                <c:pt idx="4">
                  <c:v>54.7</c:v>
                </c:pt>
                <c:pt idx="5">
                  <c:v>59.3</c:v>
                </c:pt>
                <c:pt idx="6">
                  <c:v>54.9</c:v>
                </c:pt>
                <c:pt idx="7">
                  <c:v>56.6</c:v>
                </c:pt>
                <c:pt idx="8">
                  <c:v>58.4</c:v>
                </c:pt>
              </c:numCache>
            </c:numRef>
          </c:val>
          <c:extLst>
            <c:ext xmlns:c16="http://schemas.microsoft.com/office/drawing/2014/chart" uri="{C3380CC4-5D6E-409C-BE32-E72D297353CC}">
              <c16:uniqueId val="{00000005-3C86-4644-947B-EB4798248D0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2100000" vert="horz"/>
          <a:lstStyle/>
          <a:p>
            <a:pPr>
              <a:defRPr sz="1600"/>
            </a:pPr>
            <a:endParaRPr lang="en-US"/>
          </a:p>
        </c:txPr>
        <c:crossAx val="155089920"/>
        <c:crosses val="autoZero"/>
        <c:auto val="1"/>
        <c:lblAlgn val="ctr"/>
        <c:lblOffset val="10"/>
        <c:noMultiLvlLbl val="0"/>
      </c:catAx>
      <c:valAx>
        <c:axId val="155089920"/>
        <c:scaling>
          <c:orientation val="minMax"/>
          <c:max val="100"/>
          <c:min val="0"/>
        </c:scaling>
        <c:delete val="0"/>
        <c:axPos val="l"/>
        <c:majorGridlines/>
        <c:title>
          <c:tx>
            <c:rich>
              <a:bodyPr rot="-5400000" vert="horz"/>
              <a:lstStyle/>
              <a:p>
                <a:pPr>
                  <a:defRPr/>
                </a:pPr>
                <a:r>
                  <a:rPr lang="en-US" dirty="0"/>
                  <a:t>Rate per 1,000 Delivery Hospitalizations</a:t>
                </a:r>
              </a:p>
            </c:rich>
          </c:tx>
          <c:layout>
            <c:manualLayout>
              <c:xMode val="edge"/>
              <c:yMode val="edge"/>
              <c:x val="7.9534849810440362E-3"/>
              <c:y val="8.6434820647419086E-2"/>
            </c:manualLayout>
          </c:layout>
          <c:overlay val="0"/>
        </c:title>
        <c:numFmt formatCode="0" sourceLinked="0"/>
        <c:majorTickMark val="out"/>
        <c:minorTickMark val="none"/>
        <c:tickLblPos val="nextTo"/>
        <c:crossAx val="155088384"/>
        <c:crosses val="autoZero"/>
        <c:crossBetween val="between"/>
        <c:majorUnit val="20"/>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6237970253717"/>
          <c:y val="3.7324292796733737E-2"/>
          <c:w val="0.8484512005443765"/>
          <c:h val="0.85632011276368236"/>
        </c:manualLayout>
      </c:layout>
      <c:barChart>
        <c:barDir val="col"/>
        <c:grouping val="clustered"/>
        <c:varyColors val="0"/>
        <c:ser>
          <c:idx val="0"/>
          <c:order val="0"/>
          <c:tx>
            <c:strRef>
              <c:f>Sheet1!$B$1</c:f>
              <c:strCache>
                <c:ptCount val="1"/>
                <c:pt idx="0">
                  <c:v>Column1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cat>
            <c:strRef>
              <c:f>Sheet1!$A$2:$A$10</c:f>
              <c:strCache>
                <c:ptCount val="9"/>
                <c:pt idx="0">
                  <c:v>White</c:v>
                </c:pt>
                <c:pt idx="1">
                  <c:v>Black</c:v>
                </c:pt>
                <c:pt idx="2">
                  <c:v>API</c:v>
                </c:pt>
                <c:pt idx="3">
                  <c:v>Hispanic</c:v>
                </c:pt>
                <c:pt idx="5">
                  <c:v>12-17</c:v>
                </c:pt>
                <c:pt idx="6">
                  <c:v>18-24</c:v>
                </c:pt>
                <c:pt idx="7">
                  <c:v>25-34 </c:v>
                </c:pt>
                <c:pt idx="8">
                  <c:v>35-55</c:v>
                </c:pt>
              </c:strCache>
            </c:strRef>
          </c:cat>
          <c:val>
            <c:numRef>
              <c:f>Sheet1!$B$2:$B$10</c:f>
              <c:numCache>
                <c:formatCode>General</c:formatCode>
                <c:ptCount val="9"/>
                <c:pt idx="0">
                  <c:v>0.26</c:v>
                </c:pt>
                <c:pt idx="1">
                  <c:v>0.39</c:v>
                </c:pt>
                <c:pt idx="2">
                  <c:v>0.12</c:v>
                </c:pt>
                <c:pt idx="3">
                  <c:v>0.18</c:v>
                </c:pt>
                <c:pt idx="5" formatCode="0.00">
                  <c:v>0.11</c:v>
                </c:pt>
                <c:pt idx="6" formatCode="0.00">
                  <c:v>0.19</c:v>
                </c:pt>
                <c:pt idx="7" formatCode="0.00">
                  <c:v>0.24</c:v>
                </c:pt>
                <c:pt idx="8" formatCode="0.00">
                  <c:v>0.4</c:v>
                </c:pt>
              </c:numCache>
            </c:numRef>
          </c:val>
          <c:extLst>
            <c:ext xmlns:c16="http://schemas.microsoft.com/office/drawing/2014/chart" uri="{C3380CC4-5D6E-409C-BE32-E72D297353CC}">
              <c16:uniqueId val="{00000005-3C86-4644-947B-EB4798248D0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0.5"/>
          <c:min val="0"/>
        </c:scaling>
        <c:delete val="0"/>
        <c:axPos val="l"/>
        <c:majorGridlines/>
        <c:title>
          <c:tx>
            <c:rich>
              <a:bodyPr rot="-5400000" vert="horz"/>
              <a:lstStyle/>
              <a:p>
                <a:pPr algn="ctr" rtl="0">
                  <a:defRPr/>
                </a:pPr>
                <a:r>
                  <a:rPr lang="en-US" dirty="0"/>
                  <a:t>Rate per 1,000 Delivery Hospitalizations</a:t>
                </a:r>
              </a:p>
            </c:rich>
          </c:tx>
          <c:layout>
            <c:manualLayout>
              <c:xMode val="edge"/>
              <c:yMode val="edge"/>
              <c:x val="2.374355983279868E-4"/>
              <c:y val="0.22192743268202586"/>
            </c:manualLayout>
          </c:layout>
          <c:overlay val="0"/>
        </c:title>
        <c:numFmt formatCode="0.0" sourceLinked="0"/>
        <c:majorTickMark val="out"/>
        <c:minorTickMark val="none"/>
        <c:tickLblPos val="nextTo"/>
        <c:crossAx val="155088384"/>
        <c:crosses val="autoZero"/>
        <c:crossBetween val="between"/>
        <c:majorUnit val="0.1"/>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0240931422033"/>
          <c:y val="0.11030621172353455"/>
          <c:w val="0.89119759068577964"/>
          <c:h val="0.76246375453068371"/>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Sheet1!$B$2:$B$13</c:f>
              <c:numCache>
                <c:formatCode>0.0</c:formatCode>
                <c:ptCount val="12"/>
                <c:pt idx="0">
                  <c:v>27.5</c:v>
                </c:pt>
                <c:pt idx="1">
                  <c:v>27.7</c:v>
                </c:pt>
                <c:pt idx="2">
                  <c:v>28</c:v>
                </c:pt>
                <c:pt idx="3">
                  <c:v>27.5</c:v>
                </c:pt>
                <c:pt idx="4">
                  <c:v>27.2</c:v>
                </c:pt>
                <c:pt idx="5">
                  <c:v>27.3</c:v>
                </c:pt>
                <c:pt idx="6">
                  <c:v>26.8</c:v>
                </c:pt>
                <c:pt idx="7">
                  <c:v>26</c:v>
                </c:pt>
                <c:pt idx="8">
                  <c:v>25.8</c:v>
                </c:pt>
                <c:pt idx="9">
                  <c:v>25.8</c:v>
                </c:pt>
                <c:pt idx="10">
                  <c:v>26</c:v>
                </c:pt>
                <c:pt idx="11">
                  <c:v>25.9</c:v>
                </c:pt>
              </c:numCache>
            </c:numRef>
          </c:val>
          <c:smooth val="0"/>
          <c:extLst>
            <c:ext xmlns:c16="http://schemas.microsoft.com/office/drawing/2014/chart" uri="{C3380CC4-5D6E-409C-BE32-E72D297353CC}">
              <c16:uniqueId val="{00000001-27C2-4107-B9D0-621286DBC3EB}"/>
            </c:ext>
          </c:extLst>
        </c:ser>
        <c:ser>
          <c:idx val="0"/>
          <c:order val="1"/>
          <c:tx>
            <c:strRef>
              <c:f>Sheet1!$E$1</c:f>
              <c:strCache>
                <c:ptCount val="1"/>
                <c:pt idx="0">
                  <c:v>White</c:v>
                </c:pt>
              </c:strCache>
            </c:strRef>
          </c:tx>
          <c:spPr>
            <a:ln>
              <a:solidFill>
                <a:srgbClr val="0072C6"/>
              </a:solidFill>
            </a:ln>
          </c:spPr>
          <c:marker>
            <c:symbol val="square"/>
            <c:size val="7"/>
            <c:spPr>
              <a:solidFill>
                <a:srgbClr val="0072C6"/>
              </a:solidFill>
              <a:ln>
                <a:noFill/>
              </a:ln>
            </c:spPr>
          </c:marke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Sheet1!$E$2:$E$13</c:f>
              <c:numCache>
                <c:formatCode>General</c:formatCode>
                <c:ptCount val="12"/>
                <c:pt idx="0">
                  <c:v>27.3</c:v>
                </c:pt>
                <c:pt idx="1">
                  <c:v>27.5</c:v>
                </c:pt>
                <c:pt idx="2">
                  <c:v>27.6</c:v>
                </c:pt>
                <c:pt idx="3">
                  <c:v>27</c:v>
                </c:pt>
                <c:pt idx="4">
                  <c:v>26.5</c:v>
                </c:pt>
                <c:pt idx="5">
                  <c:v>26.5</c:v>
                </c:pt>
                <c:pt idx="6" formatCode="0.0">
                  <c:v>25.8</c:v>
                </c:pt>
                <c:pt idx="7" formatCode="0.0">
                  <c:v>25</c:v>
                </c:pt>
                <c:pt idx="8" formatCode="0.0">
                  <c:v>24.8</c:v>
                </c:pt>
                <c:pt idx="9" formatCode="0.0">
                  <c:v>24.7</c:v>
                </c:pt>
                <c:pt idx="10" formatCode="0.0">
                  <c:v>24.9</c:v>
                </c:pt>
                <c:pt idx="11" formatCode="0.0">
                  <c:v>24.9</c:v>
                </c:pt>
              </c:numCache>
            </c:numRef>
          </c:val>
          <c:smooth val="0"/>
          <c:extLst>
            <c:ext xmlns:c16="http://schemas.microsoft.com/office/drawing/2014/chart" uri="{C3380CC4-5D6E-409C-BE32-E72D297353CC}">
              <c16:uniqueId val="{00000001-C42E-486D-8918-9361601CA584}"/>
            </c:ext>
          </c:extLst>
        </c:ser>
        <c:ser>
          <c:idx val="1"/>
          <c:order val="2"/>
          <c:tx>
            <c:strRef>
              <c:f>Sheet1!$D$1</c:f>
              <c:strCache>
                <c:ptCount val="1"/>
                <c:pt idx="0">
                  <c:v> Black</c:v>
                </c:pt>
              </c:strCache>
            </c:strRef>
          </c:tx>
          <c:spPr>
            <a:ln>
              <a:solidFill>
                <a:srgbClr val="AABA0A"/>
              </a:solidFill>
            </a:ln>
          </c:spPr>
          <c:marker>
            <c:symbol val="triangle"/>
            <c:size val="8"/>
            <c:spPr>
              <a:solidFill>
                <a:srgbClr val="AABA0A"/>
              </a:solidFill>
              <a:ln>
                <a:noFill/>
              </a:ln>
            </c:spPr>
          </c:marke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Sheet1!$D$2:$D$13</c:f>
              <c:numCache>
                <c:formatCode>General</c:formatCode>
                <c:ptCount val="12"/>
                <c:pt idx="0">
                  <c:v>30.3</c:v>
                </c:pt>
                <c:pt idx="1">
                  <c:v>30.6</c:v>
                </c:pt>
                <c:pt idx="2">
                  <c:v>31</c:v>
                </c:pt>
                <c:pt idx="3">
                  <c:v>30.8</c:v>
                </c:pt>
                <c:pt idx="4">
                  <c:v>30.6</c:v>
                </c:pt>
                <c:pt idx="5">
                  <c:v>30.8</c:v>
                </c:pt>
                <c:pt idx="6" formatCode="0.0">
                  <c:v>30.7</c:v>
                </c:pt>
                <c:pt idx="7" formatCode="0.0">
                  <c:v>30</c:v>
                </c:pt>
                <c:pt idx="8" formatCode="0.0">
                  <c:v>29.8</c:v>
                </c:pt>
                <c:pt idx="9" formatCode="0.0">
                  <c:v>30.1</c:v>
                </c:pt>
                <c:pt idx="10" formatCode="0.0">
                  <c:v>30.1</c:v>
                </c:pt>
                <c:pt idx="11" formatCode="0.0">
                  <c:v>30.1</c:v>
                </c:pt>
              </c:numCache>
            </c:numRef>
          </c:val>
          <c:smooth val="0"/>
          <c:extLst>
            <c:ext xmlns:c16="http://schemas.microsoft.com/office/drawing/2014/chart" uri="{C3380CC4-5D6E-409C-BE32-E72D297353CC}">
              <c16:uniqueId val="{00000002-28FF-4376-B068-C2B0B850C39E}"/>
            </c:ext>
          </c:extLst>
        </c:ser>
        <c:ser>
          <c:idx val="2"/>
          <c:order val="3"/>
          <c:tx>
            <c:strRef>
              <c:f>Sheet1!$C$1</c:f>
              <c:strCache>
                <c:ptCount val="1"/>
                <c:pt idx="0">
                  <c:v>Hispanic</c:v>
                </c:pt>
              </c:strCache>
            </c:strRef>
          </c:tx>
          <c:spPr>
            <a:ln>
              <a:solidFill>
                <a:srgbClr val="996633"/>
              </a:solidFill>
            </a:ln>
          </c:spPr>
          <c:marker>
            <c:symbol val="diamond"/>
            <c:size val="9"/>
            <c:spPr>
              <a:solidFill>
                <a:srgbClr val="996633"/>
              </a:solidFill>
              <a:ln>
                <a:noFill/>
              </a:ln>
            </c:spPr>
          </c:marke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Sheet1!$C$2:$C$13</c:f>
              <c:numCache>
                <c:formatCode>General</c:formatCode>
                <c:ptCount val="12"/>
                <c:pt idx="0">
                  <c:v>25.9</c:v>
                </c:pt>
                <c:pt idx="1">
                  <c:v>26.1</c:v>
                </c:pt>
                <c:pt idx="2">
                  <c:v>26.9</c:v>
                </c:pt>
                <c:pt idx="3">
                  <c:v>26.6</c:v>
                </c:pt>
                <c:pt idx="4">
                  <c:v>26.5</c:v>
                </c:pt>
                <c:pt idx="5">
                  <c:v>26.8</c:v>
                </c:pt>
                <c:pt idx="6" formatCode="0.0">
                  <c:v>26.5</c:v>
                </c:pt>
                <c:pt idx="7" formatCode="0.0">
                  <c:v>25.8</c:v>
                </c:pt>
                <c:pt idx="8" formatCode="0.0">
                  <c:v>25.3</c:v>
                </c:pt>
                <c:pt idx="9" formatCode="0.0">
                  <c:v>25.2</c:v>
                </c:pt>
                <c:pt idx="10" formatCode="0.0">
                  <c:v>25.7</c:v>
                </c:pt>
                <c:pt idx="11" formatCode="0.0">
                  <c:v>25.4</c:v>
                </c:pt>
              </c:numCache>
            </c:numRef>
          </c:val>
          <c:smooth val="0"/>
          <c:extLst>
            <c:ext xmlns:c16="http://schemas.microsoft.com/office/drawing/2014/chart" uri="{C3380CC4-5D6E-409C-BE32-E72D297353CC}">
              <c16:uniqueId val="{00000003-17C8-44B1-BF83-5ABFEB49423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35"/>
          <c:min val="0"/>
        </c:scaling>
        <c:delete val="0"/>
        <c:axPos val="l"/>
        <c:majorGridlines/>
        <c:title>
          <c:tx>
            <c:rich>
              <a:bodyPr rot="-5400000" vert="horz"/>
              <a:lstStyle/>
              <a:p>
                <a:pPr>
                  <a:defRPr/>
                </a:pPr>
                <a:r>
                  <a:rPr lang="en-US"/>
                  <a:t>Percent</a:t>
                </a:r>
              </a:p>
            </c:rich>
          </c:tx>
          <c:layout>
            <c:manualLayout>
              <c:xMode val="edge"/>
              <c:yMode val="edge"/>
              <c:x val="0"/>
              <c:y val="0.40180943291179511"/>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1448430057353"/>
          <c:y val="3.0823987910602084E-2"/>
          <c:w val="0.87948551569942646"/>
          <c:h val="0.87073291974866773"/>
        </c:manualLayout>
      </c:layout>
      <c:barChart>
        <c:barDir val="col"/>
        <c:grouping val="clustered"/>
        <c:varyColors val="0"/>
        <c:ser>
          <c:idx val="0"/>
          <c:order val="0"/>
          <c:tx>
            <c:strRef>
              <c:f>Sheet1!$B$1</c:f>
              <c:strCache>
                <c:ptCount val="1"/>
                <c:pt idx="0">
                  <c:v>Column1</c:v>
                </c:pt>
              </c:strCache>
            </c:strRef>
          </c:tx>
          <c:spPr>
            <a:solidFill>
              <a:srgbClr val="0072C6"/>
            </a:solidFill>
            <a:ln>
              <a:noFill/>
            </a:ln>
            <a:effectLst/>
          </c:spPr>
          <c:invertIfNegative val="0"/>
          <c:dPt>
            <c:idx val="4"/>
            <c:invertIfNegative val="0"/>
            <c:bubble3D val="0"/>
            <c:spPr>
              <a:solidFill>
                <a:srgbClr val="0072C6"/>
              </a:solidFill>
              <a:ln>
                <a:solidFill>
                  <a:srgbClr val="AABA0A"/>
                </a:solidFill>
              </a:ln>
              <a:effectLst/>
            </c:spPr>
            <c:extLst>
              <c:ext xmlns:c16="http://schemas.microsoft.com/office/drawing/2014/chart" uri="{C3380CC4-5D6E-409C-BE32-E72D297353CC}">
                <c16:uniqueId val="{00000000-7448-4D8D-B66D-32951F738B56}"/>
              </c:ext>
            </c:extLst>
          </c:dPt>
          <c:dPt>
            <c:idx val="5"/>
            <c:invertIfNegative val="0"/>
            <c:bubble3D val="0"/>
            <c:spPr>
              <a:solidFill>
                <a:srgbClr val="0072C6"/>
              </a:solidFill>
              <a:ln>
                <a:noFill/>
              </a:ln>
              <a:effectLst/>
            </c:spPr>
            <c:extLst>
              <c:ext xmlns:c16="http://schemas.microsoft.com/office/drawing/2014/chart" uri="{C3380CC4-5D6E-409C-BE32-E72D297353CC}">
                <c16:uniqueId val="{00000001-7448-4D8D-B66D-32951F738B56}"/>
              </c:ext>
            </c:extLst>
          </c:dPt>
          <c:dPt>
            <c:idx val="6"/>
            <c:invertIfNegative val="0"/>
            <c:bubble3D val="0"/>
            <c:spPr>
              <a:solidFill>
                <a:srgbClr val="0072C6"/>
              </a:solidFill>
              <a:ln>
                <a:noFill/>
              </a:ln>
              <a:effectLst/>
            </c:spPr>
            <c:extLst>
              <c:ext xmlns:c16="http://schemas.microsoft.com/office/drawing/2014/chart" uri="{C3380CC4-5D6E-409C-BE32-E72D297353CC}">
                <c16:uniqueId val="{00000002-7448-4D8D-B66D-32951F738B56}"/>
              </c:ext>
            </c:extLst>
          </c:dPt>
          <c:dPt>
            <c:idx val="7"/>
            <c:invertIfNegative val="0"/>
            <c:bubble3D val="0"/>
            <c:spPr>
              <a:solidFill>
                <a:srgbClr val="0072C6"/>
              </a:solidFill>
              <a:ln>
                <a:noFill/>
              </a:ln>
              <a:effectLst/>
            </c:spPr>
            <c:extLst>
              <c:ext xmlns:c16="http://schemas.microsoft.com/office/drawing/2014/chart" uri="{C3380CC4-5D6E-409C-BE32-E72D297353CC}">
                <c16:uniqueId val="{00000003-7448-4D8D-B66D-32951F738B56}"/>
              </c:ext>
            </c:extLst>
          </c:dPt>
          <c:dPt>
            <c:idx val="8"/>
            <c:invertIfNegative val="0"/>
            <c:bubble3D val="0"/>
            <c:spPr>
              <a:solidFill>
                <a:srgbClr val="0072C6"/>
              </a:solidFill>
              <a:ln>
                <a:noFill/>
              </a:ln>
              <a:effectLst/>
            </c:spPr>
            <c:extLst>
              <c:ext xmlns:c16="http://schemas.microsoft.com/office/drawing/2014/chart" uri="{C3380CC4-5D6E-409C-BE32-E72D297353CC}">
                <c16:uniqueId val="{00000004-7448-4D8D-B66D-32951F738B56}"/>
              </c:ext>
            </c:extLst>
          </c:dPt>
          <c:cat>
            <c:strRef>
              <c:f>Sheet1!$A$2:$A$6</c:f>
              <c:strCache>
                <c:ptCount val="5"/>
                <c:pt idx="0">
                  <c:v> 15-19      </c:v>
                </c:pt>
                <c:pt idx="1">
                  <c:v> 20-24      </c:v>
                </c:pt>
                <c:pt idx="2">
                  <c:v> 25-29      </c:v>
                </c:pt>
                <c:pt idx="3">
                  <c:v> 30-34      </c:v>
                </c:pt>
                <c:pt idx="4">
                  <c:v> 35+</c:v>
                </c:pt>
              </c:strCache>
            </c:strRef>
          </c:cat>
          <c:val>
            <c:numRef>
              <c:f>Sheet1!$B$2:$B$6</c:f>
              <c:numCache>
                <c:formatCode>0.0</c:formatCode>
                <c:ptCount val="5"/>
                <c:pt idx="0">
                  <c:v>16.2</c:v>
                </c:pt>
                <c:pt idx="1">
                  <c:v>21.6</c:v>
                </c:pt>
                <c:pt idx="2">
                  <c:v>25.5</c:v>
                </c:pt>
                <c:pt idx="3">
                  <c:v>29.5</c:v>
                </c:pt>
                <c:pt idx="4">
                  <c:v>41.2</c:v>
                </c:pt>
              </c:numCache>
            </c:numRef>
          </c:val>
          <c:extLst>
            <c:ext xmlns:c16="http://schemas.microsoft.com/office/drawing/2014/chart" uri="{C3380CC4-5D6E-409C-BE32-E72D297353CC}">
              <c16:uniqueId val="{00000000-620F-4912-B7B7-994DF70BC153}"/>
            </c:ext>
          </c:extLst>
        </c:ser>
        <c:dLbls>
          <c:showLegendKey val="0"/>
          <c:showVal val="0"/>
          <c:showCatName val="0"/>
          <c:showSerName val="0"/>
          <c:showPercent val="0"/>
          <c:showBubbleSize val="0"/>
        </c:dLbls>
        <c:gapWidth val="50"/>
        <c:axId val="352190143"/>
        <c:axId val="250758911"/>
      </c:barChart>
      <c:catAx>
        <c:axId val="352190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250758911"/>
        <c:crosses val="autoZero"/>
        <c:auto val="1"/>
        <c:lblAlgn val="ctr"/>
        <c:lblOffset val="100"/>
        <c:noMultiLvlLbl val="0"/>
      </c:catAx>
      <c:valAx>
        <c:axId val="250758911"/>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en-US" b="1" dirty="0"/>
                  <a:t>Percent</a:t>
                </a:r>
              </a:p>
            </c:rich>
          </c:tx>
          <c:layout>
            <c:manualLayout>
              <c:xMode val="edge"/>
              <c:yMode val="edge"/>
              <c:x val="7.716049382716049E-3"/>
              <c:y val="0.3869349664625255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352190143"/>
        <c:crossesAt val="1"/>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aseline="0">
          <a:solidFill>
            <a:schemeClr val="tx1"/>
          </a:solidFill>
          <a:latin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70976475061771382"/>
        </c:manualLayout>
      </c:layout>
      <c:barChart>
        <c:barDir val="col"/>
        <c:grouping val="percentStacked"/>
        <c:varyColors val="0"/>
        <c:ser>
          <c:idx val="2"/>
          <c:order val="0"/>
          <c:tx>
            <c:strRef>
              <c:f>Sheet1!$A$2</c:f>
              <c:strCache>
                <c:ptCount val="1"/>
                <c:pt idx="0">
                  <c:v>Better</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Poor vs. High Income (n=15)</c:v>
                </c:pt>
                <c:pt idx="1">
                  <c:v>Black vs. White (n=33)</c:v>
                </c:pt>
                <c:pt idx="2">
                  <c:v>Asian vs. White (n=31)</c:v>
                </c:pt>
                <c:pt idx="3">
                  <c:v>AI/AN vs. White (n=13)</c:v>
                </c:pt>
                <c:pt idx="4">
                  <c:v>NHPI vs. White (n=12)</c:v>
                </c:pt>
                <c:pt idx="5">
                  <c:v>Hispanic vs. White (n=26)</c:v>
                </c:pt>
              </c:strCache>
            </c:strRef>
          </c:cat>
          <c:val>
            <c:numRef>
              <c:f>Sheet1!$B$2:$G$2</c:f>
              <c:numCache>
                <c:formatCode>General</c:formatCode>
                <c:ptCount val="6"/>
                <c:pt idx="1">
                  <c:v>7</c:v>
                </c:pt>
                <c:pt idx="2">
                  <c:v>11</c:v>
                </c:pt>
                <c:pt idx="3">
                  <c:v>1</c:v>
                </c:pt>
                <c:pt idx="4">
                  <c:v>2</c:v>
                </c:pt>
                <c:pt idx="5">
                  <c:v>9</c:v>
                </c:pt>
              </c:numCache>
            </c:numRef>
          </c:val>
          <c:extLst>
            <c:ext xmlns:c16="http://schemas.microsoft.com/office/drawing/2014/chart" uri="{C3380CC4-5D6E-409C-BE32-E72D297353CC}">
              <c16:uniqueId val="{00000000-2997-41B4-8A9D-D54C407C6378}"/>
            </c:ext>
          </c:extLst>
        </c:ser>
        <c:ser>
          <c:idx val="1"/>
          <c:order val="1"/>
          <c:tx>
            <c:strRef>
              <c:f>Sheet1!$A$3</c:f>
              <c:strCache>
                <c:ptCount val="1"/>
                <c:pt idx="0">
                  <c:v>Same</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97-41B4-8A9D-D54C407C637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Poor vs. High Income (n=15)</c:v>
                </c:pt>
                <c:pt idx="1">
                  <c:v>Black vs. White (n=33)</c:v>
                </c:pt>
                <c:pt idx="2">
                  <c:v>Asian vs. White (n=31)</c:v>
                </c:pt>
                <c:pt idx="3">
                  <c:v>AI/AN vs. White (n=13)</c:v>
                </c:pt>
                <c:pt idx="4">
                  <c:v>NHPI vs. White (n=12)</c:v>
                </c:pt>
                <c:pt idx="5">
                  <c:v>Hispanic vs. White (n=26)</c:v>
                </c:pt>
              </c:strCache>
            </c:strRef>
          </c:cat>
          <c:val>
            <c:numRef>
              <c:f>Sheet1!$B$3:$G$3</c:f>
              <c:numCache>
                <c:formatCode>General</c:formatCode>
                <c:ptCount val="6"/>
                <c:pt idx="0">
                  <c:v>10</c:v>
                </c:pt>
                <c:pt idx="1">
                  <c:v>16</c:v>
                </c:pt>
                <c:pt idx="2">
                  <c:v>14</c:v>
                </c:pt>
                <c:pt idx="3">
                  <c:v>10</c:v>
                </c:pt>
                <c:pt idx="4">
                  <c:v>8</c:v>
                </c:pt>
                <c:pt idx="5">
                  <c:v>13</c:v>
                </c:pt>
              </c:numCache>
            </c:numRef>
          </c:val>
          <c:extLst>
            <c:ext xmlns:c16="http://schemas.microsoft.com/office/drawing/2014/chart" uri="{C3380CC4-5D6E-409C-BE32-E72D297353CC}">
              <c16:uniqueId val="{00000002-2997-41B4-8A9D-D54C407C6378}"/>
            </c:ext>
          </c:extLst>
        </c:ser>
        <c:ser>
          <c:idx val="0"/>
          <c:order val="2"/>
          <c:tx>
            <c:strRef>
              <c:f>Sheet1!$A$4</c:f>
              <c:strCache>
                <c:ptCount val="1"/>
                <c:pt idx="0">
                  <c:v>Worse</c:v>
                </c:pt>
              </c:strCache>
            </c:strRef>
          </c:tx>
          <c:spPr>
            <a:solidFill>
              <a:srgbClr val="F9152F"/>
            </a:solidFill>
          </c:spPr>
          <c:invertIfNegative val="0"/>
          <c:dLbls>
            <c:spPr>
              <a:noFill/>
              <a:ln>
                <a:noFill/>
              </a:ln>
              <a:effectLst/>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Poor vs. High Income (n=15)</c:v>
                </c:pt>
                <c:pt idx="1">
                  <c:v>Black vs. White (n=33)</c:v>
                </c:pt>
                <c:pt idx="2">
                  <c:v>Asian vs. White (n=31)</c:v>
                </c:pt>
                <c:pt idx="3">
                  <c:v>AI/AN vs. White (n=13)</c:v>
                </c:pt>
                <c:pt idx="4">
                  <c:v>NHPI vs. White (n=12)</c:v>
                </c:pt>
                <c:pt idx="5">
                  <c:v>Hispanic vs. White (n=26)</c:v>
                </c:pt>
              </c:strCache>
            </c:strRef>
          </c:cat>
          <c:val>
            <c:numRef>
              <c:f>Sheet1!$B$4:$G$4</c:f>
              <c:numCache>
                <c:formatCode>General</c:formatCode>
                <c:ptCount val="6"/>
                <c:pt idx="0">
                  <c:v>5</c:v>
                </c:pt>
                <c:pt idx="1">
                  <c:v>10</c:v>
                </c:pt>
                <c:pt idx="2">
                  <c:v>6</c:v>
                </c:pt>
                <c:pt idx="3">
                  <c:v>2</c:v>
                </c:pt>
                <c:pt idx="4">
                  <c:v>2</c:v>
                </c:pt>
                <c:pt idx="5">
                  <c:v>4</c:v>
                </c:pt>
              </c:numCache>
            </c:numRef>
          </c:val>
          <c:extLst>
            <c:ext xmlns:c16="http://schemas.microsoft.com/office/drawing/2014/chart" uri="{C3380CC4-5D6E-409C-BE32-E72D297353CC}">
              <c16:uniqueId val="{00000003-2997-41B4-8A9D-D54C407C6378}"/>
            </c:ext>
          </c:extLst>
        </c:ser>
        <c:dLbls>
          <c:showLegendKey val="0"/>
          <c:showVal val="1"/>
          <c:showCatName val="0"/>
          <c:showSerName val="0"/>
          <c:showPercent val="0"/>
          <c:showBubbleSize val="0"/>
        </c:dLbls>
        <c:gapWidth val="150"/>
        <c:overlap val="100"/>
        <c:axId val="106744064"/>
        <c:axId val="107073920"/>
      </c:barChart>
      <c:catAx>
        <c:axId val="106744064"/>
        <c:scaling>
          <c:orientation val="minMax"/>
        </c:scaling>
        <c:delete val="0"/>
        <c:axPos val="b"/>
        <c:numFmt formatCode="General" sourceLinked="1"/>
        <c:majorTickMark val="out"/>
        <c:minorTickMark val="none"/>
        <c:tickLblPos val="nextTo"/>
        <c:txPr>
          <a:bodyPr rot="0" vert="horz"/>
          <a:lstStyle/>
          <a:p>
            <a:pPr>
              <a:defRPr/>
            </a:pPr>
            <a:endParaRPr lang="en-US"/>
          </a:p>
        </c:txPr>
        <c:crossAx val="107073920"/>
        <c:crosses val="autoZero"/>
        <c:auto val="1"/>
        <c:lblAlgn val="ctr"/>
        <c:lblOffset val="100"/>
        <c:tickLblSkip val="1"/>
        <c:tickMarkSkip val="1"/>
        <c:noMultiLvlLbl val="0"/>
      </c:catAx>
      <c:valAx>
        <c:axId val="107073920"/>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06744064"/>
        <c:crosses val="autoZero"/>
        <c:crossBetween val="between"/>
        <c:majorUnit val="0.2"/>
      </c:valAx>
    </c:plotArea>
    <c:legend>
      <c:legendPos val="t"/>
      <c:layout>
        <c:manualLayout>
          <c:xMode val="edge"/>
          <c:yMode val="edge"/>
          <c:x val="0"/>
          <c:y val="0"/>
          <c:w val="0.99860387643852211"/>
          <c:h val="7.8535997332581195E-2"/>
        </c:manualLayout>
      </c:layout>
      <c:overlay val="0"/>
    </c:legend>
    <c:plotVisOnly val="1"/>
    <c:dispBlanksAs val="gap"/>
    <c:showDLblsOverMax val="0"/>
  </c:chart>
  <c:spPr>
    <a:ln>
      <a:noFill/>
    </a:ln>
  </c:spPr>
  <c:txPr>
    <a:bodyPr/>
    <a:lstStyle/>
    <a:p>
      <a:pPr>
        <a:defRPr sz="1600" baseline="0">
          <a:latin typeface="Calibri" panose="020F0502020204030204"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08632254301546"/>
          <c:y val="0.1319111499951395"/>
          <c:w val="0.89891367745698458"/>
          <c:h val="0.74085885097696125"/>
        </c:manualLayout>
      </c:layout>
      <c:lineChart>
        <c:grouping val="standard"/>
        <c:varyColors val="0"/>
        <c:ser>
          <c:idx val="0"/>
          <c:order val="0"/>
          <c:tx>
            <c:strRef>
              <c:f>Sheet1!$B$1</c:f>
              <c:strCache>
                <c:ptCount val="1"/>
                <c:pt idx="0">
                  <c:v>Total</c:v>
                </c:pt>
              </c:strCache>
            </c:strRef>
          </c:tx>
          <c:spPr>
            <a:ln>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2014</c:v>
                </c:pt>
                <c:pt idx="1">
                  <c:v>2015</c:v>
                </c:pt>
                <c:pt idx="2">
                  <c:v>2016</c:v>
                </c:pt>
                <c:pt idx="3">
                  <c:v>2017</c:v>
                </c:pt>
              </c:numCache>
            </c:numRef>
          </c:cat>
          <c:val>
            <c:numRef>
              <c:f>Sheet1!$B$2:$B$5</c:f>
              <c:numCache>
                <c:formatCode>0.0</c:formatCode>
                <c:ptCount val="4"/>
                <c:pt idx="0">
                  <c:v>8.76</c:v>
                </c:pt>
                <c:pt idx="1">
                  <c:v>7.71</c:v>
                </c:pt>
                <c:pt idx="2">
                  <c:v>6.52</c:v>
                </c:pt>
                <c:pt idx="3">
                  <c:v>6.9</c:v>
                </c:pt>
              </c:numCache>
            </c:numRef>
          </c:val>
          <c:smooth val="0"/>
          <c:extLst>
            <c:ext xmlns:c16="http://schemas.microsoft.com/office/drawing/2014/chart" uri="{C3380CC4-5D6E-409C-BE32-E72D297353CC}">
              <c16:uniqueId val="{00000001-C42E-486D-8918-9361601CA584}"/>
            </c:ext>
          </c:extLst>
        </c:ser>
        <c:ser>
          <c:idx val="1"/>
          <c:order val="1"/>
          <c:tx>
            <c:strRef>
              <c:f>Sheet1!$C$1</c:f>
              <c:strCache>
                <c:ptCount val="1"/>
                <c:pt idx="0">
                  <c:v>White</c:v>
                </c:pt>
              </c:strCache>
            </c:strRef>
          </c:tx>
          <c:spPr>
            <a:ln>
              <a:solidFill>
                <a:srgbClr val="0072C6"/>
              </a:solidFill>
            </a:ln>
          </c:spPr>
          <c:marker>
            <c:symbol val="square"/>
            <c:size val="8"/>
            <c:spPr>
              <a:solidFill>
                <a:srgbClr val="0072C6"/>
              </a:solidFill>
              <a:ln>
                <a:noFill/>
              </a:ln>
            </c:spPr>
          </c:marker>
          <c:cat>
            <c:numRef>
              <c:f>Sheet1!$A$2:$A$5</c:f>
              <c:numCache>
                <c:formatCode>General</c:formatCode>
                <c:ptCount val="4"/>
                <c:pt idx="0">
                  <c:v>2014</c:v>
                </c:pt>
                <c:pt idx="1">
                  <c:v>2015</c:v>
                </c:pt>
                <c:pt idx="2">
                  <c:v>2016</c:v>
                </c:pt>
                <c:pt idx="3">
                  <c:v>2017</c:v>
                </c:pt>
              </c:numCache>
            </c:numRef>
          </c:cat>
          <c:val>
            <c:numRef>
              <c:f>Sheet1!$C$2:$C$5</c:f>
              <c:numCache>
                <c:formatCode>0.0</c:formatCode>
                <c:ptCount val="4"/>
                <c:pt idx="0">
                  <c:v>8.81</c:v>
                </c:pt>
                <c:pt idx="1">
                  <c:v>7.05</c:v>
                </c:pt>
                <c:pt idx="2">
                  <c:v>5.87</c:v>
                </c:pt>
                <c:pt idx="3">
                  <c:v>6.68</c:v>
                </c:pt>
              </c:numCache>
            </c:numRef>
          </c:val>
          <c:smooth val="0"/>
          <c:extLst>
            <c:ext xmlns:c16="http://schemas.microsoft.com/office/drawing/2014/chart" uri="{C3380CC4-5D6E-409C-BE32-E72D297353CC}">
              <c16:uniqueId val="{00000002-28FF-4376-B068-C2B0B850C39E}"/>
            </c:ext>
          </c:extLst>
        </c:ser>
        <c:ser>
          <c:idx val="2"/>
          <c:order val="2"/>
          <c:tx>
            <c:strRef>
              <c:f>Sheet1!$D$1</c:f>
              <c:strCache>
                <c:ptCount val="1"/>
                <c:pt idx="0">
                  <c:v>Black</c:v>
                </c:pt>
              </c:strCache>
            </c:strRef>
          </c:tx>
          <c:spPr>
            <a:ln>
              <a:solidFill>
                <a:srgbClr val="AABA0A"/>
              </a:solidFill>
            </a:ln>
          </c:spPr>
          <c:marker>
            <c:symbol val="triangle"/>
            <c:size val="9"/>
            <c:spPr>
              <a:solidFill>
                <a:srgbClr val="AABA0A"/>
              </a:solidFill>
              <a:ln>
                <a:noFill/>
              </a:ln>
            </c:spPr>
          </c:marker>
          <c:cat>
            <c:numRef>
              <c:f>Sheet1!$A$2:$A$5</c:f>
              <c:numCache>
                <c:formatCode>General</c:formatCode>
                <c:ptCount val="4"/>
                <c:pt idx="0">
                  <c:v>2014</c:v>
                </c:pt>
                <c:pt idx="1">
                  <c:v>2015</c:v>
                </c:pt>
                <c:pt idx="2">
                  <c:v>2016</c:v>
                </c:pt>
                <c:pt idx="3">
                  <c:v>2017</c:v>
                </c:pt>
              </c:numCache>
            </c:numRef>
          </c:cat>
          <c:val>
            <c:numRef>
              <c:f>Sheet1!$D$2:$D$5</c:f>
              <c:numCache>
                <c:formatCode>0.0</c:formatCode>
                <c:ptCount val="4"/>
                <c:pt idx="0">
                  <c:v>10.220000000000001</c:v>
                </c:pt>
                <c:pt idx="1">
                  <c:v>9.76</c:v>
                </c:pt>
                <c:pt idx="2">
                  <c:v>9.42</c:v>
                </c:pt>
                <c:pt idx="3">
                  <c:v>8.6199999999999992</c:v>
                </c:pt>
              </c:numCache>
            </c:numRef>
          </c:val>
          <c:smooth val="0"/>
          <c:extLst>
            <c:ext xmlns:c16="http://schemas.microsoft.com/office/drawing/2014/chart" uri="{C3380CC4-5D6E-409C-BE32-E72D297353CC}">
              <c16:uniqueId val="{00000003-17C8-44B1-BF83-5ABFEB494230}"/>
            </c:ext>
          </c:extLst>
        </c:ser>
        <c:ser>
          <c:idx val="4"/>
          <c:order val="3"/>
          <c:tx>
            <c:strRef>
              <c:f>Sheet1!$E$1</c:f>
              <c:strCache>
                <c:ptCount val="1"/>
                <c:pt idx="0">
                  <c:v>Hispanic</c:v>
                </c:pt>
              </c:strCache>
            </c:strRef>
          </c:tx>
          <c:spPr>
            <a:ln w="34925">
              <a:solidFill>
                <a:srgbClr val="948A54"/>
              </a:solidFill>
            </a:ln>
          </c:spPr>
          <c:marker>
            <c:symbol val="diamond"/>
            <c:size val="9"/>
            <c:spPr>
              <a:solidFill>
                <a:srgbClr val="948A54"/>
              </a:solidFill>
              <a:ln>
                <a:noFill/>
              </a:ln>
            </c:spPr>
          </c:marker>
          <c:cat>
            <c:numRef>
              <c:f>Sheet1!$A$2:$A$5</c:f>
              <c:numCache>
                <c:formatCode>General</c:formatCode>
                <c:ptCount val="4"/>
                <c:pt idx="0">
                  <c:v>2014</c:v>
                </c:pt>
                <c:pt idx="1">
                  <c:v>2015</c:v>
                </c:pt>
                <c:pt idx="2">
                  <c:v>2016</c:v>
                </c:pt>
                <c:pt idx="3">
                  <c:v>2017</c:v>
                </c:pt>
              </c:numCache>
            </c:numRef>
          </c:cat>
          <c:val>
            <c:numRef>
              <c:f>Sheet1!$E$2:$E$5</c:f>
              <c:numCache>
                <c:formatCode>0.0</c:formatCode>
                <c:ptCount val="4"/>
                <c:pt idx="0">
                  <c:v>7.72</c:v>
                </c:pt>
                <c:pt idx="1">
                  <c:v>9.91</c:v>
                </c:pt>
                <c:pt idx="2">
                  <c:v>5.61</c:v>
                </c:pt>
                <c:pt idx="3">
                  <c:v>5.45</c:v>
                </c:pt>
              </c:numCache>
            </c:numRef>
          </c:val>
          <c:smooth val="0"/>
          <c:extLst>
            <c:ext xmlns:c16="http://schemas.microsoft.com/office/drawing/2014/chart" uri="{C3380CC4-5D6E-409C-BE32-E72D297353CC}">
              <c16:uniqueId val="{00000009-E5F4-4F1C-B3AA-A79397C46AAB}"/>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20"/>
          <c:min val="0"/>
        </c:scaling>
        <c:delete val="0"/>
        <c:axPos val="l"/>
        <c:majorGridlines/>
        <c:title>
          <c:tx>
            <c:rich>
              <a:bodyPr rot="-5400000" vert="horz"/>
              <a:lstStyle/>
              <a:p>
                <a:pPr>
                  <a:defRPr/>
                </a:pPr>
                <a:r>
                  <a:rPr lang="en-US"/>
                  <a:t>Percent</a:t>
                </a:r>
              </a:p>
            </c:rich>
          </c:tx>
          <c:layout>
            <c:manualLayout>
              <c:xMode val="edge"/>
              <c:yMode val="edge"/>
              <c:x val="0"/>
              <c:y val="0.42348449499368135"/>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2.1572784171209388E-3"/>
          <c:y val="3.968253968253968E-3"/>
          <c:w val="0.99784266550014578"/>
          <c:h val="0.10288470885583745"/>
        </c:manualLayout>
      </c:layout>
      <c:overlay val="0"/>
    </c:legend>
    <c:plotVisOnly val="1"/>
    <c:dispBlanksAs val="zero"/>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12637309225235"/>
          <c:y val="0.14089352961314619"/>
          <c:w val="0.87305239622824937"/>
          <c:h val="0.7622419072615923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2014</c:v>
                </c:pt>
                <c:pt idx="1">
                  <c:v>2015</c:v>
                </c:pt>
                <c:pt idx="2">
                  <c:v>2016</c:v>
                </c:pt>
                <c:pt idx="3">
                  <c:v>2017</c:v>
                </c:pt>
              </c:numCache>
            </c:numRef>
          </c:cat>
          <c:val>
            <c:numRef>
              <c:f>Sheet1!$B$2:$B$5</c:f>
              <c:numCache>
                <c:formatCode>0.0</c:formatCode>
                <c:ptCount val="4"/>
                <c:pt idx="0">
                  <c:v>8.76</c:v>
                </c:pt>
                <c:pt idx="1">
                  <c:v>7.71</c:v>
                </c:pt>
                <c:pt idx="2">
                  <c:v>6.52</c:v>
                </c:pt>
                <c:pt idx="3">
                  <c:v>6.9</c:v>
                </c:pt>
              </c:numCache>
            </c:numRef>
          </c:val>
          <c:smooth val="0"/>
          <c:extLst>
            <c:ext xmlns:c16="http://schemas.microsoft.com/office/drawing/2014/chart" uri="{C3380CC4-5D6E-409C-BE32-E72D297353CC}">
              <c16:uniqueId val="{00000000-28AE-4D65-91B9-50E08EF40B5F}"/>
            </c:ext>
          </c:extLst>
        </c:ser>
        <c:ser>
          <c:idx val="0"/>
          <c:order val="1"/>
          <c:tx>
            <c:strRef>
              <c:f>Sheet1!$C$1</c:f>
              <c:strCache>
                <c:ptCount val="1"/>
                <c:pt idx="0">
                  <c:v>Male</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2014</c:v>
                </c:pt>
                <c:pt idx="1">
                  <c:v>2015</c:v>
                </c:pt>
                <c:pt idx="2">
                  <c:v>2016</c:v>
                </c:pt>
                <c:pt idx="3">
                  <c:v>2017</c:v>
                </c:pt>
              </c:numCache>
            </c:numRef>
          </c:cat>
          <c:val>
            <c:numRef>
              <c:f>Sheet1!$C$2:$C$5</c:f>
              <c:numCache>
                <c:formatCode>0.0</c:formatCode>
                <c:ptCount val="4"/>
                <c:pt idx="0">
                  <c:v>8.39</c:v>
                </c:pt>
                <c:pt idx="1">
                  <c:v>7.34</c:v>
                </c:pt>
                <c:pt idx="2">
                  <c:v>5.43</c:v>
                </c:pt>
                <c:pt idx="3">
                  <c:v>6.7</c:v>
                </c:pt>
              </c:numCache>
            </c:numRef>
          </c:val>
          <c:smooth val="0"/>
          <c:extLst>
            <c:ext xmlns:c16="http://schemas.microsoft.com/office/drawing/2014/chart" uri="{C3380CC4-5D6E-409C-BE32-E72D297353CC}">
              <c16:uniqueId val="{00000001-28AE-4D65-91B9-50E08EF40B5F}"/>
            </c:ext>
          </c:extLst>
        </c:ser>
        <c:ser>
          <c:idx val="2"/>
          <c:order val="2"/>
          <c:tx>
            <c:strRef>
              <c:f>Sheet1!$D$1</c:f>
              <c:strCache>
                <c:ptCount val="1"/>
                <c:pt idx="0">
                  <c:v>Female</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2014</c:v>
                </c:pt>
                <c:pt idx="1">
                  <c:v>2015</c:v>
                </c:pt>
                <c:pt idx="2">
                  <c:v>2016</c:v>
                </c:pt>
                <c:pt idx="3">
                  <c:v>2017</c:v>
                </c:pt>
              </c:numCache>
            </c:numRef>
          </c:cat>
          <c:val>
            <c:numRef>
              <c:f>Sheet1!$D$2:$D$5</c:f>
              <c:numCache>
                <c:formatCode>0.0</c:formatCode>
                <c:ptCount val="4"/>
                <c:pt idx="0">
                  <c:v>9.18</c:v>
                </c:pt>
                <c:pt idx="1">
                  <c:v>8.11</c:v>
                </c:pt>
                <c:pt idx="2">
                  <c:v>7.64</c:v>
                </c:pt>
                <c:pt idx="3">
                  <c:v>7.11</c:v>
                </c:pt>
              </c:numCache>
            </c:numRef>
          </c:val>
          <c:smooth val="0"/>
          <c:extLst>
            <c:ext xmlns:c16="http://schemas.microsoft.com/office/drawing/2014/chart" uri="{C3380CC4-5D6E-409C-BE32-E72D297353CC}">
              <c16:uniqueId val="{00000002-28AE-4D65-91B9-50E08EF40B5F}"/>
            </c:ext>
          </c:extLst>
        </c:ser>
        <c:dLbls>
          <c:showLegendKey val="0"/>
          <c:showVal val="0"/>
          <c:showCatName val="0"/>
          <c:showSerName val="0"/>
          <c:showPercent val="0"/>
          <c:showBubbleSize val="0"/>
        </c:dLbls>
        <c:marker val="1"/>
        <c:smooth val="0"/>
        <c:axId val="187545472"/>
        <c:axId val="187555840"/>
      </c:lineChart>
      <c:catAx>
        <c:axId val="187545472"/>
        <c:scaling>
          <c:orientation val="minMax"/>
        </c:scaling>
        <c:delete val="0"/>
        <c:axPos val="b"/>
        <c:numFmt formatCode="General" sourceLinked="1"/>
        <c:majorTickMark val="out"/>
        <c:minorTickMark val="none"/>
        <c:tickLblPos val="nextTo"/>
        <c:txPr>
          <a:bodyPr rot="0"/>
          <a:lstStyle/>
          <a:p>
            <a:pPr>
              <a:defRPr/>
            </a:pPr>
            <a:endParaRPr lang="en-US"/>
          </a:p>
        </c:txPr>
        <c:crossAx val="187555840"/>
        <c:crosses val="autoZero"/>
        <c:auto val="1"/>
        <c:lblAlgn val="ctr"/>
        <c:lblOffset val="100"/>
        <c:tickLblSkip val="1"/>
        <c:noMultiLvlLbl val="0"/>
      </c:catAx>
      <c:valAx>
        <c:axId val="187555840"/>
        <c:scaling>
          <c:orientation val="minMax"/>
          <c:max val="15"/>
          <c:min val="0"/>
        </c:scaling>
        <c:delete val="0"/>
        <c:axPos val="l"/>
        <c:majorGridlines/>
        <c:title>
          <c:tx>
            <c:rich>
              <a:bodyPr rot="-5400000" vert="horz"/>
              <a:lstStyle/>
              <a:p>
                <a:pPr>
                  <a:defRPr/>
                </a:pPr>
                <a:r>
                  <a:rPr lang="en-US" dirty="0"/>
                  <a:t>Percent</a:t>
                </a:r>
              </a:p>
            </c:rich>
          </c:tx>
          <c:layout>
            <c:manualLayout>
              <c:xMode val="edge"/>
              <c:yMode val="edge"/>
              <c:x val="7.716049382716049E-3"/>
              <c:y val="0.41034507314492663"/>
            </c:manualLayout>
          </c:layout>
          <c:overlay val="0"/>
        </c:title>
        <c:numFmt formatCode="0" sourceLinked="0"/>
        <c:majorTickMark val="out"/>
        <c:minorTickMark val="none"/>
        <c:tickLblPos val="nextTo"/>
        <c:crossAx val="187545472"/>
        <c:crosses val="autoZero"/>
        <c:crossBetween val="between"/>
        <c:majorUnit val="5"/>
      </c:valAx>
    </c:plotArea>
    <c:legend>
      <c:legendPos val="t"/>
      <c:layout>
        <c:manualLayout>
          <c:xMode val="edge"/>
          <c:yMode val="edge"/>
          <c:x val="4.9135239673988119E-2"/>
          <c:y val="1.1675185338674747E-3"/>
          <c:w val="0.89478749366855459"/>
          <c:h val="0.14149469597550307"/>
        </c:manualLayout>
      </c:layout>
      <c:overlay val="0"/>
    </c:legend>
    <c:plotVisOnly val="1"/>
    <c:dispBlanksAs val="gap"/>
    <c:showDLblsOverMax val="0"/>
  </c:chart>
  <c:spPr>
    <a:ln>
      <a:noFill/>
    </a:ln>
  </c:spPr>
  <c:txPr>
    <a:bodyPr/>
    <a:lstStyle/>
    <a:p>
      <a:pPr>
        <a:defRPr sz="1600" baseline="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48439778361039"/>
          <c:y val="0.16190944881889763"/>
          <c:w val="0.79941989890152609"/>
          <c:h val="0.6865932730630893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2014</c:v>
                </c:pt>
                <c:pt idx="1">
                  <c:v>2015</c:v>
                </c:pt>
                <c:pt idx="2">
                  <c:v>2016</c:v>
                </c:pt>
                <c:pt idx="3">
                  <c:v>2017</c:v>
                </c:pt>
              </c:numCache>
            </c:numRef>
          </c:cat>
          <c:val>
            <c:numRef>
              <c:f>Sheet1!$B$2:$B$5</c:f>
              <c:numCache>
                <c:formatCode>0.0</c:formatCode>
                <c:ptCount val="4"/>
                <c:pt idx="0">
                  <c:v>4.79</c:v>
                </c:pt>
                <c:pt idx="1">
                  <c:v>5.73</c:v>
                </c:pt>
                <c:pt idx="2">
                  <c:v>3.42</c:v>
                </c:pt>
                <c:pt idx="3">
                  <c:v>3.7</c:v>
                </c:pt>
              </c:numCache>
            </c:numRef>
          </c:val>
          <c:smooth val="0"/>
          <c:extLst>
            <c:ext xmlns:c16="http://schemas.microsoft.com/office/drawing/2014/chart" uri="{C3380CC4-5D6E-409C-BE32-E72D297353CC}">
              <c16:uniqueId val="{00000000-6F6E-4992-B897-18D5A2F9A1C8}"/>
            </c:ext>
          </c:extLst>
        </c:ser>
        <c:ser>
          <c:idx val="0"/>
          <c:order val="1"/>
          <c:tx>
            <c:strRef>
              <c:f>Sheet1!$C$1</c:f>
              <c:strCache>
                <c:ptCount val="1"/>
                <c:pt idx="0">
                  <c:v>Obese</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2014</c:v>
                </c:pt>
                <c:pt idx="1">
                  <c:v>2015</c:v>
                </c:pt>
                <c:pt idx="2">
                  <c:v>2016</c:v>
                </c:pt>
                <c:pt idx="3">
                  <c:v>2017</c:v>
                </c:pt>
              </c:numCache>
            </c:numRef>
          </c:cat>
          <c:val>
            <c:numRef>
              <c:f>Sheet1!$C$2:$C$5</c:f>
              <c:numCache>
                <c:formatCode>0.0</c:formatCode>
                <c:ptCount val="4"/>
                <c:pt idx="0">
                  <c:v>5.35</c:v>
                </c:pt>
                <c:pt idx="1">
                  <c:v>5.73</c:v>
                </c:pt>
                <c:pt idx="2">
                  <c:v>3.19</c:v>
                </c:pt>
                <c:pt idx="3">
                  <c:v>3.19</c:v>
                </c:pt>
              </c:numCache>
            </c:numRef>
          </c:val>
          <c:smooth val="0"/>
          <c:extLst>
            <c:ext xmlns:c16="http://schemas.microsoft.com/office/drawing/2014/chart" uri="{C3380CC4-5D6E-409C-BE32-E72D297353CC}">
              <c16:uniqueId val="{00000001-6F6E-4992-B897-18D5A2F9A1C8}"/>
            </c:ext>
          </c:extLst>
        </c:ser>
        <c:ser>
          <c:idx val="2"/>
          <c:order val="2"/>
          <c:tx>
            <c:strRef>
              <c:f>Sheet1!$D$1</c:f>
              <c:strCache>
                <c:ptCount val="1"/>
                <c:pt idx="0">
                  <c:v>Not Obese</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2014</c:v>
                </c:pt>
                <c:pt idx="1">
                  <c:v>2015</c:v>
                </c:pt>
                <c:pt idx="2">
                  <c:v>2016</c:v>
                </c:pt>
                <c:pt idx="3">
                  <c:v>2017</c:v>
                </c:pt>
              </c:numCache>
            </c:numRef>
          </c:cat>
          <c:val>
            <c:numRef>
              <c:f>Sheet1!$D$2:$D$5</c:f>
              <c:numCache>
                <c:formatCode>0.0</c:formatCode>
                <c:ptCount val="4"/>
                <c:pt idx="0">
                  <c:v>4.45</c:v>
                </c:pt>
                <c:pt idx="1">
                  <c:v>5.73</c:v>
                </c:pt>
                <c:pt idx="2">
                  <c:v>3.59</c:v>
                </c:pt>
                <c:pt idx="3">
                  <c:v>4.0999999999999996</c:v>
                </c:pt>
              </c:numCache>
            </c:numRef>
          </c:val>
          <c:smooth val="0"/>
          <c:extLst>
            <c:ext xmlns:c16="http://schemas.microsoft.com/office/drawing/2014/chart" uri="{C3380CC4-5D6E-409C-BE32-E72D297353CC}">
              <c16:uniqueId val="{00000002-6F6E-4992-B897-18D5A2F9A1C8}"/>
            </c:ext>
          </c:extLst>
        </c:ser>
        <c:dLbls>
          <c:showLegendKey val="0"/>
          <c:showVal val="0"/>
          <c:showCatName val="0"/>
          <c:showSerName val="0"/>
          <c:showPercent val="0"/>
          <c:showBubbleSize val="0"/>
        </c:dLbls>
        <c:marker val="1"/>
        <c:smooth val="0"/>
        <c:axId val="206953472"/>
        <c:axId val="206959744"/>
      </c:lineChart>
      <c:catAx>
        <c:axId val="206953472"/>
        <c:scaling>
          <c:orientation val="minMax"/>
        </c:scaling>
        <c:delete val="0"/>
        <c:axPos val="b"/>
        <c:numFmt formatCode="General" sourceLinked="1"/>
        <c:majorTickMark val="out"/>
        <c:minorTickMark val="none"/>
        <c:tickLblPos val="nextTo"/>
        <c:txPr>
          <a:bodyPr rot="0"/>
          <a:lstStyle/>
          <a:p>
            <a:pPr>
              <a:defRPr/>
            </a:pPr>
            <a:endParaRPr lang="en-US"/>
          </a:p>
        </c:txPr>
        <c:crossAx val="206959744"/>
        <c:crosses val="autoZero"/>
        <c:auto val="1"/>
        <c:lblAlgn val="ctr"/>
        <c:lblOffset val="100"/>
        <c:tickLblSkip val="1"/>
        <c:noMultiLvlLbl val="0"/>
      </c:catAx>
      <c:valAx>
        <c:axId val="206959744"/>
        <c:scaling>
          <c:orientation val="minMax"/>
          <c:max val="10"/>
          <c:min val="0"/>
        </c:scaling>
        <c:delete val="0"/>
        <c:axPos val="l"/>
        <c:majorGridlines/>
        <c:title>
          <c:tx>
            <c:rich>
              <a:bodyPr rot="-5400000" vert="horz"/>
              <a:lstStyle/>
              <a:p>
                <a:pPr>
                  <a:defRPr/>
                </a:pPr>
                <a:r>
                  <a:rPr lang="en-US" dirty="0"/>
                  <a:t>Percent</a:t>
                </a:r>
              </a:p>
            </c:rich>
          </c:tx>
          <c:layout>
            <c:manualLayout>
              <c:xMode val="edge"/>
              <c:yMode val="edge"/>
              <c:x val="0"/>
              <c:y val="0.41871773840769905"/>
            </c:manualLayout>
          </c:layout>
          <c:overlay val="0"/>
        </c:title>
        <c:numFmt formatCode="0" sourceLinked="0"/>
        <c:majorTickMark val="out"/>
        <c:minorTickMark val="none"/>
        <c:tickLblPos val="nextTo"/>
        <c:crossAx val="206953472"/>
        <c:crosses val="autoZero"/>
        <c:crossBetween val="between"/>
        <c:majorUnit val="1"/>
      </c:valAx>
    </c:plotArea>
    <c:legend>
      <c:legendPos val="t"/>
      <c:layout>
        <c:manualLayout>
          <c:xMode val="edge"/>
          <c:yMode val="edge"/>
          <c:x val="8.1996694857587246E-3"/>
          <c:y val="1.1674929522698548E-3"/>
          <c:w val="0.99127867697093419"/>
          <c:h val="0.12581316224360845"/>
        </c:manualLayout>
      </c:layout>
      <c:overlay val="0"/>
    </c:legend>
    <c:plotVisOnly val="1"/>
    <c:dispBlanksAs val="gap"/>
    <c:showDLblsOverMax val="0"/>
  </c:chart>
  <c:spPr>
    <a:ln>
      <a:noFill/>
    </a:ln>
  </c:spPr>
  <c:txPr>
    <a:bodyPr/>
    <a:lstStyle/>
    <a:p>
      <a:pPr>
        <a:defRPr sz="1600" baseline="0">
          <a:solidFill>
            <a:schemeClr val="tx1"/>
          </a:solidFill>
          <a:latin typeface="Calibri" panose="020F0502020204030204"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709786276715"/>
          <c:y val="0.16225667104111985"/>
          <c:w val="0.80768700787401571"/>
          <c:h val="0.68624599008457277"/>
        </c:manualLayout>
      </c:layout>
      <c:lineChart>
        <c:grouping val="standard"/>
        <c:varyColors val="0"/>
        <c:ser>
          <c:idx val="3"/>
          <c:order val="0"/>
          <c:tx>
            <c:strRef>
              <c:f>Sheet1!$B$1</c:f>
              <c:strCache>
                <c:ptCount val="1"/>
                <c:pt idx="0">
                  <c:v>Cerebrovascular Disease</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2014</c:v>
                </c:pt>
                <c:pt idx="1">
                  <c:v>2015</c:v>
                </c:pt>
                <c:pt idx="2">
                  <c:v>2016</c:v>
                </c:pt>
                <c:pt idx="3">
                  <c:v>2017</c:v>
                </c:pt>
              </c:numCache>
            </c:numRef>
          </c:cat>
          <c:val>
            <c:numRef>
              <c:f>Sheet1!$B$2:$B$5</c:f>
              <c:numCache>
                <c:formatCode>0.0</c:formatCode>
                <c:ptCount val="4"/>
                <c:pt idx="0">
                  <c:v>5.18</c:v>
                </c:pt>
                <c:pt idx="1">
                  <c:v>6.63</c:v>
                </c:pt>
                <c:pt idx="2">
                  <c:v>4.0999999999999996</c:v>
                </c:pt>
                <c:pt idx="3">
                  <c:v>5.3</c:v>
                </c:pt>
              </c:numCache>
            </c:numRef>
          </c:val>
          <c:smooth val="0"/>
          <c:extLst>
            <c:ext xmlns:c16="http://schemas.microsoft.com/office/drawing/2014/chart" uri="{C3380CC4-5D6E-409C-BE32-E72D297353CC}">
              <c16:uniqueId val="{00000000-C743-449F-8EFC-1EF27E569B42}"/>
            </c:ext>
          </c:extLst>
        </c:ser>
        <c:ser>
          <c:idx val="0"/>
          <c:order val="1"/>
          <c:tx>
            <c:strRef>
              <c:f>Sheet1!$C$1</c:f>
              <c:strCache>
                <c:ptCount val="1"/>
                <c:pt idx="0">
                  <c:v>No Cerebrovascular Disease</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2014</c:v>
                </c:pt>
                <c:pt idx="1">
                  <c:v>2015</c:v>
                </c:pt>
                <c:pt idx="2">
                  <c:v>2016</c:v>
                </c:pt>
                <c:pt idx="3">
                  <c:v>2017</c:v>
                </c:pt>
              </c:numCache>
            </c:numRef>
          </c:cat>
          <c:val>
            <c:numRef>
              <c:f>Sheet1!$C$2:$C$5</c:f>
              <c:numCache>
                <c:formatCode>0.0</c:formatCode>
                <c:ptCount val="4"/>
                <c:pt idx="0">
                  <c:v>4.6900000000000004</c:v>
                </c:pt>
                <c:pt idx="1">
                  <c:v>5.49</c:v>
                </c:pt>
                <c:pt idx="2">
                  <c:v>3.2</c:v>
                </c:pt>
                <c:pt idx="3">
                  <c:v>3.24</c:v>
                </c:pt>
              </c:numCache>
            </c:numRef>
          </c:val>
          <c:smooth val="0"/>
          <c:extLst>
            <c:ext xmlns:c16="http://schemas.microsoft.com/office/drawing/2014/chart" uri="{C3380CC4-5D6E-409C-BE32-E72D297353CC}">
              <c16:uniqueId val="{00000001-C743-449F-8EFC-1EF27E569B42}"/>
            </c:ext>
          </c:extLst>
        </c:ser>
        <c:dLbls>
          <c:showLegendKey val="0"/>
          <c:showVal val="0"/>
          <c:showCatName val="0"/>
          <c:showSerName val="0"/>
          <c:showPercent val="0"/>
          <c:showBubbleSize val="0"/>
        </c:dLbls>
        <c:marker val="1"/>
        <c:smooth val="0"/>
        <c:axId val="196072960"/>
        <c:axId val="196074880"/>
      </c:lineChart>
      <c:catAx>
        <c:axId val="196072960"/>
        <c:scaling>
          <c:orientation val="minMax"/>
        </c:scaling>
        <c:delete val="0"/>
        <c:axPos val="b"/>
        <c:numFmt formatCode="General" sourceLinked="1"/>
        <c:majorTickMark val="out"/>
        <c:minorTickMark val="none"/>
        <c:tickLblPos val="nextTo"/>
        <c:txPr>
          <a:bodyPr rot="0"/>
          <a:lstStyle/>
          <a:p>
            <a:pPr>
              <a:defRPr/>
            </a:pPr>
            <a:endParaRPr lang="en-US"/>
          </a:p>
        </c:txPr>
        <c:crossAx val="196074880"/>
        <c:crosses val="autoZero"/>
        <c:auto val="1"/>
        <c:lblAlgn val="ctr"/>
        <c:lblOffset val="100"/>
        <c:tickLblSkip val="1"/>
        <c:noMultiLvlLbl val="0"/>
      </c:catAx>
      <c:valAx>
        <c:axId val="196074880"/>
        <c:scaling>
          <c:orientation val="minMax"/>
          <c:max val="10"/>
          <c:min val="0"/>
        </c:scaling>
        <c:delete val="0"/>
        <c:axPos val="l"/>
        <c:majorGridlines/>
        <c:title>
          <c:tx>
            <c:rich>
              <a:bodyPr rot="-5400000" vert="horz"/>
              <a:lstStyle/>
              <a:p>
                <a:pPr>
                  <a:defRPr/>
                </a:pPr>
                <a:r>
                  <a:rPr lang="en-US" dirty="0"/>
                  <a:t>Percent</a:t>
                </a:r>
              </a:p>
            </c:rich>
          </c:tx>
          <c:layout>
            <c:manualLayout>
              <c:xMode val="edge"/>
              <c:yMode val="edge"/>
              <c:x val="0"/>
              <c:y val="0.41871773840769905"/>
            </c:manualLayout>
          </c:layout>
          <c:overlay val="0"/>
        </c:title>
        <c:numFmt formatCode="0" sourceLinked="0"/>
        <c:majorTickMark val="out"/>
        <c:minorTickMark val="none"/>
        <c:tickLblPos val="nextTo"/>
        <c:crossAx val="196072960"/>
        <c:crosses val="autoZero"/>
        <c:crossBetween val="between"/>
        <c:majorUnit val="1"/>
      </c:valAx>
    </c:plotArea>
    <c:legend>
      <c:legendPos val="t"/>
      <c:layout>
        <c:manualLayout>
          <c:xMode val="edge"/>
          <c:yMode val="edge"/>
          <c:x val="8.19954797317002E-3"/>
          <c:y val="1.1675185338674747E-3"/>
          <c:w val="0.99127867697093419"/>
          <c:h val="0.12693184055118109"/>
        </c:manualLayout>
      </c:layout>
      <c:overlay val="0"/>
    </c:legend>
    <c:plotVisOnly val="1"/>
    <c:dispBlanksAs val="gap"/>
    <c:showDLblsOverMax val="0"/>
  </c:chart>
  <c:spPr>
    <a:ln>
      <a:noFill/>
    </a:ln>
  </c:spPr>
  <c:txPr>
    <a:bodyPr/>
    <a:lstStyle/>
    <a:p>
      <a:pPr>
        <a:defRPr sz="1600" baseline="0">
          <a:solidFill>
            <a:schemeClr val="tx1"/>
          </a:solidFill>
          <a:latin typeface="Calibri" panose="020F0502020204030204"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42825896762905"/>
          <c:y val="0.14237587489063866"/>
          <c:w val="0.87447591620491882"/>
          <c:h val="0.7493367235345581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2014</c:v>
                </c:pt>
                <c:pt idx="1">
                  <c:v>2015</c:v>
                </c:pt>
                <c:pt idx="2">
                  <c:v>2016</c:v>
                </c:pt>
                <c:pt idx="3">
                  <c:v>2017</c:v>
                </c:pt>
              </c:numCache>
            </c:numRef>
          </c:cat>
          <c:val>
            <c:numRef>
              <c:f>Sheet1!$B$2:$B$5</c:f>
              <c:numCache>
                <c:formatCode>0.0</c:formatCode>
                <c:ptCount val="4"/>
                <c:pt idx="0">
                  <c:v>3.52</c:v>
                </c:pt>
                <c:pt idx="1">
                  <c:v>3.01</c:v>
                </c:pt>
                <c:pt idx="2">
                  <c:v>2.19</c:v>
                </c:pt>
                <c:pt idx="3">
                  <c:v>1.72</c:v>
                </c:pt>
              </c:numCache>
            </c:numRef>
          </c:val>
          <c:smooth val="0"/>
          <c:extLst>
            <c:ext xmlns:c16="http://schemas.microsoft.com/office/drawing/2014/chart" uri="{C3380CC4-5D6E-409C-BE32-E72D297353CC}">
              <c16:uniqueId val="{00000000-DB8F-43F3-9159-F13B86C8954E}"/>
            </c:ext>
          </c:extLst>
        </c:ser>
        <c:ser>
          <c:idx val="0"/>
          <c:order val="1"/>
          <c:tx>
            <c:strRef>
              <c:f>Sheet1!$C$1</c:f>
              <c:strCache>
                <c:ptCount val="1"/>
                <c:pt idx="0">
                  <c:v>Male</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2014</c:v>
                </c:pt>
                <c:pt idx="1">
                  <c:v>2015</c:v>
                </c:pt>
                <c:pt idx="2">
                  <c:v>2016</c:v>
                </c:pt>
                <c:pt idx="3">
                  <c:v>2017</c:v>
                </c:pt>
              </c:numCache>
            </c:numRef>
          </c:cat>
          <c:val>
            <c:numRef>
              <c:f>Sheet1!$C$2:$C$5</c:f>
              <c:numCache>
                <c:formatCode>0.0</c:formatCode>
                <c:ptCount val="4"/>
                <c:pt idx="0">
                  <c:v>3.35</c:v>
                </c:pt>
                <c:pt idx="1">
                  <c:v>2.54</c:v>
                </c:pt>
                <c:pt idx="2">
                  <c:v>2.25</c:v>
                </c:pt>
                <c:pt idx="3">
                  <c:v>2.02</c:v>
                </c:pt>
              </c:numCache>
            </c:numRef>
          </c:val>
          <c:smooth val="0"/>
          <c:extLst>
            <c:ext xmlns:c16="http://schemas.microsoft.com/office/drawing/2014/chart" uri="{C3380CC4-5D6E-409C-BE32-E72D297353CC}">
              <c16:uniqueId val="{00000001-DB8F-43F3-9159-F13B86C8954E}"/>
            </c:ext>
          </c:extLst>
        </c:ser>
        <c:ser>
          <c:idx val="2"/>
          <c:order val="2"/>
          <c:tx>
            <c:strRef>
              <c:f>Sheet1!$D$1</c:f>
              <c:strCache>
                <c:ptCount val="1"/>
                <c:pt idx="0">
                  <c:v>Female</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2014</c:v>
                </c:pt>
                <c:pt idx="1">
                  <c:v>2015</c:v>
                </c:pt>
                <c:pt idx="2">
                  <c:v>2016</c:v>
                </c:pt>
                <c:pt idx="3">
                  <c:v>2017</c:v>
                </c:pt>
              </c:numCache>
            </c:numRef>
          </c:cat>
          <c:val>
            <c:numRef>
              <c:f>Sheet1!$D$2:$D$5</c:f>
              <c:numCache>
                <c:formatCode>0.0</c:formatCode>
                <c:ptCount val="4"/>
                <c:pt idx="0">
                  <c:v>3.68</c:v>
                </c:pt>
                <c:pt idx="1">
                  <c:v>3.42</c:v>
                </c:pt>
                <c:pt idx="2">
                  <c:v>2.14</c:v>
                </c:pt>
                <c:pt idx="3">
                  <c:v>1.45</c:v>
                </c:pt>
              </c:numCache>
            </c:numRef>
          </c:val>
          <c:smooth val="0"/>
          <c:extLst>
            <c:ext xmlns:c16="http://schemas.microsoft.com/office/drawing/2014/chart" uri="{C3380CC4-5D6E-409C-BE32-E72D297353CC}">
              <c16:uniqueId val="{00000002-DB8F-43F3-9159-F13B86C8954E}"/>
            </c:ext>
          </c:extLst>
        </c:ser>
        <c:dLbls>
          <c:showLegendKey val="0"/>
          <c:showVal val="0"/>
          <c:showCatName val="0"/>
          <c:showSerName val="0"/>
          <c:showPercent val="0"/>
          <c:showBubbleSize val="0"/>
        </c:dLbls>
        <c:marker val="1"/>
        <c:smooth val="0"/>
        <c:axId val="187545472"/>
        <c:axId val="187555840"/>
      </c:lineChart>
      <c:catAx>
        <c:axId val="187545472"/>
        <c:scaling>
          <c:orientation val="minMax"/>
        </c:scaling>
        <c:delete val="0"/>
        <c:axPos val="b"/>
        <c:numFmt formatCode="General" sourceLinked="1"/>
        <c:majorTickMark val="none"/>
        <c:minorTickMark val="out"/>
        <c:tickLblPos val="nextTo"/>
        <c:spPr>
          <a:ln/>
        </c:spPr>
        <c:txPr>
          <a:bodyPr rot="0"/>
          <a:lstStyle/>
          <a:p>
            <a:pPr>
              <a:defRPr/>
            </a:pPr>
            <a:endParaRPr lang="en-US"/>
          </a:p>
        </c:txPr>
        <c:crossAx val="187555840"/>
        <c:crosses val="autoZero"/>
        <c:auto val="1"/>
        <c:lblAlgn val="ctr"/>
        <c:lblOffset val="100"/>
        <c:noMultiLvlLbl val="0"/>
      </c:catAx>
      <c:valAx>
        <c:axId val="187555840"/>
        <c:scaling>
          <c:orientation val="minMax"/>
          <c:max val="5"/>
        </c:scaling>
        <c:delete val="0"/>
        <c:axPos val="l"/>
        <c:majorGridlines/>
        <c:title>
          <c:tx>
            <c:rich>
              <a:bodyPr rot="-5400000" vert="horz"/>
              <a:lstStyle/>
              <a:p>
                <a:pPr>
                  <a:defRPr/>
                </a:pPr>
                <a:r>
                  <a:rPr lang="en-US" dirty="0"/>
                  <a:t>Percent</a:t>
                </a:r>
              </a:p>
            </c:rich>
          </c:tx>
          <c:layout>
            <c:manualLayout>
              <c:xMode val="edge"/>
              <c:yMode val="edge"/>
              <c:x val="6.1728395061728392E-3"/>
              <c:y val="0.42020220334300318"/>
            </c:manualLayout>
          </c:layout>
          <c:overlay val="0"/>
        </c:title>
        <c:numFmt formatCode="0.0" sourceLinked="0"/>
        <c:majorTickMark val="out"/>
        <c:minorTickMark val="none"/>
        <c:tickLblPos val="nextTo"/>
        <c:crossAx val="187545472"/>
        <c:crosses val="autoZero"/>
        <c:crossBetween val="between"/>
        <c:majorUnit val="0.5"/>
      </c:valAx>
    </c:plotArea>
    <c:legend>
      <c:legendPos val="t"/>
      <c:layout>
        <c:manualLayout>
          <c:xMode val="edge"/>
          <c:yMode val="edge"/>
          <c:x val="0.22700894774516819"/>
          <c:y val="0"/>
          <c:w val="0.54446695299451209"/>
          <c:h val="9.6504265091863523E-2"/>
        </c:manualLayout>
      </c:layout>
      <c:overlay val="0"/>
    </c:legend>
    <c:plotVisOnly val="1"/>
    <c:dispBlanksAs val="gap"/>
    <c:showDLblsOverMax val="0"/>
  </c:chart>
  <c:spPr>
    <a:ln>
      <a:noFill/>
    </a:ln>
  </c:spPr>
  <c:txPr>
    <a:bodyPr/>
    <a:lstStyle/>
    <a:p>
      <a:pPr>
        <a:defRPr sz="1600" baseline="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8979294254887"/>
          <c:y val="3.6655553190986262E-2"/>
          <c:w val="0.86707810829201892"/>
          <c:h val="0.76695307512236655"/>
        </c:manualLayout>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Pt>
            <c:idx val="0"/>
            <c:invertIfNegative val="0"/>
            <c:bubble3D val="0"/>
            <c:spPr>
              <a:solidFill>
                <a:srgbClr val="0072C6"/>
              </a:solidFill>
              <a:ln>
                <a:noFill/>
              </a:ln>
              <a:effectLst/>
            </c:spPr>
            <c:extLst>
              <c:ext xmlns:c16="http://schemas.microsoft.com/office/drawing/2014/chart" uri="{C3380CC4-5D6E-409C-BE32-E72D297353CC}">
                <c16:uniqueId val="{00000000-8287-4373-8FEC-BBA8112587F9}"/>
              </c:ext>
            </c:extLst>
          </c:dPt>
          <c:dPt>
            <c:idx val="5"/>
            <c:invertIfNegative val="0"/>
            <c:bubble3D val="0"/>
            <c:spPr>
              <a:solidFill>
                <a:srgbClr val="0072C6"/>
              </a:solidFill>
              <a:ln>
                <a:noFill/>
              </a:ln>
              <a:effectLst/>
            </c:spPr>
            <c:extLst>
              <c:ext xmlns:c16="http://schemas.microsoft.com/office/drawing/2014/chart" uri="{C3380CC4-5D6E-409C-BE32-E72D297353CC}">
                <c16:uniqueId val="{00000001-8287-4373-8FEC-BBA8112587F9}"/>
              </c:ext>
            </c:extLst>
          </c:dPt>
          <c:dPt>
            <c:idx val="6"/>
            <c:invertIfNegative val="0"/>
            <c:bubble3D val="0"/>
            <c:spPr>
              <a:solidFill>
                <a:srgbClr val="0072C6"/>
              </a:solidFill>
              <a:ln>
                <a:noFill/>
              </a:ln>
              <a:effectLst/>
            </c:spPr>
            <c:extLst>
              <c:ext xmlns:c16="http://schemas.microsoft.com/office/drawing/2014/chart" uri="{C3380CC4-5D6E-409C-BE32-E72D297353CC}">
                <c16:uniqueId val="{00000002-8287-4373-8FEC-BBA8112587F9}"/>
              </c:ext>
            </c:extLst>
          </c:dPt>
          <c:dPt>
            <c:idx val="8"/>
            <c:invertIfNegative val="0"/>
            <c:bubble3D val="0"/>
            <c:spPr>
              <a:solidFill>
                <a:srgbClr val="0072C6"/>
              </a:solidFill>
              <a:ln>
                <a:noFill/>
              </a:ln>
              <a:effectLst/>
            </c:spPr>
            <c:extLst>
              <c:ext xmlns:c16="http://schemas.microsoft.com/office/drawing/2014/chart" uri="{C3380CC4-5D6E-409C-BE32-E72D297353CC}">
                <c16:uniqueId val="{00000003-8287-4373-8FEC-BBA8112587F9}"/>
              </c:ext>
            </c:extLst>
          </c:dPt>
          <c:dPt>
            <c:idx val="9"/>
            <c:invertIfNegative val="0"/>
            <c:bubble3D val="0"/>
            <c:spPr>
              <a:solidFill>
                <a:srgbClr val="0072C6"/>
              </a:solidFill>
              <a:ln>
                <a:noFill/>
              </a:ln>
              <a:effectLst/>
            </c:spPr>
            <c:extLst>
              <c:ext xmlns:c16="http://schemas.microsoft.com/office/drawing/2014/chart" uri="{C3380CC4-5D6E-409C-BE32-E72D297353CC}">
                <c16:uniqueId val="{00000004-8287-4373-8FEC-BBA8112587F9}"/>
              </c:ext>
            </c:extLst>
          </c:dPt>
          <c:dPt>
            <c:idx val="11"/>
            <c:invertIfNegative val="0"/>
            <c:bubble3D val="0"/>
            <c:spPr>
              <a:solidFill>
                <a:srgbClr val="0072C6"/>
              </a:solidFill>
              <a:ln>
                <a:noFill/>
              </a:ln>
              <a:effectLst/>
            </c:spPr>
            <c:extLst>
              <c:ext xmlns:c16="http://schemas.microsoft.com/office/drawing/2014/chart" uri="{C3380CC4-5D6E-409C-BE32-E72D297353CC}">
                <c16:uniqueId val="{00000005-8287-4373-8FEC-BBA8112587F9}"/>
              </c:ext>
            </c:extLst>
          </c:dPt>
          <c:dPt>
            <c:idx val="12"/>
            <c:invertIfNegative val="0"/>
            <c:bubble3D val="0"/>
            <c:spPr>
              <a:solidFill>
                <a:srgbClr val="0072C6"/>
              </a:solidFill>
              <a:ln>
                <a:noFill/>
              </a:ln>
              <a:effectLst/>
            </c:spPr>
            <c:extLst>
              <c:ext xmlns:c16="http://schemas.microsoft.com/office/drawing/2014/chart" uri="{C3380CC4-5D6E-409C-BE32-E72D297353CC}">
                <c16:uniqueId val="{00000006-8287-4373-8FEC-BBA8112587F9}"/>
              </c:ext>
            </c:extLst>
          </c:dPt>
          <c:cat>
            <c:strRef>
              <c:f>Sheet1!$A$2:$A$10</c:f>
              <c:strCache>
                <c:ptCount val="9"/>
                <c:pt idx="0">
                  <c:v>Total</c:v>
                </c:pt>
                <c:pt idx="1">
                  <c:v>Obesity</c:v>
                </c:pt>
                <c:pt idx="2">
                  <c:v>No Obesity</c:v>
                </c:pt>
                <c:pt idx="3">
                  <c:v>Renal Disease</c:v>
                </c:pt>
                <c:pt idx="4">
                  <c:v>No Renal Disease</c:v>
                </c:pt>
                <c:pt idx="5">
                  <c:v>Diabetes</c:v>
                </c:pt>
                <c:pt idx="6">
                  <c:v>No Diabetes</c:v>
                </c:pt>
                <c:pt idx="7">
                  <c:v>COPD</c:v>
                </c:pt>
                <c:pt idx="8">
                  <c:v>No COPD</c:v>
                </c:pt>
              </c:strCache>
            </c:strRef>
          </c:cat>
          <c:val>
            <c:numRef>
              <c:f>Sheet1!$B$2:$B$10</c:f>
              <c:numCache>
                <c:formatCode>0.0</c:formatCode>
                <c:ptCount val="9"/>
                <c:pt idx="0">
                  <c:v>1.7</c:v>
                </c:pt>
                <c:pt idx="1">
                  <c:v>1.55</c:v>
                </c:pt>
                <c:pt idx="2">
                  <c:v>1.83</c:v>
                </c:pt>
                <c:pt idx="3">
                  <c:v>2.67</c:v>
                </c:pt>
                <c:pt idx="4">
                  <c:v>1.32</c:v>
                </c:pt>
                <c:pt idx="5">
                  <c:v>2.4</c:v>
                </c:pt>
                <c:pt idx="6">
                  <c:v>1.33</c:v>
                </c:pt>
                <c:pt idx="7">
                  <c:v>2.19</c:v>
                </c:pt>
                <c:pt idx="8">
                  <c:v>1.49</c:v>
                </c:pt>
              </c:numCache>
            </c:numRef>
          </c:val>
          <c:extLst>
            <c:ext xmlns:c16="http://schemas.microsoft.com/office/drawing/2014/chart" uri="{C3380CC4-5D6E-409C-BE32-E72D297353CC}">
              <c16:uniqueId val="{00000000-620F-4912-B7B7-994DF70BC153}"/>
            </c:ext>
          </c:extLst>
        </c:ser>
        <c:ser>
          <c:idx val="1"/>
          <c:order val="1"/>
          <c:tx>
            <c:strRef>
              <c:f>Sheet1!$C$1</c:f>
              <c:strCache>
                <c:ptCount val="1"/>
                <c:pt idx="0">
                  <c:v>Column2</c:v>
                </c:pt>
              </c:strCache>
            </c:strRef>
          </c:tx>
          <c:spPr>
            <a:solidFill>
              <a:schemeClr val="accent2"/>
            </a:solidFill>
            <a:ln>
              <a:noFill/>
            </a:ln>
            <a:effectLst/>
          </c:spPr>
          <c:invertIfNegative val="0"/>
          <c:cat>
            <c:strRef>
              <c:f>Sheet1!$A$2:$A$10</c:f>
              <c:strCache>
                <c:ptCount val="9"/>
                <c:pt idx="0">
                  <c:v>Total</c:v>
                </c:pt>
                <c:pt idx="1">
                  <c:v>Obesity</c:v>
                </c:pt>
                <c:pt idx="2">
                  <c:v>No Obesity</c:v>
                </c:pt>
                <c:pt idx="3">
                  <c:v>Renal Disease</c:v>
                </c:pt>
                <c:pt idx="4">
                  <c:v>No Renal Disease</c:v>
                </c:pt>
                <c:pt idx="5">
                  <c:v>Diabetes</c:v>
                </c:pt>
                <c:pt idx="6">
                  <c:v>No Diabetes</c:v>
                </c:pt>
                <c:pt idx="7">
                  <c:v>COPD</c:v>
                </c:pt>
                <c:pt idx="8">
                  <c:v>No COPD</c:v>
                </c:pt>
              </c:strCache>
            </c:strRef>
          </c:cat>
          <c:val>
            <c:numRef>
              <c:f>Sheet1!$C$2:$C$10</c:f>
              <c:numCache>
                <c:formatCode>General</c:formatCode>
                <c:ptCount val="9"/>
              </c:numCache>
            </c:numRef>
          </c:val>
          <c:extLst>
            <c:ext xmlns:c16="http://schemas.microsoft.com/office/drawing/2014/chart" uri="{C3380CC4-5D6E-409C-BE32-E72D297353CC}">
              <c16:uniqueId val="{00000000-7237-4DE3-BD1A-DC61598064D7}"/>
            </c:ext>
          </c:extLst>
        </c:ser>
        <c:dLbls>
          <c:showLegendKey val="0"/>
          <c:showVal val="0"/>
          <c:showCatName val="0"/>
          <c:showSerName val="0"/>
          <c:showPercent val="0"/>
          <c:showBubbleSize val="0"/>
        </c:dLbls>
        <c:gapWidth val="50"/>
        <c:axId val="352190143"/>
        <c:axId val="250758911"/>
      </c:barChart>
      <c:catAx>
        <c:axId val="352190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50758911"/>
        <c:crosses val="autoZero"/>
        <c:auto val="1"/>
        <c:lblAlgn val="ctr"/>
        <c:lblOffset val="100"/>
        <c:noMultiLvlLbl val="0"/>
      </c:catAx>
      <c:valAx>
        <c:axId val="250758911"/>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r>
                  <a:rPr lang="en-US" b="1" dirty="0"/>
                  <a:t>Percent</a:t>
                </a:r>
              </a:p>
            </c:rich>
          </c:tx>
          <c:layout>
            <c:manualLayout>
              <c:xMode val="edge"/>
              <c:yMode val="edge"/>
              <c:x val="6.1728395061728392E-3"/>
              <c:y val="0.3258249391123406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52190143"/>
        <c:crossesAt val="1"/>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aseline="0">
          <a:solidFill>
            <a:schemeClr val="tx1"/>
          </a:solidFill>
          <a:latin typeface="Calibri" panose="020F050202020403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978759599494508E-2"/>
          <c:y val="0.11986247812773404"/>
          <c:w val="0.88904758432973641"/>
          <c:h val="0.7107984371271772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0.0</c:formatCode>
                <c:ptCount val="16"/>
                <c:pt idx="0" formatCode="General">
                  <c:v>19.3</c:v>
                </c:pt>
                <c:pt idx="1">
                  <c:v>18.467099999999999</c:v>
                </c:pt>
                <c:pt idx="2">
                  <c:v>16.702000000000002</c:v>
                </c:pt>
                <c:pt idx="3">
                  <c:v>17.664200000000001</c:v>
                </c:pt>
                <c:pt idx="4">
                  <c:v>15.9</c:v>
                </c:pt>
                <c:pt idx="5">
                  <c:v>15.5</c:v>
                </c:pt>
                <c:pt idx="6">
                  <c:v>13.8</c:v>
                </c:pt>
                <c:pt idx="7">
                  <c:v>13.389699999999999</c:v>
                </c:pt>
                <c:pt idx="8">
                  <c:v>13.8606</c:v>
                </c:pt>
                <c:pt idx="9">
                  <c:v>12.9</c:v>
                </c:pt>
                <c:pt idx="10">
                  <c:v>12.5</c:v>
                </c:pt>
                <c:pt idx="11">
                  <c:v>11.354699999999999</c:v>
                </c:pt>
                <c:pt idx="12" formatCode="General">
                  <c:v>11.7</c:v>
                </c:pt>
                <c:pt idx="13" formatCode="General">
                  <c:v>11.6</c:v>
                </c:pt>
                <c:pt idx="14" formatCode="General">
                  <c:v>9.8000000000000007</c:v>
                </c:pt>
                <c:pt idx="15" formatCode="General">
                  <c:v>9.6</c:v>
                </c:pt>
              </c:numCache>
            </c:numRef>
          </c:val>
          <c:smooth val="0"/>
          <c:extLst>
            <c:ext xmlns:c16="http://schemas.microsoft.com/office/drawing/2014/chart" uri="{C3380CC4-5D6E-409C-BE32-E72D297353CC}">
              <c16:uniqueId val="{00000000-5574-438C-A201-32CFC710548F}"/>
            </c:ext>
          </c:extLst>
        </c:ser>
        <c:ser>
          <c:idx val="0"/>
          <c:order val="1"/>
          <c:tx>
            <c:strRef>
              <c:f>Sheet1!$C$1</c:f>
              <c:strCache>
                <c:ptCount val="1"/>
                <c:pt idx="0">
                  <c:v>Male</c:v>
                </c:pt>
              </c:strCache>
            </c:strRef>
          </c:tx>
          <c:spPr>
            <a:ln w="25400">
              <a:solidFill>
                <a:srgbClr val="0072C6"/>
              </a:solidFill>
            </a:ln>
          </c:spPr>
          <c:marker>
            <c:symbol val="square"/>
            <c:size val="7"/>
            <c:spPr>
              <a:solidFill>
                <a:srgbClr val="0072C6"/>
              </a:solidFill>
              <a:ln>
                <a:no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0.0</c:formatCode>
                <c:ptCount val="16"/>
                <c:pt idx="0" formatCode="General">
                  <c:v>15.4</c:v>
                </c:pt>
                <c:pt idx="1">
                  <c:v>13.5</c:v>
                </c:pt>
                <c:pt idx="2">
                  <c:v>12.819699999999999</c:v>
                </c:pt>
                <c:pt idx="3">
                  <c:v>14.4</c:v>
                </c:pt>
                <c:pt idx="4">
                  <c:v>12.4</c:v>
                </c:pt>
                <c:pt idx="5">
                  <c:v>11.9</c:v>
                </c:pt>
                <c:pt idx="6">
                  <c:v>10.9</c:v>
                </c:pt>
                <c:pt idx="7">
                  <c:v>10.7066</c:v>
                </c:pt>
                <c:pt idx="8">
                  <c:v>10.8</c:v>
                </c:pt>
                <c:pt idx="9">
                  <c:v>10.5</c:v>
                </c:pt>
                <c:pt idx="10">
                  <c:v>9.8535000000000004</c:v>
                </c:pt>
                <c:pt idx="11">
                  <c:v>9.42</c:v>
                </c:pt>
                <c:pt idx="12" formatCode="General">
                  <c:v>10.1</c:v>
                </c:pt>
                <c:pt idx="13" formatCode="General">
                  <c:v>9.6999999999999993</c:v>
                </c:pt>
                <c:pt idx="14" formatCode="General">
                  <c:v>7.8</c:v>
                </c:pt>
                <c:pt idx="15" formatCode="General">
                  <c:v>7.9</c:v>
                </c:pt>
              </c:numCache>
            </c:numRef>
          </c:val>
          <c:smooth val="0"/>
          <c:extLst>
            <c:ext xmlns:c16="http://schemas.microsoft.com/office/drawing/2014/chart" uri="{C3380CC4-5D6E-409C-BE32-E72D297353CC}">
              <c16:uniqueId val="{00000001-5574-438C-A201-32CFC710548F}"/>
            </c:ext>
          </c:extLst>
        </c:ser>
        <c:ser>
          <c:idx val="2"/>
          <c:order val="2"/>
          <c:tx>
            <c:strRef>
              <c:f>Sheet1!$D$1</c:f>
              <c:strCache>
                <c:ptCount val="1"/>
                <c:pt idx="0">
                  <c:v>Female</c:v>
                </c:pt>
              </c:strCache>
            </c:strRef>
          </c:tx>
          <c:spPr>
            <a:ln w="25400">
              <a:solidFill>
                <a:srgbClr val="AABA0A"/>
              </a:solidFill>
            </a:ln>
          </c:spPr>
          <c:marker>
            <c:symbol val="triangle"/>
            <c:size val="9"/>
            <c:spPr>
              <a:solidFill>
                <a:srgbClr val="AABA0A"/>
              </a:solidFill>
              <a:ln>
                <a:no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0.0</c:formatCode>
                <c:ptCount val="16"/>
                <c:pt idx="0" formatCode="General">
                  <c:v>22.2</c:v>
                </c:pt>
                <c:pt idx="1">
                  <c:v>22.307600000000001</c:v>
                </c:pt>
                <c:pt idx="2">
                  <c:v>19.6676</c:v>
                </c:pt>
                <c:pt idx="3">
                  <c:v>20.182700000000001</c:v>
                </c:pt>
                <c:pt idx="4">
                  <c:v>18.5</c:v>
                </c:pt>
                <c:pt idx="5">
                  <c:v>18.121700000000001</c:v>
                </c:pt>
                <c:pt idx="6">
                  <c:v>15.9</c:v>
                </c:pt>
                <c:pt idx="7">
                  <c:v>15.437900000000001</c:v>
                </c:pt>
                <c:pt idx="8">
                  <c:v>16.285</c:v>
                </c:pt>
                <c:pt idx="9">
                  <c:v>14.9</c:v>
                </c:pt>
                <c:pt idx="10">
                  <c:v>14.6639</c:v>
                </c:pt>
                <c:pt idx="11">
                  <c:v>12.9589</c:v>
                </c:pt>
                <c:pt idx="12" formatCode="General">
                  <c:v>13.1</c:v>
                </c:pt>
                <c:pt idx="13" formatCode="General">
                  <c:v>13.1</c:v>
                </c:pt>
                <c:pt idx="14" formatCode="General">
                  <c:v>11.5</c:v>
                </c:pt>
                <c:pt idx="15" formatCode="General">
                  <c:v>10.9</c:v>
                </c:pt>
              </c:numCache>
            </c:numRef>
          </c:val>
          <c:smooth val="0"/>
          <c:extLst>
            <c:ext xmlns:c16="http://schemas.microsoft.com/office/drawing/2014/chart" uri="{C3380CC4-5D6E-409C-BE32-E72D297353CC}">
              <c16:uniqueId val="{00000002-5574-438C-A201-32CFC710548F}"/>
            </c:ext>
          </c:extLst>
        </c:ser>
        <c:dLbls>
          <c:showLegendKey val="0"/>
          <c:showVal val="0"/>
          <c:showCatName val="0"/>
          <c:showSerName val="0"/>
          <c:showPercent val="0"/>
          <c:showBubbleSize val="0"/>
        </c:dLbls>
        <c:marker val="1"/>
        <c:smooth val="0"/>
        <c:axId val="187051008"/>
        <c:axId val="187151488"/>
      </c:lineChart>
      <c:catAx>
        <c:axId val="187051008"/>
        <c:scaling>
          <c:orientation val="minMax"/>
        </c:scaling>
        <c:delete val="0"/>
        <c:axPos val="b"/>
        <c:numFmt formatCode="General" sourceLinked="1"/>
        <c:majorTickMark val="out"/>
        <c:minorTickMark val="none"/>
        <c:tickLblPos val="nextTo"/>
        <c:txPr>
          <a:bodyPr rot="-1800000"/>
          <a:lstStyle/>
          <a:p>
            <a:pPr>
              <a:defRPr/>
            </a:pPr>
            <a:endParaRPr lang="en-US"/>
          </a:p>
        </c:txPr>
        <c:crossAx val="187151488"/>
        <c:crosses val="autoZero"/>
        <c:auto val="1"/>
        <c:lblAlgn val="ctr"/>
        <c:lblOffset val="100"/>
        <c:tickLblSkip val="1"/>
        <c:noMultiLvlLbl val="0"/>
      </c:catAx>
      <c:valAx>
        <c:axId val="187151488"/>
        <c:scaling>
          <c:orientation val="minMax"/>
          <c:max val="25"/>
          <c:min val="0"/>
        </c:scaling>
        <c:delete val="0"/>
        <c:axPos val="l"/>
        <c:majorGridlines/>
        <c:title>
          <c:tx>
            <c:rich>
              <a:bodyPr rot="-5400000" vert="horz"/>
              <a:lstStyle/>
              <a:p>
                <a:pPr>
                  <a:defRPr/>
                </a:pPr>
                <a:r>
                  <a:rPr lang="en-US" dirty="0"/>
                  <a:t>Percent</a:t>
                </a:r>
              </a:p>
            </c:rich>
          </c:tx>
          <c:layout>
            <c:manualLayout>
              <c:xMode val="edge"/>
              <c:yMode val="edge"/>
              <c:x val="0"/>
              <c:y val="0.39158841255954119"/>
            </c:manualLayout>
          </c:layout>
          <c:overlay val="0"/>
        </c:title>
        <c:numFmt formatCode="0" sourceLinked="0"/>
        <c:majorTickMark val="out"/>
        <c:minorTickMark val="none"/>
        <c:tickLblPos val="nextTo"/>
        <c:crossAx val="187051008"/>
        <c:crosses val="autoZero"/>
        <c:crossBetween val="between"/>
        <c:majorUnit val="5"/>
      </c:valAx>
    </c:plotArea>
    <c:legend>
      <c:legendPos val="t"/>
      <c:layout>
        <c:manualLayout>
          <c:xMode val="edge"/>
          <c:yMode val="edge"/>
          <c:x val="0.16560695538057743"/>
          <c:y val="1.1675185338674747E-3"/>
          <c:w val="0.66720460289686012"/>
          <c:h val="8.9431840551181099E-2"/>
        </c:manualLayout>
      </c:layout>
      <c:overlay val="0"/>
    </c:legend>
    <c:plotVisOnly val="1"/>
    <c:dispBlanksAs val="gap"/>
    <c:showDLblsOverMax val="0"/>
  </c:chart>
  <c:spPr>
    <a:ln>
      <a:noFill/>
    </a:ln>
  </c:spPr>
  <c:txPr>
    <a:bodyPr/>
    <a:lstStyle/>
    <a:p>
      <a:pPr>
        <a:defRPr sz="1600" baseline="0">
          <a:solidFill>
            <a:schemeClr val="tx1"/>
          </a:solidFill>
          <a:latin typeface="Calibri" panose="020F0502020204030204" pitchFamily="34" charset="0"/>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253987482334"/>
          <c:y val="0.12065773028371453"/>
          <c:w val="0.88857460125176646"/>
          <c:h val="0.78224596925384327"/>
        </c:manualLayout>
      </c:layout>
      <c:barChart>
        <c:barDir val="col"/>
        <c:grouping val="clustered"/>
        <c:varyColors val="0"/>
        <c:ser>
          <c:idx val="0"/>
          <c:order val="0"/>
          <c:tx>
            <c:strRef>
              <c:f>Sheet1!$B$1</c:f>
              <c:strCache>
                <c:ptCount val="1"/>
                <c:pt idx="0">
                  <c:v>Excellent/Very Good/Good</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9.9</c:v>
                </c:pt>
                <c:pt idx="1">
                  <c:v>9.9</c:v>
                </c:pt>
                <c:pt idx="2" formatCode="0.0">
                  <c:v>8.5</c:v>
                </c:pt>
                <c:pt idx="3" formatCode="0.0">
                  <c:v>8.6</c:v>
                </c:pt>
              </c:numCache>
            </c:numRef>
          </c:val>
          <c:extLst>
            <c:ext xmlns:c16="http://schemas.microsoft.com/office/drawing/2014/chart" uri="{C3380CC4-5D6E-409C-BE32-E72D297353CC}">
              <c16:uniqueId val="{00000005-3C86-4644-947B-EB4798248D08}"/>
            </c:ext>
          </c:extLst>
        </c:ser>
        <c:ser>
          <c:idx val="1"/>
          <c:order val="1"/>
          <c:tx>
            <c:strRef>
              <c:f>Sheet1!$C$1</c:f>
              <c:strCache>
                <c:ptCount val="1"/>
                <c:pt idx="0">
                  <c:v>Fair/Poor</c:v>
                </c:pt>
              </c:strCache>
            </c:strRef>
          </c:tx>
          <c:spPr>
            <a:solidFill>
              <a:srgbClr val="AABA0A"/>
            </a:solidFill>
            <a:ln>
              <a:noFill/>
            </a:ln>
          </c:spPr>
          <c:invertIfNegative val="0"/>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18.5</c:v>
                </c:pt>
                <c:pt idx="1">
                  <c:v>17.899999999999999</c:v>
                </c:pt>
                <c:pt idx="2" formatCode="0.0">
                  <c:v>15</c:v>
                </c:pt>
                <c:pt idx="3" formatCode="0.0">
                  <c:v>14.1</c:v>
                </c:pt>
              </c:numCache>
            </c:numRef>
          </c:val>
          <c:extLst>
            <c:ext xmlns:c16="http://schemas.microsoft.com/office/drawing/2014/chart" uri="{C3380CC4-5D6E-409C-BE32-E72D297353CC}">
              <c16:uniqueId val="{00000010-52C7-43A9-8660-C8901B63898F}"/>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25"/>
          <c:min val="0"/>
        </c:scaling>
        <c:delete val="0"/>
        <c:axPos val="l"/>
        <c:majorGridlines/>
        <c:title>
          <c:tx>
            <c:rich>
              <a:bodyPr rot="-5400000" vert="horz"/>
              <a:lstStyle/>
              <a:p>
                <a:pPr>
                  <a:defRPr/>
                </a:pPr>
                <a:r>
                  <a:rPr lang="en-US" dirty="0"/>
                  <a:t>Percent</a:t>
                </a:r>
              </a:p>
            </c:rich>
          </c:tx>
          <c:layout>
            <c:manualLayout>
              <c:xMode val="edge"/>
              <c:yMode val="edge"/>
              <c:x val="6.4102751045008273E-3"/>
              <c:y val="0.42254471663264315"/>
            </c:manualLayout>
          </c:layout>
          <c:overlay val="0"/>
        </c:title>
        <c:numFmt formatCode="0" sourceLinked="0"/>
        <c:majorTickMark val="out"/>
        <c:minorTickMark val="none"/>
        <c:tickLblPos val="nextTo"/>
        <c:crossAx val="155088384"/>
        <c:crosses val="autoZero"/>
        <c:crossBetween val="between"/>
        <c:majorUnit val="5"/>
      </c:valAx>
    </c:plotArea>
    <c:legend>
      <c:legendPos val="t"/>
      <c:layout>
        <c:manualLayout>
          <c:xMode val="edge"/>
          <c:yMode val="edge"/>
          <c:x val="0.15636768961572114"/>
          <c:y val="3.968253968253968E-3"/>
          <c:w val="0.68726462076855765"/>
          <c:h val="8.755249343832020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0240931422033"/>
          <c:y val="0.11030621172353455"/>
          <c:w val="0.89119759068577964"/>
          <c:h val="0.76246375453068371"/>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Sheet1!$A$2:$A$7</c:f>
              <c:strCache>
                <c:ptCount val="6"/>
                <c:pt idx="0">
                  <c:v>2010-2011</c:v>
                </c:pt>
                <c:pt idx="1">
                  <c:v>2011-2012</c:v>
                </c:pt>
                <c:pt idx="2">
                  <c:v>2012-2013</c:v>
                </c:pt>
                <c:pt idx="3">
                  <c:v>2013-2014</c:v>
                </c:pt>
                <c:pt idx="4">
                  <c:v>2014-2015</c:v>
                </c:pt>
                <c:pt idx="5">
                  <c:v>2015-2016</c:v>
                </c:pt>
              </c:strCache>
            </c:strRef>
          </c:cat>
          <c:val>
            <c:numRef>
              <c:f>Sheet1!$B$2:$B$7</c:f>
              <c:numCache>
                <c:formatCode>General</c:formatCode>
                <c:ptCount val="6"/>
                <c:pt idx="0">
                  <c:v>108.8</c:v>
                </c:pt>
                <c:pt idx="1">
                  <c:v>106</c:v>
                </c:pt>
                <c:pt idx="2">
                  <c:v>72.400000000000006</c:v>
                </c:pt>
                <c:pt idx="3">
                  <c:v>72.099999999999994</c:v>
                </c:pt>
                <c:pt idx="4" formatCode="0.0">
                  <c:v>62.3</c:v>
                </c:pt>
                <c:pt idx="5" formatCode="0.0">
                  <c:v>42.9</c:v>
                </c:pt>
              </c:numCache>
            </c:numRef>
          </c:val>
          <c:smooth val="0"/>
          <c:extLst>
            <c:ext xmlns:c16="http://schemas.microsoft.com/office/drawing/2014/chart" uri="{C3380CC4-5D6E-409C-BE32-E72D297353CC}">
              <c16:uniqueId val="{00000001-27C2-4107-B9D0-621286DBC3EB}"/>
            </c:ext>
          </c:extLst>
        </c:ser>
        <c:ser>
          <c:idx val="0"/>
          <c:order val="1"/>
          <c:tx>
            <c:strRef>
              <c:f>Sheet1!$C$1</c:f>
              <c:strCache>
                <c:ptCount val="1"/>
                <c:pt idx="0">
                  <c:v>0-17</c:v>
                </c:pt>
              </c:strCache>
            </c:strRef>
          </c:tx>
          <c:spPr>
            <a:ln>
              <a:solidFill>
                <a:srgbClr val="0072C6"/>
              </a:solidFill>
            </a:ln>
          </c:spPr>
          <c:marker>
            <c:symbol val="square"/>
            <c:size val="7"/>
            <c:spPr>
              <a:solidFill>
                <a:srgbClr val="0072C6"/>
              </a:solidFill>
              <a:ln>
                <a:noFill/>
              </a:ln>
            </c:spPr>
          </c:marker>
          <c:cat>
            <c:strRef>
              <c:f>Sheet1!$A$2:$A$7</c:f>
              <c:strCache>
                <c:ptCount val="6"/>
                <c:pt idx="0">
                  <c:v>2010-2011</c:v>
                </c:pt>
                <c:pt idx="1">
                  <c:v>2011-2012</c:v>
                </c:pt>
                <c:pt idx="2">
                  <c:v>2012-2013</c:v>
                </c:pt>
                <c:pt idx="3">
                  <c:v>2013-2014</c:v>
                </c:pt>
                <c:pt idx="4">
                  <c:v>2014-2015</c:v>
                </c:pt>
                <c:pt idx="5">
                  <c:v>2015-2016</c:v>
                </c:pt>
              </c:strCache>
            </c:strRef>
          </c:cat>
          <c:val>
            <c:numRef>
              <c:f>Sheet1!$C$2:$C$7</c:f>
              <c:numCache>
                <c:formatCode>0.0</c:formatCode>
                <c:ptCount val="6"/>
                <c:pt idx="0">
                  <c:v>243.5</c:v>
                </c:pt>
                <c:pt idx="1">
                  <c:v>214.7</c:v>
                </c:pt>
                <c:pt idx="2">
                  <c:v>132.5</c:v>
                </c:pt>
                <c:pt idx="3">
                  <c:v>135.4</c:v>
                </c:pt>
                <c:pt idx="4">
                  <c:v>125.7</c:v>
                </c:pt>
                <c:pt idx="5">
                  <c:v>106.7</c:v>
                </c:pt>
              </c:numCache>
            </c:numRef>
          </c:val>
          <c:smooth val="0"/>
          <c:extLst>
            <c:ext xmlns:c16="http://schemas.microsoft.com/office/drawing/2014/chart" uri="{C3380CC4-5D6E-409C-BE32-E72D297353CC}">
              <c16:uniqueId val="{00000001-C42E-486D-8918-9361601CA584}"/>
            </c:ext>
          </c:extLst>
        </c:ser>
        <c:ser>
          <c:idx val="1"/>
          <c:order val="2"/>
          <c:tx>
            <c:strRef>
              <c:f>Sheet1!$D$1</c:f>
              <c:strCache>
                <c:ptCount val="1"/>
                <c:pt idx="0">
                  <c:v>18-44</c:v>
                </c:pt>
              </c:strCache>
            </c:strRef>
          </c:tx>
          <c:spPr>
            <a:ln>
              <a:solidFill>
                <a:srgbClr val="AABA0A"/>
              </a:solidFill>
            </a:ln>
          </c:spPr>
          <c:marker>
            <c:symbol val="triangle"/>
            <c:size val="8"/>
            <c:spPr>
              <a:solidFill>
                <a:srgbClr val="AABA0A"/>
              </a:solidFill>
              <a:ln>
                <a:noFill/>
              </a:ln>
            </c:spPr>
          </c:marker>
          <c:cat>
            <c:strRef>
              <c:f>Sheet1!$A$2:$A$7</c:f>
              <c:strCache>
                <c:ptCount val="6"/>
                <c:pt idx="0">
                  <c:v>2010-2011</c:v>
                </c:pt>
                <c:pt idx="1">
                  <c:v>2011-2012</c:v>
                </c:pt>
                <c:pt idx="2">
                  <c:v>2012-2013</c:v>
                </c:pt>
                <c:pt idx="3">
                  <c:v>2013-2014</c:v>
                </c:pt>
                <c:pt idx="4">
                  <c:v>2014-2015</c:v>
                </c:pt>
                <c:pt idx="5">
                  <c:v>2015-2016</c:v>
                </c:pt>
              </c:strCache>
            </c:strRef>
          </c:cat>
          <c:val>
            <c:numRef>
              <c:f>Sheet1!$D$2:$D$7</c:f>
              <c:numCache>
                <c:formatCode>0.0</c:formatCode>
                <c:ptCount val="6"/>
                <c:pt idx="0">
                  <c:v>77</c:v>
                </c:pt>
                <c:pt idx="1">
                  <c:v>78.599999999999994</c:v>
                </c:pt>
                <c:pt idx="2">
                  <c:v>51</c:v>
                </c:pt>
                <c:pt idx="3">
                  <c:v>51.6</c:v>
                </c:pt>
              </c:numCache>
            </c:numRef>
          </c:val>
          <c:smooth val="0"/>
          <c:extLst>
            <c:ext xmlns:c16="http://schemas.microsoft.com/office/drawing/2014/chart" uri="{C3380CC4-5D6E-409C-BE32-E72D297353CC}">
              <c16:uniqueId val="{00000002-28FF-4376-B068-C2B0B850C39E}"/>
            </c:ext>
          </c:extLst>
        </c:ser>
        <c:ser>
          <c:idx val="2"/>
          <c:order val="3"/>
          <c:tx>
            <c:strRef>
              <c:f>Sheet1!$E$1</c:f>
              <c:strCache>
                <c:ptCount val="1"/>
                <c:pt idx="0">
                  <c:v>45-64</c:v>
                </c:pt>
              </c:strCache>
            </c:strRef>
          </c:tx>
          <c:spPr>
            <a:ln>
              <a:solidFill>
                <a:srgbClr val="996633"/>
              </a:solidFill>
            </a:ln>
          </c:spPr>
          <c:marker>
            <c:symbol val="diamond"/>
            <c:size val="9"/>
            <c:spPr>
              <a:solidFill>
                <a:srgbClr val="996633"/>
              </a:solidFill>
              <a:ln>
                <a:noFill/>
              </a:ln>
            </c:spPr>
          </c:marker>
          <c:cat>
            <c:strRef>
              <c:f>Sheet1!$A$2:$A$7</c:f>
              <c:strCache>
                <c:ptCount val="6"/>
                <c:pt idx="0">
                  <c:v>2010-2011</c:v>
                </c:pt>
                <c:pt idx="1">
                  <c:v>2011-2012</c:v>
                </c:pt>
                <c:pt idx="2">
                  <c:v>2012-2013</c:v>
                </c:pt>
                <c:pt idx="3">
                  <c:v>2013-2014</c:v>
                </c:pt>
                <c:pt idx="4">
                  <c:v>2014-2015</c:v>
                </c:pt>
                <c:pt idx="5">
                  <c:v>2015-2016</c:v>
                </c:pt>
              </c:strCache>
            </c:strRef>
          </c:cat>
          <c:val>
            <c:numRef>
              <c:f>Sheet1!$E$2:$E$7</c:f>
              <c:numCache>
                <c:formatCode>0.0</c:formatCode>
                <c:ptCount val="6"/>
                <c:pt idx="0">
                  <c:v>63.8</c:v>
                </c:pt>
                <c:pt idx="1">
                  <c:v>62.9</c:v>
                </c:pt>
                <c:pt idx="2">
                  <c:v>58.3</c:v>
                </c:pt>
                <c:pt idx="3">
                  <c:v>52.9</c:v>
                </c:pt>
              </c:numCache>
            </c:numRef>
          </c:val>
          <c:smooth val="0"/>
          <c:extLst>
            <c:ext xmlns:c16="http://schemas.microsoft.com/office/drawing/2014/chart" uri="{C3380CC4-5D6E-409C-BE32-E72D297353CC}">
              <c16:uniqueId val="{00000003-17C8-44B1-BF83-5ABFEB49423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300"/>
          <c:min val="0"/>
        </c:scaling>
        <c:delete val="0"/>
        <c:axPos val="l"/>
        <c:majorGridlines/>
        <c:title>
          <c:tx>
            <c:rich>
              <a:bodyPr rot="-5400000" vert="horz"/>
              <a:lstStyle/>
              <a:p>
                <a:pPr>
                  <a:defRPr/>
                </a:pPr>
                <a:r>
                  <a:rPr lang="en-US"/>
                  <a:t>Rate per 10,000 Population</a:t>
                </a:r>
              </a:p>
            </c:rich>
          </c:tx>
          <c:layout>
            <c:manualLayout>
              <c:xMode val="edge"/>
              <c:yMode val="edge"/>
              <c:x val="4.5703314863419844E-3"/>
              <c:y val="0.17189922480620154"/>
            </c:manualLayout>
          </c:layout>
          <c:overlay val="0"/>
        </c:title>
        <c:numFmt formatCode="0" sourceLinked="0"/>
        <c:majorTickMark val="out"/>
        <c:minorTickMark val="none"/>
        <c:tickLblPos val="nextTo"/>
        <c:crossAx val="123682176"/>
        <c:crosses val="autoZero"/>
        <c:crossBetween val="between"/>
        <c:majorUnit val="5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2120637698065"/>
          <c:y val="0.1167661091782132"/>
          <c:w val="0.87419425002430251"/>
          <c:h val="0.7753835276404402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2013</c:v>
                </c:pt>
                <c:pt idx="1">
                  <c:v>2014</c:v>
                </c:pt>
                <c:pt idx="2">
                  <c:v>2015</c:v>
                </c:pt>
                <c:pt idx="3">
                  <c:v>2016</c:v>
                </c:pt>
                <c:pt idx="4">
                  <c:v>2017</c:v>
                </c:pt>
              </c:numCache>
            </c:numRef>
          </c:cat>
          <c:val>
            <c:numRef>
              <c:f>Sheet1!$B$2:$B$6</c:f>
              <c:numCache>
                <c:formatCode>0.0</c:formatCode>
                <c:ptCount val="5"/>
                <c:pt idx="0">
                  <c:v>5.27</c:v>
                </c:pt>
                <c:pt idx="1">
                  <c:v>5.12</c:v>
                </c:pt>
                <c:pt idx="2">
                  <c:v>5.09</c:v>
                </c:pt>
                <c:pt idx="3">
                  <c:v>5.04</c:v>
                </c:pt>
                <c:pt idx="4">
                  <c:v>4.79</c:v>
                </c:pt>
              </c:numCache>
            </c:numRef>
          </c:val>
          <c:smooth val="0"/>
          <c:extLst>
            <c:ext xmlns:c16="http://schemas.microsoft.com/office/drawing/2014/chart" uri="{C3380CC4-5D6E-409C-BE32-E72D297353CC}">
              <c16:uniqueId val="{00000001-27C2-4107-B9D0-621286DBC3EB}"/>
            </c:ext>
          </c:extLst>
        </c:ser>
        <c:ser>
          <c:idx val="0"/>
          <c:order val="1"/>
          <c:tx>
            <c:strRef>
              <c:f>Sheet1!$C$1</c:f>
              <c:strCache>
                <c:ptCount val="1"/>
                <c:pt idx="0">
                  <c:v>White</c:v>
                </c:pt>
              </c:strCache>
            </c:strRef>
          </c:tx>
          <c:spPr>
            <a:ln>
              <a:solidFill>
                <a:srgbClr val="0072C6"/>
              </a:solidFill>
            </a:ln>
          </c:spPr>
          <c:marker>
            <c:symbol val="square"/>
            <c:size val="7"/>
            <c:spPr>
              <a:solidFill>
                <a:srgbClr val="0072C6"/>
              </a:solidFill>
              <a:ln>
                <a:noFill/>
              </a:ln>
            </c:spPr>
          </c:marker>
          <c:cat>
            <c:numRef>
              <c:f>Sheet1!$A$2:$A$6</c:f>
              <c:numCache>
                <c:formatCode>General</c:formatCode>
                <c:ptCount val="5"/>
                <c:pt idx="0">
                  <c:v>2013</c:v>
                </c:pt>
                <c:pt idx="1">
                  <c:v>2014</c:v>
                </c:pt>
                <c:pt idx="2">
                  <c:v>2015</c:v>
                </c:pt>
                <c:pt idx="3">
                  <c:v>2016</c:v>
                </c:pt>
                <c:pt idx="4">
                  <c:v>2017</c:v>
                </c:pt>
              </c:numCache>
            </c:numRef>
          </c:cat>
          <c:val>
            <c:numRef>
              <c:f>Sheet1!$C$2:$C$6</c:f>
              <c:numCache>
                <c:formatCode>0.0</c:formatCode>
                <c:ptCount val="5"/>
                <c:pt idx="0">
                  <c:v>4.78</c:v>
                </c:pt>
                <c:pt idx="1">
                  <c:v>4.62</c:v>
                </c:pt>
                <c:pt idx="2">
                  <c:v>4.57</c:v>
                </c:pt>
                <c:pt idx="3">
                  <c:v>4.5</c:v>
                </c:pt>
                <c:pt idx="4">
                  <c:v>4.26</c:v>
                </c:pt>
              </c:numCache>
            </c:numRef>
          </c:val>
          <c:smooth val="0"/>
          <c:extLst>
            <c:ext xmlns:c16="http://schemas.microsoft.com/office/drawing/2014/chart" uri="{C3380CC4-5D6E-409C-BE32-E72D297353CC}">
              <c16:uniqueId val="{00000001-C42E-486D-8918-9361601CA584}"/>
            </c:ext>
          </c:extLst>
        </c:ser>
        <c:ser>
          <c:idx val="1"/>
          <c:order val="2"/>
          <c:tx>
            <c:strRef>
              <c:f>Sheet1!$F$1</c:f>
              <c:strCache>
                <c:ptCount val="1"/>
                <c:pt idx="0">
                  <c:v>Black</c:v>
                </c:pt>
              </c:strCache>
            </c:strRef>
          </c:tx>
          <c:spPr>
            <a:ln>
              <a:solidFill>
                <a:srgbClr val="AABA0A"/>
              </a:solidFill>
            </a:ln>
          </c:spPr>
          <c:marker>
            <c:symbol val="triangle"/>
            <c:size val="8"/>
            <c:spPr>
              <a:solidFill>
                <a:srgbClr val="AABA0A"/>
              </a:solidFill>
              <a:ln>
                <a:noFill/>
              </a:ln>
            </c:spPr>
          </c:marker>
          <c:cat>
            <c:numRef>
              <c:f>Sheet1!$A$2:$A$6</c:f>
              <c:numCache>
                <c:formatCode>General</c:formatCode>
                <c:ptCount val="5"/>
                <c:pt idx="0">
                  <c:v>2013</c:v>
                </c:pt>
                <c:pt idx="1">
                  <c:v>2014</c:v>
                </c:pt>
                <c:pt idx="2">
                  <c:v>2015</c:v>
                </c:pt>
                <c:pt idx="3">
                  <c:v>2016</c:v>
                </c:pt>
                <c:pt idx="4">
                  <c:v>2017</c:v>
                </c:pt>
              </c:numCache>
            </c:numRef>
          </c:cat>
          <c:val>
            <c:numRef>
              <c:f>Sheet1!$F$2:$F$6</c:f>
              <c:numCache>
                <c:formatCode>0.0</c:formatCode>
                <c:ptCount val="5"/>
                <c:pt idx="0">
                  <c:v>7.6</c:v>
                </c:pt>
                <c:pt idx="1">
                  <c:v>7.56</c:v>
                </c:pt>
                <c:pt idx="2">
                  <c:v>7.53</c:v>
                </c:pt>
                <c:pt idx="3">
                  <c:v>7.52</c:v>
                </c:pt>
                <c:pt idx="4">
                  <c:v>7.19</c:v>
                </c:pt>
              </c:numCache>
            </c:numRef>
          </c:val>
          <c:smooth val="0"/>
          <c:extLst>
            <c:ext xmlns:c16="http://schemas.microsoft.com/office/drawing/2014/chart" uri="{C3380CC4-5D6E-409C-BE32-E72D297353CC}">
              <c16:uniqueId val="{00000002-28FF-4376-B068-C2B0B850C39E}"/>
            </c:ext>
          </c:extLst>
        </c:ser>
        <c:ser>
          <c:idx val="2"/>
          <c:order val="3"/>
          <c:tx>
            <c:strRef>
              <c:f>Sheet1!$E$1</c:f>
              <c:strCache>
                <c:ptCount val="1"/>
                <c:pt idx="0">
                  <c:v>Asian</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Sheet1!$A$2:$A$6</c:f>
              <c:numCache>
                <c:formatCode>General</c:formatCode>
                <c:ptCount val="5"/>
                <c:pt idx="0">
                  <c:v>2013</c:v>
                </c:pt>
                <c:pt idx="1">
                  <c:v>2014</c:v>
                </c:pt>
                <c:pt idx="2">
                  <c:v>2015</c:v>
                </c:pt>
                <c:pt idx="3">
                  <c:v>2016</c:v>
                </c:pt>
                <c:pt idx="4">
                  <c:v>2017</c:v>
                </c:pt>
              </c:numCache>
            </c:numRef>
          </c:cat>
          <c:val>
            <c:numRef>
              <c:f>Sheet1!$E$2:$E$6</c:f>
              <c:numCache>
                <c:formatCode>0.0</c:formatCode>
                <c:ptCount val="5"/>
                <c:pt idx="0">
                  <c:v>4.38</c:v>
                </c:pt>
                <c:pt idx="1">
                  <c:v>3.87</c:v>
                </c:pt>
                <c:pt idx="2">
                  <c:v>4.0599999999999996</c:v>
                </c:pt>
                <c:pt idx="3">
                  <c:v>3.78</c:v>
                </c:pt>
                <c:pt idx="4">
                  <c:v>3.4</c:v>
                </c:pt>
              </c:numCache>
            </c:numRef>
          </c:val>
          <c:smooth val="0"/>
          <c:extLst>
            <c:ext xmlns:c16="http://schemas.microsoft.com/office/drawing/2014/chart" uri="{C3380CC4-5D6E-409C-BE32-E72D297353CC}">
              <c16:uniqueId val="{00000003-2400-457C-B458-D10FEE20460D}"/>
            </c:ext>
          </c:extLst>
        </c:ser>
        <c:ser>
          <c:idx val="4"/>
          <c:order val="4"/>
          <c:tx>
            <c:strRef>
              <c:f>Sheet1!$D$1</c:f>
              <c:strCache>
                <c:ptCount val="1"/>
                <c:pt idx="0">
                  <c:v>AI/AN</c:v>
                </c:pt>
              </c:strCache>
            </c:strRef>
          </c:tx>
          <c:spPr>
            <a:ln>
              <a:solidFill>
                <a:srgbClr val="70AD47">
                  <a:lumMod val="75000"/>
                </a:srgbClr>
              </a:solidFill>
            </a:ln>
          </c:spPr>
          <c:marker>
            <c:symbol val="star"/>
            <c:size val="7"/>
            <c:spPr>
              <a:ln>
                <a:solidFill>
                  <a:srgbClr val="70AD47">
                    <a:lumMod val="75000"/>
                  </a:srgbClr>
                </a:solidFill>
              </a:ln>
            </c:spPr>
          </c:marker>
          <c:cat>
            <c:numRef>
              <c:f>Sheet1!$A$2:$A$6</c:f>
              <c:numCache>
                <c:formatCode>General</c:formatCode>
                <c:ptCount val="5"/>
                <c:pt idx="0">
                  <c:v>2013</c:v>
                </c:pt>
                <c:pt idx="1">
                  <c:v>2014</c:v>
                </c:pt>
                <c:pt idx="2">
                  <c:v>2015</c:v>
                </c:pt>
                <c:pt idx="3">
                  <c:v>2016</c:v>
                </c:pt>
                <c:pt idx="4">
                  <c:v>2017</c:v>
                </c:pt>
              </c:numCache>
            </c:numRef>
          </c:cat>
          <c:val>
            <c:numRef>
              <c:f>Sheet1!$D$2:$D$6</c:f>
              <c:numCache>
                <c:formatCode>0.0</c:formatCode>
                <c:ptCount val="5"/>
                <c:pt idx="0">
                  <c:v>7.07</c:v>
                </c:pt>
                <c:pt idx="1">
                  <c:v>7.95</c:v>
                </c:pt>
                <c:pt idx="2">
                  <c:v>6.93</c:v>
                </c:pt>
                <c:pt idx="3">
                  <c:v>7.5</c:v>
                </c:pt>
                <c:pt idx="4">
                  <c:v>7.98</c:v>
                </c:pt>
              </c:numCache>
            </c:numRef>
          </c:val>
          <c:smooth val="0"/>
          <c:extLst>
            <c:ext xmlns:c16="http://schemas.microsoft.com/office/drawing/2014/chart" uri="{C3380CC4-5D6E-409C-BE32-E72D297353CC}">
              <c16:uniqueId val="{00000004-99C4-44BB-91A4-36C5A4582426}"/>
            </c:ext>
          </c:extLst>
        </c:ser>
        <c:ser>
          <c:idx val="5"/>
          <c:order val="5"/>
          <c:tx>
            <c:strRef>
              <c:f>Sheet1!$G$1</c:f>
              <c:strCache>
                <c:ptCount val="1"/>
                <c:pt idx="0">
                  <c:v>NHPI</c:v>
                </c:pt>
              </c:strCache>
            </c:strRef>
          </c:tx>
          <c:spPr>
            <a:ln w="25400">
              <a:solidFill>
                <a:srgbClr val="ED7D31"/>
              </a:solidFill>
            </a:ln>
          </c:spPr>
          <c:marker>
            <c:symbol val="x"/>
            <c:size val="7"/>
            <c:spPr>
              <a:noFill/>
              <a:ln>
                <a:solidFill>
                  <a:srgbClr val="ED7D31"/>
                </a:solidFill>
              </a:ln>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0.0</c:formatCode>
                <c:ptCount val="5"/>
                <c:pt idx="0">
                  <c:v>5.78</c:v>
                </c:pt>
                <c:pt idx="1">
                  <c:v>5.76</c:v>
                </c:pt>
                <c:pt idx="2">
                  <c:v>6.73</c:v>
                </c:pt>
                <c:pt idx="3">
                  <c:v>6.26</c:v>
                </c:pt>
                <c:pt idx="4">
                  <c:v>5.22</c:v>
                </c:pt>
              </c:numCache>
            </c:numRef>
          </c:val>
          <c:smooth val="0"/>
          <c:extLst>
            <c:ext xmlns:c16="http://schemas.microsoft.com/office/drawing/2014/chart" uri="{C3380CC4-5D6E-409C-BE32-E72D297353CC}">
              <c16:uniqueId val="{0000000E-E970-484C-9AF4-6EB20616BD2E}"/>
            </c:ext>
          </c:extLst>
        </c:ser>
        <c:ser>
          <c:idx val="6"/>
          <c:order val="6"/>
          <c:tx>
            <c:strRef>
              <c:f>Sheet1!$H$1</c:f>
              <c:strCache>
                <c:ptCount val="1"/>
                <c:pt idx="0">
                  <c:v>Hispanic</c:v>
                </c:pt>
              </c:strCache>
            </c:strRef>
          </c:tx>
          <c:spPr>
            <a:ln>
              <a:solidFill>
                <a:srgbClr val="7F7F7F"/>
              </a:solidFill>
            </a:ln>
          </c:spPr>
          <c:marker>
            <c:symbol val="plus"/>
            <c:size val="7"/>
            <c:spPr>
              <a:noFill/>
              <a:ln>
                <a:solidFill>
                  <a:sysClr val="window" lastClr="FFFFFF">
                    <a:lumMod val="50000"/>
                  </a:sysClr>
                </a:solidFill>
              </a:ln>
            </c:spPr>
          </c:marker>
          <c:cat>
            <c:numRef>
              <c:f>Sheet1!$A$2:$A$6</c:f>
              <c:numCache>
                <c:formatCode>General</c:formatCode>
                <c:ptCount val="5"/>
                <c:pt idx="0">
                  <c:v>2013</c:v>
                </c:pt>
                <c:pt idx="1">
                  <c:v>2014</c:v>
                </c:pt>
                <c:pt idx="2">
                  <c:v>2015</c:v>
                </c:pt>
                <c:pt idx="3">
                  <c:v>2016</c:v>
                </c:pt>
                <c:pt idx="4">
                  <c:v>2017</c:v>
                </c:pt>
              </c:numCache>
            </c:numRef>
          </c:cat>
          <c:val>
            <c:numRef>
              <c:f>Sheet1!$H$2:$H$6</c:f>
              <c:numCache>
                <c:formatCode>0.0</c:formatCode>
                <c:ptCount val="5"/>
                <c:pt idx="0">
                  <c:v>5.82</c:v>
                </c:pt>
                <c:pt idx="1">
                  <c:v>5.5</c:v>
                </c:pt>
                <c:pt idx="2">
                  <c:v>5.47</c:v>
                </c:pt>
                <c:pt idx="3">
                  <c:v>5.31</c:v>
                </c:pt>
                <c:pt idx="4">
                  <c:v>5.1100000000000003</c:v>
                </c:pt>
              </c:numCache>
            </c:numRef>
          </c:val>
          <c:smooth val="0"/>
          <c:extLst>
            <c:ext xmlns:c16="http://schemas.microsoft.com/office/drawing/2014/chart" uri="{C3380CC4-5D6E-409C-BE32-E72D297353CC}">
              <c16:uniqueId val="{0000000F-E970-484C-9AF4-6EB20616BD2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
        </c:scaling>
        <c:delete val="0"/>
        <c:axPos val="l"/>
        <c:majorGridlines/>
        <c:title>
          <c:tx>
            <c:rich>
              <a:bodyPr rot="-5400000" vert="horz"/>
              <a:lstStyle/>
              <a:p>
                <a:pPr>
                  <a:defRPr/>
                </a:pPr>
                <a:r>
                  <a:rPr lang="en-US" dirty="0"/>
                  <a:t>Percent</a:t>
                </a:r>
              </a:p>
            </c:rich>
          </c:tx>
          <c:layout>
            <c:manualLayout>
              <c:xMode val="edge"/>
              <c:yMode val="edge"/>
              <c:x val="7.6567512394284049E-3"/>
              <c:y val="0.41164647296994855"/>
            </c:manualLayout>
          </c:layout>
          <c:overlay val="0"/>
        </c:title>
        <c:numFmt formatCode="0" sourceLinked="0"/>
        <c:majorTickMark val="out"/>
        <c:minorTickMark val="none"/>
        <c:tickLblPos val="nextTo"/>
        <c:crossAx val="123682176"/>
        <c:crosses val="autoZero"/>
        <c:crossBetween val="between"/>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937465670856"/>
          <c:y val="4.6053122057483173E-2"/>
          <c:w val="0.55411916041093678"/>
          <c:h val="0.83922422058991475"/>
        </c:manualLayout>
      </c:layout>
      <c:barChart>
        <c:barDir val="col"/>
        <c:grouping val="stacked"/>
        <c:varyColors val="0"/>
        <c:ser>
          <c:idx val="0"/>
          <c:order val="0"/>
          <c:tx>
            <c:strRef>
              <c:f>Sheet1!$A$2</c:f>
              <c:strCache>
                <c:ptCount val="1"/>
                <c:pt idx="0">
                  <c:v>Pressure Ulcers</c:v>
                </c:pt>
              </c:strCache>
            </c:strRef>
          </c:tx>
          <c:spPr>
            <a:solidFill>
              <a:srgbClr val="000000"/>
            </a:solidFill>
            <a:ln>
              <a:noFill/>
            </a:ln>
            <a:effectLst/>
          </c:spPr>
          <c:invertIfNegative val="0"/>
          <c:dLbls>
            <c:spPr>
              <a:noFill/>
              <a:ln>
                <a:noFill/>
              </a:ln>
              <a:effectLst/>
            </c:spPr>
            <c:txPr>
              <a:bodyPr rot="0" vert="horz"/>
              <a:lstStyle/>
              <a:p>
                <a:pPr>
                  <a:defRPr baseline="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4"/>
                <c:pt idx="0">
                  <c:v>2014</c:v>
                </c:pt>
                <c:pt idx="1">
                  <c:v>2015</c:v>
                </c:pt>
                <c:pt idx="2">
                  <c:v>2016</c:v>
                </c:pt>
                <c:pt idx="3">
                  <c:v>2017</c:v>
                </c:pt>
              </c:strCache>
            </c:strRef>
          </c:cat>
          <c:val>
            <c:numRef>
              <c:f>Sheet1!$B$2:$I$2</c:f>
              <c:numCache>
                <c:formatCode>0.0</c:formatCode>
                <c:ptCount val="4"/>
                <c:pt idx="0">
                  <c:v>21.7</c:v>
                </c:pt>
                <c:pt idx="1">
                  <c:v>23.5</c:v>
                </c:pt>
                <c:pt idx="2">
                  <c:v>22.7</c:v>
                </c:pt>
                <c:pt idx="3">
                  <c:v>23</c:v>
                </c:pt>
              </c:numCache>
            </c:numRef>
          </c:val>
          <c:extLst>
            <c:ext xmlns:c16="http://schemas.microsoft.com/office/drawing/2014/chart" uri="{C3380CC4-5D6E-409C-BE32-E72D297353CC}">
              <c16:uniqueId val="{00000000-F748-4F4A-BE94-8245DE020A98}"/>
            </c:ext>
          </c:extLst>
        </c:ser>
        <c:ser>
          <c:idx val="1"/>
          <c:order val="1"/>
          <c:tx>
            <c:strRef>
              <c:f>Sheet1!$A$3</c:f>
              <c:strCache>
                <c:ptCount val="1"/>
                <c:pt idx="0">
                  <c:v>Adverse Drug Events</c:v>
                </c:pt>
              </c:strCache>
            </c:strRef>
          </c:tx>
          <c:spPr>
            <a:solidFill>
              <a:srgbClr val="0072C6"/>
            </a:solidFill>
            <a:ln>
              <a:noFill/>
            </a:ln>
            <a:effectLst/>
          </c:spPr>
          <c:invertIfNegative val="0"/>
          <c:dLbls>
            <c:spPr>
              <a:noFill/>
              <a:ln>
                <a:noFill/>
              </a:ln>
              <a:effectLst/>
            </c:spPr>
            <c:txPr>
              <a:bodyPr rot="0" vert="horz"/>
              <a:lstStyle/>
              <a:p>
                <a:pPr>
                  <a:defRPr baseline="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4"/>
                <c:pt idx="0">
                  <c:v>2014</c:v>
                </c:pt>
                <c:pt idx="1">
                  <c:v>2015</c:v>
                </c:pt>
                <c:pt idx="2">
                  <c:v>2016</c:v>
                </c:pt>
                <c:pt idx="3">
                  <c:v>2017</c:v>
                </c:pt>
              </c:strCache>
            </c:strRef>
          </c:cat>
          <c:val>
            <c:numRef>
              <c:f>Sheet1!$B$3:$I$3</c:f>
              <c:numCache>
                <c:formatCode>0.0</c:formatCode>
                <c:ptCount val="4"/>
                <c:pt idx="0">
                  <c:v>33.700000000000003</c:v>
                </c:pt>
                <c:pt idx="1">
                  <c:v>30</c:v>
                </c:pt>
                <c:pt idx="2">
                  <c:v>27.1</c:v>
                </c:pt>
                <c:pt idx="3">
                  <c:v>24.2</c:v>
                </c:pt>
              </c:numCache>
            </c:numRef>
          </c:val>
          <c:extLst>
            <c:ext xmlns:c16="http://schemas.microsoft.com/office/drawing/2014/chart" uri="{C3380CC4-5D6E-409C-BE32-E72D297353CC}">
              <c16:uniqueId val="{00000001-F748-4F4A-BE94-8245DE020A98}"/>
            </c:ext>
          </c:extLst>
        </c:ser>
        <c:ser>
          <c:idx val="2"/>
          <c:order val="2"/>
          <c:tx>
            <c:strRef>
              <c:f>Sheet1!$A$4</c:f>
              <c:strCache>
                <c:ptCount val="1"/>
                <c:pt idx="0">
                  <c:v>Physician-Diagnosed Catheter-Associated 
Urinary Tract Infections </c:v>
                </c:pt>
              </c:strCache>
            </c:strRef>
          </c:tx>
          <c:spPr>
            <a:solidFill>
              <a:srgbClr val="AABA0A"/>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4"/>
                <c:pt idx="0">
                  <c:v>2014</c:v>
                </c:pt>
                <c:pt idx="1">
                  <c:v>2015</c:v>
                </c:pt>
                <c:pt idx="2">
                  <c:v>2016</c:v>
                </c:pt>
                <c:pt idx="3">
                  <c:v>2017</c:v>
                </c:pt>
              </c:strCache>
            </c:strRef>
          </c:cat>
          <c:val>
            <c:numRef>
              <c:f>Sheet1!$B$4:$I$4</c:f>
              <c:numCache>
                <c:formatCode>0.0</c:formatCode>
                <c:ptCount val="4"/>
                <c:pt idx="0">
                  <c:v>5.7</c:v>
                </c:pt>
                <c:pt idx="1">
                  <c:v>6.4</c:v>
                </c:pt>
                <c:pt idx="2">
                  <c:v>5.7</c:v>
                </c:pt>
                <c:pt idx="3">
                  <c:v>5.4</c:v>
                </c:pt>
              </c:numCache>
            </c:numRef>
          </c:val>
          <c:extLst>
            <c:ext xmlns:c16="http://schemas.microsoft.com/office/drawing/2014/chart" uri="{C3380CC4-5D6E-409C-BE32-E72D297353CC}">
              <c16:uniqueId val="{00000002-F748-4F4A-BE94-8245DE020A98}"/>
            </c:ext>
          </c:extLst>
        </c:ser>
        <c:ser>
          <c:idx val="3"/>
          <c:order val="3"/>
          <c:tx>
            <c:strRef>
              <c:f>Sheet1!$A$5</c:f>
              <c:strCache>
                <c:ptCount val="1"/>
                <c:pt idx="0">
                  <c:v>Falls</c:v>
                </c:pt>
              </c:strCache>
            </c:strRef>
          </c:tx>
          <c:spPr>
            <a:solidFill>
              <a:srgbClr val="FFFFFF"/>
            </a:solidFill>
            <a:ln>
              <a:solidFill>
                <a:schemeClr val="tx1"/>
              </a:solid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4"/>
                <c:pt idx="0">
                  <c:v>2014</c:v>
                </c:pt>
                <c:pt idx="1">
                  <c:v>2015</c:v>
                </c:pt>
                <c:pt idx="2">
                  <c:v>2016</c:v>
                </c:pt>
                <c:pt idx="3">
                  <c:v>2017</c:v>
                </c:pt>
              </c:strCache>
            </c:strRef>
          </c:cat>
          <c:val>
            <c:numRef>
              <c:f>Sheet1!$B$5:$I$5</c:f>
              <c:numCache>
                <c:formatCode>0.0</c:formatCode>
                <c:ptCount val="4"/>
                <c:pt idx="0">
                  <c:v>8</c:v>
                </c:pt>
                <c:pt idx="1">
                  <c:v>7.6</c:v>
                </c:pt>
                <c:pt idx="2">
                  <c:v>7.5</c:v>
                </c:pt>
                <c:pt idx="3">
                  <c:v>7.6</c:v>
                </c:pt>
              </c:numCache>
            </c:numRef>
          </c:val>
          <c:extLst>
            <c:ext xmlns:c16="http://schemas.microsoft.com/office/drawing/2014/chart" uri="{C3380CC4-5D6E-409C-BE32-E72D297353CC}">
              <c16:uniqueId val="{00000003-F748-4F4A-BE94-8245DE020A98}"/>
            </c:ext>
          </c:extLst>
        </c:ser>
        <c:ser>
          <c:idx val="4"/>
          <c:order val="4"/>
          <c:tx>
            <c:strRef>
              <c:f>Sheet1!$A$6</c:f>
              <c:strCache>
                <c:ptCount val="1"/>
                <c:pt idx="0">
                  <c:v>Clostridioides difficile 
Infections</c:v>
                </c:pt>
              </c:strCache>
            </c:strRef>
          </c:tx>
          <c:spPr>
            <a:solidFill>
              <a:schemeClr val="accent3">
                <a:lumMod val="40000"/>
                <a:lumOff val="60000"/>
              </a:schemeClr>
            </a:solidFill>
            <a:ln>
              <a:noFill/>
            </a:ln>
            <a:effectLst/>
          </c:spPr>
          <c:invertIfNegative val="0"/>
          <c:dLbls>
            <c:dLbl>
              <c:idx val="0"/>
              <c:spPr>
                <a:noFill/>
                <a:ln>
                  <a:noFill/>
                </a:ln>
                <a:effectLst/>
              </c:spPr>
              <c:txPr>
                <a:bodyPr rot="0" vert="horz"/>
                <a:lstStyle/>
                <a:p>
                  <a:pPr>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748-4F4A-BE94-8245DE020A98}"/>
                </c:ext>
              </c:extLst>
            </c:dLbl>
            <c:dLbl>
              <c:idx val="2"/>
              <c:layout>
                <c:manualLayout>
                  <c:x val="0"/>
                  <c:y val="5.6116722783389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E8-4842-A2F9-2F92B262B3CB}"/>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4"/>
                <c:pt idx="0">
                  <c:v>2014</c:v>
                </c:pt>
                <c:pt idx="1">
                  <c:v>2015</c:v>
                </c:pt>
                <c:pt idx="2">
                  <c:v>2016</c:v>
                </c:pt>
                <c:pt idx="3">
                  <c:v>2017</c:v>
                </c:pt>
              </c:strCache>
            </c:strRef>
          </c:cat>
          <c:val>
            <c:numRef>
              <c:f>Sheet1!$B$6:$I$6</c:f>
              <c:numCache>
                <c:formatCode>0.0</c:formatCode>
                <c:ptCount val="4"/>
                <c:pt idx="0">
                  <c:v>2.9</c:v>
                </c:pt>
                <c:pt idx="1">
                  <c:v>2.6</c:v>
                </c:pt>
                <c:pt idx="2">
                  <c:v>2.5</c:v>
                </c:pt>
                <c:pt idx="3">
                  <c:v>1.8</c:v>
                </c:pt>
              </c:numCache>
            </c:numRef>
          </c:val>
          <c:extLst>
            <c:ext xmlns:c16="http://schemas.microsoft.com/office/drawing/2014/chart" uri="{C3380CC4-5D6E-409C-BE32-E72D297353CC}">
              <c16:uniqueId val="{00000005-F748-4F4A-BE94-8245DE020A98}"/>
            </c:ext>
          </c:extLst>
        </c:ser>
        <c:ser>
          <c:idx val="5"/>
          <c:order val="5"/>
          <c:tx>
            <c:strRef>
              <c:f>Sheet1!$A$7</c:f>
              <c:strCache>
                <c:ptCount val="1"/>
                <c:pt idx="0">
                  <c:v>Lower Frequency 
HACs</c:v>
                </c:pt>
              </c:strCache>
            </c:strRef>
          </c:tx>
          <c:spPr>
            <a:solidFill>
              <a:schemeClr val="accent1">
                <a:lumMod val="40000"/>
                <a:lumOff val="60000"/>
              </a:schemeClr>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4"/>
                <c:pt idx="0">
                  <c:v>2014</c:v>
                </c:pt>
                <c:pt idx="1">
                  <c:v>2015</c:v>
                </c:pt>
                <c:pt idx="2">
                  <c:v>2016</c:v>
                </c:pt>
                <c:pt idx="3">
                  <c:v>2017</c:v>
                </c:pt>
              </c:strCache>
            </c:strRef>
          </c:cat>
          <c:val>
            <c:numRef>
              <c:f>Sheet1!$B$7:$I$7</c:f>
              <c:numCache>
                <c:formatCode>0.0</c:formatCode>
                <c:ptCount val="4"/>
                <c:pt idx="0">
                  <c:v>7.2</c:v>
                </c:pt>
                <c:pt idx="1">
                  <c:v>6.1</c:v>
                </c:pt>
                <c:pt idx="2">
                  <c:v>6.5</c:v>
                </c:pt>
                <c:pt idx="3">
                  <c:v>6.7</c:v>
                </c:pt>
              </c:numCache>
            </c:numRef>
          </c:val>
          <c:extLst>
            <c:ext xmlns:c16="http://schemas.microsoft.com/office/drawing/2014/chart" uri="{C3380CC4-5D6E-409C-BE32-E72D297353CC}">
              <c16:uniqueId val="{00000006-F748-4F4A-BE94-8245DE020A98}"/>
            </c:ext>
          </c:extLst>
        </c:ser>
        <c:ser>
          <c:idx val="6"/>
          <c:order val="6"/>
          <c:tx>
            <c:strRef>
              <c:f>Sheet1!$A$8</c:f>
              <c:strCache>
                <c:ptCount val="1"/>
                <c:pt idx="0">
                  <c:v>All Other HACs</c:v>
                </c:pt>
              </c:strCache>
            </c:strRef>
          </c:tx>
          <c:spPr>
            <a:pattFill prst="pct20">
              <a:fgClr>
                <a:srgbClr val="000000"/>
              </a:fgClr>
              <a:bgClr>
                <a:schemeClr val="bg1"/>
              </a:bgClr>
            </a:patt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4"/>
                <c:pt idx="0">
                  <c:v>2014</c:v>
                </c:pt>
                <c:pt idx="1">
                  <c:v>2015</c:v>
                </c:pt>
                <c:pt idx="2">
                  <c:v>2016</c:v>
                </c:pt>
                <c:pt idx="3">
                  <c:v>2017</c:v>
                </c:pt>
              </c:strCache>
            </c:strRef>
          </c:cat>
          <c:val>
            <c:numRef>
              <c:f>Sheet1!$B$8:$I$8</c:f>
              <c:numCache>
                <c:formatCode>0.0</c:formatCode>
                <c:ptCount val="4"/>
                <c:pt idx="0">
                  <c:v>19.600000000000001</c:v>
                </c:pt>
                <c:pt idx="1">
                  <c:v>16.100000000000001</c:v>
                </c:pt>
                <c:pt idx="2">
                  <c:v>15.7</c:v>
                </c:pt>
                <c:pt idx="3">
                  <c:v>17.2</c:v>
                </c:pt>
              </c:numCache>
            </c:numRef>
          </c:val>
          <c:extLst>
            <c:ext xmlns:c16="http://schemas.microsoft.com/office/drawing/2014/chart" uri="{C3380CC4-5D6E-409C-BE32-E72D297353CC}">
              <c16:uniqueId val="{00000007-F748-4F4A-BE94-8245DE020A98}"/>
            </c:ext>
          </c:extLst>
        </c:ser>
        <c:dLbls>
          <c:showLegendKey val="0"/>
          <c:showVal val="0"/>
          <c:showCatName val="0"/>
          <c:showSerName val="0"/>
          <c:showPercent val="0"/>
          <c:showBubbleSize val="0"/>
        </c:dLbls>
        <c:gapWidth val="150"/>
        <c:overlap val="100"/>
        <c:axId val="1144553983"/>
        <c:axId val="928837727"/>
      </c:barChart>
      <c:catAx>
        <c:axId val="1144553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928837727"/>
        <c:crosses val="autoZero"/>
        <c:auto val="1"/>
        <c:lblAlgn val="ctr"/>
        <c:lblOffset val="100"/>
        <c:noMultiLvlLbl val="0"/>
      </c:catAx>
      <c:valAx>
        <c:axId val="928837727"/>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a:t>Rate per 1,000 Discharges</a:t>
                </a:r>
              </a:p>
            </c:rich>
          </c:tx>
          <c:overlay val="0"/>
          <c:spPr>
            <a:noFill/>
            <a:ln>
              <a:noFill/>
            </a:ln>
            <a:effectLst/>
          </c:spPr>
        </c:title>
        <c:numFmt formatCode="0" sourceLinked="0"/>
        <c:majorTickMark val="out"/>
        <c:minorTickMark val="none"/>
        <c:tickLblPos val="nextTo"/>
        <c:spPr>
          <a:noFill/>
          <a:ln>
            <a:solidFill>
              <a:schemeClr val="tx1">
                <a:lumMod val="15000"/>
                <a:lumOff val="85000"/>
              </a:schemeClr>
            </a:solidFill>
          </a:ln>
          <a:effectLst/>
        </c:spPr>
        <c:txPr>
          <a:bodyPr rot="-60000000" vert="horz"/>
          <a:lstStyle/>
          <a:p>
            <a:pPr>
              <a:defRPr/>
            </a:pPr>
            <a:endParaRPr lang="en-US"/>
          </a:p>
        </c:txPr>
        <c:crossAx val="1144553983"/>
        <c:crosses val="autoZero"/>
        <c:crossBetween val="between"/>
        <c:majorUnit val="20"/>
      </c:valAx>
      <c:spPr>
        <a:noFill/>
        <a:ln>
          <a:noFill/>
        </a:ln>
        <a:effectLst/>
      </c:spPr>
    </c:plotArea>
    <c:legend>
      <c:legendPos val="r"/>
      <c:layout>
        <c:manualLayout>
          <c:xMode val="edge"/>
          <c:yMode val="edge"/>
          <c:x val="0.66529187323806749"/>
          <c:y val="0"/>
          <c:w val="0.32768870701624764"/>
          <c:h val="1"/>
        </c:manualLayout>
      </c:layout>
      <c:overlay val="0"/>
      <c:spPr>
        <a:noFill/>
        <a:ln>
          <a:noFill/>
        </a:ln>
        <a:effectLst/>
      </c:spPr>
      <c:txPr>
        <a:bodyPr rot="0" vert="horz"/>
        <a:lstStyle/>
        <a:p>
          <a:pPr>
            <a:defRPr sz="1400" baseline="0"/>
          </a:pPr>
          <a:endParaRPr lang="en-US"/>
        </a:p>
      </c:txPr>
    </c:legend>
    <c:plotVisOnly val="1"/>
    <c:dispBlanksAs val="gap"/>
    <c:showDLblsOverMax val="0"/>
  </c:chart>
  <c:spPr>
    <a:noFill/>
    <a:ln>
      <a:noFill/>
    </a:ln>
    <a:effectLst/>
  </c:spPr>
  <c:txPr>
    <a:bodyPr/>
    <a:lstStyle/>
    <a:p>
      <a:pPr>
        <a:defRPr sz="16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0240931422033"/>
          <c:y val="0.11030621172353455"/>
          <c:w val="0.89119759068577964"/>
          <c:h val="0.79125059651634455"/>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Sheet1!$A$2:$A$6</c:f>
              <c:numCache>
                <c:formatCode>General</c:formatCode>
                <c:ptCount val="5"/>
                <c:pt idx="0">
                  <c:v>2013</c:v>
                </c:pt>
                <c:pt idx="1">
                  <c:v>2014</c:v>
                </c:pt>
                <c:pt idx="2">
                  <c:v>2015</c:v>
                </c:pt>
                <c:pt idx="3">
                  <c:v>2016</c:v>
                </c:pt>
                <c:pt idx="4">
                  <c:v>2017</c:v>
                </c:pt>
              </c:numCache>
            </c:numRef>
          </c:cat>
          <c:val>
            <c:numRef>
              <c:f>Sheet1!$B$2:$B$6</c:f>
              <c:numCache>
                <c:formatCode>0.0</c:formatCode>
                <c:ptCount val="5"/>
                <c:pt idx="0">
                  <c:v>5.27</c:v>
                </c:pt>
                <c:pt idx="1">
                  <c:v>5.12</c:v>
                </c:pt>
                <c:pt idx="2">
                  <c:v>5.09</c:v>
                </c:pt>
                <c:pt idx="3">
                  <c:v>5.04</c:v>
                </c:pt>
                <c:pt idx="4">
                  <c:v>4.79</c:v>
                </c:pt>
              </c:numCache>
            </c:numRef>
          </c:val>
          <c:smooth val="0"/>
          <c:extLst>
            <c:ext xmlns:c16="http://schemas.microsoft.com/office/drawing/2014/chart" uri="{C3380CC4-5D6E-409C-BE32-E72D297353CC}">
              <c16:uniqueId val="{00000001-27C2-4107-B9D0-621286DBC3EB}"/>
            </c:ext>
          </c:extLst>
        </c:ser>
        <c:ser>
          <c:idx val="0"/>
          <c:order val="1"/>
          <c:tx>
            <c:strRef>
              <c:f>Sheet1!$C$1</c:f>
              <c:strCache>
                <c:ptCount val="1"/>
                <c:pt idx="0">
                  <c:v>Male</c:v>
                </c:pt>
              </c:strCache>
            </c:strRef>
          </c:tx>
          <c:spPr>
            <a:ln>
              <a:solidFill>
                <a:srgbClr val="0072C6"/>
              </a:solidFill>
            </a:ln>
          </c:spPr>
          <c:marker>
            <c:symbol val="square"/>
            <c:size val="7"/>
            <c:spPr>
              <a:solidFill>
                <a:srgbClr val="0072C6"/>
              </a:solidFill>
              <a:ln>
                <a:noFill/>
              </a:ln>
            </c:spPr>
          </c:marker>
          <c:cat>
            <c:numRef>
              <c:f>Sheet1!$A$2:$A$6</c:f>
              <c:numCache>
                <c:formatCode>General</c:formatCode>
                <c:ptCount val="5"/>
                <c:pt idx="0">
                  <c:v>2013</c:v>
                </c:pt>
                <c:pt idx="1">
                  <c:v>2014</c:v>
                </c:pt>
                <c:pt idx="2">
                  <c:v>2015</c:v>
                </c:pt>
                <c:pt idx="3">
                  <c:v>2016</c:v>
                </c:pt>
                <c:pt idx="4">
                  <c:v>2017</c:v>
                </c:pt>
              </c:numCache>
            </c:numRef>
          </c:cat>
          <c:val>
            <c:numRef>
              <c:f>Sheet1!$C$2:$C$6</c:f>
              <c:numCache>
                <c:formatCode>0.0</c:formatCode>
                <c:ptCount val="5"/>
                <c:pt idx="0">
                  <c:v>6.6</c:v>
                </c:pt>
                <c:pt idx="1">
                  <c:v>6.41</c:v>
                </c:pt>
                <c:pt idx="2">
                  <c:v>6.35</c:v>
                </c:pt>
                <c:pt idx="3">
                  <c:v>6.27</c:v>
                </c:pt>
                <c:pt idx="4">
                  <c:v>5.91</c:v>
                </c:pt>
              </c:numCache>
            </c:numRef>
          </c:val>
          <c:smooth val="0"/>
          <c:extLst>
            <c:ext xmlns:c16="http://schemas.microsoft.com/office/drawing/2014/chart" uri="{C3380CC4-5D6E-409C-BE32-E72D297353CC}">
              <c16:uniqueId val="{00000001-C42E-486D-8918-9361601CA584}"/>
            </c:ext>
          </c:extLst>
        </c:ser>
        <c:ser>
          <c:idx val="1"/>
          <c:order val="2"/>
          <c:tx>
            <c:strRef>
              <c:f>Sheet1!$D$1</c:f>
              <c:strCache>
                <c:ptCount val="1"/>
                <c:pt idx="0">
                  <c:v>Female</c:v>
                </c:pt>
              </c:strCache>
            </c:strRef>
          </c:tx>
          <c:spPr>
            <a:ln>
              <a:solidFill>
                <a:srgbClr val="AABA0A"/>
              </a:solidFill>
            </a:ln>
          </c:spPr>
          <c:marker>
            <c:symbol val="triangle"/>
            <c:size val="8"/>
            <c:spPr>
              <a:solidFill>
                <a:srgbClr val="AABA0A"/>
              </a:solidFill>
              <a:ln>
                <a:noFill/>
              </a:ln>
            </c:spPr>
          </c:marker>
          <c:cat>
            <c:numRef>
              <c:f>Sheet1!$A$2:$A$6</c:f>
              <c:numCache>
                <c:formatCode>General</c:formatCode>
                <c:ptCount val="5"/>
                <c:pt idx="0">
                  <c:v>2013</c:v>
                </c:pt>
                <c:pt idx="1">
                  <c:v>2014</c:v>
                </c:pt>
                <c:pt idx="2">
                  <c:v>2015</c:v>
                </c:pt>
                <c:pt idx="3">
                  <c:v>2016</c:v>
                </c:pt>
                <c:pt idx="4">
                  <c:v>2017</c:v>
                </c:pt>
              </c:numCache>
            </c:numRef>
          </c:cat>
          <c:val>
            <c:numRef>
              <c:f>Sheet1!$D$2:$D$6</c:f>
              <c:numCache>
                <c:formatCode>0.0</c:formatCode>
                <c:ptCount val="5"/>
                <c:pt idx="0">
                  <c:v>4.71</c:v>
                </c:pt>
                <c:pt idx="1">
                  <c:v>4.57</c:v>
                </c:pt>
                <c:pt idx="2">
                  <c:v>4.53</c:v>
                </c:pt>
                <c:pt idx="3">
                  <c:v>4.47</c:v>
                </c:pt>
                <c:pt idx="4">
                  <c:v>4.2699999999999996</c:v>
                </c:pt>
              </c:numCache>
            </c:numRef>
          </c:val>
          <c:smooth val="0"/>
          <c:extLst>
            <c:ext xmlns:c16="http://schemas.microsoft.com/office/drawing/2014/chart" uri="{C3380CC4-5D6E-409C-BE32-E72D297353CC}">
              <c16:uniqueId val="{00000002-28FF-4376-B068-C2B0B850C39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
          <c:min val="0"/>
        </c:scaling>
        <c:delete val="0"/>
        <c:axPos val="l"/>
        <c:majorGridlines/>
        <c:title>
          <c:tx>
            <c:rich>
              <a:bodyPr rot="-5400000" vert="horz"/>
              <a:lstStyle/>
              <a:p>
                <a:pPr>
                  <a:defRPr/>
                </a:pPr>
                <a:r>
                  <a:rPr lang="en-US" dirty="0"/>
                  <a:t>Percent</a:t>
                </a:r>
              </a:p>
            </c:rich>
          </c:tx>
          <c:layout>
            <c:manualLayout>
              <c:xMode val="edge"/>
              <c:yMode val="edge"/>
              <c:x val="0"/>
              <c:y val="0.4011778712320051"/>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56692913385822E-2"/>
          <c:y val="0.11030621172353455"/>
          <c:w val="0.90354330708661412"/>
          <c:h val="0.79125059651634455"/>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Sheet1!$A$2:$A$6</c:f>
              <c:numCache>
                <c:formatCode>General</c:formatCode>
                <c:ptCount val="5"/>
                <c:pt idx="0">
                  <c:v>2013</c:v>
                </c:pt>
                <c:pt idx="1">
                  <c:v>2014</c:v>
                </c:pt>
                <c:pt idx="2">
                  <c:v>2015</c:v>
                </c:pt>
                <c:pt idx="3">
                  <c:v>2016</c:v>
                </c:pt>
                <c:pt idx="4">
                  <c:v>2017</c:v>
                </c:pt>
              </c:numCache>
            </c:numRef>
          </c:cat>
          <c:val>
            <c:numRef>
              <c:f>Sheet1!$B$2:$B$6</c:f>
              <c:numCache>
                <c:formatCode>0.0</c:formatCode>
                <c:ptCount val="5"/>
                <c:pt idx="0">
                  <c:v>4.88</c:v>
                </c:pt>
                <c:pt idx="1">
                  <c:v>4.42</c:v>
                </c:pt>
                <c:pt idx="2">
                  <c:v>3.68</c:v>
                </c:pt>
                <c:pt idx="3">
                  <c:v>3</c:v>
                </c:pt>
                <c:pt idx="4">
                  <c:v>2.17</c:v>
                </c:pt>
              </c:numCache>
            </c:numRef>
          </c:val>
          <c:smooth val="0"/>
          <c:extLst>
            <c:ext xmlns:c16="http://schemas.microsoft.com/office/drawing/2014/chart" uri="{C3380CC4-5D6E-409C-BE32-E72D297353CC}">
              <c16:uniqueId val="{00000001-27C2-4107-B9D0-621286DBC3EB}"/>
            </c:ext>
          </c:extLst>
        </c:ser>
        <c:ser>
          <c:idx val="0"/>
          <c:order val="1"/>
          <c:tx>
            <c:strRef>
              <c:f>Sheet1!$C$1</c:f>
              <c:strCache>
                <c:ptCount val="1"/>
                <c:pt idx="0">
                  <c:v>White</c:v>
                </c:pt>
              </c:strCache>
            </c:strRef>
          </c:tx>
          <c:spPr>
            <a:ln>
              <a:solidFill>
                <a:srgbClr val="0072C6"/>
              </a:solidFill>
            </a:ln>
          </c:spPr>
          <c:marker>
            <c:symbol val="square"/>
            <c:size val="7"/>
            <c:spPr>
              <a:solidFill>
                <a:srgbClr val="0072C6"/>
              </a:solidFill>
              <a:ln>
                <a:noFill/>
              </a:ln>
            </c:spPr>
          </c:marker>
          <c:cat>
            <c:numRef>
              <c:f>Sheet1!$A$2:$A$6</c:f>
              <c:numCache>
                <c:formatCode>General</c:formatCode>
                <c:ptCount val="5"/>
                <c:pt idx="0">
                  <c:v>2013</c:v>
                </c:pt>
                <c:pt idx="1">
                  <c:v>2014</c:v>
                </c:pt>
                <c:pt idx="2">
                  <c:v>2015</c:v>
                </c:pt>
                <c:pt idx="3">
                  <c:v>2016</c:v>
                </c:pt>
                <c:pt idx="4">
                  <c:v>2017</c:v>
                </c:pt>
              </c:numCache>
            </c:numRef>
          </c:cat>
          <c:val>
            <c:numRef>
              <c:f>Sheet1!$C$2:$C$6</c:f>
              <c:numCache>
                <c:formatCode>0.0</c:formatCode>
                <c:ptCount val="5"/>
                <c:pt idx="0">
                  <c:v>5.24</c:v>
                </c:pt>
                <c:pt idx="1">
                  <c:v>4.79</c:v>
                </c:pt>
                <c:pt idx="2">
                  <c:v>4.01</c:v>
                </c:pt>
                <c:pt idx="3">
                  <c:v>3.3</c:v>
                </c:pt>
                <c:pt idx="4">
                  <c:v>2.39</c:v>
                </c:pt>
              </c:numCache>
            </c:numRef>
          </c:val>
          <c:smooth val="0"/>
          <c:extLst>
            <c:ext xmlns:c16="http://schemas.microsoft.com/office/drawing/2014/chart" uri="{C3380CC4-5D6E-409C-BE32-E72D297353CC}">
              <c16:uniqueId val="{00000001-C42E-486D-8918-9361601CA584}"/>
            </c:ext>
          </c:extLst>
        </c:ser>
        <c:ser>
          <c:idx val="1"/>
          <c:order val="2"/>
          <c:tx>
            <c:strRef>
              <c:f>Sheet1!$F$1</c:f>
              <c:strCache>
                <c:ptCount val="1"/>
                <c:pt idx="0">
                  <c:v>Black</c:v>
                </c:pt>
              </c:strCache>
            </c:strRef>
          </c:tx>
          <c:spPr>
            <a:ln>
              <a:solidFill>
                <a:srgbClr val="AABA0A"/>
              </a:solidFill>
            </a:ln>
          </c:spPr>
          <c:marker>
            <c:symbol val="triangle"/>
            <c:size val="9"/>
            <c:spPr>
              <a:solidFill>
                <a:srgbClr val="AABA0A"/>
              </a:solidFill>
              <a:ln>
                <a:noFill/>
              </a:ln>
            </c:spPr>
          </c:marker>
          <c:cat>
            <c:numRef>
              <c:f>Sheet1!$A$2:$A$6</c:f>
              <c:numCache>
                <c:formatCode>General</c:formatCode>
                <c:ptCount val="5"/>
                <c:pt idx="0">
                  <c:v>2013</c:v>
                </c:pt>
                <c:pt idx="1">
                  <c:v>2014</c:v>
                </c:pt>
                <c:pt idx="2">
                  <c:v>2015</c:v>
                </c:pt>
                <c:pt idx="3">
                  <c:v>2016</c:v>
                </c:pt>
                <c:pt idx="4">
                  <c:v>2017</c:v>
                </c:pt>
              </c:numCache>
            </c:numRef>
          </c:cat>
          <c:val>
            <c:numRef>
              <c:f>Sheet1!$F$2:$F$6</c:f>
              <c:numCache>
                <c:formatCode>0.0</c:formatCode>
                <c:ptCount val="5"/>
                <c:pt idx="0">
                  <c:v>3.46</c:v>
                </c:pt>
                <c:pt idx="1">
                  <c:v>3.1</c:v>
                </c:pt>
                <c:pt idx="2">
                  <c:v>2.57</c:v>
                </c:pt>
                <c:pt idx="3">
                  <c:v>2.06</c:v>
                </c:pt>
                <c:pt idx="4">
                  <c:v>1.47</c:v>
                </c:pt>
              </c:numCache>
            </c:numRef>
          </c:val>
          <c:smooth val="0"/>
          <c:extLst>
            <c:ext xmlns:c16="http://schemas.microsoft.com/office/drawing/2014/chart" uri="{C3380CC4-5D6E-409C-BE32-E72D297353CC}">
              <c16:uniqueId val="{00000002-28FF-4376-B068-C2B0B850C39E}"/>
            </c:ext>
          </c:extLst>
        </c:ser>
        <c:ser>
          <c:idx val="2"/>
          <c:order val="3"/>
          <c:tx>
            <c:strRef>
              <c:f>Sheet1!$E$1</c:f>
              <c:strCache>
                <c:ptCount val="1"/>
                <c:pt idx="0">
                  <c:v>Asian</c:v>
                </c:pt>
              </c:strCache>
            </c:strRef>
          </c:tx>
          <c:spPr>
            <a:ln>
              <a:solidFill>
                <a:srgbClr val="996633"/>
              </a:solidFill>
            </a:ln>
          </c:spPr>
          <c:marker>
            <c:symbol val="diamond"/>
            <c:size val="9"/>
            <c:spPr>
              <a:solidFill>
                <a:srgbClr val="996633"/>
              </a:solidFill>
              <a:ln>
                <a:noFill/>
              </a:ln>
            </c:spPr>
          </c:marker>
          <c:cat>
            <c:numRef>
              <c:f>Sheet1!$A$2:$A$6</c:f>
              <c:numCache>
                <c:formatCode>General</c:formatCode>
                <c:ptCount val="5"/>
                <c:pt idx="0">
                  <c:v>2013</c:v>
                </c:pt>
                <c:pt idx="1">
                  <c:v>2014</c:v>
                </c:pt>
                <c:pt idx="2">
                  <c:v>2015</c:v>
                </c:pt>
                <c:pt idx="3">
                  <c:v>2016</c:v>
                </c:pt>
                <c:pt idx="4">
                  <c:v>2017</c:v>
                </c:pt>
              </c:numCache>
            </c:numRef>
          </c:cat>
          <c:val>
            <c:numRef>
              <c:f>Sheet1!$E$2:$E$6</c:f>
              <c:numCache>
                <c:formatCode>0.0</c:formatCode>
                <c:ptCount val="5"/>
                <c:pt idx="0">
                  <c:v>3.44</c:v>
                </c:pt>
                <c:pt idx="1">
                  <c:v>3</c:v>
                </c:pt>
                <c:pt idx="2">
                  <c:v>2.09</c:v>
                </c:pt>
                <c:pt idx="3">
                  <c:v>1.81</c:v>
                </c:pt>
                <c:pt idx="4">
                  <c:v>1.29</c:v>
                </c:pt>
              </c:numCache>
            </c:numRef>
          </c:val>
          <c:smooth val="0"/>
          <c:extLst>
            <c:ext xmlns:c16="http://schemas.microsoft.com/office/drawing/2014/chart" uri="{C3380CC4-5D6E-409C-BE32-E72D297353CC}">
              <c16:uniqueId val="{00000003-17C8-44B1-BF83-5ABFEB494230}"/>
            </c:ext>
          </c:extLst>
        </c:ser>
        <c:ser>
          <c:idx val="4"/>
          <c:order val="4"/>
          <c:tx>
            <c:strRef>
              <c:f>Sheet1!$D$1</c:f>
              <c:strCache>
                <c:ptCount val="1"/>
                <c:pt idx="0">
                  <c:v>AI/AN</c:v>
                </c:pt>
              </c:strCache>
            </c:strRef>
          </c:tx>
          <c:spPr>
            <a:ln w="25400">
              <a:solidFill>
                <a:srgbClr val="548235"/>
              </a:solidFill>
            </a:ln>
          </c:spPr>
          <c:marker>
            <c:symbol val="star"/>
            <c:size val="9"/>
            <c:spPr>
              <a:ln>
                <a:solidFill>
                  <a:srgbClr val="548235"/>
                </a:solidFill>
              </a:ln>
            </c:spPr>
          </c:marker>
          <c:cat>
            <c:numRef>
              <c:f>Sheet1!$A$2:$A$6</c:f>
              <c:numCache>
                <c:formatCode>General</c:formatCode>
                <c:ptCount val="5"/>
                <c:pt idx="0">
                  <c:v>2013</c:v>
                </c:pt>
                <c:pt idx="1">
                  <c:v>2014</c:v>
                </c:pt>
                <c:pt idx="2">
                  <c:v>2015</c:v>
                </c:pt>
                <c:pt idx="3">
                  <c:v>2016</c:v>
                </c:pt>
                <c:pt idx="4">
                  <c:v>2017</c:v>
                </c:pt>
              </c:numCache>
            </c:numRef>
          </c:cat>
          <c:val>
            <c:numRef>
              <c:f>Sheet1!$D$2:$D$6</c:f>
              <c:numCache>
                <c:formatCode>0.0</c:formatCode>
                <c:ptCount val="5"/>
                <c:pt idx="0">
                  <c:v>5.21</c:v>
                </c:pt>
                <c:pt idx="1">
                  <c:v>4.54</c:v>
                </c:pt>
                <c:pt idx="2">
                  <c:v>3.8</c:v>
                </c:pt>
                <c:pt idx="3">
                  <c:v>3.3</c:v>
                </c:pt>
                <c:pt idx="4">
                  <c:v>2.73</c:v>
                </c:pt>
              </c:numCache>
            </c:numRef>
          </c:val>
          <c:smooth val="0"/>
          <c:extLst>
            <c:ext xmlns:c16="http://schemas.microsoft.com/office/drawing/2014/chart" uri="{C3380CC4-5D6E-409C-BE32-E72D297353CC}">
              <c16:uniqueId val="{00000004-7DE5-48C3-8B0A-5876AF5C0D29}"/>
            </c:ext>
          </c:extLst>
        </c:ser>
        <c:ser>
          <c:idx val="5"/>
          <c:order val="5"/>
          <c:tx>
            <c:strRef>
              <c:f>Sheet1!$G$1</c:f>
              <c:strCache>
                <c:ptCount val="1"/>
                <c:pt idx="0">
                  <c:v>NHPI</c:v>
                </c:pt>
              </c:strCache>
            </c:strRef>
          </c:tx>
          <c:spPr>
            <a:ln>
              <a:solidFill>
                <a:srgbClr val="F79646">
                  <a:lumMod val="75000"/>
                </a:srgbClr>
              </a:solidFill>
            </a:ln>
          </c:spPr>
          <c:marker>
            <c:symbol val="x"/>
            <c:size val="7"/>
            <c:spPr>
              <a:noFill/>
              <a:ln>
                <a:solidFill>
                  <a:srgbClr val="F79646">
                    <a:lumMod val="75000"/>
                  </a:srgbClr>
                </a:solidFill>
              </a:ln>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0.0</c:formatCode>
                <c:ptCount val="5"/>
                <c:pt idx="0">
                  <c:v>4.34</c:v>
                </c:pt>
                <c:pt idx="1">
                  <c:v>3.21</c:v>
                </c:pt>
                <c:pt idx="2">
                  <c:v>2.83</c:v>
                </c:pt>
                <c:pt idx="3">
                  <c:v>2.15</c:v>
                </c:pt>
                <c:pt idx="4">
                  <c:v>1.66</c:v>
                </c:pt>
              </c:numCache>
            </c:numRef>
          </c:val>
          <c:smooth val="0"/>
          <c:extLst>
            <c:ext xmlns:c16="http://schemas.microsoft.com/office/drawing/2014/chart" uri="{C3380CC4-5D6E-409C-BE32-E72D297353CC}">
              <c16:uniqueId val="{00000005-7DE5-48C3-8B0A-5876AF5C0D29}"/>
            </c:ext>
          </c:extLst>
        </c:ser>
        <c:ser>
          <c:idx val="6"/>
          <c:order val="6"/>
          <c:tx>
            <c:strRef>
              <c:f>Sheet1!$H$1</c:f>
              <c:strCache>
                <c:ptCount val="1"/>
                <c:pt idx="0">
                  <c:v>Hispanic</c:v>
                </c:pt>
              </c:strCache>
            </c:strRef>
          </c:tx>
          <c:spPr>
            <a:ln>
              <a:solidFill>
                <a:sysClr val="window" lastClr="FFFFFF">
                  <a:lumMod val="65000"/>
                </a:sysClr>
              </a:solidFill>
            </a:ln>
          </c:spPr>
          <c:marker>
            <c:symbol val="plus"/>
            <c:size val="9"/>
            <c:spPr>
              <a:noFill/>
              <a:ln>
                <a:solidFill>
                  <a:sysClr val="window" lastClr="FFFFFF">
                    <a:lumMod val="65000"/>
                  </a:sysClr>
                </a:solidFill>
              </a:ln>
            </c:spPr>
          </c:marker>
          <c:cat>
            <c:numRef>
              <c:f>Sheet1!$A$2:$A$6</c:f>
              <c:numCache>
                <c:formatCode>General</c:formatCode>
                <c:ptCount val="5"/>
                <c:pt idx="0">
                  <c:v>2013</c:v>
                </c:pt>
                <c:pt idx="1">
                  <c:v>2014</c:v>
                </c:pt>
                <c:pt idx="2">
                  <c:v>2015</c:v>
                </c:pt>
                <c:pt idx="3">
                  <c:v>2016</c:v>
                </c:pt>
                <c:pt idx="4">
                  <c:v>2017</c:v>
                </c:pt>
              </c:numCache>
            </c:numRef>
          </c:cat>
          <c:val>
            <c:numRef>
              <c:f>Sheet1!$H$2:$H$6</c:f>
              <c:numCache>
                <c:formatCode>0.0</c:formatCode>
                <c:ptCount val="5"/>
                <c:pt idx="0">
                  <c:v>4.33</c:v>
                </c:pt>
                <c:pt idx="1">
                  <c:v>3.5</c:v>
                </c:pt>
                <c:pt idx="2">
                  <c:v>2.83</c:v>
                </c:pt>
                <c:pt idx="3">
                  <c:v>2.2200000000000002</c:v>
                </c:pt>
                <c:pt idx="4">
                  <c:v>1.66</c:v>
                </c:pt>
              </c:numCache>
            </c:numRef>
          </c:val>
          <c:smooth val="0"/>
          <c:extLst>
            <c:ext xmlns:c16="http://schemas.microsoft.com/office/drawing/2014/chart" uri="{C3380CC4-5D6E-409C-BE32-E72D297353CC}">
              <c16:uniqueId val="{00000006-7DE5-48C3-8B0A-5876AF5C0D29}"/>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6"/>
          <c:min val="0"/>
        </c:scaling>
        <c:delete val="0"/>
        <c:axPos val="l"/>
        <c:majorGridlines/>
        <c:title>
          <c:tx>
            <c:rich>
              <a:bodyPr rot="-5400000" vert="horz"/>
              <a:lstStyle/>
              <a:p>
                <a:pPr>
                  <a:defRPr/>
                </a:pPr>
                <a:r>
                  <a:rPr lang="en-US"/>
                  <a:t>Percent</a:t>
                </a:r>
              </a:p>
            </c:rich>
          </c:tx>
          <c:layout>
            <c:manualLayout>
              <c:xMode val="edge"/>
              <c:yMode val="edge"/>
              <c:x val="3.0271216097987751E-3"/>
              <c:y val="0.40496594175728035"/>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802687858462116E-2"/>
          <c:y val="9.992989337296837E-2"/>
          <c:w val="0.892712768542821"/>
          <c:h val="0.7753835276404402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2013</c:v>
                </c:pt>
                <c:pt idx="1">
                  <c:v>2014</c:v>
                </c:pt>
                <c:pt idx="2">
                  <c:v>2015</c:v>
                </c:pt>
                <c:pt idx="3">
                  <c:v>2016</c:v>
                </c:pt>
                <c:pt idx="4">
                  <c:v>2017</c:v>
                </c:pt>
              </c:numCache>
            </c:numRef>
          </c:cat>
          <c:val>
            <c:numRef>
              <c:f>Sheet1!$B$2:$B$6</c:f>
              <c:numCache>
                <c:formatCode>0.0</c:formatCode>
                <c:ptCount val="5"/>
                <c:pt idx="0">
                  <c:v>4.88</c:v>
                </c:pt>
                <c:pt idx="1">
                  <c:v>4.42</c:v>
                </c:pt>
                <c:pt idx="2">
                  <c:v>3.68</c:v>
                </c:pt>
                <c:pt idx="3">
                  <c:v>3</c:v>
                </c:pt>
                <c:pt idx="4">
                  <c:v>2.17</c:v>
                </c:pt>
              </c:numCache>
            </c:numRef>
          </c:val>
          <c:smooth val="0"/>
          <c:extLst>
            <c:ext xmlns:c16="http://schemas.microsoft.com/office/drawing/2014/chart" uri="{C3380CC4-5D6E-409C-BE32-E72D297353CC}">
              <c16:uniqueId val="{00000001-27C2-4107-B9D0-621286DBC3EB}"/>
            </c:ext>
          </c:extLst>
        </c:ser>
        <c:ser>
          <c:idx val="0"/>
          <c:order val="1"/>
          <c:tx>
            <c:strRef>
              <c:f>Sheet1!$C$1</c:f>
              <c:strCache>
                <c:ptCount val="1"/>
                <c:pt idx="0">
                  <c:v>Male</c:v>
                </c:pt>
              </c:strCache>
            </c:strRef>
          </c:tx>
          <c:spPr>
            <a:ln>
              <a:solidFill>
                <a:srgbClr val="0072C6"/>
              </a:solidFill>
            </a:ln>
          </c:spPr>
          <c:marker>
            <c:symbol val="square"/>
            <c:size val="7"/>
            <c:spPr>
              <a:solidFill>
                <a:srgbClr val="0072C6"/>
              </a:solidFill>
              <a:ln>
                <a:noFill/>
              </a:ln>
            </c:spPr>
          </c:marker>
          <c:cat>
            <c:numRef>
              <c:f>Sheet1!$A$2:$A$6</c:f>
              <c:numCache>
                <c:formatCode>General</c:formatCode>
                <c:ptCount val="5"/>
                <c:pt idx="0">
                  <c:v>2013</c:v>
                </c:pt>
                <c:pt idx="1">
                  <c:v>2014</c:v>
                </c:pt>
                <c:pt idx="2">
                  <c:v>2015</c:v>
                </c:pt>
                <c:pt idx="3">
                  <c:v>2016</c:v>
                </c:pt>
                <c:pt idx="4">
                  <c:v>2017</c:v>
                </c:pt>
              </c:numCache>
            </c:numRef>
          </c:cat>
          <c:val>
            <c:numRef>
              <c:f>Sheet1!$C$2:$C$6</c:f>
              <c:numCache>
                <c:formatCode>0.0</c:formatCode>
                <c:ptCount val="5"/>
                <c:pt idx="0">
                  <c:v>3.71</c:v>
                </c:pt>
                <c:pt idx="1">
                  <c:v>3.35</c:v>
                </c:pt>
                <c:pt idx="2">
                  <c:v>2.81</c:v>
                </c:pt>
                <c:pt idx="3">
                  <c:v>2.29</c:v>
                </c:pt>
                <c:pt idx="4">
                  <c:v>1.7</c:v>
                </c:pt>
              </c:numCache>
            </c:numRef>
          </c:val>
          <c:smooth val="0"/>
          <c:extLst>
            <c:ext xmlns:c16="http://schemas.microsoft.com/office/drawing/2014/chart" uri="{C3380CC4-5D6E-409C-BE32-E72D297353CC}">
              <c16:uniqueId val="{00000001-C42E-486D-8918-9361601CA584}"/>
            </c:ext>
          </c:extLst>
        </c:ser>
        <c:ser>
          <c:idx val="4"/>
          <c:order val="2"/>
          <c:tx>
            <c:strRef>
              <c:f>Sheet1!$D$1</c:f>
              <c:strCache>
                <c:ptCount val="1"/>
                <c:pt idx="0">
                  <c:v>Female</c:v>
                </c:pt>
              </c:strCache>
            </c:strRef>
          </c:tx>
          <c:spPr>
            <a:ln>
              <a:solidFill>
                <a:srgbClr val="AABA0A"/>
              </a:solidFill>
            </a:ln>
          </c:spPr>
          <c:marker>
            <c:symbol val="triangle"/>
            <c:size val="8"/>
            <c:spPr>
              <a:solidFill>
                <a:srgbClr val="AABA0A"/>
              </a:solidFill>
              <a:ln>
                <a:noFill/>
              </a:ln>
            </c:spPr>
          </c:marker>
          <c:cat>
            <c:numRef>
              <c:f>Sheet1!$A$2:$A$6</c:f>
              <c:numCache>
                <c:formatCode>General</c:formatCode>
                <c:ptCount val="5"/>
                <c:pt idx="0">
                  <c:v>2013</c:v>
                </c:pt>
                <c:pt idx="1">
                  <c:v>2014</c:v>
                </c:pt>
                <c:pt idx="2">
                  <c:v>2015</c:v>
                </c:pt>
                <c:pt idx="3">
                  <c:v>2016</c:v>
                </c:pt>
                <c:pt idx="4">
                  <c:v>2017</c:v>
                </c:pt>
              </c:numCache>
            </c:numRef>
          </c:cat>
          <c:val>
            <c:numRef>
              <c:f>Sheet1!$D$2:$D$6</c:f>
              <c:numCache>
                <c:formatCode>0.0</c:formatCode>
                <c:ptCount val="5"/>
                <c:pt idx="0">
                  <c:v>5.44</c:v>
                </c:pt>
                <c:pt idx="1">
                  <c:v>4.95</c:v>
                </c:pt>
                <c:pt idx="2">
                  <c:v>4.12</c:v>
                </c:pt>
                <c:pt idx="3">
                  <c:v>3.38</c:v>
                </c:pt>
                <c:pt idx="4">
                  <c:v>2.4300000000000002</c:v>
                </c:pt>
              </c:numCache>
            </c:numRef>
          </c:val>
          <c:smooth val="0"/>
          <c:extLst>
            <c:ext xmlns:c16="http://schemas.microsoft.com/office/drawing/2014/chart" uri="{C3380CC4-5D6E-409C-BE32-E72D297353CC}">
              <c16:uniqueId val="{00000004-99C4-44BB-91A4-36C5A458242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scaling>
        <c:delete val="0"/>
        <c:axPos val="l"/>
        <c:majorGridlines/>
        <c:title>
          <c:tx>
            <c:rich>
              <a:bodyPr rot="-5400000" vert="horz"/>
              <a:lstStyle/>
              <a:p>
                <a:pPr>
                  <a:defRPr/>
                </a:pPr>
                <a:r>
                  <a:rPr lang="en-US" dirty="0"/>
                  <a:t>Percent</a:t>
                </a:r>
              </a:p>
            </c:rich>
          </c:tx>
          <c:layout>
            <c:manualLayout>
              <c:xMode val="edge"/>
              <c:yMode val="edge"/>
              <c:x val="0"/>
              <c:y val="0.41473291533002821"/>
            </c:manualLayout>
          </c:layout>
          <c:overlay val="0"/>
        </c:title>
        <c:numFmt formatCode="0" sourceLinked="0"/>
        <c:majorTickMark val="out"/>
        <c:minorTickMark val="none"/>
        <c:tickLblPos val="nextTo"/>
        <c:crossAx val="123682176"/>
        <c:crosses val="autoZero"/>
        <c:crossBetween val="between"/>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2120637698065"/>
          <c:y val="0.1167661091782132"/>
          <c:w val="0.87419425002430251"/>
          <c:h val="0.7753835276404402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Sheet1!$A$2:$A$7</c:f>
              <c:numCache>
                <c:formatCode>General</c:formatCode>
                <c:ptCount val="5"/>
                <c:pt idx="0">
                  <c:v>2013</c:v>
                </c:pt>
                <c:pt idx="1">
                  <c:v>2014</c:v>
                </c:pt>
                <c:pt idx="2">
                  <c:v>2015</c:v>
                </c:pt>
                <c:pt idx="3">
                  <c:v>2016</c:v>
                </c:pt>
                <c:pt idx="4">
                  <c:v>2017</c:v>
                </c:pt>
              </c:numCache>
            </c:numRef>
          </c:cat>
          <c:val>
            <c:numRef>
              <c:f>Sheet1!$B$2:$B$7</c:f>
              <c:numCache>
                <c:formatCode>0.00</c:formatCode>
                <c:ptCount val="5"/>
                <c:pt idx="0">
                  <c:v>0.6</c:v>
                </c:pt>
                <c:pt idx="1">
                  <c:v>0.62</c:v>
                </c:pt>
                <c:pt idx="2">
                  <c:v>0.61</c:v>
                </c:pt>
                <c:pt idx="3">
                  <c:v>0.66</c:v>
                </c:pt>
                <c:pt idx="4">
                  <c:v>0.6</c:v>
                </c:pt>
              </c:numCache>
            </c:numRef>
          </c:val>
          <c:smooth val="0"/>
          <c:extLst>
            <c:ext xmlns:c16="http://schemas.microsoft.com/office/drawing/2014/chart" uri="{C3380CC4-5D6E-409C-BE32-E72D297353CC}">
              <c16:uniqueId val="{00000001-27C2-4107-B9D0-621286DBC3EB}"/>
            </c:ext>
          </c:extLst>
        </c:ser>
        <c:ser>
          <c:idx val="0"/>
          <c:order val="1"/>
          <c:tx>
            <c:strRef>
              <c:f>Sheet1!$C$1</c:f>
              <c:strCache>
                <c:ptCount val="1"/>
                <c:pt idx="0">
                  <c:v>White</c:v>
                </c:pt>
              </c:strCache>
            </c:strRef>
          </c:tx>
          <c:spPr>
            <a:ln>
              <a:solidFill>
                <a:srgbClr val="0072C6"/>
              </a:solidFill>
            </a:ln>
          </c:spPr>
          <c:marker>
            <c:symbol val="square"/>
            <c:size val="7"/>
            <c:spPr>
              <a:solidFill>
                <a:srgbClr val="0072C6"/>
              </a:solidFill>
              <a:ln>
                <a:noFill/>
              </a:ln>
            </c:spPr>
          </c:marker>
          <c:cat>
            <c:numRef>
              <c:f>Sheet1!$A$2:$A$7</c:f>
              <c:numCache>
                <c:formatCode>General</c:formatCode>
                <c:ptCount val="5"/>
                <c:pt idx="0">
                  <c:v>2013</c:v>
                </c:pt>
                <c:pt idx="1">
                  <c:v>2014</c:v>
                </c:pt>
                <c:pt idx="2">
                  <c:v>2015</c:v>
                </c:pt>
                <c:pt idx="3">
                  <c:v>2016</c:v>
                </c:pt>
                <c:pt idx="4">
                  <c:v>2017</c:v>
                </c:pt>
              </c:numCache>
            </c:numRef>
          </c:cat>
          <c:val>
            <c:numRef>
              <c:f>Sheet1!$C$2:$C$7</c:f>
              <c:numCache>
                <c:formatCode>0.00</c:formatCode>
                <c:ptCount val="5"/>
                <c:pt idx="0">
                  <c:v>0.68</c:v>
                </c:pt>
                <c:pt idx="1">
                  <c:v>0.71</c:v>
                </c:pt>
                <c:pt idx="2">
                  <c:v>0.7</c:v>
                </c:pt>
                <c:pt idx="3">
                  <c:v>0.76</c:v>
                </c:pt>
                <c:pt idx="4">
                  <c:v>0.69</c:v>
                </c:pt>
              </c:numCache>
            </c:numRef>
          </c:val>
          <c:smooth val="0"/>
          <c:extLst>
            <c:ext xmlns:c16="http://schemas.microsoft.com/office/drawing/2014/chart" uri="{C3380CC4-5D6E-409C-BE32-E72D297353CC}">
              <c16:uniqueId val="{00000001-C42E-486D-8918-9361601CA584}"/>
            </c:ext>
          </c:extLst>
        </c:ser>
        <c:ser>
          <c:idx val="1"/>
          <c:order val="2"/>
          <c:tx>
            <c:strRef>
              <c:f>Sheet1!$F$1</c:f>
              <c:strCache>
                <c:ptCount val="1"/>
                <c:pt idx="0">
                  <c:v>Black</c:v>
                </c:pt>
              </c:strCache>
            </c:strRef>
          </c:tx>
          <c:spPr>
            <a:ln>
              <a:solidFill>
                <a:srgbClr val="AABA0A"/>
              </a:solidFill>
            </a:ln>
          </c:spPr>
          <c:marker>
            <c:symbol val="triangle"/>
            <c:size val="8"/>
            <c:spPr>
              <a:solidFill>
                <a:srgbClr val="AABA0A"/>
              </a:solidFill>
              <a:ln>
                <a:noFill/>
              </a:ln>
            </c:spPr>
          </c:marker>
          <c:cat>
            <c:numRef>
              <c:f>Sheet1!$A$2:$A$7</c:f>
              <c:numCache>
                <c:formatCode>General</c:formatCode>
                <c:ptCount val="5"/>
                <c:pt idx="0">
                  <c:v>2013</c:v>
                </c:pt>
                <c:pt idx="1">
                  <c:v>2014</c:v>
                </c:pt>
                <c:pt idx="2">
                  <c:v>2015</c:v>
                </c:pt>
                <c:pt idx="3">
                  <c:v>2016</c:v>
                </c:pt>
                <c:pt idx="4">
                  <c:v>2017</c:v>
                </c:pt>
              </c:numCache>
            </c:numRef>
          </c:cat>
          <c:val>
            <c:numRef>
              <c:f>Sheet1!$F$2:$F$7</c:f>
              <c:numCache>
                <c:formatCode>0.00</c:formatCode>
                <c:ptCount val="5"/>
                <c:pt idx="0">
                  <c:v>0.23</c:v>
                </c:pt>
                <c:pt idx="1">
                  <c:v>0.24</c:v>
                </c:pt>
                <c:pt idx="2">
                  <c:v>0.25</c:v>
                </c:pt>
                <c:pt idx="3">
                  <c:v>0.28000000000000003</c:v>
                </c:pt>
                <c:pt idx="4">
                  <c:v>0.27</c:v>
                </c:pt>
              </c:numCache>
            </c:numRef>
          </c:val>
          <c:smooth val="0"/>
          <c:extLst>
            <c:ext xmlns:c16="http://schemas.microsoft.com/office/drawing/2014/chart" uri="{C3380CC4-5D6E-409C-BE32-E72D297353CC}">
              <c16:uniqueId val="{00000002-28FF-4376-B068-C2B0B850C39E}"/>
            </c:ext>
          </c:extLst>
        </c:ser>
        <c:ser>
          <c:idx val="2"/>
          <c:order val="3"/>
          <c:tx>
            <c:strRef>
              <c:f>Sheet1!$E$1</c:f>
              <c:strCache>
                <c:ptCount val="1"/>
                <c:pt idx="0">
                  <c:v>Asian</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Sheet1!$A$2:$A$7</c:f>
              <c:numCache>
                <c:formatCode>General</c:formatCode>
                <c:ptCount val="5"/>
                <c:pt idx="0">
                  <c:v>2013</c:v>
                </c:pt>
                <c:pt idx="1">
                  <c:v>2014</c:v>
                </c:pt>
                <c:pt idx="2">
                  <c:v>2015</c:v>
                </c:pt>
                <c:pt idx="3">
                  <c:v>2016</c:v>
                </c:pt>
                <c:pt idx="4">
                  <c:v>2017</c:v>
                </c:pt>
              </c:numCache>
            </c:numRef>
          </c:cat>
          <c:val>
            <c:numRef>
              <c:f>Sheet1!$E$2:$E$7</c:f>
              <c:numCache>
                <c:formatCode>0.00</c:formatCode>
                <c:ptCount val="5"/>
                <c:pt idx="0">
                  <c:v>0.41</c:v>
                </c:pt>
                <c:pt idx="1">
                  <c:v>0.38</c:v>
                </c:pt>
                <c:pt idx="2">
                  <c:v>0.4</c:v>
                </c:pt>
                <c:pt idx="3">
                  <c:v>0.48</c:v>
                </c:pt>
                <c:pt idx="4">
                  <c:v>0.3</c:v>
                </c:pt>
              </c:numCache>
            </c:numRef>
          </c:val>
          <c:smooth val="0"/>
          <c:extLst>
            <c:ext xmlns:c16="http://schemas.microsoft.com/office/drawing/2014/chart" uri="{C3380CC4-5D6E-409C-BE32-E72D297353CC}">
              <c16:uniqueId val="{00000003-2400-457C-B458-D10FEE20460D}"/>
            </c:ext>
          </c:extLst>
        </c:ser>
        <c:ser>
          <c:idx val="4"/>
          <c:order val="4"/>
          <c:tx>
            <c:strRef>
              <c:f>Sheet1!$D$1</c:f>
              <c:strCache>
                <c:ptCount val="1"/>
                <c:pt idx="0">
                  <c:v>AI/AN</c:v>
                </c:pt>
              </c:strCache>
            </c:strRef>
          </c:tx>
          <c:spPr>
            <a:ln>
              <a:solidFill>
                <a:srgbClr val="70AD47">
                  <a:lumMod val="75000"/>
                </a:srgbClr>
              </a:solidFill>
            </a:ln>
          </c:spPr>
          <c:marker>
            <c:spPr>
              <a:ln>
                <a:solidFill>
                  <a:srgbClr val="70AD47">
                    <a:lumMod val="75000"/>
                  </a:srgbClr>
                </a:solidFill>
              </a:ln>
            </c:spPr>
          </c:marker>
          <c:cat>
            <c:numRef>
              <c:f>Sheet1!$A$2:$A$7</c:f>
              <c:numCache>
                <c:formatCode>General</c:formatCode>
                <c:ptCount val="5"/>
                <c:pt idx="0">
                  <c:v>2013</c:v>
                </c:pt>
                <c:pt idx="1">
                  <c:v>2014</c:v>
                </c:pt>
                <c:pt idx="2">
                  <c:v>2015</c:v>
                </c:pt>
                <c:pt idx="3">
                  <c:v>2016</c:v>
                </c:pt>
                <c:pt idx="4">
                  <c:v>2017</c:v>
                </c:pt>
              </c:numCache>
            </c:numRef>
          </c:cat>
          <c:val>
            <c:numRef>
              <c:f>Sheet1!$D$2:$D$7</c:f>
              <c:numCache>
                <c:formatCode>0.00</c:formatCode>
                <c:ptCount val="5"/>
                <c:pt idx="0">
                  <c:v>0.75</c:v>
                </c:pt>
                <c:pt idx="1">
                  <c:v>0.81</c:v>
                </c:pt>
                <c:pt idx="2">
                  <c:v>1</c:v>
                </c:pt>
                <c:pt idx="3">
                  <c:v>0.65</c:v>
                </c:pt>
                <c:pt idx="4">
                  <c:v>0.68</c:v>
                </c:pt>
              </c:numCache>
            </c:numRef>
          </c:val>
          <c:smooth val="0"/>
          <c:extLst>
            <c:ext xmlns:c16="http://schemas.microsoft.com/office/drawing/2014/chart" uri="{C3380CC4-5D6E-409C-BE32-E72D297353CC}">
              <c16:uniqueId val="{00000004-99C4-44BB-91A4-36C5A4582426}"/>
            </c:ext>
          </c:extLst>
        </c:ser>
        <c:ser>
          <c:idx val="5"/>
          <c:order val="5"/>
          <c:tx>
            <c:strRef>
              <c:f>Sheet1!$G$1</c:f>
              <c:strCache>
                <c:ptCount val="1"/>
                <c:pt idx="0">
                  <c:v>Hispanic</c:v>
                </c:pt>
              </c:strCache>
            </c:strRef>
          </c:tx>
          <c:spPr>
            <a:ln w="25400">
              <a:solidFill>
                <a:srgbClr val="F79646">
                  <a:lumMod val="75000"/>
                </a:srgbClr>
              </a:solidFill>
            </a:ln>
          </c:spPr>
          <c:marker>
            <c:symbol val="x"/>
            <c:size val="7"/>
            <c:spPr>
              <a:noFill/>
              <a:ln>
                <a:solidFill>
                  <a:srgbClr val="ED7D31"/>
                </a:solidFill>
              </a:ln>
            </c:spPr>
          </c:marker>
          <c:cat>
            <c:numRef>
              <c:f>Sheet1!$A$2:$A$7</c:f>
              <c:numCache>
                <c:formatCode>General</c:formatCode>
                <c:ptCount val="5"/>
                <c:pt idx="0">
                  <c:v>2013</c:v>
                </c:pt>
                <c:pt idx="1">
                  <c:v>2014</c:v>
                </c:pt>
                <c:pt idx="2">
                  <c:v>2015</c:v>
                </c:pt>
                <c:pt idx="3">
                  <c:v>2016</c:v>
                </c:pt>
                <c:pt idx="4">
                  <c:v>2017</c:v>
                </c:pt>
              </c:numCache>
            </c:numRef>
          </c:cat>
          <c:val>
            <c:numRef>
              <c:f>Sheet1!$G$2:$G$7</c:f>
              <c:numCache>
                <c:formatCode>0.00</c:formatCode>
                <c:ptCount val="5"/>
                <c:pt idx="0">
                  <c:v>0.46</c:v>
                </c:pt>
                <c:pt idx="1">
                  <c:v>0.51</c:v>
                </c:pt>
                <c:pt idx="2">
                  <c:v>0.45</c:v>
                </c:pt>
                <c:pt idx="3">
                  <c:v>0.53</c:v>
                </c:pt>
                <c:pt idx="4">
                  <c:v>0.47</c:v>
                </c:pt>
              </c:numCache>
            </c:numRef>
          </c:val>
          <c:smooth val="0"/>
          <c:extLst>
            <c:ext xmlns:c16="http://schemas.microsoft.com/office/drawing/2014/chart" uri="{C3380CC4-5D6E-409C-BE32-E72D297353CC}">
              <c16:uniqueId val="{0000000E-E970-484C-9AF4-6EB20616BD2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scaling>
        <c:delete val="0"/>
        <c:axPos val="l"/>
        <c:majorGridlines/>
        <c:title>
          <c:tx>
            <c:rich>
              <a:bodyPr rot="-5400000" vert="horz"/>
              <a:lstStyle/>
              <a:p>
                <a:pPr>
                  <a:defRPr/>
                </a:pPr>
                <a:r>
                  <a:rPr lang="en-US" dirty="0"/>
                  <a:t>Percent</a:t>
                </a:r>
              </a:p>
            </c:rich>
          </c:tx>
          <c:layout>
            <c:manualLayout>
              <c:xMode val="edge"/>
              <c:yMode val="edge"/>
              <c:x val="0"/>
              <c:y val="0.43374244412630247"/>
            </c:manualLayout>
          </c:layout>
          <c:overlay val="0"/>
        </c:title>
        <c:numFmt formatCode="0.0" sourceLinked="0"/>
        <c:majorTickMark val="out"/>
        <c:minorTickMark val="none"/>
        <c:tickLblPos val="nextTo"/>
        <c:crossAx val="123682176"/>
        <c:crosses val="autoZero"/>
        <c:crossBetween val="between"/>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58046563623992"/>
          <c:y val="0.1167661091782132"/>
          <c:w val="0.86493499076504321"/>
          <c:h val="0.7753835276404402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2013</c:v>
                </c:pt>
                <c:pt idx="1">
                  <c:v>2014</c:v>
                </c:pt>
                <c:pt idx="2">
                  <c:v>2015</c:v>
                </c:pt>
                <c:pt idx="3">
                  <c:v>2016</c:v>
                </c:pt>
                <c:pt idx="4">
                  <c:v>2017</c:v>
                </c:pt>
              </c:numCache>
            </c:numRef>
          </c:cat>
          <c:val>
            <c:numRef>
              <c:f>Sheet1!$B$2:$B$6</c:f>
              <c:numCache>
                <c:formatCode>0.00</c:formatCode>
                <c:ptCount val="5"/>
                <c:pt idx="0">
                  <c:v>0.6</c:v>
                </c:pt>
                <c:pt idx="1">
                  <c:v>0.62</c:v>
                </c:pt>
                <c:pt idx="2">
                  <c:v>0.61</c:v>
                </c:pt>
                <c:pt idx="3">
                  <c:v>0.66</c:v>
                </c:pt>
                <c:pt idx="4">
                  <c:v>0.6</c:v>
                </c:pt>
              </c:numCache>
            </c:numRef>
          </c:val>
          <c:smooth val="0"/>
          <c:extLst>
            <c:ext xmlns:c16="http://schemas.microsoft.com/office/drawing/2014/chart" uri="{C3380CC4-5D6E-409C-BE32-E72D297353CC}">
              <c16:uniqueId val="{00000001-27C2-4107-B9D0-621286DBC3EB}"/>
            </c:ext>
          </c:extLst>
        </c:ser>
        <c:ser>
          <c:idx val="0"/>
          <c:order val="1"/>
          <c:tx>
            <c:strRef>
              <c:f>Sheet1!$C$1</c:f>
              <c:strCache>
                <c:ptCount val="1"/>
                <c:pt idx="0">
                  <c:v>Male</c:v>
                </c:pt>
              </c:strCache>
            </c:strRef>
          </c:tx>
          <c:spPr>
            <a:ln>
              <a:solidFill>
                <a:srgbClr val="0072C6"/>
              </a:solidFill>
            </a:ln>
          </c:spPr>
          <c:marker>
            <c:symbol val="square"/>
            <c:size val="7"/>
            <c:spPr>
              <a:solidFill>
                <a:srgbClr val="0072C6"/>
              </a:solidFill>
              <a:ln>
                <a:noFill/>
              </a:ln>
            </c:spPr>
          </c:marker>
          <c:cat>
            <c:numRef>
              <c:f>Sheet1!$A$2:$A$6</c:f>
              <c:numCache>
                <c:formatCode>General</c:formatCode>
                <c:ptCount val="5"/>
                <c:pt idx="0">
                  <c:v>2013</c:v>
                </c:pt>
                <c:pt idx="1">
                  <c:v>2014</c:v>
                </c:pt>
                <c:pt idx="2">
                  <c:v>2015</c:v>
                </c:pt>
                <c:pt idx="3">
                  <c:v>2016</c:v>
                </c:pt>
                <c:pt idx="4">
                  <c:v>2017</c:v>
                </c:pt>
              </c:numCache>
            </c:numRef>
          </c:cat>
          <c:val>
            <c:numRef>
              <c:f>Sheet1!$C$2:$C$6</c:f>
              <c:numCache>
                <c:formatCode>0.00</c:formatCode>
                <c:ptCount val="5"/>
                <c:pt idx="0">
                  <c:v>0.43</c:v>
                </c:pt>
                <c:pt idx="1">
                  <c:v>0.48</c:v>
                </c:pt>
                <c:pt idx="2">
                  <c:v>0.45</c:v>
                </c:pt>
                <c:pt idx="3">
                  <c:v>0.49</c:v>
                </c:pt>
                <c:pt idx="4">
                  <c:v>0.45</c:v>
                </c:pt>
              </c:numCache>
            </c:numRef>
          </c:val>
          <c:smooth val="0"/>
          <c:extLst>
            <c:ext xmlns:c16="http://schemas.microsoft.com/office/drawing/2014/chart" uri="{C3380CC4-5D6E-409C-BE32-E72D297353CC}">
              <c16:uniqueId val="{00000001-C42E-486D-8918-9361601CA584}"/>
            </c:ext>
          </c:extLst>
        </c:ser>
        <c:ser>
          <c:idx val="4"/>
          <c:order val="2"/>
          <c:tx>
            <c:strRef>
              <c:f>Sheet1!$D$1</c:f>
              <c:strCache>
                <c:ptCount val="1"/>
                <c:pt idx="0">
                  <c:v>Female</c:v>
                </c:pt>
              </c:strCache>
            </c:strRef>
          </c:tx>
          <c:spPr>
            <a:ln>
              <a:solidFill>
                <a:srgbClr val="AABA0A"/>
              </a:solidFill>
            </a:ln>
          </c:spPr>
          <c:marker>
            <c:symbol val="triangle"/>
            <c:size val="8"/>
            <c:spPr>
              <a:solidFill>
                <a:srgbClr val="AABA0A"/>
              </a:solidFill>
              <a:ln>
                <a:noFill/>
              </a:ln>
            </c:spPr>
          </c:marker>
          <c:cat>
            <c:numRef>
              <c:f>Sheet1!$A$2:$A$6</c:f>
              <c:numCache>
                <c:formatCode>General</c:formatCode>
                <c:ptCount val="5"/>
                <c:pt idx="0">
                  <c:v>2013</c:v>
                </c:pt>
                <c:pt idx="1">
                  <c:v>2014</c:v>
                </c:pt>
                <c:pt idx="2">
                  <c:v>2015</c:v>
                </c:pt>
                <c:pt idx="3">
                  <c:v>2016</c:v>
                </c:pt>
                <c:pt idx="4">
                  <c:v>2017</c:v>
                </c:pt>
              </c:numCache>
            </c:numRef>
          </c:cat>
          <c:val>
            <c:numRef>
              <c:f>Sheet1!$D$2:$D$6</c:f>
              <c:numCache>
                <c:formatCode>0.00</c:formatCode>
                <c:ptCount val="5"/>
                <c:pt idx="0">
                  <c:v>0.68</c:v>
                </c:pt>
                <c:pt idx="1">
                  <c:v>0.69</c:v>
                </c:pt>
                <c:pt idx="2">
                  <c:v>0.69</c:v>
                </c:pt>
                <c:pt idx="3">
                  <c:v>0.75</c:v>
                </c:pt>
                <c:pt idx="4">
                  <c:v>0.68</c:v>
                </c:pt>
              </c:numCache>
            </c:numRef>
          </c:val>
          <c:smooth val="0"/>
          <c:extLst>
            <c:ext xmlns:c16="http://schemas.microsoft.com/office/drawing/2014/chart" uri="{C3380CC4-5D6E-409C-BE32-E72D297353CC}">
              <c16:uniqueId val="{00000004-99C4-44BB-91A4-36C5A458242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
        </c:scaling>
        <c:delete val="0"/>
        <c:axPos val="l"/>
        <c:majorGridlines/>
        <c:title>
          <c:tx>
            <c:rich>
              <a:bodyPr rot="-5400000" vert="horz"/>
              <a:lstStyle/>
              <a:p>
                <a:pPr>
                  <a:defRPr/>
                </a:pPr>
                <a:r>
                  <a:rPr lang="en-US" dirty="0"/>
                  <a:t>Percent</a:t>
                </a:r>
              </a:p>
            </c:rich>
          </c:tx>
          <c:layout>
            <c:manualLayout>
              <c:xMode val="edge"/>
              <c:yMode val="edge"/>
              <c:x val="7.6567512394284049E-3"/>
              <c:y val="0.41164647296994855"/>
            </c:manualLayout>
          </c:layout>
          <c:overlay val="0"/>
        </c:title>
        <c:numFmt formatCode="0.0" sourceLinked="0"/>
        <c:majorTickMark val="out"/>
        <c:minorTickMark val="none"/>
        <c:tickLblPos val="nextTo"/>
        <c:crossAx val="123682176"/>
        <c:crosses val="autoZero"/>
        <c:crossBetween val="between"/>
        <c:majorUnit val="0.2"/>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802687858462116E-2"/>
          <c:y val="0.1167661091782132"/>
          <c:w val="0.892712768542821"/>
          <c:h val="0.78479082160184521"/>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2013</c:v>
                </c:pt>
                <c:pt idx="1">
                  <c:v>2014</c:v>
                </c:pt>
                <c:pt idx="2">
                  <c:v>2015</c:v>
                </c:pt>
                <c:pt idx="3">
                  <c:v>2016</c:v>
                </c:pt>
                <c:pt idx="4">
                  <c:v>2017</c:v>
                </c:pt>
              </c:numCache>
            </c:numRef>
          </c:cat>
          <c:val>
            <c:numRef>
              <c:f>Sheet1!$B$2:$B$6</c:f>
              <c:numCache>
                <c:formatCode>0.0</c:formatCode>
                <c:ptCount val="5"/>
                <c:pt idx="0">
                  <c:v>3.4</c:v>
                </c:pt>
                <c:pt idx="1">
                  <c:v>3.38</c:v>
                </c:pt>
                <c:pt idx="2">
                  <c:v>3.22</c:v>
                </c:pt>
                <c:pt idx="3">
                  <c:v>2.96</c:v>
                </c:pt>
                <c:pt idx="4">
                  <c:v>2.76</c:v>
                </c:pt>
              </c:numCache>
            </c:numRef>
          </c:val>
          <c:smooth val="0"/>
          <c:extLst>
            <c:ext xmlns:c16="http://schemas.microsoft.com/office/drawing/2014/chart" uri="{C3380CC4-5D6E-409C-BE32-E72D297353CC}">
              <c16:uniqueId val="{00000001-27C2-4107-B9D0-621286DBC3EB}"/>
            </c:ext>
          </c:extLst>
        </c:ser>
        <c:ser>
          <c:idx val="0"/>
          <c:order val="1"/>
          <c:tx>
            <c:strRef>
              <c:f>Sheet1!$C$1</c:f>
              <c:strCache>
                <c:ptCount val="1"/>
                <c:pt idx="0">
                  <c:v>Male</c:v>
                </c:pt>
              </c:strCache>
            </c:strRef>
          </c:tx>
          <c:spPr>
            <a:ln>
              <a:solidFill>
                <a:srgbClr val="0072C6"/>
              </a:solidFill>
            </a:ln>
          </c:spPr>
          <c:marker>
            <c:symbol val="square"/>
            <c:size val="7"/>
            <c:spPr>
              <a:solidFill>
                <a:srgbClr val="0072C6"/>
              </a:solidFill>
              <a:ln>
                <a:noFill/>
              </a:ln>
            </c:spPr>
          </c:marker>
          <c:cat>
            <c:numRef>
              <c:f>Sheet1!$A$2:$A$6</c:f>
              <c:numCache>
                <c:formatCode>General</c:formatCode>
                <c:ptCount val="5"/>
                <c:pt idx="0">
                  <c:v>2013</c:v>
                </c:pt>
                <c:pt idx="1">
                  <c:v>2014</c:v>
                </c:pt>
                <c:pt idx="2">
                  <c:v>2015</c:v>
                </c:pt>
                <c:pt idx="3">
                  <c:v>2016</c:v>
                </c:pt>
                <c:pt idx="4">
                  <c:v>2017</c:v>
                </c:pt>
              </c:numCache>
            </c:numRef>
          </c:cat>
          <c:val>
            <c:numRef>
              <c:f>Sheet1!$C$2:$C$6</c:f>
              <c:numCache>
                <c:formatCode>0.0</c:formatCode>
                <c:ptCount val="5"/>
                <c:pt idx="0">
                  <c:v>5.74</c:v>
                </c:pt>
                <c:pt idx="1">
                  <c:v>5.79</c:v>
                </c:pt>
                <c:pt idx="2">
                  <c:v>5.54</c:v>
                </c:pt>
                <c:pt idx="3">
                  <c:v>5.16</c:v>
                </c:pt>
                <c:pt idx="4">
                  <c:v>4.95</c:v>
                </c:pt>
              </c:numCache>
            </c:numRef>
          </c:val>
          <c:smooth val="0"/>
          <c:extLst>
            <c:ext xmlns:c16="http://schemas.microsoft.com/office/drawing/2014/chart" uri="{C3380CC4-5D6E-409C-BE32-E72D297353CC}">
              <c16:uniqueId val="{00000001-C42E-486D-8918-9361601CA584}"/>
            </c:ext>
          </c:extLst>
        </c:ser>
        <c:ser>
          <c:idx val="4"/>
          <c:order val="2"/>
          <c:tx>
            <c:strRef>
              <c:f>Sheet1!$D$1</c:f>
              <c:strCache>
                <c:ptCount val="1"/>
                <c:pt idx="0">
                  <c:v>Female</c:v>
                </c:pt>
              </c:strCache>
            </c:strRef>
          </c:tx>
          <c:spPr>
            <a:ln>
              <a:solidFill>
                <a:srgbClr val="AABA0A"/>
              </a:solidFill>
            </a:ln>
          </c:spPr>
          <c:marker>
            <c:symbol val="triangle"/>
            <c:size val="8"/>
            <c:spPr>
              <a:solidFill>
                <a:srgbClr val="AABA0A"/>
              </a:solidFill>
              <a:ln>
                <a:noFill/>
              </a:ln>
            </c:spPr>
          </c:marker>
          <c:cat>
            <c:numRef>
              <c:f>Sheet1!$A$2:$A$6</c:f>
              <c:numCache>
                <c:formatCode>General</c:formatCode>
                <c:ptCount val="5"/>
                <c:pt idx="0">
                  <c:v>2013</c:v>
                </c:pt>
                <c:pt idx="1">
                  <c:v>2014</c:v>
                </c:pt>
                <c:pt idx="2">
                  <c:v>2015</c:v>
                </c:pt>
                <c:pt idx="3">
                  <c:v>2016</c:v>
                </c:pt>
                <c:pt idx="4">
                  <c:v>2017</c:v>
                </c:pt>
              </c:numCache>
            </c:numRef>
          </c:cat>
          <c:val>
            <c:numRef>
              <c:f>Sheet1!$D$2:$D$6</c:f>
              <c:numCache>
                <c:formatCode>0.0</c:formatCode>
                <c:ptCount val="5"/>
                <c:pt idx="0">
                  <c:v>2.2999999999999998</c:v>
                </c:pt>
                <c:pt idx="1">
                  <c:v>2.2200000000000002</c:v>
                </c:pt>
                <c:pt idx="2">
                  <c:v>2.0699999999999998</c:v>
                </c:pt>
                <c:pt idx="3">
                  <c:v>1.83</c:v>
                </c:pt>
                <c:pt idx="4">
                  <c:v>1.61</c:v>
                </c:pt>
              </c:numCache>
            </c:numRef>
          </c:val>
          <c:smooth val="0"/>
          <c:extLst>
            <c:ext xmlns:c16="http://schemas.microsoft.com/office/drawing/2014/chart" uri="{C3380CC4-5D6E-409C-BE32-E72D297353CC}">
              <c16:uniqueId val="{00000004-99C4-44BB-91A4-36C5A458242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scaling>
        <c:delete val="0"/>
        <c:axPos val="l"/>
        <c:majorGridlines/>
        <c:title>
          <c:tx>
            <c:rich>
              <a:bodyPr rot="-5400000" vert="horz"/>
              <a:lstStyle/>
              <a:p>
                <a:pPr>
                  <a:defRPr/>
                </a:pPr>
                <a:r>
                  <a:rPr lang="en-US" dirty="0"/>
                  <a:t>Percent</a:t>
                </a:r>
              </a:p>
            </c:rich>
          </c:tx>
          <c:layout>
            <c:manualLayout>
              <c:xMode val="edge"/>
              <c:yMode val="edge"/>
              <c:x val="0"/>
              <c:y val="0.4148030501869085"/>
            </c:manualLayout>
          </c:layout>
          <c:overlay val="0"/>
        </c:title>
        <c:numFmt formatCode="0" sourceLinked="0"/>
        <c:majorTickMark val="out"/>
        <c:minorTickMark val="none"/>
        <c:tickLblPos val="nextTo"/>
        <c:crossAx val="123682176"/>
        <c:crosses val="autoZero"/>
        <c:crossBetween val="between"/>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2120637698065"/>
          <c:y val="0.1167661091782132"/>
          <c:w val="0.87419425002430251"/>
          <c:h val="0.7753835276404402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2013</c:v>
                </c:pt>
                <c:pt idx="1">
                  <c:v>2014</c:v>
                </c:pt>
                <c:pt idx="2">
                  <c:v>2015</c:v>
                </c:pt>
                <c:pt idx="3">
                  <c:v>2016</c:v>
                </c:pt>
                <c:pt idx="4">
                  <c:v>2017</c:v>
                </c:pt>
              </c:numCache>
            </c:numRef>
          </c:cat>
          <c:val>
            <c:numRef>
              <c:f>Sheet1!$B$2:$B$6</c:f>
              <c:numCache>
                <c:formatCode>0.00</c:formatCode>
                <c:ptCount val="5"/>
                <c:pt idx="0">
                  <c:v>0.68</c:v>
                </c:pt>
                <c:pt idx="1">
                  <c:v>0.56000000000000005</c:v>
                </c:pt>
                <c:pt idx="2">
                  <c:v>0.52</c:v>
                </c:pt>
                <c:pt idx="3">
                  <c:v>0.47</c:v>
                </c:pt>
                <c:pt idx="4">
                  <c:v>0.42</c:v>
                </c:pt>
              </c:numCache>
            </c:numRef>
          </c:val>
          <c:smooth val="0"/>
          <c:extLst>
            <c:ext xmlns:c16="http://schemas.microsoft.com/office/drawing/2014/chart" uri="{C3380CC4-5D6E-409C-BE32-E72D297353CC}">
              <c16:uniqueId val="{00000001-27C2-4107-B9D0-621286DBC3EB}"/>
            </c:ext>
          </c:extLst>
        </c:ser>
        <c:ser>
          <c:idx val="0"/>
          <c:order val="1"/>
          <c:tx>
            <c:strRef>
              <c:f>Sheet1!$C$1</c:f>
              <c:strCache>
                <c:ptCount val="1"/>
                <c:pt idx="0">
                  <c:v>White</c:v>
                </c:pt>
              </c:strCache>
            </c:strRef>
          </c:tx>
          <c:spPr>
            <a:ln>
              <a:solidFill>
                <a:srgbClr val="0072C6"/>
              </a:solidFill>
            </a:ln>
          </c:spPr>
          <c:marker>
            <c:symbol val="square"/>
            <c:size val="7"/>
            <c:spPr>
              <a:solidFill>
                <a:srgbClr val="0072C6"/>
              </a:solidFill>
              <a:ln>
                <a:noFill/>
              </a:ln>
            </c:spPr>
          </c:marker>
          <c:cat>
            <c:numRef>
              <c:f>Sheet1!$A$2:$A$6</c:f>
              <c:numCache>
                <c:formatCode>General</c:formatCode>
                <c:ptCount val="5"/>
                <c:pt idx="0">
                  <c:v>2013</c:v>
                </c:pt>
                <c:pt idx="1">
                  <c:v>2014</c:v>
                </c:pt>
                <c:pt idx="2">
                  <c:v>2015</c:v>
                </c:pt>
                <c:pt idx="3">
                  <c:v>2016</c:v>
                </c:pt>
                <c:pt idx="4">
                  <c:v>2017</c:v>
                </c:pt>
              </c:numCache>
            </c:numRef>
          </c:cat>
          <c:val>
            <c:numRef>
              <c:f>Sheet1!$C$2:$C$6</c:f>
              <c:numCache>
                <c:formatCode>0.00</c:formatCode>
                <c:ptCount val="5"/>
                <c:pt idx="0">
                  <c:v>0.65</c:v>
                </c:pt>
                <c:pt idx="1">
                  <c:v>0.54</c:v>
                </c:pt>
                <c:pt idx="2">
                  <c:v>0.5</c:v>
                </c:pt>
                <c:pt idx="3">
                  <c:v>0.46</c:v>
                </c:pt>
                <c:pt idx="4">
                  <c:v>0.4</c:v>
                </c:pt>
              </c:numCache>
            </c:numRef>
          </c:val>
          <c:smooth val="0"/>
          <c:extLst>
            <c:ext xmlns:c16="http://schemas.microsoft.com/office/drawing/2014/chart" uri="{C3380CC4-5D6E-409C-BE32-E72D297353CC}">
              <c16:uniqueId val="{00000001-C42E-486D-8918-9361601CA584}"/>
            </c:ext>
          </c:extLst>
        </c:ser>
        <c:ser>
          <c:idx val="1"/>
          <c:order val="2"/>
          <c:tx>
            <c:strRef>
              <c:f>Sheet1!$F$1</c:f>
              <c:strCache>
                <c:ptCount val="1"/>
                <c:pt idx="0">
                  <c:v>Black</c:v>
                </c:pt>
              </c:strCache>
            </c:strRef>
          </c:tx>
          <c:spPr>
            <a:ln>
              <a:solidFill>
                <a:srgbClr val="AABA0A"/>
              </a:solidFill>
            </a:ln>
          </c:spPr>
          <c:marker>
            <c:symbol val="triangle"/>
            <c:size val="8"/>
            <c:spPr>
              <a:solidFill>
                <a:srgbClr val="AABA0A"/>
              </a:solidFill>
              <a:ln>
                <a:noFill/>
              </a:ln>
            </c:spPr>
          </c:marker>
          <c:cat>
            <c:numRef>
              <c:f>Sheet1!$A$2:$A$6</c:f>
              <c:numCache>
                <c:formatCode>General</c:formatCode>
                <c:ptCount val="5"/>
                <c:pt idx="0">
                  <c:v>2013</c:v>
                </c:pt>
                <c:pt idx="1">
                  <c:v>2014</c:v>
                </c:pt>
                <c:pt idx="2">
                  <c:v>2015</c:v>
                </c:pt>
                <c:pt idx="3">
                  <c:v>2016</c:v>
                </c:pt>
                <c:pt idx="4">
                  <c:v>2017</c:v>
                </c:pt>
              </c:numCache>
            </c:numRef>
          </c:cat>
          <c:val>
            <c:numRef>
              <c:f>Sheet1!$F$2:$F$6</c:f>
              <c:numCache>
                <c:formatCode>0.00</c:formatCode>
                <c:ptCount val="5"/>
                <c:pt idx="0">
                  <c:v>0.93</c:v>
                </c:pt>
                <c:pt idx="1">
                  <c:v>0.78</c:v>
                </c:pt>
                <c:pt idx="2">
                  <c:v>0.71</c:v>
                </c:pt>
                <c:pt idx="3">
                  <c:v>0.65</c:v>
                </c:pt>
                <c:pt idx="4">
                  <c:v>0.59</c:v>
                </c:pt>
              </c:numCache>
            </c:numRef>
          </c:val>
          <c:smooth val="0"/>
          <c:extLst>
            <c:ext xmlns:c16="http://schemas.microsoft.com/office/drawing/2014/chart" uri="{C3380CC4-5D6E-409C-BE32-E72D297353CC}">
              <c16:uniqueId val="{00000002-28FF-4376-B068-C2B0B850C39E}"/>
            </c:ext>
          </c:extLst>
        </c:ser>
        <c:ser>
          <c:idx val="2"/>
          <c:order val="3"/>
          <c:tx>
            <c:strRef>
              <c:f>Sheet1!$E$1</c:f>
              <c:strCache>
                <c:ptCount val="1"/>
                <c:pt idx="0">
                  <c:v>Asian</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Sheet1!$A$2:$A$6</c:f>
              <c:numCache>
                <c:formatCode>General</c:formatCode>
                <c:ptCount val="5"/>
                <c:pt idx="0">
                  <c:v>2013</c:v>
                </c:pt>
                <c:pt idx="1">
                  <c:v>2014</c:v>
                </c:pt>
                <c:pt idx="2">
                  <c:v>2015</c:v>
                </c:pt>
                <c:pt idx="3">
                  <c:v>2016</c:v>
                </c:pt>
                <c:pt idx="4">
                  <c:v>2017</c:v>
                </c:pt>
              </c:numCache>
            </c:numRef>
          </c:cat>
          <c:val>
            <c:numRef>
              <c:f>Sheet1!$E$2:$E$6</c:f>
              <c:numCache>
                <c:formatCode>0.00</c:formatCode>
                <c:ptCount val="5"/>
                <c:pt idx="0">
                  <c:v>0.49</c:v>
                </c:pt>
                <c:pt idx="1">
                  <c:v>0.48</c:v>
                </c:pt>
                <c:pt idx="2">
                  <c:v>0.4</c:v>
                </c:pt>
                <c:pt idx="3">
                  <c:v>0.36</c:v>
                </c:pt>
                <c:pt idx="4">
                  <c:v>0.34</c:v>
                </c:pt>
              </c:numCache>
            </c:numRef>
          </c:val>
          <c:smooth val="0"/>
          <c:extLst>
            <c:ext xmlns:c16="http://schemas.microsoft.com/office/drawing/2014/chart" uri="{C3380CC4-5D6E-409C-BE32-E72D297353CC}">
              <c16:uniqueId val="{00000003-2400-457C-B458-D10FEE20460D}"/>
            </c:ext>
          </c:extLst>
        </c:ser>
        <c:ser>
          <c:idx val="4"/>
          <c:order val="4"/>
          <c:tx>
            <c:strRef>
              <c:f>Sheet1!$D$1</c:f>
              <c:strCache>
                <c:ptCount val="1"/>
                <c:pt idx="0">
                  <c:v>AI/AN</c:v>
                </c:pt>
              </c:strCache>
            </c:strRef>
          </c:tx>
          <c:spPr>
            <a:ln>
              <a:solidFill>
                <a:srgbClr val="70AD47">
                  <a:lumMod val="75000"/>
                </a:srgbClr>
              </a:solidFill>
            </a:ln>
          </c:spPr>
          <c:marker>
            <c:spPr>
              <a:ln>
                <a:solidFill>
                  <a:srgbClr val="70AD47">
                    <a:lumMod val="75000"/>
                  </a:srgbClr>
                </a:solidFill>
              </a:ln>
            </c:spPr>
          </c:marker>
          <c:cat>
            <c:numRef>
              <c:f>Sheet1!$A$2:$A$6</c:f>
              <c:numCache>
                <c:formatCode>General</c:formatCode>
                <c:ptCount val="5"/>
                <c:pt idx="0">
                  <c:v>2013</c:v>
                </c:pt>
                <c:pt idx="1">
                  <c:v>2014</c:v>
                </c:pt>
                <c:pt idx="2">
                  <c:v>2015</c:v>
                </c:pt>
                <c:pt idx="3">
                  <c:v>2016</c:v>
                </c:pt>
                <c:pt idx="4">
                  <c:v>2017</c:v>
                </c:pt>
              </c:numCache>
            </c:numRef>
          </c:cat>
          <c:val>
            <c:numRef>
              <c:f>Sheet1!$D$2:$D$6</c:f>
              <c:numCache>
                <c:formatCode>0.00</c:formatCode>
                <c:ptCount val="5"/>
                <c:pt idx="0">
                  <c:v>0.89</c:v>
                </c:pt>
                <c:pt idx="1">
                  <c:v>0.79</c:v>
                </c:pt>
                <c:pt idx="2">
                  <c:v>0.62</c:v>
                </c:pt>
                <c:pt idx="3">
                  <c:v>0.6</c:v>
                </c:pt>
                <c:pt idx="4">
                  <c:v>0.6</c:v>
                </c:pt>
              </c:numCache>
            </c:numRef>
          </c:val>
          <c:smooth val="0"/>
          <c:extLst>
            <c:ext xmlns:c16="http://schemas.microsoft.com/office/drawing/2014/chart" uri="{C3380CC4-5D6E-409C-BE32-E72D297353CC}">
              <c16:uniqueId val="{00000004-99C4-44BB-91A4-36C5A4582426}"/>
            </c:ext>
          </c:extLst>
        </c:ser>
        <c:ser>
          <c:idx val="5"/>
          <c:order val="5"/>
          <c:tx>
            <c:strRef>
              <c:f>Sheet1!$G$1</c:f>
              <c:strCache>
                <c:ptCount val="1"/>
                <c:pt idx="0">
                  <c:v>NHPI</c:v>
                </c:pt>
              </c:strCache>
            </c:strRef>
          </c:tx>
          <c:spPr>
            <a:ln w="25400">
              <a:solidFill>
                <a:srgbClr val="ED7D31"/>
              </a:solidFill>
            </a:ln>
          </c:spPr>
          <c:marker>
            <c:symbol val="x"/>
            <c:size val="7"/>
            <c:spPr>
              <a:noFill/>
              <a:ln>
                <a:solidFill>
                  <a:srgbClr val="ED7D31"/>
                </a:solidFill>
              </a:ln>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0.00</c:formatCode>
                <c:ptCount val="5"/>
                <c:pt idx="0">
                  <c:v>0.88</c:v>
                </c:pt>
                <c:pt idx="1">
                  <c:v>0.52</c:v>
                </c:pt>
                <c:pt idx="2">
                  <c:v>0.52</c:v>
                </c:pt>
                <c:pt idx="3">
                  <c:v>0.52</c:v>
                </c:pt>
                <c:pt idx="4">
                  <c:v>0.43</c:v>
                </c:pt>
              </c:numCache>
            </c:numRef>
          </c:val>
          <c:smooth val="0"/>
          <c:extLst>
            <c:ext xmlns:c16="http://schemas.microsoft.com/office/drawing/2014/chart" uri="{C3380CC4-5D6E-409C-BE32-E72D297353CC}">
              <c16:uniqueId val="{0000000E-E970-484C-9AF4-6EB20616BD2E}"/>
            </c:ext>
          </c:extLst>
        </c:ser>
        <c:ser>
          <c:idx val="6"/>
          <c:order val="6"/>
          <c:tx>
            <c:strRef>
              <c:f>Sheet1!$H$1</c:f>
              <c:strCache>
                <c:ptCount val="1"/>
                <c:pt idx="0">
                  <c:v>Hispanic</c:v>
                </c:pt>
              </c:strCache>
            </c:strRef>
          </c:tx>
          <c:spPr>
            <a:ln>
              <a:solidFill>
                <a:sysClr val="window" lastClr="FFFFFF">
                  <a:lumMod val="50000"/>
                </a:sysClr>
              </a:solidFill>
            </a:ln>
          </c:spPr>
          <c:marker>
            <c:symbol val="plus"/>
            <c:size val="7"/>
            <c:spPr>
              <a:noFill/>
              <a:ln>
                <a:solidFill>
                  <a:sysClr val="window" lastClr="FFFFFF">
                    <a:lumMod val="50000"/>
                  </a:sysClr>
                </a:solidFill>
              </a:ln>
            </c:spPr>
          </c:marker>
          <c:cat>
            <c:numRef>
              <c:f>Sheet1!$A$2:$A$6</c:f>
              <c:numCache>
                <c:formatCode>General</c:formatCode>
                <c:ptCount val="5"/>
                <c:pt idx="0">
                  <c:v>2013</c:v>
                </c:pt>
                <c:pt idx="1">
                  <c:v>2014</c:v>
                </c:pt>
                <c:pt idx="2">
                  <c:v>2015</c:v>
                </c:pt>
                <c:pt idx="3">
                  <c:v>2016</c:v>
                </c:pt>
                <c:pt idx="4">
                  <c:v>2017</c:v>
                </c:pt>
              </c:numCache>
            </c:numRef>
          </c:cat>
          <c:val>
            <c:numRef>
              <c:f>Sheet1!$H$2:$H$6</c:f>
              <c:numCache>
                <c:formatCode>0.00</c:formatCode>
                <c:ptCount val="5"/>
                <c:pt idx="0">
                  <c:v>0.62</c:v>
                </c:pt>
                <c:pt idx="1">
                  <c:v>0.47</c:v>
                </c:pt>
                <c:pt idx="2">
                  <c:v>0.46</c:v>
                </c:pt>
                <c:pt idx="3">
                  <c:v>0.4</c:v>
                </c:pt>
                <c:pt idx="4">
                  <c:v>0.38</c:v>
                </c:pt>
              </c:numCache>
            </c:numRef>
          </c:val>
          <c:smooth val="0"/>
          <c:extLst>
            <c:ext xmlns:c16="http://schemas.microsoft.com/office/drawing/2014/chart" uri="{C3380CC4-5D6E-409C-BE32-E72D297353CC}">
              <c16:uniqueId val="{0000000F-E970-484C-9AF4-6EB20616BD2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scaling>
        <c:delete val="0"/>
        <c:axPos val="l"/>
        <c:majorGridlines/>
        <c:title>
          <c:tx>
            <c:rich>
              <a:bodyPr rot="-5400000" vert="horz"/>
              <a:lstStyle/>
              <a:p>
                <a:pPr>
                  <a:defRPr/>
                </a:pPr>
                <a:r>
                  <a:rPr lang="en-US" dirty="0"/>
                  <a:t>Percent</a:t>
                </a:r>
              </a:p>
            </c:rich>
          </c:tx>
          <c:layout>
            <c:manualLayout>
              <c:xMode val="edge"/>
              <c:yMode val="edge"/>
              <c:x val="7.6567512394284049E-3"/>
              <c:y val="0.41164647296994855"/>
            </c:manualLayout>
          </c:layout>
          <c:overlay val="0"/>
        </c:title>
        <c:numFmt formatCode="0.0" sourceLinked="0"/>
        <c:majorTickMark val="out"/>
        <c:minorTickMark val="none"/>
        <c:tickLblPos val="nextTo"/>
        <c:crossAx val="123682176"/>
        <c:crosses val="autoZero"/>
        <c:crossBetween val="between"/>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2120637698065"/>
          <c:y val="0.1167661091782132"/>
          <c:w val="0.87419425002430251"/>
          <c:h val="0.7753835276404402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2013</c:v>
                </c:pt>
                <c:pt idx="1">
                  <c:v>2014</c:v>
                </c:pt>
                <c:pt idx="2">
                  <c:v>2015</c:v>
                </c:pt>
                <c:pt idx="3">
                  <c:v>2016</c:v>
                </c:pt>
                <c:pt idx="4">
                  <c:v>2017</c:v>
                </c:pt>
              </c:numCache>
            </c:numRef>
          </c:cat>
          <c:val>
            <c:numRef>
              <c:f>Sheet1!$B$2:$B$6</c:f>
              <c:numCache>
                <c:formatCode>0.00</c:formatCode>
                <c:ptCount val="5"/>
                <c:pt idx="0">
                  <c:v>0.68</c:v>
                </c:pt>
                <c:pt idx="1">
                  <c:v>0.56000000000000005</c:v>
                </c:pt>
                <c:pt idx="2">
                  <c:v>0.52</c:v>
                </c:pt>
                <c:pt idx="3">
                  <c:v>0.47</c:v>
                </c:pt>
                <c:pt idx="4">
                  <c:v>0.42</c:v>
                </c:pt>
              </c:numCache>
            </c:numRef>
          </c:val>
          <c:smooth val="0"/>
          <c:extLst>
            <c:ext xmlns:c16="http://schemas.microsoft.com/office/drawing/2014/chart" uri="{C3380CC4-5D6E-409C-BE32-E72D297353CC}">
              <c16:uniqueId val="{00000001-27C2-4107-B9D0-621286DBC3EB}"/>
            </c:ext>
          </c:extLst>
        </c:ser>
        <c:ser>
          <c:idx val="0"/>
          <c:order val="1"/>
          <c:tx>
            <c:strRef>
              <c:f>Sheet1!$C$1</c:f>
              <c:strCache>
                <c:ptCount val="1"/>
                <c:pt idx="0">
                  <c:v>Male</c:v>
                </c:pt>
              </c:strCache>
            </c:strRef>
          </c:tx>
          <c:spPr>
            <a:ln>
              <a:solidFill>
                <a:srgbClr val="0072C6"/>
              </a:solidFill>
            </a:ln>
          </c:spPr>
          <c:marker>
            <c:symbol val="square"/>
            <c:size val="7"/>
            <c:spPr>
              <a:solidFill>
                <a:srgbClr val="0072C6"/>
              </a:solidFill>
              <a:ln>
                <a:noFill/>
              </a:ln>
            </c:spPr>
          </c:marker>
          <c:cat>
            <c:numRef>
              <c:f>Sheet1!$A$2:$A$6</c:f>
              <c:numCache>
                <c:formatCode>General</c:formatCode>
                <c:ptCount val="5"/>
                <c:pt idx="0">
                  <c:v>2013</c:v>
                </c:pt>
                <c:pt idx="1">
                  <c:v>2014</c:v>
                </c:pt>
                <c:pt idx="2">
                  <c:v>2015</c:v>
                </c:pt>
                <c:pt idx="3">
                  <c:v>2016</c:v>
                </c:pt>
                <c:pt idx="4">
                  <c:v>2017</c:v>
                </c:pt>
              </c:numCache>
            </c:numRef>
          </c:cat>
          <c:val>
            <c:numRef>
              <c:f>Sheet1!$C$2:$C$6</c:f>
              <c:numCache>
                <c:formatCode>0.00</c:formatCode>
                <c:ptCount val="5"/>
                <c:pt idx="0">
                  <c:v>0.77</c:v>
                </c:pt>
                <c:pt idx="1">
                  <c:v>0.64</c:v>
                </c:pt>
                <c:pt idx="2">
                  <c:v>0.61</c:v>
                </c:pt>
                <c:pt idx="3">
                  <c:v>0.54</c:v>
                </c:pt>
                <c:pt idx="4">
                  <c:v>0.48</c:v>
                </c:pt>
              </c:numCache>
            </c:numRef>
          </c:val>
          <c:smooth val="0"/>
          <c:extLst>
            <c:ext xmlns:c16="http://schemas.microsoft.com/office/drawing/2014/chart" uri="{C3380CC4-5D6E-409C-BE32-E72D297353CC}">
              <c16:uniqueId val="{00000001-C42E-486D-8918-9361601CA584}"/>
            </c:ext>
          </c:extLst>
        </c:ser>
        <c:ser>
          <c:idx val="4"/>
          <c:order val="2"/>
          <c:tx>
            <c:strRef>
              <c:f>Sheet1!$D$1</c:f>
              <c:strCache>
                <c:ptCount val="1"/>
                <c:pt idx="0">
                  <c:v>Female</c:v>
                </c:pt>
              </c:strCache>
            </c:strRef>
          </c:tx>
          <c:spPr>
            <a:ln>
              <a:solidFill>
                <a:srgbClr val="AABA0A"/>
              </a:solidFill>
            </a:ln>
          </c:spPr>
          <c:marker>
            <c:symbol val="triangle"/>
            <c:size val="8"/>
            <c:spPr>
              <a:solidFill>
                <a:srgbClr val="AABA0A"/>
              </a:solidFill>
              <a:ln>
                <a:noFill/>
              </a:ln>
            </c:spPr>
          </c:marker>
          <c:cat>
            <c:numRef>
              <c:f>Sheet1!$A$2:$A$6</c:f>
              <c:numCache>
                <c:formatCode>General</c:formatCode>
                <c:ptCount val="5"/>
                <c:pt idx="0">
                  <c:v>2013</c:v>
                </c:pt>
                <c:pt idx="1">
                  <c:v>2014</c:v>
                </c:pt>
                <c:pt idx="2">
                  <c:v>2015</c:v>
                </c:pt>
                <c:pt idx="3">
                  <c:v>2016</c:v>
                </c:pt>
                <c:pt idx="4">
                  <c:v>2017</c:v>
                </c:pt>
              </c:numCache>
            </c:numRef>
          </c:cat>
          <c:val>
            <c:numRef>
              <c:f>Sheet1!$D$2:$D$6</c:f>
              <c:numCache>
                <c:formatCode>0.00</c:formatCode>
                <c:ptCount val="5"/>
                <c:pt idx="0">
                  <c:v>0.62</c:v>
                </c:pt>
                <c:pt idx="1">
                  <c:v>0.51</c:v>
                </c:pt>
                <c:pt idx="2">
                  <c:v>0.46</c:v>
                </c:pt>
                <c:pt idx="3">
                  <c:v>0.43</c:v>
                </c:pt>
                <c:pt idx="4">
                  <c:v>0.38</c:v>
                </c:pt>
              </c:numCache>
            </c:numRef>
          </c:val>
          <c:smooth val="0"/>
          <c:extLst>
            <c:ext xmlns:c16="http://schemas.microsoft.com/office/drawing/2014/chart" uri="{C3380CC4-5D6E-409C-BE32-E72D297353CC}">
              <c16:uniqueId val="{00000004-99C4-44BB-91A4-36C5A458242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
        </c:scaling>
        <c:delete val="0"/>
        <c:axPos val="l"/>
        <c:majorGridlines/>
        <c:title>
          <c:tx>
            <c:rich>
              <a:bodyPr rot="-5400000" vert="horz"/>
              <a:lstStyle/>
              <a:p>
                <a:pPr>
                  <a:defRPr/>
                </a:pPr>
                <a:r>
                  <a:rPr lang="en-US" dirty="0"/>
                  <a:t>Percent</a:t>
                </a:r>
              </a:p>
            </c:rich>
          </c:tx>
          <c:layout>
            <c:manualLayout>
              <c:xMode val="edge"/>
              <c:yMode val="edge"/>
              <c:x val="7.6567512394284049E-3"/>
              <c:y val="0.41164647296994855"/>
            </c:manualLayout>
          </c:layout>
          <c:overlay val="0"/>
        </c:title>
        <c:numFmt formatCode="0.0" sourceLinked="0"/>
        <c:majorTickMark val="out"/>
        <c:minorTickMark val="none"/>
        <c:tickLblPos val="nextTo"/>
        <c:crossAx val="123682176"/>
        <c:crosses val="autoZero"/>
        <c:crossBetween val="between"/>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2120637698065"/>
          <c:y val="0.1167661091782132"/>
          <c:w val="0.87419425002430251"/>
          <c:h val="0.7753835276404402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Sheet1!$A$2:$A$6</c:f>
              <c:numCache>
                <c:formatCode>General</c:formatCode>
                <c:ptCount val="5"/>
                <c:pt idx="0">
                  <c:v>2013</c:v>
                </c:pt>
                <c:pt idx="1">
                  <c:v>2014</c:v>
                </c:pt>
                <c:pt idx="2">
                  <c:v>2015</c:v>
                </c:pt>
                <c:pt idx="3">
                  <c:v>2016</c:v>
                </c:pt>
                <c:pt idx="4">
                  <c:v>2017</c:v>
                </c:pt>
              </c:numCache>
            </c:numRef>
          </c:cat>
          <c:val>
            <c:numRef>
              <c:f>Sheet1!$B$2:$B$6</c:f>
              <c:numCache>
                <c:formatCode>0.0</c:formatCode>
                <c:ptCount val="5"/>
                <c:pt idx="0">
                  <c:v>51.9</c:v>
                </c:pt>
                <c:pt idx="1">
                  <c:v>53.5</c:v>
                </c:pt>
                <c:pt idx="2">
                  <c:v>57.2</c:v>
                </c:pt>
                <c:pt idx="3">
                  <c:v>62</c:v>
                </c:pt>
                <c:pt idx="4" formatCode="General">
                  <c:v>67.7</c:v>
                </c:pt>
              </c:numCache>
            </c:numRef>
          </c:val>
          <c:smooth val="0"/>
          <c:extLst>
            <c:ext xmlns:c16="http://schemas.microsoft.com/office/drawing/2014/chart" uri="{C3380CC4-5D6E-409C-BE32-E72D297353CC}">
              <c16:uniqueId val="{00000001-27C2-4107-B9D0-621286DBC3EB}"/>
            </c:ext>
          </c:extLst>
        </c:ser>
        <c:ser>
          <c:idx val="0"/>
          <c:order val="1"/>
          <c:tx>
            <c:strRef>
              <c:f>Sheet1!$C$1</c:f>
              <c:strCache>
                <c:ptCount val="1"/>
                <c:pt idx="0">
                  <c:v>White</c:v>
                </c:pt>
              </c:strCache>
            </c:strRef>
          </c:tx>
          <c:spPr>
            <a:ln>
              <a:solidFill>
                <a:srgbClr val="0072C6"/>
              </a:solidFill>
            </a:ln>
          </c:spPr>
          <c:marker>
            <c:symbol val="square"/>
            <c:size val="7"/>
            <c:spPr>
              <a:solidFill>
                <a:srgbClr val="0072C6"/>
              </a:solidFill>
              <a:ln>
                <a:noFill/>
              </a:ln>
            </c:spPr>
          </c:marker>
          <c:cat>
            <c:numRef>
              <c:f>Sheet1!$A$2:$A$6</c:f>
              <c:numCache>
                <c:formatCode>General</c:formatCode>
                <c:ptCount val="5"/>
                <c:pt idx="0">
                  <c:v>2013</c:v>
                </c:pt>
                <c:pt idx="1">
                  <c:v>2014</c:v>
                </c:pt>
                <c:pt idx="2">
                  <c:v>2015</c:v>
                </c:pt>
                <c:pt idx="3">
                  <c:v>2016</c:v>
                </c:pt>
                <c:pt idx="4">
                  <c:v>2017</c:v>
                </c:pt>
              </c:numCache>
            </c:numRef>
          </c:cat>
          <c:val>
            <c:numRef>
              <c:f>Sheet1!$C$2:$C$6</c:f>
              <c:numCache>
                <c:formatCode>0.0</c:formatCode>
                <c:ptCount val="5"/>
                <c:pt idx="0">
                  <c:v>53.3</c:v>
                </c:pt>
                <c:pt idx="1">
                  <c:v>54.8</c:v>
                </c:pt>
                <c:pt idx="2">
                  <c:v>58.5</c:v>
                </c:pt>
                <c:pt idx="3">
                  <c:v>63.4</c:v>
                </c:pt>
                <c:pt idx="4">
                  <c:v>68.900000000000006</c:v>
                </c:pt>
              </c:numCache>
            </c:numRef>
          </c:val>
          <c:smooth val="0"/>
          <c:extLst>
            <c:ext xmlns:c16="http://schemas.microsoft.com/office/drawing/2014/chart" uri="{C3380CC4-5D6E-409C-BE32-E72D297353CC}">
              <c16:uniqueId val="{00000001-C42E-486D-8918-9361601CA584}"/>
            </c:ext>
          </c:extLst>
        </c:ser>
        <c:ser>
          <c:idx val="1"/>
          <c:order val="2"/>
          <c:tx>
            <c:strRef>
              <c:f>Sheet1!$F$1</c:f>
              <c:strCache>
                <c:ptCount val="1"/>
                <c:pt idx="0">
                  <c:v>Black</c:v>
                </c:pt>
              </c:strCache>
            </c:strRef>
          </c:tx>
          <c:spPr>
            <a:ln>
              <a:solidFill>
                <a:srgbClr val="AABA0A"/>
              </a:solidFill>
            </a:ln>
          </c:spPr>
          <c:marker>
            <c:symbol val="triangle"/>
            <c:size val="8"/>
            <c:spPr>
              <a:solidFill>
                <a:srgbClr val="AABA0A"/>
              </a:solidFill>
              <a:ln>
                <a:noFill/>
              </a:ln>
            </c:spPr>
          </c:marker>
          <c:cat>
            <c:numRef>
              <c:f>Sheet1!$A$2:$A$6</c:f>
              <c:numCache>
                <c:formatCode>General</c:formatCode>
                <c:ptCount val="5"/>
                <c:pt idx="0">
                  <c:v>2013</c:v>
                </c:pt>
                <c:pt idx="1">
                  <c:v>2014</c:v>
                </c:pt>
                <c:pt idx="2">
                  <c:v>2015</c:v>
                </c:pt>
                <c:pt idx="3">
                  <c:v>2016</c:v>
                </c:pt>
                <c:pt idx="4">
                  <c:v>2017</c:v>
                </c:pt>
              </c:numCache>
            </c:numRef>
          </c:cat>
          <c:val>
            <c:numRef>
              <c:f>Sheet1!$F$2:$F$6</c:f>
              <c:numCache>
                <c:formatCode>0.0</c:formatCode>
                <c:ptCount val="5"/>
                <c:pt idx="0">
                  <c:v>52.8</c:v>
                </c:pt>
                <c:pt idx="1">
                  <c:v>54.6</c:v>
                </c:pt>
                <c:pt idx="2">
                  <c:v>58.1</c:v>
                </c:pt>
                <c:pt idx="3">
                  <c:v>62.8</c:v>
                </c:pt>
                <c:pt idx="4" formatCode="General">
                  <c:v>68.8</c:v>
                </c:pt>
              </c:numCache>
            </c:numRef>
          </c:val>
          <c:smooth val="0"/>
          <c:extLst>
            <c:ext xmlns:c16="http://schemas.microsoft.com/office/drawing/2014/chart" uri="{C3380CC4-5D6E-409C-BE32-E72D297353CC}">
              <c16:uniqueId val="{00000002-28FF-4376-B068-C2B0B850C39E}"/>
            </c:ext>
          </c:extLst>
        </c:ser>
        <c:ser>
          <c:idx val="2"/>
          <c:order val="3"/>
          <c:tx>
            <c:strRef>
              <c:f>Sheet1!$E$1</c:f>
              <c:strCache>
                <c:ptCount val="1"/>
                <c:pt idx="0">
                  <c:v>Asian</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Sheet1!$A$2:$A$6</c:f>
              <c:numCache>
                <c:formatCode>General</c:formatCode>
                <c:ptCount val="5"/>
                <c:pt idx="0">
                  <c:v>2013</c:v>
                </c:pt>
                <c:pt idx="1">
                  <c:v>2014</c:v>
                </c:pt>
                <c:pt idx="2">
                  <c:v>2015</c:v>
                </c:pt>
                <c:pt idx="3">
                  <c:v>2016</c:v>
                </c:pt>
                <c:pt idx="4">
                  <c:v>2017</c:v>
                </c:pt>
              </c:numCache>
            </c:numRef>
          </c:cat>
          <c:val>
            <c:numRef>
              <c:f>Sheet1!$E$2:$E$6</c:f>
              <c:numCache>
                <c:formatCode>0.0</c:formatCode>
                <c:ptCount val="5"/>
                <c:pt idx="0">
                  <c:v>47.3</c:v>
                </c:pt>
                <c:pt idx="1">
                  <c:v>48.1</c:v>
                </c:pt>
                <c:pt idx="2">
                  <c:v>50.2</c:v>
                </c:pt>
                <c:pt idx="3">
                  <c:v>52.8</c:v>
                </c:pt>
                <c:pt idx="4">
                  <c:v>58.1</c:v>
                </c:pt>
              </c:numCache>
            </c:numRef>
          </c:val>
          <c:smooth val="0"/>
          <c:extLst>
            <c:ext xmlns:c16="http://schemas.microsoft.com/office/drawing/2014/chart" uri="{C3380CC4-5D6E-409C-BE32-E72D297353CC}">
              <c16:uniqueId val="{00000003-2400-457C-B458-D10FEE20460D}"/>
            </c:ext>
          </c:extLst>
        </c:ser>
        <c:ser>
          <c:idx val="4"/>
          <c:order val="4"/>
          <c:tx>
            <c:strRef>
              <c:f>Sheet1!$D$1</c:f>
              <c:strCache>
                <c:ptCount val="1"/>
                <c:pt idx="0">
                  <c:v>AI/AN</c:v>
                </c:pt>
              </c:strCache>
            </c:strRef>
          </c:tx>
          <c:spPr>
            <a:ln>
              <a:solidFill>
                <a:srgbClr val="70AD47">
                  <a:lumMod val="75000"/>
                </a:srgbClr>
              </a:solidFill>
            </a:ln>
          </c:spPr>
          <c:marker>
            <c:spPr>
              <a:ln>
                <a:solidFill>
                  <a:srgbClr val="70AD47">
                    <a:lumMod val="75000"/>
                  </a:srgbClr>
                </a:solidFill>
              </a:ln>
            </c:spPr>
          </c:marker>
          <c:cat>
            <c:numRef>
              <c:f>Sheet1!$A$2:$A$6</c:f>
              <c:numCache>
                <c:formatCode>General</c:formatCode>
                <c:ptCount val="5"/>
                <c:pt idx="0">
                  <c:v>2013</c:v>
                </c:pt>
                <c:pt idx="1">
                  <c:v>2014</c:v>
                </c:pt>
                <c:pt idx="2">
                  <c:v>2015</c:v>
                </c:pt>
                <c:pt idx="3">
                  <c:v>2016</c:v>
                </c:pt>
                <c:pt idx="4">
                  <c:v>2017</c:v>
                </c:pt>
              </c:numCache>
            </c:numRef>
          </c:cat>
          <c:val>
            <c:numRef>
              <c:f>Sheet1!$D$2:$D$6</c:f>
              <c:numCache>
                <c:formatCode>0.0</c:formatCode>
                <c:ptCount val="5"/>
                <c:pt idx="0">
                  <c:v>52.1</c:v>
                </c:pt>
                <c:pt idx="1">
                  <c:v>53.7</c:v>
                </c:pt>
                <c:pt idx="2">
                  <c:v>56.5</c:v>
                </c:pt>
                <c:pt idx="3">
                  <c:v>62.2</c:v>
                </c:pt>
                <c:pt idx="4">
                  <c:v>67.3</c:v>
                </c:pt>
              </c:numCache>
            </c:numRef>
          </c:val>
          <c:smooth val="0"/>
          <c:extLst>
            <c:ext xmlns:c16="http://schemas.microsoft.com/office/drawing/2014/chart" uri="{C3380CC4-5D6E-409C-BE32-E72D297353CC}">
              <c16:uniqueId val="{00000004-99C4-44BB-91A4-36C5A4582426}"/>
            </c:ext>
          </c:extLst>
        </c:ser>
        <c:ser>
          <c:idx val="5"/>
          <c:order val="5"/>
          <c:tx>
            <c:strRef>
              <c:f>Sheet1!$G$1</c:f>
              <c:strCache>
                <c:ptCount val="1"/>
                <c:pt idx="0">
                  <c:v>NHPI</c:v>
                </c:pt>
              </c:strCache>
            </c:strRef>
          </c:tx>
          <c:spPr>
            <a:ln w="25400">
              <a:solidFill>
                <a:srgbClr val="ED7D31"/>
              </a:solidFill>
            </a:ln>
          </c:spPr>
          <c:marker>
            <c:symbol val="x"/>
            <c:size val="7"/>
            <c:spPr>
              <a:noFill/>
              <a:ln>
                <a:solidFill>
                  <a:srgbClr val="ED7D31"/>
                </a:solidFill>
              </a:ln>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0.0</c:formatCode>
                <c:ptCount val="5"/>
                <c:pt idx="0">
                  <c:v>49.7</c:v>
                </c:pt>
                <c:pt idx="1">
                  <c:v>50.8</c:v>
                </c:pt>
                <c:pt idx="2">
                  <c:v>54.6</c:v>
                </c:pt>
                <c:pt idx="3">
                  <c:v>58.5</c:v>
                </c:pt>
                <c:pt idx="4">
                  <c:v>62.4</c:v>
                </c:pt>
              </c:numCache>
            </c:numRef>
          </c:val>
          <c:smooth val="0"/>
          <c:extLst>
            <c:ext xmlns:c16="http://schemas.microsoft.com/office/drawing/2014/chart" uri="{C3380CC4-5D6E-409C-BE32-E72D297353CC}">
              <c16:uniqueId val="{0000000E-E970-484C-9AF4-6EB20616BD2E}"/>
            </c:ext>
          </c:extLst>
        </c:ser>
        <c:ser>
          <c:idx val="6"/>
          <c:order val="6"/>
          <c:tx>
            <c:strRef>
              <c:f>Sheet1!$H$1</c:f>
              <c:strCache>
                <c:ptCount val="1"/>
                <c:pt idx="0">
                  <c:v>Hispanic</c:v>
                </c:pt>
              </c:strCache>
            </c:strRef>
          </c:tx>
          <c:spPr>
            <a:ln>
              <a:solidFill>
                <a:srgbClr val="7F7F7F"/>
              </a:solidFill>
            </a:ln>
          </c:spPr>
          <c:marker>
            <c:symbol val="plus"/>
            <c:size val="7"/>
            <c:spPr>
              <a:noFill/>
              <a:ln>
                <a:solidFill>
                  <a:sysClr val="window" lastClr="FFFFFF">
                    <a:lumMod val="50000"/>
                  </a:sysClr>
                </a:solidFill>
              </a:ln>
            </c:spPr>
          </c:marker>
          <c:cat>
            <c:numRef>
              <c:f>Sheet1!$A$2:$A$6</c:f>
              <c:numCache>
                <c:formatCode>General</c:formatCode>
                <c:ptCount val="5"/>
                <c:pt idx="0">
                  <c:v>2013</c:v>
                </c:pt>
                <c:pt idx="1">
                  <c:v>2014</c:v>
                </c:pt>
                <c:pt idx="2">
                  <c:v>2015</c:v>
                </c:pt>
                <c:pt idx="3">
                  <c:v>2016</c:v>
                </c:pt>
                <c:pt idx="4">
                  <c:v>2017</c:v>
                </c:pt>
              </c:numCache>
            </c:numRef>
          </c:cat>
          <c:val>
            <c:numRef>
              <c:f>Sheet1!$H$2:$H$6</c:f>
              <c:numCache>
                <c:formatCode>0.0</c:formatCode>
                <c:ptCount val="5"/>
                <c:pt idx="0">
                  <c:v>40.6</c:v>
                </c:pt>
                <c:pt idx="1">
                  <c:v>41.8</c:v>
                </c:pt>
                <c:pt idx="2">
                  <c:v>46.1</c:v>
                </c:pt>
                <c:pt idx="3">
                  <c:v>50.9</c:v>
                </c:pt>
                <c:pt idx="4" formatCode="General">
                  <c:v>56.7</c:v>
                </c:pt>
              </c:numCache>
            </c:numRef>
          </c:val>
          <c:smooth val="0"/>
          <c:extLst>
            <c:ext xmlns:c16="http://schemas.microsoft.com/office/drawing/2014/chart" uri="{C3380CC4-5D6E-409C-BE32-E72D297353CC}">
              <c16:uniqueId val="{0000000F-E970-484C-9AF4-6EB20616BD2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75"/>
          <c:min val="25"/>
        </c:scaling>
        <c:delete val="0"/>
        <c:axPos val="l"/>
        <c:majorGridlines/>
        <c:title>
          <c:tx>
            <c:rich>
              <a:bodyPr rot="-5400000" vert="horz"/>
              <a:lstStyle/>
              <a:p>
                <a:pPr>
                  <a:defRPr/>
                </a:pPr>
                <a:r>
                  <a:rPr lang="en-US" dirty="0"/>
                  <a:t>Percent</a:t>
                </a:r>
              </a:p>
            </c:rich>
          </c:tx>
          <c:layout>
            <c:manualLayout>
              <c:xMode val="edge"/>
              <c:yMode val="edge"/>
              <c:x val="7.6567512394284049E-3"/>
              <c:y val="0.41164647296994855"/>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56931519923647"/>
          <c:y val="0.16818217167298533"/>
          <c:w val="0.80494631352899071"/>
          <c:h val="0.70458782929911534"/>
        </c:manualLayout>
      </c:layout>
      <c:lineChart>
        <c:grouping val="standard"/>
        <c:varyColors val="0"/>
        <c:ser>
          <c:idx val="3"/>
          <c:order val="0"/>
          <c:tx>
            <c:strRef>
              <c:f>Sheet1!$F$1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Sheet1!$F$2:$F$8</c:f>
              <c:numCache>
                <c:formatCode>0.0</c:formatCode>
                <c:ptCount val="7"/>
                <c:pt idx="0">
                  <c:v>77.2</c:v>
                </c:pt>
                <c:pt idx="1">
                  <c:v>77.3</c:v>
                </c:pt>
                <c:pt idx="2">
                  <c:v>76.599999999999994</c:v>
                </c:pt>
                <c:pt idx="3">
                  <c:v>76.099999999999994</c:v>
                </c:pt>
                <c:pt idx="4">
                  <c:v>75.900000000000006</c:v>
                </c:pt>
                <c:pt idx="5">
                  <c:v>75.599999999999994</c:v>
                </c:pt>
                <c:pt idx="6">
                  <c:v>75.099999999999994</c:v>
                </c:pt>
              </c:numCache>
            </c:numRef>
          </c:val>
          <c:smooth val="0"/>
          <c:extLst>
            <c:ext xmlns:c16="http://schemas.microsoft.com/office/drawing/2014/chart" uri="{C3380CC4-5D6E-409C-BE32-E72D297353CC}">
              <c16:uniqueId val="{00000001-27C2-4107-B9D0-621286DBC3EB}"/>
            </c:ext>
          </c:extLst>
        </c:ser>
        <c:ser>
          <c:idx val="0"/>
          <c:order val="1"/>
          <c:tx>
            <c:strRef>
              <c:f>Sheet1!$D$1</c:f>
              <c:strCache>
                <c:ptCount val="1"/>
                <c:pt idx="0">
                  <c:v>Black</c:v>
                </c:pt>
              </c:strCache>
            </c:strRef>
          </c:tx>
          <c:spPr>
            <a:ln>
              <a:solidFill>
                <a:srgbClr val="0072C6"/>
              </a:solidFill>
            </a:ln>
          </c:spPr>
          <c:marker>
            <c:symbol val="square"/>
            <c:size val="7"/>
            <c:spPr>
              <a:solidFill>
                <a:srgbClr val="0072C6"/>
              </a:solidFill>
              <a:ln>
                <a:noFill/>
              </a:ln>
            </c:spPr>
          </c:marker>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Sheet1!$D$2:$D$8</c:f>
              <c:numCache>
                <c:formatCode>0.0</c:formatCode>
                <c:ptCount val="7"/>
                <c:pt idx="0">
                  <c:v>90.4</c:v>
                </c:pt>
                <c:pt idx="1">
                  <c:v>90.5</c:v>
                </c:pt>
                <c:pt idx="2">
                  <c:v>89.9</c:v>
                </c:pt>
                <c:pt idx="3">
                  <c:v>89.4</c:v>
                </c:pt>
                <c:pt idx="4">
                  <c:v>89</c:v>
                </c:pt>
                <c:pt idx="5">
                  <c:v>88.7</c:v>
                </c:pt>
                <c:pt idx="6">
                  <c:v>88.4</c:v>
                </c:pt>
              </c:numCache>
            </c:numRef>
          </c:val>
          <c:smooth val="0"/>
          <c:extLst>
            <c:ext xmlns:c16="http://schemas.microsoft.com/office/drawing/2014/chart" uri="{C3380CC4-5D6E-409C-BE32-E72D297353CC}">
              <c16:uniqueId val="{00000001-C42E-486D-8918-9361601CA584}"/>
            </c:ext>
          </c:extLst>
        </c:ser>
        <c:ser>
          <c:idx val="1"/>
          <c:order val="2"/>
          <c:tx>
            <c:strRef>
              <c:f>Sheet1!$C$1</c:f>
              <c:strCache>
                <c:ptCount val="1"/>
                <c:pt idx="0">
                  <c:v>Asian</c:v>
                </c:pt>
              </c:strCache>
            </c:strRef>
          </c:tx>
          <c:spPr>
            <a:ln>
              <a:solidFill>
                <a:srgbClr val="AABA0A"/>
              </a:solidFill>
            </a:ln>
          </c:spPr>
          <c:marker>
            <c:symbol val="triangle"/>
            <c:size val="8"/>
            <c:spPr>
              <a:solidFill>
                <a:srgbClr val="AABA0A"/>
              </a:solidFill>
              <a:ln>
                <a:noFill/>
              </a:ln>
            </c:spPr>
          </c:marker>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Sheet1!$C$2:$C$8</c:f>
              <c:numCache>
                <c:formatCode>0.0</c:formatCode>
                <c:ptCount val="7"/>
                <c:pt idx="0">
                  <c:v>83.2</c:v>
                </c:pt>
                <c:pt idx="1">
                  <c:v>83.2</c:v>
                </c:pt>
                <c:pt idx="2">
                  <c:v>82.7</c:v>
                </c:pt>
                <c:pt idx="3">
                  <c:v>82.2</c:v>
                </c:pt>
                <c:pt idx="4">
                  <c:v>82.1</c:v>
                </c:pt>
                <c:pt idx="5">
                  <c:v>81.2</c:v>
                </c:pt>
                <c:pt idx="6">
                  <c:v>81.8</c:v>
                </c:pt>
              </c:numCache>
            </c:numRef>
          </c:val>
          <c:smooth val="0"/>
          <c:extLst>
            <c:ext xmlns:c16="http://schemas.microsoft.com/office/drawing/2014/chart" uri="{C3380CC4-5D6E-409C-BE32-E72D297353CC}">
              <c16:uniqueId val="{00000002-28FF-4376-B068-C2B0B850C39E}"/>
            </c:ext>
          </c:extLst>
        </c:ser>
        <c:ser>
          <c:idx val="2"/>
          <c:order val="3"/>
          <c:tx>
            <c:strRef>
              <c:f>Sheet1!$B$1</c:f>
              <c:strCache>
                <c:ptCount val="1"/>
                <c:pt idx="0">
                  <c:v>AI/AN</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Sheet1!$B$2:$B$8</c:f>
              <c:numCache>
                <c:formatCode>0.0</c:formatCode>
                <c:ptCount val="7"/>
                <c:pt idx="0">
                  <c:v>85.7</c:v>
                </c:pt>
                <c:pt idx="1">
                  <c:v>85.6</c:v>
                </c:pt>
                <c:pt idx="2">
                  <c:v>84.3</c:v>
                </c:pt>
                <c:pt idx="3">
                  <c:v>83.7</c:v>
                </c:pt>
                <c:pt idx="4">
                  <c:v>83.7</c:v>
                </c:pt>
                <c:pt idx="5">
                  <c:v>83.8</c:v>
                </c:pt>
                <c:pt idx="6">
                  <c:v>82.1</c:v>
                </c:pt>
              </c:numCache>
            </c:numRef>
          </c:val>
          <c:smooth val="0"/>
          <c:extLst>
            <c:ext xmlns:c16="http://schemas.microsoft.com/office/drawing/2014/chart" uri="{C3380CC4-5D6E-409C-BE32-E72D297353CC}">
              <c16:uniqueId val="{00000003-2400-457C-B458-D10FEE20460D}"/>
            </c:ext>
          </c:extLst>
        </c:ser>
        <c:ser>
          <c:idx val="4"/>
          <c:order val="4"/>
          <c:tx>
            <c:strRef>
              <c:f>Sheet1!$E$1</c:f>
              <c:strCache>
                <c:ptCount val="1"/>
                <c:pt idx="0">
                  <c:v>NHPI</c:v>
                </c:pt>
              </c:strCache>
            </c:strRef>
          </c:tx>
          <c:spPr>
            <a:ln>
              <a:solidFill>
                <a:srgbClr val="70AD47">
                  <a:lumMod val="75000"/>
                </a:srgbClr>
              </a:solidFill>
            </a:ln>
          </c:spPr>
          <c:marker>
            <c:spPr>
              <a:ln>
                <a:solidFill>
                  <a:srgbClr val="70AD47">
                    <a:lumMod val="75000"/>
                  </a:srgbClr>
                </a:solidFill>
              </a:ln>
            </c:spPr>
          </c:marker>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Sheet1!$E$2:$E$8</c:f>
              <c:numCache>
                <c:formatCode>0.0</c:formatCode>
                <c:ptCount val="7"/>
                <c:pt idx="0">
                  <c:v>87.2</c:v>
                </c:pt>
                <c:pt idx="1">
                  <c:v>86.7</c:v>
                </c:pt>
                <c:pt idx="2">
                  <c:v>84.8</c:v>
                </c:pt>
                <c:pt idx="3">
                  <c:v>85.1</c:v>
                </c:pt>
                <c:pt idx="4">
                  <c:v>85.5</c:v>
                </c:pt>
                <c:pt idx="5">
                  <c:v>84.1</c:v>
                </c:pt>
                <c:pt idx="6">
                  <c:v>84.2</c:v>
                </c:pt>
              </c:numCache>
            </c:numRef>
          </c:val>
          <c:smooth val="0"/>
          <c:extLst>
            <c:ext xmlns:c16="http://schemas.microsoft.com/office/drawing/2014/chart" uri="{C3380CC4-5D6E-409C-BE32-E72D297353CC}">
              <c16:uniqueId val="{00000004-99C4-44BB-91A4-36C5A458242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dirty="0"/>
                  <a:t>Percent</a:t>
                </a:r>
              </a:p>
            </c:rich>
          </c:tx>
          <c:layout>
            <c:manualLayout>
              <c:xMode val="edge"/>
              <c:yMode val="edge"/>
              <c:x val="0"/>
              <c:y val="0.44596335180324687"/>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5.4626470302323323E-2"/>
          <c:y val="3.968253968253968E-3"/>
          <c:w val="0.88766063964226694"/>
          <c:h val="0.12090086595015039"/>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57621269563527"/>
          <c:y val="9.5320495091416602E-2"/>
          <c:w val="0.85936205890930295"/>
          <c:h val="0.73390742931557851"/>
        </c:manualLayout>
      </c:layout>
      <c:barChart>
        <c:barDir val="col"/>
        <c:grouping val="clustered"/>
        <c:varyColors val="0"/>
        <c:ser>
          <c:idx val="1"/>
          <c:order val="1"/>
          <c:tx>
            <c:strRef>
              <c:f>Sheet1!$C$3</c:f>
              <c:strCache>
                <c:ptCount val="1"/>
                <c:pt idx="0">
                  <c:v>2015</c:v>
                </c:pt>
              </c:strCache>
            </c:strRef>
          </c:tx>
          <c:spPr>
            <a:solidFill>
              <a:srgbClr val="0072C6"/>
            </a:solidFill>
            <a:ln>
              <a:noFill/>
            </a:ln>
            <a:effectLst/>
          </c:spPr>
          <c:invertIfNegative val="0"/>
          <c:cat>
            <c:strRef>
              <c:f>Sheet1!$A$4:$A$7</c:f>
              <c:strCache>
                <c:ptCount val="3"/>
                <c:pt idx="0">
                  <c:v>Catheter-Associated Urinary Tract Infections</c:v>
                </c:pt>
                <c:pt idx="1">
                  <c:v>Central Line-Associated Bloodstream Infections</c:v>
                </c:pt>
                <c:pt idx="2">
                  <c:v>Clostridioides difficile Infections</c:v>
                </c:pt>
              </c:strCache>
            </c:strRef>
          </c:cat>
          <c:val>
            <c:numRef>
              <c:f>Sheet1!$C$4:$C$7</c:f>
              <c:numCache>
                <c:formatCode>0.0</c:formatCode>
                <c:ptCount val="3"/>
                <c:pt idx="0">
                  <c:v>6.4</c:v>
                </c:pt>
                <c:pt idx="1">
                  <c:v>7.0000000000000007E-2</c:v>
                </c:pt>
                <c:pt idx="2">
                  <c:v>2.6</c:v>
                </c:pt>
              </c:numCache>
            </c:numRef>
          </c:val>
          <c:extLst>
            <c:ext xmlns:c16="http://schemas.microsoft.com/office/drawing/2014/chart" uri="{C3380CC4-5D6E-409C-BE32-E72D297353CC}">
              <c16:uniqueId val="{00000000-49BE-4560-9F3D-E18EE6FBF41F}"/>
            </c:ext>
          </c:extLst>
        </c:ser>
        <c:ser>
          <c:idx val="2"/>
          <c:order val="2"/>
          <c:tx>
            <c:strRef>
              <c:f>Sheet1!$D$3</c:f>
              <c:strCache>
                <c:ptCount val="1"/>
                <c:pt idx="0">
                  <c:v>2016</c:v>
                </c:pt>
              </c:strCache>
            </c:strRef>
          </c:tx>
          <c:spPr>
            <a:solidFill>
              <a:srgbClr val="AABA0A"/>
            </a:solidFill>
            <a:ln>
              <a:noFill/>
            </a:ln>
            <a:effectLst/>
          </c:spPr>
          <c:invertIfNegative val="0"/>
          <c:cat>
            <c:strRef>
              <c:f>Sheet1!$A$4:$A$7</c:f>
              <c:strCache>
                <c:ptCount val="3"/>
                <c:pt idx="0">
                  <c:v>Catheter-Associated Urinary Tract Infections</c:v>
                </c:pt>
                <c:pt idx="1">
                  <c:v>Central Line-Associated Bloodstream Infections</c:v>
                </c:pt>
                <c:pt idx="2">
                  <c:v>Clostridioides difficile Infections</c:v>
                </c:pt>
              </c:strCache>
            </c:strRef>
          </c:cat>
          <c:val>
            <c:numRef>
              <c:f>Sheet1!$D$4:$D$7</c:f>
              <c:numCache>
                <c:formatCode>0.0</c:formatCode>
                <c:ptCount val="3"/>
                <c:pt idx="0">
                  <c:v>5.7</c:v>
                </c:pt>
                <c:pt idx="1">
                  <c:v>0.22</c:v>
                </c:pt>
                <c:pt idx="2">
                  <c:v>2.5</c:v>
                </c:pt>
              </c:numCache>
            </c:numRef>
          </c:val>
          <c:extLst>
            <c:ext xmlns:c16="http://schemas.microsoft.com/office/drawing/2014/chart" uri="{C3380CC4-5D6E-409C-BE32-E72D297353CC}">
              <c16:uniqueId val="{00000001-49BE-4560-9F3D-E18EE6FBF41F}"/>
            </c:ext>
          </c:extLst>
        </c:ser>
        <c:ser>
          <c:idx val="3"/>
          <c:order val="3"/>
          <c:tx>
            <c:strRef>
              <c:f>Sheet1!$E$3</c:f>
              <c:strCache>
                <c:ptCount val="1"/>
                <c:pt idx="0">
                  <c:v>2017</c:v>
                </c:pt>
              </c:strCache>
            </c:strRef>
          </c:tx>
          <c:spPr>
            <a:solidFill>
              <a:sysClr val="window" lastClr="FFFFFF"/>
            </a:solidFill>
            <a:ln>
              <a:solidFill>
                <a:sysClr val="windowText" lastClr="000000"/>
              </a:solidFill>
            </a:ln>
            <a:effectLst/>
          </c:spPr>
          <c:invertIfNegative val="0"/>
          <c:cat>
            <c:strLit>
              <c:ptCount val="3"/>
              <c:pt idx="0">
                <c:v>Catheter-Associated Urinary Tract Infections</c:v>
              </c:pt>
              <c:pt idx="1">
                <c:v>Central Line-Associated Bloodstream Infections</c:v>
              </c:pt>
              <c:pt idx="2">
                <c:v>Clostridioides difficile Infections</c:v>
              </c:pt>
              <c:extLst>
                <c:ext xmlns:c15="http://schemas.microsoft.com/office/drawing/2012/chart" uri="{02D57815-91ED-43cb-92C2-25804820EDAC}">
                  <c15:autoCat val="1"/>
                </c:ext>
              </c:extLst>
            </c:strLit>
          </c:cat>
          <c:val>
            <c:numRef>
              <c:f>Sheet1!$E$4:$E$7</c:f>
              <c:numCache>
                <c:formatCode>0.0</c:formatCode>
                <c:ptCount val="3"/>
                <c:pt idx="0">
                  <c:v>5.4</c:v>
                </c:pt>
                <c:pt idx="1">
                  <c:v>0.27</c:v>
                </c:pt>
                <c:pt idx="2">
                  <c:v>1.8</c:v>
                </c:pt>
              </c:numCache>
            </c:numRef>
          </c:val>
          <c:extLst>
            <c:ext xmlns:c16="http://schemas.microsoft.com/office/drawing/2014/chart" uri="{C3380CC4-5D6E-409C-BE32-E72D297353CC}">
              <c16:uniqueId val="{00000002-49BE-4560-9F3D-E18EE6FBF41F}"/>
            </c:ext>
          </c:extLst>
        </c:ser>
        <c:dLbls>
          <c:showLegendKey val="0"/>
          <c:showVal val="0"/>
          <c:showCatName val="0"/>
          <c:showSerName val="0"/>
          <c:showPercent val="0"/>
          <c:showBubbleSize val="0"/>
        </c:dLbls>
        <c:gapWidth val="46"/>
        <c:axId val="1992336096"/>
        <c:axId val="1987780480"/>
        <c:extLst>
          <c:ext xmlns:c15="http://schemas.microsoft.com/office/drawing/2012/chart" uri="{02D57815-91ED-43cb-92C2-25804820EDAC}">
            <c15:filteredBarSeries>
              <c15:ser>
                <c:idx val="0"/>
                <c:order val="0"/>
                <c:tx>
                  <c:strRef>
                    <c:extLst>
                      <c:ext uri="{02D57815-91ED-43cb-92C2-25804820EDAC}">
                        <c15:formulaRef>
                          <c15:sqref>Sheet1!$B$3</c15:sqref>
                        </c15:formulaRef>
                      </c:ext>
                    </c:extLst>
                    <c:strCache>
                      <c:ptCount val="1"/>
                      <c:pt idx="0">
                        <c:v>2014</c:v>
                      </c:pt>
                    </c:strCache>
                  </c:strRef>
                </c:tx>
                <c:spPr>
                  <a:solidFill>
                    <a:schemeClr val="tx1"/>
                  </a:solidFill>
                  <a:ln>
                    <a:noFill/>
                  </a:ln>
                  <a:effectLst/>
                </c:spPr>
                <c:invertIfNegative val="0"/>
                <c:cat>
                  <c:strRef>
                    <c:extLst>
                      <c:ext uri="{02D57815-91ED-43cb-92C2-25804820EDAC}">
                        <c15:formulaRef>
                          <c15:sqref>Sheet1!$A$4:$A$7</c15:sqref>
                        </c15:formulaRef>
                      </c:ext>
                    </c:extLst>
                    <c:strCache>
                      <c:ptCount val="3"/>
                      <c:pt idx="0">
                        <c:v>Catheter-Associated Urinary Tract Infections</c:v>
                      </c:pt>
                      <c:pt idx="1">
                        <c:v>Central Line-Associated Bloodstream Infections</c:v>
                      </c:pt>
                      <c:pt idx="2">
                        <c:v>Clostridioides difficile Infections</c:v>
                      </c:pt>
                    </c:strCache>
                  </c:strRef>
                </c:cat>
                <c:val>
                  <c:numRef>
                    <c:extLst>
                      <c:ext uri="{02D57815-91ED-43cb-92C2-25804820EDAC}">
                        <c15:formulaRef>
                          <c15:sqref>Sheet1!$B$4:$B$7</c15:sqref>
                        </c15:formulaRef>
                      </c:ext>
                    </c:extLst>
                    <c:numCache>
                      <c:formatCode>0.0</c:formatCode>
                      <c:ptCount val="3"/>
                      <c:pt idx="0">
                        <c:v>5.7</c:v>
                      </c:pt>
                      <c:pt idx="1">
                        <c:v>0.28999999999999998</c:v>
                      </c:pt>
                      <c:pt idx="2">
                        <c:v>2.9</c:v>
                      </c:pt>
                    </c:numCache>
                  </c:numRef>
                </c:val>
                <c:extLst>
                  <c:ext xmlns:c16="http://schemas.microsoft.com/office/drawing/2014/chart" uri="{C3380CC4-5D6E-409C-BE32-E72D297353CC}">
                    <c16:uniqueId val="{00000003-49BE-4560-9F3D-E18EE6FBF41F}"/>
                  </c:ext>
                </c:extLst>
              </c15:ser>
            </c15:filteredBarSeries>
          </c:ext>
        </c:extLst>
      </c:barChart>
      <c:catAx>
        <c:axId val="199233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1987780480"/>
        <c:crosses val="autoZero"/>
        <c:auto val="1"/>
        <c:lblAlgn val="ctr"/>
        <c:lblOffset val="100"/>
        <c:noMultiLvlLbl val="0"/>
      </c:catAx>
      <c:valAx>
        <c:axId val="1987780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r>
                  <a:rPr lang="en-US" b="1" dirty="0"/>
                  <a:t>Rate per 1,000 Discharges </a:t>
                </a:r>
              </a:p>
            </c:rich>
          </c:tx>
          <c:layout>
            <c:manualLayout>
              <c:xMode val="edge"/>
              <c:yMode val="edge"/>
              <c:x val="1.5432098765432098E-3"/>
              <c:y val="0.1766472196117443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1992336096"/>
        <c:crosses val="autoZero"/>
        <c:crossBetween val="between"/>
      </c:valAx>
      <c:spPr>
        <a:noFill/>
        <a:ln>
          <a:noFill/>
        </a:ln>
        <a:effectLst/>
      </c:spPr>
    </c:plotArea>
    <c:legend>
      <c:legendPos val="t"/>
      <c:layout>
        <c:manualLayout>
          <c:xMode val="edge"/>
          <c:yMode val="edge"/>
          <c:x val="0.16507618839311752"/>
          <c:y val="0"/>
          <c:w val="0.6667610819480897"/>
          <c:h val="7.765065675441251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sz="1600" baseline="0">
          <a:solidFill>
            <a:schemeClr val="tx1"/>
          </a:solidFill>
          <a:latin typeface="Calibri" panose="020F050202020403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59871682706327"/>
          <c:y val="0.16894818703217654"/>
          <c:w val="0.79448016914552355"/>
          <c:h val="0.7069082336930105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Sheet1!$B$2:$B$8</c:f>
              <c:numCache>
                <c:formatCode>0.0</c:formatCode>
                <c:ptCount val="7"/>
                <c:pt idx="0">
                  <c:v>78.8</c:v>
                </c:pt>
                <c:pt idx="1">
                  <c:v>78.900000000000006</c:v>
                </c:pt>
                <c:pt idx="2">
                  <c:v>78.3</c:v>
                </c:pt>
                <c:pt idx="3">
                  <c:v>77.8</c:v>
                </c:pt>
                <c:pt idx="4">
                  <c:v>77.599999999999994</c:v>
                </c:pt>
                <c:pt idx="5">
                  <c:v>77.099999999999994</c:v>
                </c:pt>
                <c:pt idx="6" formatCode="General">
                  <c:v>76.5</c:v>
                </c:pt>
              </c:numCache>
            </c:numRef>
          </c:val>
          <c:smooth val="0"/>
          <c:extLst>
            <c:ext xmlns:c16="http://schemas.microsoft.com/office/drawing/2014/chart" uri="{C3380CC4-5D6E-409C-BE32-E72D297353CC}">
              <c16:uniqueId val="{00000001-27C2-4107-B9D0-621286DBC3EB}"/>
            </c:ext>
          </c:extLst>
        </c:ser>
        <c:ser>
          <c:idx val="0"/>
          <c:order val="1"/>
          <c:tx>
            <c:strRef>
              <c:f>Sheet1!$C$1</c:f>
              <c:strCache>
                <c:ptCount val="1"/>
                <c:pt idx="0">
                  <c:v>18-44</c:v>
                </c:pt>
              </c:strCache>
            </c:strRef>
          </c:tx>
          <c:spPr>
            <a:ln>
              <a:solidFill>
                <a:srgbClr val="0072C6"/>
              </a:solidFill>
            </a:ln>
          </c:spPr>
          <c:marker>
            <c:symbol val="square"/>
            <c:size val="9"/>
            <c:spPr>
              <a:solidFill>
                <a:srgbClr val="0072C6"/>
              </a:solidFill>
              <a:ln>
                <a:noFill/>
              </a:ln>
            </c:spPr>
          </c:marker>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Sheet1!$C$2:$C$8</c:f>
              <c:numCache>
                <c:formatCode>0.0</c:formatCode>
                <c:ptCount val="7"/>
                <c:pt idx="0">
                  <c:v>83.7</c:v>
                </c:pt>
                <c:pt idx="1">
                  <c:v>84.3</c:v>
                </c:pt>
                <c:pt idx="2">
                  <c:v>84.1</c:v>
                </c:pt>
                <c:pt idx="3">
                  <c:v>83.4</c:v>
                </c:pt>
                <c:pt idx="4">
                  <c:v>82.9</c:v>
                </c:pt>
                <c:pt idx="5">
                  <c:v>82.7</c:v>
                </c:pt>
                <c:pt idx="6">
                  <c:v>82.8</c:v>
                </c:pt>
              </c:numCache>
            </c:numRef>
          </c:val>
          <c:smooth val="0"/>
          <c:extLst>
            <c:ext xmlns:c16="http://schemas.microsoft.com/office/drawing/2014/chart" uri="{C3380CC4-5D6E-409C-BE32-E72D297353CC}">
              <c16:uniqueId val="{00000001-C42E-486D-8918-9361601CA584}"/>
            </c:ext>
          </c:extLst>
        </c:ser>
        <c:ser>
          <c:idx val="1"/>
          <c:order val="2"/>
          <c:tx>
            <c:strRef>
              <c:f>Sheet1!$D$1</c:f>
              <c:strCache>
                <c:ptCount val="1"/>
                <c:pt idx="0">
                  <c:v>45-64</c:v>
                </c:pt>
              </c:strCache>
            </c:strRef>
          </c:tx>
          <c:spPr>
            <a:ln>
              <a:solidFill>
                <a:srgbClr val="AABA0A"/>
              </a:solidFill>
            </a:ln>
          </c:spPr>
          <c:marker>
            <c:symbol val="triangle"/>
            <c:size val="8"/>
            <c:spPr>
              <a:solidFill>
                <a:srgbClr val="AABA0A"/>
              </a:solidFill>
              <a:ln>
                <a:noFill/>
              </a:ln>
            </c:spPr>
          </c:marker>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Sheet1!$D$2:$D$8</c:f>
              <c:numCache>
                <c:formatCode>0.0</c:formatCode>
                <c:ptCount val="7"/>
                <c:pt idx="0">
                  <c:v>84.7</c:v>
                </c:pt>
                <c:pt idx="1">
                  <c:v>84.9</c:v>
                </c:pt>
                <c:pt idx="2">
                  <c:v>84.5</c:v>
                </c:pt>
                <c:pt idx="3">
                  <c:v>83.9</c:v>
                </c:pt>
                <c:pt idx="4">
                  <c:v>83</c:v>
                </c:pt>
                <c:pt idx="5">
                  <c:v>83.4</c:v>
                </c:pt>
                <c:pt idx="6">
                  <c:v>82.9</c:v>
                </c:pt>
              </c:numCache>
            </c:numRef>
          </c:val>
          <c:smooth val="0"/>
          <c:extLst>
            <c:ext xmlns:c16="http://schemas.microsoft.com/office/drawing/2014/chart" uri="{C3380CC4-5D6E-409C-BE32-E72D297353CC}">
              <c16:uniqueId val="{00000002-28FF-4376-B068-C2B0B850C39E}"/>
            </c:ext>
          </c:extLst>
        </c:ser>
        <c:ser>
          <c:idx val="2"/>
          <c:order val="3"/>
          <c:tx>
            <c:strRef>
              <c:f>Sheet1!$E$1</c:f>
              <c:strCache>
                <c:ptCount val="1"/>
                <c:pt idx="0">
                  <c:v>65+</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Sheet1!$E$2:$E$8</c:f>
              <c:numCache>
                <c:formatCode>0.0</c:formatCode>
                <c:ptCount val="7"/>
                <c:pt idx="0">
                  <c:v>78</c:v>
                </c:pt>
                <c:pt idx="1">
                  <c:v>78.099999999999994</c:v>
                </c:pt>
                <c:pt idx="2">
                  <c:v>77.3</c:v>
                </c:pt>
                <c:pt idx="3">
                  <c:v>76.900000000000006</c:v>
                </c:pt>
                <c:pt idx="4">
                  <c:v>76.7</c:v>
                </c:pt>
                <c:pt idx="5">
                  <c:v>76.099999999999994</c:v>
                </c:pt>
                <c:pt idx="6">
                  <c:v>75.7</c:v>
                </c:pt>
              </c:numCache>
            </c:numRef>
          </c:val>
          <c:smooth val="0"/>
          <c:extLst>
            <c:ext xmlns:c16="http://schemas.microsoft.com/office/drawing/2014/chart" uri="{C3380CC4-5D6E-409C-BE32-E72D297353CC}">
              <c16:uniqueId val="{00000003-2400-457C-B458-D10FEE20460D}"/>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dirty="0"/>
                  <a:t>Percent</a:t>
                </a:r>
              </a:p>
            </c:rich>
          </c:tx>
          <c:layout>
            <c:manualLayout>
              <c:xMode val="edge"/>
              <c:yMode val="edge"/>
              <c:x val="0"/>
              <c:y val="0.43643360552153204"/>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0.22129313696899003"/>
          <c:y val="3.968253968253968E-3"/>
          <c:w val="0.55432730630893357"/>
          <c:h val="0.1245732477884709"/>
        </c:manualLayout>
      </c:layout>
      <c:overlay val="0"/>
    </c:legend>
    <c:plotVisOnly val="1"/>
    <c:dispBlanksAs val="gap"/>
    <c:showDLblsOverMax val="0"/>
  </c:chart>
  <c:spPr>
    <a:ln>
      <a:noFill/>
    </a:ln>
  </c:spPr>
  <c:txPr>
    <a:bodyPr/>
    <a:lstStyle/>
    <a:p>
      <a:pPr>
        <a:defRPr sz="1600" baseline="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0240931422033"/>
          <c:y val="0.11030621172353455"/>
          <c:w val="0.89119759068577964"/>
          <c:h val="0.7624637545306837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Sheet1!$B$1:$Q$1</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Sheet1!$B$2:$Q$2</c:f>
              <c:numCache>
                <c:formatCode>0.0</c:formatCode>
                <c:ptCount val="16"/>
                <c:pt idx="0">
                  <c:v>8.9700000000000006</c:v>
                </c:pt>
                <c:pt idx="1">
                  <c:v>8.11</c:v>
                </c:pt>
                <c:pt idx="2">
                  <c:v>8.42</c:v>
                </c:pt>
                <c:pt idx="3">
                  <c:v>8.34</c:v>
                </c:pt>
                <c:pt idx="4">
                  <c:v>8.23</c:v>
                </c:pt>
                <c:pt idx="5">
                  <c:v>7.78</c:v>
                </c:pt>
                <c:pt idx="6">
                  <c:v>8.48</c:v>
                </c:pt>
                <c:pt idx="7">
                  <c:v>7.62</c:v>
                </c:pt>
                <c:pt idx="8">
                  <c:v>7.35</c:v>
                </c:pt>
                <c:pt idx="9">
                  <c:v>6.71</c:v>
                </c:pt>
                <c:pt idx="10">
                  <c:v>6.36</c:v>
                </c:pt>
                <c:pt idx="11">
                  <c:v>6.08</c:v>
                </c:pt>
                <c:pt idx="12">
                  <c:v>4.78</c:v>
                </c:pt>
                <c:pt idx="13">
                  <c:v>5.08</c:v>
                </c:pt>
                <c:pt idx="14">
                  <c:v>5.24</c:v>
                </c:pt>
                <c:pt idx="15">
                  <c:v>7.43</c:v>
                </c:pt>
              </c:numCache>
            </c:numRef>
          </c:val>
          <c:smooth val="0"/>
          <c:extLst>
            <c:ext xmlns:c16="http://schemas.microsoft.com/office/drawing/2014/chart" uri="{C3380CC4-5D6E-409C-BE32-E72D297353CC}">
              <c16:uniqueId val="{00000001-27C2-4107-B9D0-621286DBC3EB}"/>
            </c:ext>
          </c:extLst>
        </c:ser>
        <c:ser>
          <c:idx val="0"/>
          <c:order val="1"/>
          <c:tx>
            <c:strRef>
              <c:f>Sheet1!$A$3</c:f>
              <c:strCache>
                <c:ptCount val="1"/>
                <c:pt idx="0">
                  <c:v>White</c:v>
                </c:pt>
              </c:strCache>
            </c:strRef>
          </c:tx>
          <c:spPr>
            <a:ln>
              <a:solidFill>
                <a:srgbClr val="0072C6"/>
              </a:solidFill>
            </a:ln>
          </c:spPr>
          <c:marker>
            <c:symbol val="square"/>
            <c:size val="7"/>
            <c:spPr>
              <a:solidFill>
                <a:srgbClr val="0072C6"/>
              </a:solidFill>
              <a:ln>
                <a:noFill/>
              </a:ln>
            </c:spPr>
          </c:marker>
          <c:cat>
            <c:numRef>
              <c:f>Sheet1!$B$1:$Q$1</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Sheet1!$B$3:$Q$3</c:f>
              <c:numCache>
                <c:formatCode>0.0</c:formatCode>
                <c:ptCount val="16"/>
                <c:pt idx="0">
                  <c:v>8.4700000000000006</c:v>
                </c:pt>
                <c:pt idx="1">
                  <c:v>7.43</c:v>
                </c:pt>
                <c:pt idx="2">
                  <c:v>7.72</c:v>
                </c:pt>
                <c:pt idx="3">
                  <c:v>7.63</c:v>
                </c:pt>
                <c:pt idx="4">
                  <c:v>7.78</c:v>
                </c:pt>
                <c:pt idx="5">
                  <c:v>7.3</c:v>
                </c:pt>
                <c:pt idx="6">
                  <c:v>7.9</c:v>
                </c:pt>
                <c:pt idx="7">
                  <c:v>7.05</c:v>
                </c:pt>
                <c:pt idx="8">
                  <c:v>6.88</c:v>
                </c:pt>
                <c:pt idx="9">
                  <c:v>6.37</c:v>
                </c:pt>
                <c:pt idx="10">
                  <c:v>5.94</c:v>
                </c:pt>
                <c:pt idx="11">
                  <c:v>5.54</c:v>
                </c:pt>
                <c:pt idx="12">
                  <c:v>4.33</c:v>
                </c:pt>
                <c:pt idx="13">
                  <c:v>4.5999999999999996</c:v>
                </c:pt>
                <c:pt idx="14">
                  <c:v>4.8</c:v>
                </c:pt>
                <c:pt idx="15">
                  <c:v>7.04</c:v>
                </c:pt>
              </c:numCache>
            </c:numRef>
          </c:val>
          <c:smooth val="0"/>
          <c:extLst>
            <c:ext xmlns:c16="http://schemas.microsoft.com/office/drawing/2014/chart" uri="{C3380CC4-5D6E-409C-BE32-E72D297353CC}">
              <c16:uniqueId val="{00000001-C42E-486D-8918-9361601CA584}"/>
            </c:ext>
          </c:extLst>
        </c:ser>
        <c:ser>
          <c:idx val="1"/>
          <c:order val="2"/>
          <c:tx>
            <c:strRef>
              <c:f>Sheet1!$A$4</c:f>
              <c:strCache>
                <c:ptCount val="1"/>
                <c:pt idx="0">
                  <c:v>Black</c:v>
                </c:pt>
              </c:strCache>
            </c:strRef>
          </c:tx>
          <c:spPr>
            <a:ln>
              <a:solidFill>
                <a:srgbClr val="AABA0A"/>
              </a:solidFill>
            </a:ln>
          </c:spPr>
          <c:marker>
            <c:symbol val="triangle"/>
            <c:size val="8"/>
            <c:spPr>
              <a:solidFill>
                <a:srgbClr val="AABA0A"/>
              </a:solidFill>
              <a:ln>
                <a:noFill/>
              </a:ln>
            </c:spPr>
          </c:marker>
          <c:cat>
            <c:numRef>
              <c:f>Sheet1!$B$1:$Q$1</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Sheet1!$B$4:$Q$4</c:f>
              <c:numCache>
                <c:formatCode>0.0</c:formatCode>
                <c:ptCount val="16"/>
                <c:pt idx="0">
                  <c:v>10.61</c:v>
                </c:pt>
                <c:pt idx="1">
                  <c:v>11.15</c:v>
                </c:pt>
                <c:pt idx="2">
                  <c:v>11.1</c:v>
                </c:pt>
                <c:pt idx="3">
                  <c:v>11.55</c:v>
                </c:pt>
                <c:pt idx="4">
                  <c:v>9.66</c:v>
                </c:pt>
                <c:pt idx="5">
                  <c:v>9.68</c:v>
                </c:pt>
                <c:pt idx="6">
                  <c:v>11.63</c:v>
                </c:pt>
                <c:pt idx="7">
                  <c:v>10.64</c:v>
                </c:pt>
                <c:pt idx="8">
                  <c:v>9.76</c:v>
                </c:pt>
                <c:pt idx="9">
                  <c:v>8.4600000000000009</c:v>
                </c:pt>
                <c:pt idx="10">
                  <c:v>8.68</c:v>
                </c:pt>
                <c:pt idx="11">
                  <c:v>8.4700000000000006</c:v>
                </c:pt>
                <c:pt idx="12">
                  <c:v>7.14</c:v>
                </c:pt>
                <c:pt idx="13">
                  <c:v>6.89</c:v>
                </c:pt>
                <c:pt idx="14">
                  <c:v>7.46</c:v>
                </c:pt>
                <c:pt idx="15">
                  <c:v>8.0299999999999994</c:v>
                </c:pt>
              </c:numCache>
            </c:numRef>
          </c:val>
          <c:smooth val="0"/>
          <c:extLst>
            <c:ext xmlns:c16="http://schemas.microsoft.com/office/drawing/2014/chart" uri="{C3380CC4-5D6E-409C-BE32-E72D297353CC}">
              <c16:uniqueId val="{00000002-28FF-4376-B068-C2B0B850C39E}"/>
            </c:ext>
          </c:extLst>
        </c:ser>
        <c:ser>
          <c:idx val="2"/>
          <c:order val="3"/>
          <c:tx>
            <c:strRef>
              <c:f>Sheet1!$A$5</c:f>
              <c:strCache>
                <c:ptCount val="1"/>
                <c:pt idx="0">
                  <c:v>Asian</c:v>
                </c:pt>
              </c:strCache>
            </c:strRef>
          </c:tx>
          <c:spPr>
            <a:ln>
              <a:solidFill>
                <a:srgbClr val="996633"/>
              </a:solidFill>
            </a:ln>
          </c:spPr>
          <c:marker>
            <c:symbol val="diamond"/>
            <c:size val="9"/>
            <c:spPr>
              <a:solidFill>
                <a:srgbClr val="996633"/>
              </a:solidFill>
              <a:ln>
                <a:noFill/>
              </a:ln>
            </c:spPr>
          </c:marker>
          <c:cat>
            <c:numRef>
              <c:f>Sheet1!$B$1:$Q$1</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Sheet1!$B$5:$Q$5</c:f>
              <c:numCache>
                <c:formatCode>0.0</c:formatCode>
                <c:ptCount val="16"/>
                <c:pt idx="0">
                  <c:v>12.53</c:v>
                </c:pt>
                <c:pt idx="1">
                  <c:v>12.9</c:v>
                </c:pt>
                <c:pt idx="2">
                  <c:v>13.68</c:v>
                </c:pt>
                <c:pt idx="3">
                  <c:v>13.25</c:v>
                </c:pt>
                <c:pt idx="4">
                  <c:v>11.51</c:v>
                </c:pt>
                <c:pt idx="5">
                  <c:v>11.41</c:v>
                </c:pt>
                <c:pt idx="6">
                  <c:v>11.28</c:v>
                </c:pt>
                <c:pt idx="7">
                  <c:v>11.3</c:v>
                </c:pt>
                <c:pt idx="8">
                  <c:v>9.35</c:v>
                </c:pt>
                <c:pt idx="9">
                  <c:v>8.2799999999999994</c:v>
                </c:pt>
                <c:pt idx="10">
                  <c:v>8.17</c:v>
                </c:pt>
                <c:pt idx="11">
                  <c:v>9.7799999999999994</c:v>
                </c:pt>
                <c:pt idx="12">
                  <c:v>7.49</c:v>
                </c:pt>
                <c:pt idx="13">
                  <c:v>6.83</c:v>
                </c:pt>
                <c:pt idx="14">
                  <c:v>5.25</c:v>
                </c:pt>
                <c:pt idx="15">
                  <c:v>11.24</c:v>
                </c:pt>
              </c:numCache>
            </c:numRef>
          </c:val>
          <c:smooth val="0"/>
          <c:extLst>
            <c:ext xmlns:c16="http://schemas.microsoft.com/office/drawing/2014/chart" uri="{C3380CC4-5D6E-409C-BE32-E72D297353CC}">
              <c16:uniqueId val="{00000003-17C8-44B1-BF83-5ABFEB49423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900000"/>
          <a:lstStyle/>
          <a:p>
            <a:pPr>
              <a:defRPr/>
            </a:pPr>
            <a:endParaRPr lang="en-US"/>
          </a:p>
        </c:txPr>
        <c:crossAx val="158010752"/>
        <c:crosses val="autoZero"/>
        <c:auto val="1"/>
        <c:lblAlgn val="ctr"/>
        <c:lblOffset val="100"/>
        <c:noMultiLvlLbl val="0"/>
      </c:catAx>
      <c:valAx>
        <c:axId val="15801075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3.0271216097987751E-3"/>
              <c:y val="0.40496594175728035"/>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a:t>Race</a:t>
            </a:r>
          </a:p>
        </c:rich>
      </c:tx>
      <c:overlay val="0"/>
    </c:title>
    <c:autoTitleDeleted val="0"/>
    <c:plotArea>
      <c:layout>
        <c:manualLayout>
          <c:layoutTarget val="inner"/>
          <c:xMode val="edge"/>
          <c:yMode val="edge"/>
          <c:x val="0.21724550056242972"/>
          <c:y val="0.13034776902887138"/>
          <c:w val="0.75629947298254385"/>
          <c:h val="0.75611913094196559"/>
        </c:manualLayout>
      </c:layout>
      <c:barChart>
        <c:barDir val="col"/>
        <c:grouping val="clustered"/>
        <c:varyColors val="0"/>
        <c:ser>
          <c:idx val="0"/>
          <c:order val="0"/>
          <c:tx>
            <c:strRef>
              <c:f>Sheet1!$B$1</c:f>
              <c:strCache>
                <c:ptCount val="1"/>
                <c:pt idx="0">
                  <c:v>Column1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cat>
            <c:strRef>
              <c:f>Sheet1!$A$2:$A$3</c:f>
              <c:strCache>
                <c:ptCount val="2"/>
                <c:pt idx="0">
                  <c:v>White</c:v>
                </c:pt>
                <c:pt idx="1">
                  <c:v>Asian</c:v>
                </c:pt>
              </c:strCache>
            </c:strRef>
          </c:cat>
          <c:val>
            <c:numRef>
              <c:f>Sheet1!$B$2:$B$3</c:f>
              <c:numCache>
                <c:formatCode>0.0</c:formatCode>
                <c:ptCount val="2"/>
                <c:pt idx="0">
                  <c:v>7</c:v>
                </c:pt>
                <c:pt idx="1">
                  <c:v>11.2</c:v>
                </c:pt>
              </c:numCache>
            </c:numRef>
          </c:val>
          <c:extLst>
            <c:ext xmlns:c16="http://schemas.microsoft.com/office/drawing/2014/chart" uri="{C3380CC4-5D6E-409C-BE32-E72D297353CC}">
              <c16:uniqueId val="{00000005-3C86-4644-947B-EB4798248D0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1.322761738116069E-2"/>
              <c:y val="0.4100553927852042"/>
            </c:manualLayout>
          </c:layout>
          <c:overlay val="0"/>
        </c:title>
        <c:numFmt formatCode="0" sourceLinked="0"/>
        <c:majorTickMark val="out"/>
        <c:minorTickMark val="none"/>
        <c:tickLblPos val="nextTo"/>
        <c:crossAx val="155088384"/>
        <c:crosses val="autoZero"/>
        <c:crossBetween val="between"/>
        <c:majorUnit val="5"/>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a:t>Ethnicity</a:t>
            </a:r>
          </a:p>
        </c:rich>
      </c:tx>
      <c:overlay val="0"/>
    </c:title>
    <c:autoTitleDeleted val="0"/>
    <c:plotArea>
      <c:layout>
        <c:manualLayout>
          <c:layoutTarget val="inner"/>
          <c:xMode val="edge"/>
          <c:yMode val="edge"/>
          <c:x val="0.20237630018469913"/>
          <c:y val="0.13158177175527477"/>
          <c:w val="0.79762369981530079"/>
          <c:h val="0.75364513463594829"/>
        </c:manualLayout>
      </c:layout>
      <c:barChart>
        <c:barDir val="col"/>
        <c:grouping val="clustered"/>
        <c:varyColors val="0"/>
        <c:ser>
          <c:idx val="0"/>
          <c:order val="0"/>
          <c:tx>
            <c:strRef>
              <c:f>Sheet1!$B$1</c:f>
              <c:strCache>
                <c:ptCount val="1"/>
                <c:pt idx="0">
                  <c:v>Column1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cat>
            <c:strRef>
              <c:f>Sheet1!$A$2:$A$3</c:f>
              <c:strCache>
                <c:ptCount val="2"/>
                <c:pt idx="0">
                  <c:v>Non-Hispanic White</c:v>
                </c:pt>
                <c:pt idx="1">
                  <c:v>Hispanic</c:v>
                </c:pt>
              </c:strCache>
            </c:strRef>
          </c:cat>
          <c:val>
            <c:numRef>
              <c:f>Sheet1!$B$2:$B$3</c:f>
              <c:numCache>
                <c:formatCode>0.0</c:formatCode>
                <c:ptCount val="2"/>
                <c:pt idx="0">
                  <c:v>6.54</c:v>
                </c:pt>
                <c:pt idx="1">
                  <c:v>10.07</c:v>
                </c:pt>
              </c:numCache>
            </c:numRef>
          </c:val>
          <c:extLst>
            <c:ext xmlns:c16="http://schemas.microsoft.com/office/drawing/2014/chart" uri="{C3380CC4-5D6E-409C-BE32-E72D297353CC}">
              <c16:uniqueId val="{00000005-3C86-4644-947B-EB4798248D0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25"/>
          <c:min val="0"/>
        </c:scaling>
        <c:delete val="0"/>
        <c:axPos val="l"/>
        <c:majorGridlines/>
        <c:title>
          <c:tx>
            <c:rich>
              <a:bodyPr rot="-5400000" vert="horz"/>
              <a:lstStyle/>
              <a:p>
                <a:pPr>
                  <a:defRPr/>
                </a:pPr>
                <a:r>
                  <a:rPr lang="en-US" dirty="0"/>
                  <a:t>Percent</a:t>
                </a:r>
              </a:p>
            </c:rich>
          </c:tx>
          <c:layout>
            <c:manualLayout>
              <c:xMode val="edge"/>
              <c:yMode val="edge"/>
              <c:x val="1.4853455818022748E-2"/>
              <c:y val="0.4021577244704877"/>
            </c:manualLayout>
          </c:layout>
          <c:overlay val="0"/>
        </c:title>
        <c:numFmt formatCode="0" sourceLinked="0"/>
        <c:majorTickMark val="out"/>
        <c:minorTickMark val="none"/>
        <c:tickLblPos val="nextTo"/>
        <c:crossAx val="155088384"/>
        <c:crosses val="autoZero"/>
        <c:crossBetween val="between"/>
        <c:majorUnit val="5"/>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2534266550017"/>
          <c:y val="1.724530961407602E-2"/>
          <c:w val="0.88857460125176646"/>
          <c:h val="0.89027073004763302"/>
        </c:manualLayout>
      </c:layout>
      <c:barChart>
        <c:barDir val="col"/>
        <c:grouping val="clustered"/>
        <c:varyColors val="0"/>
        <c:ser>
          <c:idx val="0"/>
          <c:order val="0"/>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cat>
            <c:strRef>
              <c:f>Sheet1!$A$2:$A$7</c:f>
              <c:strCache>
                <c:ptCount val="3"/>
                <c:pt idx="0">
                  <c:v>Private Insurance</c:v>
                </c:pt>
                <c:pt idx="1">
                  <c:v>Public Insurance</c:v>
                </c:pt>
                <c:pt idx="2">
                  <c:v>Uninsured</c:v>
                </c:pt>
              </c:strCache>
            </c:strRef>
          </c:cat>
          <c:val>
            <c:numRef>
              <c:f>Sheet1!$B$2:$B$7</c:f>
              <c:numCache>
                <c:formatCode>0.0</c:formatCode>
                <c:ptCount val="3"/>
                <c:pt idx="0">
                  <c:v>6.41</c:v>
                </c:pt>
                <c:pt idx="1">
                  <c:v>11.92</c:v>
                </c:pt>
                <c:pt idx="2">
                  <c:v>13.48</c:v>
                </c:pt>
              </c:numCache>
            </c:numRef>
          </c:val>
          <c:extLst>
            <c:ext xmlns:c16="http://schemas.microsoft.com/office/drawing/2014/chart" uri="{C3380CC4-5D6E-409C-BE32-E72D297353CC}">
              <c16:uniqueId val="{00000005-3C86-4644-947B-EB4798248D0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0"/>
              <c:y val="0.370075580830174"/>
            </c:manualLayout>
          </c:layout>
          <c:overlay val="0"/>
        </c:title>
        <c:numFmt formatCode="0" sourceLinked="0"/>
        <c:majorTickMark val="out"/>
        <c:minorTickMark val="none"/>
        <c:tickLblPos val="nextTo"/>
        <c:crossAx val="155088384"/>
        <c:crosses val="autoZero"/>
        <c:crossBetween val="between"/>
        <c:majorUnit val="5"/>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0240931422033"/>
          <c:y val="0.11030621172353455"/>
          <c:w val="0.89119759068577964"/>
          <c:h val="0.7624637545306837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Sheet1!$B$1:$H$1</c:f>
              <c:numCache>
                <c:formatCode>General</c:formatCode>
                <c:ptCount val="7"/>
                <c:pt idx="0">
                  <c:v>2011</c:v>
                </c:pt>
                <c:pt idx="1">
                  <c:v>2012</c:v>
                </c:pt>
                <c:pt idx="2">
                  <c:v>2013</c:v>
                </c:pt>
                <c:pt idx="3">
                  <c:v>2014</c:v>
                </c:pt>
                <c:pt idx="4">
                  <c:v>2015</c:v>
                </c:pt>
                <c:pt idx="5">
                  <c:v>2016</c:v>
                </c:pt>
                <c:pt idx="6">
                  <c:v>2017</c:v>
                </c:pt>
              </c:numCache>
            </c:numRef>
          </c:cat>
          <c:val>
            <c:numRef>
              <c:f>Sheet1!$B$2:$H$2</c:f>
              <c:numCache>
                <c:formatCode>0.0</c:formatCode>
                <c:ptCount val="7"/>
                <c:pt idx="0">
                  <c:v>24.4</c:v>
                </c:pt>
                <c:pt idx="1">
                  <c:v>25.4</c:v>
                </c:pt>
                <c:pt idx="2">
                  <c:v>27.8</c:v>
                </c:pt>
                <c:pt idx="3">
                  <c:v>29.2</c:v>
                </c:pt>
                <c:pt idx="4">
                  <c:v>30.1</c:v>
                </c:pt>
                <c:pt idx="5">
                  <c:v>30.5</c:v>
                </c:pt>
                <c:pt idx="6">
                  <c:v>26.6</c:v>
                </c:pt>
              </c:numCache>
            </c:numRef>
          </c:val>
          <c:smooth val="0"/>
          <c:extLst>
            <c:ext xmlns:c16="http://schemas.microsoft.com/office/drawing/2014/chart" uri="{C3380CC4-5D6E-409C-BE32-E72D297353CC}">
              <c16:uniqueId val="{00000001-27C2-4107-B9D0-621286DBC3EB}"/>
            </c:ext>
          </c:extLst>
        </c:ser>
        <c:ser>
          <c:idx val="0"/>
          <c:order val="1"/>
          <c:tx>
            <c:strRef>
              <c:f>Sheet1!$A$3</c:f>
              <c:strCache>
                <c:ptCount val="1"/>
                <c:pt idx="0">
                  <c:v>18-44</c:v>
                </c:pt>
              </c:strCache>
            </c:strRef>
          </c:tx>
          <c:spPr>
            <a:ln>
              <a:solidFill>
                <a:srgbClr val="0072C6"/>
              </a:solidFill>
            </a:ln>
          </c:spPr>
          <c:marker>
            <c:symbol val="square"/>
            <c:size val="7"/>
            <c:spPr>
              <a:solidFill>
                <a:srgbClr val="0072C6"/>
              </a:solidFill>
              <a:ln>
                <a:noFill/>
              </a:ln>
            </c:spPr>
          </c:marker>
          <c:cat>
            <c:numRef>
              <c:f>Sheet1!$B$1:$H$1</c:f>
              <c:numCache>
                <c:formatCode>General</c:formatCode>
                <c:ptCount val="7"/>
                <c:pt idx="0">
                  <c:v>2011</c:v>
                </c:pt>
                <c:pt idx="1">
                  <c:v>2012</c:v>
                </c:pt>
                <c:pt idx="2">
                  <c:v>2013</c:v>
                </c:pt>
                <c:pt idx="3">
                  <c:v>2014</c:v>
                </c:pt>
                <c:pt idx="4">
                  <c:v>2015</c:v>
                </c:pt>
                <c:pt idx="5">
                  <c:v>2016</c:v>
                </c:pt>
                <c:pt idx="6">
                  <c:v>2017</c:v>
                </c:pt>
              </c:numCache>
            </c:numRef>
          </c:cat>
          <c:val>
            <c:numRef>
              <c:f>Sheet1!$B$3:$H$3</c:f>
              <c:numCache>
                <c:formatCode>0.0</c:formatCode>
                <c:ptCount val="7"/>
                <c:pt idx="0">
                  <c:v>23</c:v>
                </c:pt>
                <c:pt idx="1">
                  <c:v>24.9</c:v>
                </c:pt>
                <c:pt idx="2">
                  <c:v>27</c:v>
                </c:pt>
                <c:pt idx="3">
                  <c:v>28.3</c:v>
                </c:pt>
                <c:pt idx="4">
                  <c:v>31.6</c:v>
                </c:pt>
                <c:pt idx="5">
                  <c:v>32.200000000000003</c:v>
                </c:pt>
                <c:pt idx="6">
                  <c:v>26.3</c:v>
                </c:pt>
              </c:numCache>
            </c:numRef>
          </c:val>
          <c:smooth val="0"/>
          <c:extLst>
            <c:ext xmlns:c16="http://schemas.microsoft.com/office/drawing/2014/chart" uri="{C3380CC4-5D6E-409C-BE32-E72D297353CC}">
              <c16:uniqueId val="{00000001-C42E-486D-8918-9361601CA584}"/>
            </c:ext>
          </c:extLst>
        </c:ser>
        <c:ser>
          <c:idx val="1"/>
          <c:order val="2"/>
          <c:tx>
            <c:strRef>
              <c:f>Sheet1!$A$4</c:f>
              <c:strCache>
                <c:ptCount val="1"/>
                <c:pt idx="0">
                  <c:v>45-64 </c:v>
                </c:pt>
              </c:strCache>
            </c:strRef>
          </c:tx>
          <c:spPr>
            <a:ln>
              <a:solidFill>
                <a:srgbClr val="AABA0A"/>
              </a:solidFill>
            </a:ln>
          </c:spPr>
          <c:marker>
            <c:symbol val="triangle"/>
            <c:size val="8"/>
            <c:spPr>
              <a:solidFill>
                <a:srgbClr val="AABA0A"/>
              </a:solidFill>
              <a:ln>
                <a:noFill/>
              </a:ln>
            </c:spPr>
          </c:marker>
          <c:cat>
            <c:numRef>
              <c:f>Sheet1!$B$1:$H$1</c:f>
              <c:numCache>
                <c:formatCode>General</c:formatCode>
                <c:ptCount val="7"/>
                <c:pt idx="0">
                  <c:v>2011</c:v>
                </c:pt>
                <c:pt idx="1">
                  <c:v>2012</c:v>
                </c:pt>
                <c:pt idx="2">
                  <c:v>2013</c:v>
                </c:pt>
                <c:pt idx="3">
                  <c:v>2014</c:v>
                </c:pt>
                <c:pt idx="4">
                  <c:v>2015</c:v>
                </c:pt>
                <c:pt idx="5">
                  <c:v>2016</c:v>
                </c:pt>
                <c:pt idx="6">
                  <c:v>2017</c:v>
                </c:pt>
              </c:numCache>
            </c:numRef>
          </c:cat>
          <c:val>
            <c:numRef>
              <c:f>Sheet1!$B$4:$H$4</c:f>
              <c:numCache>
                <c:formatCode>0.0</c:formatCode>
                <c:ptCount val="7"/>
                <c:pt idx="0">
                  <c:v>25.3</c:v>
                </c:pt>
                <c:pt idx="1">
                  <c:v>25.2</c:v>
                </c:pt>
                <c:pt idx="2">
                  <c:v>29.2</c:v>
                </c:pt>
                <c:pt idx="3">
                  <c:v>30</c:v>
                </c:pt>
                <c:pt idx="4">
                  <c:v>29.7</c:v>
                </c:pt>
                <c:pt idx="5">
                  <c:v>30.9</c:v>
                </c:pt>
                <c:pt idx="6">
                  <c:v>28.3</c:v>
                </c:pt>
              </c:numCache>
            </c:numRef>
          </c:val>
          <c:smooth val="0"/>
          <c:extLst>
            <c:ext xmlns:c16="http://schemas.microsoft.com/office/drawing/2014/chart" uri="{C3380CC4-5D6E-409C-BE32-E72D297353CC}">
              <c16:uniqueId val="{00000002-28FF-4376-B068-C2B0B850C39E}"/>
            </c:ext>
          </c:extLst>
        </c:ser>
        <c:ser>
          <c:idx val="2"/>
          <c:order val="3"/>
          <c:tx>
            <c:strRef>
              <c:f>Sheet1!$A$5</c:f>
              <c:strCache>
                <c:ptCount val="1"/>
                <c:pt idx="0">
                  <c:v>65+</c:v>
                </c:pt>
              </c:strCache>
            </c:strRef>
          </c:tx>
          <c:spPr>
            <a:ln>
              <a:solidFill>
                <a:srgbClr val="996633"/>
              </a:solidFill>
            </a:ln>
          </c:spPr>
          <c:marker>
            <c:symbol val="diamond"/>
            <c:size val="9"/>
            <c:spPr>
              <a:solidFill>
                <a:srgbClr val="996633"/>
              </a:solidFill>
              <a:ln>
                <a:noFill/>
              </a:ln>
            </c:spPr>
          </c:marker>
          <c:cat>
            <c:numRef>
              <c:f>Sheet1!$B$1:$H$1</c:f>
              <c:numCache>
                <c:formatCode>General</c:formatCode>
                <c:ptCount val="7"/>
                <c:pt idx="0">
                  <c:v>2011</c:v>
                </c:pt>
                <c:pt idx="1">
                  <c:v>2012</c:v>
                </c:pt>
                <c:pt idx="2">
                  <c:v>2013</c:v>
                </c:pt>
                <c:pt idx="3">
                  <c:v>2014</c:v>
                </c:pt>
                <c:pt idx="4">
                  <c:v>2015</c:v>
                </c:pt>
                <c:pt idx="5">
                  <c:v>2016</c:v>
                </c:pt>
                <c:pt idx="6">
                  <c:v>2017</c:v>
                </c:pt>
              </c:numCache>
            </c:numRef>
          </c:cat>
          <c:val>
            <c:numRef>
              <c:f>Sheet1!$B$5:$H$5</c:f>
              <c:numCache>
                <c:formatCode>0.0</c:formatCode>
                <c:ptCount val="7"/>
                <c:pt idx="0">
                  <c:v>25.3</c:v>
                </c:pt>
                <c:pt idx="1">
                  <c:v>26.2</c:v>
                </c:pt>
                <c:pt idx="2">
                  <c:v>27.1</c:v>
                </c:pt>
                <c:pt idx="3">
                  <c:v>29.5</c:v>
                </c:pt>
                <c:pt idx="4">
                  <c:v>28.7</c:v>
                </c:pt>
                <c:pt idx="5">
                  <c:v>27.6</c:v>
                </c:pt>
                <c:pt idx="6">
                  <c:v>24.7</c:v>
                </c:pt>
              </c:numCache>
            </c:numRef>
          </c:val>
          <c:smooth val="0"/>
          <c:extLst>
            <c:ext xmlns:c16="http://schemas.microsoft.com/office/drawing/2014/chart" uri="{C3380CC4-5D6E-409C-BE32-E72D297353CC}">
              <c16:uniqueId val="{00000003-17C8-44B1-BF83-5ABFEB49423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
          <c:min val="0"/>
        </c:scaling>
        <c:delete val="0"/>
        <c:axPos val="l"/>
        <c:majorGridlines/>
        <c:title>
          <c:tx>
            <c:rich>
              <a:bodyPr rot="-5400000" vert="horz"/>
              <a:lstStyle/>
              <a:p>
                <a:pPr>
                  <a:defRPr/>
                </a:pPr>
                <a:r>
                  <a:rPr lang="en-US"/>
                  <a:t>Percent</a:t>
                </a:r>
              </a:p>
            </c:rich>
          </c:tx>
          <c:layout>
            <c:manualLayout>
              <c:xMode val="edge"/>
              <c:yMode val="edge"/>
              <c:x val="3.0271216097987751E-3"/>
              <c:y val="0.40496594175728035"/>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0"/>
          <c:y val="1.3227617381160687E-2"/>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a:t>Income</a:t>
            </a:r>
          </a:p>
        </c:rich>
      </c:tx>
      <c:layout>
        <c:manualLayout>
          <c:xMode val="edge"/>
          <c:yMode val="edge"/>
          <c:x val="0.40591037231457178"/>
          <c:y val="5.6689342403628117E-3"/>
        </c:manualLayout>
      </c:layout>
      <c:overlay val="0"/>
    </c:title>
    <c:autoTitleDeleted val="0"/>
    <c:plotArea>
      <c:layout>
        <c:manualLayout>
          <c:layoutTarget val="inner"/>
          <c:xMode val="edge"/>
          <c:yMode val="edge"/>
          <c:x val="0.18242004471663265"/>
          <c:y val="0.16699564340171763"/>
          <c:w val="0.80661490230387867"/>
          <c:h val="0.71427790276215475"/>
        </c:manualLayout>
      </c:layout>
      <c:lineChart>
        <c:grouping val="standard"/>
        <c:varyColors val="0"/>
        <c:ser>
          <c:idx val="3"/>
          <c:order val="0"/>
          <c:tx>
            <c:strRef>
              <c:f>Sheet1!$A$2</c:f>
              <c:strCache>
                <c:ptCount val="1"/>
                <c:pt idx="0">
                  <c:v>High</c:v>
                </c:pt>
              </c:strCache>
            </c:strRef>
          </c:tx>
          <c:spPr>
            <a:ln w="25400">
              <a:solidFill>
                <a:sysClr val="windowText" lastClr="000000"/>
              </a:solidFill>
            </a:ln>
          </c:spPr>
          <c:marker>
            <c:symbol val="circle"/>
            <c:size val="7"/>
            <c:spPr>
              <a:solidFill>
                <a:sysClr val="windowText" lastClr="000000"/>
              </a:solidFill>
              <a:ln>
                <a:noFill/>
              </a:ln>
            </c:spPr>
          </c:marker>
          <c:cat>
            <c:numRef>
              <c:f>Sheet1!$B$1:$H$1</c:f>
              <c:numCache>
                <c:formatCode>General</c:formatCode>
                <c:ptCount val="7"/>
                <c:pt idx="0">
                  <c:v>2011</c:v>
                </c:pt>
                <c:pt idx="1">
                  <c:v>2012</c:v>
                </c:pt>
                <c:pt idx="2">
                  <c:v>2013</c:v>
                </c:pt>
                <c:pt idx="3">
                  <c:v>2014</c:v>
                </c:pt>
                <c:pt idx="4">
                  <c:v>2015</c:v>
                </c:pt>
                <c:pt idx="5">
                  <c:v>2016</c:v>
                </c:pt>
                <c:pt idx="6">
                  <c:v>2017</c:v>
                </c:pt>
              </c:numCache>
            </c:numRef>
          </c:cat>
          <c:val>
            <c:numRef>
              <c:f>Sheet1!$B$2:$H$2</c:f>
              <c:numCache>
                <c:formatCode>0.0</c:formatCode>
                <c:ptCount val="7"/>
                <c:pt idx="0">
                  <c:v>22.3</c:v>
                </c:pt>
                <c:pt idx="1">
                  <c:v>22.6</c:v>
                </c:pt>
                <c:pt idx="2">
                  <c:v>25.6</c:v>
                </c:pt>
                <c:pt idx="3">
                  <c:v>26.5</c:v>
                </c:pt>
                <c:pt idx="4">
                  <c:v>27.4</c:v>
                </c:pt>
                <c:pt idx="5">
                  <c:v>27</c:v>
                </c:pt>
                <c:pt idx="6">
                  <c:v>24</c:v>
                </c:pt>
              </c:numCache>
            </c:numRef>
          </c:val>
          <c:smooth val="0"/>
          <c:extLst>
            <c:ext xmlns:c16="http://schemas.microsoft.com/office/drawing/2014/chart" uri="{C3380CC4-5D6E-409C-BE32-E72D297353CC}">
              <c16:uniqueId val="{00000001-27C2-4107-B9D0-621286DBC3EB}"/>
            </c:ext>
          </c:extLst>
        </c:ser>
        <c:ser>
          <c:idx val="0"/>
          <c:order val="1"/>
          <c:tx>
            <c:strRef>
              <c:f>Sheet1!$A$3</c:f>
              <c:strCache>
                <c:ptCount val="1"/>
                <c:pt idx="0">
                  <c:v>Middle</c:v>
                </c:pt>
              </c:strCache>
            </c:strRef>
          </c:tx>
          <c:spPr>
            <a:ln>
              <a:solidFill>
                <a:srgbClr val="0072C6"/>
              </a:solidFill>
            </a:ln>
          </c:spPr>
          <c:marker>
            <c:symbol val="square"/>
            <c:size val="7"/>
            <c:spPr>
              <a:solidFill>
                <a:srgbClr val="0072C6"/>
              </a:solidFill>
              <a:ln>
                <a:noFill/>
              </a:ln>
            </c:spPr>
          </c:marker>
          <c:cat>
            <c:numRef>
              <c:f>Sheet1!$B$1:$H$1</c:f>
              <c:numCache>
                <c:formatCode>General</c:formatCode>
                <c:ptCount val="7"/>
                <c:pt idx="0">
                  <c:v>2011</c:v>
                </c:pt>
                <c:pt idx="1">
                  <c:v>2012</c:v>
                </c:pt>
                <c:pt idx="2">
                  <c:v>2013</c:v>
                </c:pt>
                <c:pt idx="3">
                  <c:v>2014</c:v>
                </c:pt>
                <c:pt idx="4">
                  <c:v>2015</c:v>
                </c:pt>
                <c:pt idx="5">
                  <c:v>2016</c:v>
                </c:pt>
                <c:pt idx="6">
                  <c:v>2017</c:v>
                </c:pt>
              </c:numCache>
            </c:numRef>
          </c:cat>
          <c:val>
            <c:numRef>
              <c:f>Sheet1!$B$3:$H$3</c:f>
              <c:numCache>
                <c:formatCode>0.0</c:formatCode>
                <c:ptCount val="7"/>
                <c:pt idx="0">
                  <c:v>24.7</c:v>
                </c:pt>
                <c:pt idx="1">
                  <c:v>25.6</c:v>
                </c:pt>
                <c:pt idx="2">
                  <c:v>29.4</c:v>
                </c:pt>
                <c:pt idx="3">
                  <c:v>30.3</c:v>
                </c:pt>
                <c:pt idx="4">
                  <c:v>31.8</c:v>
                </c:pt>
                <c:pt idx="5">
                  <c:v>32.700000000000003</c:v>
                </c:pt>
                <c:pt idx="6">
                  <c:v>27.4</c:v>
                </c:pt>
              </c:numCache>
            </c:numRef>
          </c:val>
          <c:smooth val="0"/>
          <c:extLst>
            <c:ext xmlns:c16="http://schemas.microsoft.com/office/drawing/2014/chart" uri="{C3380CC4-5D6E-409C-BE32-E72D297353CC}">
              <c16:uniqueId val="{00000001-C42E-486D-8918-9361601CA584}"/>
            </c:ext>
          </c:extLst>
        </c:ser>
        <c:ser>
          <c:idx val="1"/>
          <c:order val="2"/>
          <c:tx>
            <c:strRef>
              <c:f>Sheet1!$A$4</c:f>
              <c:strCache>
                <c:ptCount val="1"/>
                <c:pt idx="0">
                  <c:v>Low</c:v>
                </c:pt>
              </c:strCache>
            </c:strRef>
          </c:tx>
          <c:spPr>
            <a:ln>
              <a:solidFill>
                <a:srgbClr val="AABA0A"/>
              </a:solidFill>
            </a:ln>
          </c:spPr>
          <c:marker>
            <c:symbol val="triangle"/>
            <c:size val="8"/>
            <c:spPr>
              <a:solidFill>
                <a:srgbClr val="AABA0A"/>
              </a:solidFill>
              <a:ln>
                <a:noFill/>
              </a:ln>
            </c:spPr>
          </c:marker>
          <c:cat>
            <c:numRef>
              <c:f>Sheet1!$B$1:$H$1</c:f>
              <c:numCache>
                <c:formatCode>General</c:formatCode>
                <c:ptCount val="7"/>
                <c:pt idx="0">
                  <c:v>2011</c:v>
                </c:pt>
                <c:pt idx="1">
                  <c:v>2012</c:v>
                </c:pt>
                <c:pt idx="2">
                  <c:v>2013</c:v>
                </c:pt>
                <c:pt idx="3">
                  <c:v>2014</c:v>
                </c:pt>
                <c:pt idx="4">
                  <c:v>2015</c:v>
                </c:pt>
                <c:pt idx="5">
                  <c:v>2016</c:v>
                </c:pt>
                <c:pt idx="6">
                  <c:v>2017</c:v>
                </c:pt>
              </c:numCache>
            </c:numRef>
          </c:cat>
          <c:val>
            <c:numRef>
              <c:f>Sheet1!$B$4:$H$4</c:f>
              <c:numCache>
                <c:formatCode>0.0</c:formatCode>
                <c:ptCount val="7"/>
                <c:pt idx="0">
                  <c:v>26.6</c:v>
                </c:pt>
                <c:pt idx="1">
                  <c:v>30.1</c:v>
                </c:pt>
                <c:pt idx="2">
                  <c:v>29.1</c:v>
                </c:pt>
                <c:pt idx="3">
                  <c:v>33.6</c:v>
                </c:pt>
                <c:pt idx="4">
                  <c:v>32.4</c:v>
                </c:pt>
                <c:pt idx="5">
                  <c:v>35.1</c:v>
                </c:pt>
                <c:pt idx="6">
                  <c:v>31.2</c:v>
                </c:pt>
              </c:numCache>
            </c:numRef>
          </c:val>
          <c:smooth val="0"/>
          <c:extLst>
            <c:ext xmlns:c16="http://schemas.microsoft.com/office/drawing/2014/chart" uri="{C3380CC4-5D6E-409C-BE32-E72D297353CC}">
              <c16:uniqueId val="{00000002-28FF-4376-B068-C2B0B850C39E}"/>
            </c:ext>
          </c:extLst>
        </c:ser>
        <c:ser>
          <c:idx val="2"/>
          <c:order val="3"/>
          <c:tx>
            <c:strRef>
              <c:f>Sheet1!$A$5</c:f>
              <c:strCache>
                <c:ptCount val="1"/>
                <c:pt idx="0">
                  <c:v>Poor</c:v>
                </c:pt>
              </c:strCache>
            </c:strRef>
          </c:tx>
          <c:spPr>
            <a:ln>
              <a:solidFill>
                <a:srgbClr val="996633"/>
              </a:solidFill>
            </a:ln>
          </c:spPr>
          <c:marker>
            <c:symbol val="diamond"/>
            <c:size val="9"/>
            <c:spPr>
              <a:solidFill>
                <a:srgbClr val="996633"/>
              </a:solidFill>
              <a:ln>
                <a:noFill/>
              </a:ln>
            </c:spPr>
          </c:marker>
          <c:cat>
            <c:numRef>
              <c:f>Sheet1!$B$1:$H$1</c:f>
              <c:numCache>
                <c:formatCode>General</c:formatCode>
                <c:ptCount val="7"/>
                <c:pt idx="0">
                  <c:v>2011</c:v>
                </c:pt>
                <c:pt idx="1">
                  <c:v>2012</c:v>
                </c:pt>
                <c:pt idx="2">
                  <c:v>2013</c:v>
                </c:pt>
                <c:pt idx="3">
                  <c:v>2014</c:v>
                </c:pt>
                <c:pt idx="4">
                  <c:v>2015</c:v>
                </c:pt>
                <c:pt idx="5">
                  <c:v>2016</c:v>
                </c:pt>
                <c:pt idx="6">
                  <c:v>2017</c:v>
                </c:pt>
              </c:numCache>
            </c:numRef>
          </c:cat>
          <c:val>
            <c:numRef>
              <c:f>Sheet1!$B$5:$H$5</c:f>
              <c:numCache>
                <c:formatCode>0.0</c:formatCode>
                <c:ptCount val="7"/>
                <c:pt idx="0">
                  <c:v>29.6</c:v>
                </c:pt>
                <c:pt idx="1">
                  <c:v>29.2</c:v>
                </c:pt>
                <c:pt idx="2">
                  <c:v>31.2</c:v>
                </c:pt>
                <c:pt idx="3">
                  <c:v>33.1</c:v>
                </c:pt>
                <c:pt idx="4">
                  <c:v>36.200000000000003</c:v>
                </c:pt>
                <c:pt idx="5">
                  <c:v>36.6</c:v>
                </c:pt>
                <c:pt idx="6">
                  <c:v>31.9</c:v>
                </c:pt>
              </c:numCache>
            </c:numRef>
          </c:val>
          <c:smooth val="0"/>
          <c:extLst>
            <c:ext xmlns:c16="http://schemas.microsoft.com/office/drawing/2014/chart" uri="{C3380CC4-5D6E-409C-BE32-E72D297353CC}">
              <c16:uniqueId val="{00000003-17C8-44B1-BF83-5ABFEB49423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
          <c:min val="0"/>
        </c:scaling>
        <c:delete val="0"/>
        <c:axPos val="l"/>
        <c:majorGridlines/>
        <c:title>
          <c:tx>
            <c:rich>
              <a:bodyPr rot="-5400000" vert="horz"/>
              <a:lstStyle/>
              <a:p>
                <a:pPr>
                  <a:defRPr/>
                </a:pPr>
                <a:r>
                  <a:rPr lang="en-US" dirty="0"/>
                  <a:t>Percent</a:t>
                </a:r>
              </a:p>
            </c:rich>
          </c:tx>
          <c:layout>
            <c:manualLayout>
              <c:xMode val="edge"/>
              <c:yMode val="edge"/>
              <c:x val="0"/>
              <c:y val="0.43047610120163554"/>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0914746767765E-3"/>
          <c:y val="7.2390951131108605E-2"/>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a:t>Insurance</a:t>
            </a:r>
            <a:r>
              <a:rPr lang="en-US" sz="1600" baseline="0" dirty="0"/>
              <a:t> Status</a:t>
            </a:r>
            <a:endParaRPr lang="en-US" sz="1600" dirty="0"/>
          </a:p>
        </c:rich>
      </c:tx>
      <c:layout>
        <c:manualLayout>
          <c:xMode val="edge"/>
          <c:yMode val="edge"/>
          <c:x val="0.3160029649071644"/>
          <c:y val="0"/>
        </c:manualLayout>
      </c:layout>
      <c:overlay val="0"/>
    </c:title>
    <c:autoTitleDeleted val="0"/>
    <c:plotArea>
      <c:layout>
        <c:manualLayout>
          <c:layoutTarget val="inner"/>
          <c:xMode val="edge"/>
          <c:yMode val="edge"/>
          <c:x val="0.18242004471663265"/>
          <c:y val="0.16699564340171763"/>
          <c:w val="0.80661490230387867"/>
          <c:h val="0.71427790276215475"/>
        </c:manualLayout>
      </c:layout>
      <c:lineChart>
        <c:grouping val="standard"/>
        <c:varyColors val="0"/>
        <c:ser>
          <c:idx val="3"/>
          <c:order val="0"/>
          <c:tx>
            <c:strRef>
              <c:f>Sheet1!$A$2</c:f>
              <c:strCache>
                <c:ptCount val="1"/>
                <c:pt idx="0">
                  <c:v>Any Private</c:v>
                </c:pt>
              </c:strCache>
            </c:strRef>
          </c:tx>
          <c:spPr>
            <a:ln w="25400">
              <a:solidFill>
                <a:sysClr val="windowText" lastClr="000000"/>
              </a:solidFill>
            </a:ln>
          </c:spPr>
          <c:marker>
            <c:symbol val="circle"/>
            <c:size val="7"/>
            <c:spPr>
              <a:solidFill>
                <a:sysClr val="windowText" lastClr="000000"/>
              </a:solidFill>
              <a:ln>
                <a:noFill/>
              </a:ln>
            </c:spPr>
          </c:marker>
          <c:cat>
            <c:numRef>
              <c:f>Sheet1!$B$1:$H$1</c:f>
              <c:numCache>
                <c:formatCode>General</c:formatCode>
                <c:ptCount val="7"/>
                <c:pt idx="0">
                  <c:v>2011</c:v>
                </c:pt>
                <c:pt idx="1">
                  <c:v>2012</c:v>
                </c:pt>
                <c:pt idx="2">
                  <c:v>2013</c:v>
                </c:pt>
                <c:pt idx="3">
                  <c:v>2014</c:v>
                </c:pt>
                <c:pt idx="4">
                  <c:v>2015</c:v>
                </c:pt>
                <c:pt idx="5">
                  <c:v>2016</c:v>
                </c:pt>
                <c:pt idx="6">
                  <c:v>2017</c:v>
                </c:pt>
              </c:numCache>
            </c:numRef>
          </c:cat>
          <c:val>
            <c:numRef>
              <c:f>Sheet1!$B$2:$H$2</c:f>
              <c:numCache>
                <c:formatCode>0.0</c:formatCode>
                <c:ptCount val="7"/>
                <c:pt idx="0">
                  <c:v>22.8</c:v>
                </c:pt>
                <c:pt idx="1">
                  <c:v>24.1</c:v>
                </c:pt>
                <c:pt idx="2">
                  <c:v>27.5</c:v>
                </c:pt>
                <c:pt idx="3">
                  <c:v>27.8</c:v>
                </c:pt>
                <c:pt idx="4">
                  <c:v>29.2</c:v>
                </c:pt>
                <c:pt idx="5">
                  <c:v>30.8</c:v>
                </c:pt>
                <c:pt idx="6">
                  <c:v>26.1</c:v>
                </c:pt>
              </c:numCache>
            </c:numRef>
          </c:val>
          <c:smooth val="0"/>
          <c:extLst>
            <c:ext xmlns:c16="http://schemas.microsoft.com/office/drawing/2014/chart" uri="{C3380CC4-5D6E-409C-BE32-E72D297353CC}">
              <c16:uniqueId val="{00000001-27C2-4107-B9D0-621286DBC3EB}"/>
            </c:ext>
          </c:extLst>
        </c:ser>
        <c:ser>
          <c:idx val="0"/>
          <c:order val="1"/>
          <c:tx>
            <c:strRef>
              <c:f>Sheet1!$A$3</c:f>
              <c:strCache>
                <c:ptCount val="1"/>
                <c:pt idx="0">
                  <c:v>Public Only</c:v>
                </c:pt>
              </c:strCache>
            </c:strRef>
          </c:tx>
          <c:spPr>
            <a:ln>
              <a:solidFill>
                <a:srgbClr val="0072C6"/>
              </a:solidFill>
            </a:ln>
          </c:spPr>
          <c:marker>
            <c:symbol val="square"/>
            <c:size val="7"/>
            <c:spPr>
              <a:solidFill>
                <a:srgbClr val="0072C6"/>
              </a:solidFill>
              <a:ln>
                <a:noFill/>
              </a:ln>
            </c:spPr>
          </c:marker>
          <c:cat>
            <c:numRef>
              <c:f>Sheet1!$B$1:$H$1</c:f>
              <c:numCache>
                <c:formatCode>General</c:formatCode>
                <c:ptCount val="7"/>
                <c:pt idx="0">
                  <c:v>2011</c:v>
                </c:pt>
                <c:pt idx="1">
                  <c:v>2012</c:v>
                </c:pt>
                <c:pt idx="2">
                  <c:v>2013</c:v>
                </c:pt>
                <c:pt idx="3">
                  <c:v>2014</c:v>
                </c:pt>
                <c:pt idx="4">
                  <c:v>2015</c:v>
                </c:pt>
                <c:pt idx="5">
                  <c:v>2016</c:v>
                </c:pt>
                <c:pt idx="6">
                  <c:v>2017</c:v>
                </c:pt>
              </c:numCache>
            </c:numRef>
          </c:cat>
          <c:val>
            <c:numRef>
              <c:f>Sheet1!$B$3:$H$3</c:f>
              <c:numCache>
                <c:formatCode>0.0</c:formatCode>
                <c:ptCount val="7"/>
                <c:pt idx="0">
                  <c:v>31.2</c:v>
                </c:pt>
                <c:pt idx="1">
                  <c:v>30.6</c:v>
                </c:pt>
                <c:pt idx="2">
                  <c:v>31.4</c:v>
                </c:pt>
                <c:pt idx="3">
                  <c:v>34.5</c:v>
                </c:pt>
                <c:pt idx="4">
                  <c:v>38.1</c:v>
                </c:pt>
                <c:pt idx="5">
                  <c:v>35</c:v>
                </c:pt>
                <c:pt idx="6">
                  <c:v>34</c:v>
                </c:pt>
              </c:numCache>
            </c:numRef>
          </c:val>
          <c:smooth val="0"/>
          <c:extLst>
            <c:ext xmlns:c16="http://schemas.microsoft.com/office/drawing/2014/chart" uri="{C3380CC4-5D6E-409C-BE32-E72D297353CC}">
              <c16:uniqueId val="{00000001-C42E-486D-8918-9361601CA584}"/>
            </c:ext>
          </c:extLst>
        </c:ser>
        <c:ser>
          <c:idx val="1"/>
          <c:order val="2"/>
          <c:tx>
            <c:strRef>
              <c:f>Sheet1!$A$4</c:f>
              <c:strCache>
                <c:ptCount val="1"/>
                <c:pt idx="0">
                  <c:v>Uninsured</c:v>
                </c:pt>
              </c:strCache>
            </c:strRef>
          </c:tx>
          <c:spPr>
            <a:ln>
              <a:solidFill>
                <a:srgbClr val="AABA0A"/>
              </a:solidFill>
            </a:ln>
          </c:spPr>
          <c:marker>
            <c:symbol val="triangle"/>
            <c:size val="8"/>
            <c:spPr>
              <a:solidFill>
                <a:srgbClr val="AABA0A"/>
              </a:solidFill>
              <a:ln>
                <a:noFill/>
              </a:ln>
            </c:spPr>
          </c:marker>
          <c:cat>
            <c:numRef>
              <c:f>Sheet1!$B$1:$H$1</c:f>
              <c:numCache>
                <c:formatCode>General</c:formatCode>
                <c:ptCount val="7"/>
                <c:pt idx="0">
                  <c:v>2011</c:v>
                </c:pt>
                <c:pt idx="1">
                  <c:v>2012</c:v>
                </c:pt>
                <c:pt idx="2">
                  <c:v>2013</c:v>
                </c:pt>
                <c:pt idx="3">
                  <c:v>2014</c:v>
                </c:pt>
                <c:pt idx="4">
                  <c:v>2015</c:v>
                </c:pt>
                <c:pt idx="5">
                  <c:v>2016</c:v>
                </c:pt>
                <c:pt idx="6">
                  <c:v>2017</c:v>
                </c:pt>
              </c:numCache>
            </c:numRef>
          </c:cat>
          <c:val>
            <c:numRef>
              <c:f>Sheet1!$B$4:$H$4</c:f>
              <c:numCache>
                <c:formatCode>0.0</c:formatCode>
                <c:ptCount val="7"/>
                <c:pt idx="0">
                  <c:v>26.8</c:v>
                </c:pt>
                <c:pt idx="1">
                  <c:v>25.8</c:v>
                </c:pt>
                <c:pt idx="2">
                  <c:v>28.6</c:v>
                </c:pt>
                <c:pt idx="3">
                  <c:v>32.9</c:v>
                </c:pt>
                <c:pt idx="4">
                  <c:v>30.3</c:v>
                </c:pt>
                <c:pt idx="5">
                  <c:v>33.200000000000003</c:v>
                </c:pt>
                <c:pt idx="6">
                  <c:v>25.3</c:v>
                </c:pt>
              </c:numCache>
            </c:numRef>
          </c:val>
          <c:smooth val="0"/>
          <c:extLst>
            <c:ext xmlns:c16="http://schemas.microsoft.com/office/drawing/2014/chart" uri="{C3380CC4-5D6E-409C-BE32-E72D297353CC}">
              <c16:uniqueId val="{00000002-28FF-4376-B068-C2B0B850C39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
          <c:min val="0"/>
        </c:scaling>
        <c:delete val="0"/>
        <c:axPos val="l"/>
        <c:majorGridlines/>
        <c:title>
          <c:tx>
            <c:rich>
              <a:bodyPr rot="-5400000" vert="horz"/>
              <a:lstStyle/>
              <a:p>
                <a:pPr>
                  <a:defRPr/>
                </a:pPr>
                <a:r>
                  <a:rPr lang="en-US" dirty="0"/>
                  <a:t>Percent</a:t>
                </a:r>
              </a:p>
            </c:rich>
          </c:tx>
          <c:layout>
            <c:manualLayout>
              <c:xMode val="edge"/>
              <c:yMode val="edge"/>
              <c:x val="0"/>
              <c:y val="0.43331056832181697"/>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4.3146689997083697E-3"/>
          <c:y val="6.3492063492063489E-2"/>
          <c:w val="0.99568527491755854"/>
          <c:h val="8.7032201331976367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a:t>Ethnicity</a:t>
            </a:r>
          </a:p>
        </c:rich>
      </c:tx>
      <c:layout>
        <c:manualLayout>
          <c:xMode val="edge"/>
          <c:yMode val="edge"/>
          <c:x val="0.38647370467580439"/>
          <c:y val="3.0864197530864196E-3"/>
        </c:manualLayout>
      </c:layout>
      <c:overlay val="0"/>
    </c:title>
    <c:autoTitleDeleted val="0"/>
    <c:plotArea>
      <c:layout>
        <c:manualLayout>
          <c:layoutTarget val="inner"/>
          <c:xMode val="edge"/>
          <c:yMode val="edge"/>
          <c:x val="0.18417711674929524"/>
          <c:y val="0.12065773028371453"/>
          <c:w val="0.81582288325070462"/>
          <c:h val="0.72280888500048601"/>
        </c:manualLayout>
      </c:layout>
      <c:barChart>
        <c:barDir val="col"/>
        <c:grouping val="clustered"/>
        <c:varyColors val="0"/>
        <c:ser>
          <c:idx val="0"/>
          <c:order val="0"/>
          <c:tx>
            <c:strRef>
              <c:f>Sheet1!$B$1</c:f>
              <c:strCache>
                <c:ptCount val="1"/>
                <c:pt idx="0">
                  <c:v>Column1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cat>
            <c:strRef>
              <c:f>Sheet1!$A$2:$A$4</c:f>
              <c:strCache>
                <c:ptCount val="3"/>
                <c:pt idx="0">
                  <c:v>Non-Hispanic White</c:v>
                </c:pt>
                <c:pt idx="1">
                  <c:v>Non-Hispanic Black</c:v>
                </c:pt>
                <c:pt idx="2">
                  <c:v>Hispanic</c:v>
                </c:pt>
              </c:strCache>
            </c:strRef>
          </c:cat>
          <c:val>
            <c:numRef>
              <c:f>Sheet1!$B$2:$B$4</c:f>
              <c:numCache>
                <c:formatCode>0.0</c:formatCode>
                <c:ptCount val="3"/>
                <c:pt idx="0">
                  <c:v>23.7</c:v>
                </c:pt>
                <c:pt idx="1">
                  <c:v>36.299999999999997</c:v>
                </c:pt>
                <c:pt idx="2">
                  <c:v>35</c:v>
                </c:pt>
              </c:numCache>
            </c:numRef>
          </c:val>
          <c:extLst>
            <c:ext xmlns:c16="http://schemas.microsoft.com/office/drawing/2014/chart" uri="{C3380CC4-5D6E-409C-BE32-E72D297353CC}">
              <c16:uniqueId val="{00000005-3C86-4644-947B-EB4798248D0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50"/>
          <c:min val="0"/>
        </c:scaling>
        <c:delete val="0"/>
        <c:axPos val="l"/>
        <c:majorGridlines/>
        <c:title>
          <c:tx>
            <c:rich>
              <a:bodyPr rot="-5400000" vert="horz"/>
              <a:lstStyle/>
              <a:p>
                <a:pPr>
                  <a:defRPr/>
                </a:pPr>
                <a:r>
                  <a:rPr lang="en-US"/>
                  <a:t>Percent</a:t>
                </a:r>
              </a:p>
            </c:rich>
          </c:tx>
          <c:layout>
            <c:manualLayout>
              <c:xMode val="edge"/>
              <c:yMode val="edge"/>
              <c:x val="0"/>
              <c:y val="0.39168051910177898"/>
            </c:manualLayout>
          </c:layout>
          <c:overlay val="0"/>
        </c:title>
        <c:numFmt formatCode="0" sourceLinked="0"/>
        <c:majorTickMark val="out"/>
        <c:minorTickMark val="none"/>
        <c:tickLblPos val="nextTo"/>
        <c:crossAx val="155088384"/>
        <c:crosses val="autoZero"/>
        <c:crossBetween val="between"/>
        <c:majorUnit val="10"/>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a:t>Insurance Status</a:t>
            </a:r>
          </a:p>
        </c:rich>
      </c:tx>
      <c:layout>
        <c:manualLayout>
          <c:xMode val="edge"/>
          <c:yMode val="edge"/>
          <c:x val="0.33143506367259651"/>
          <c:y val="0"/>
        </c:manualLayout>
      </c:layout>
      <c:overlay val="0"/>
    </c:title>
    <c:autoTitleDeleted val="0"/>
    <c:plotArea>
      <c:layout>
        <c:manualLayout>
          <c:layoutTarget val="inner"/>
          <c:xMode val="edge"/>
          <c:yMode val="edge"/>
          <c:x val="0.18417711674929524"/>
          <c:y val="0.11461899463654"/>
          <c:w val="0.81582288325070462"/>
          <c:h val="0.70978213321160943"/>
        </c:manualLayout>
      </c:layout>
      <c:barChart>
        <c:barDir val="col"/>
        <c:grouping val="clustered"/>
        <c:varyColors val="0"/>
        <c:ser>
          <c:idx val="0"/>
          <c:order val="0"/>
          <c:tx>
            <c:strRef>
              <c:f>Sheet1!$B$1</c:f>
              <c:strCache>
                <c:ptCount val="1"/>
                <c:pt idx="0">
                  <c:v>Column1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cat>
            <c:strRef>
              <c:f>Sheet1!$A$2:$A$3</c:f>
              <c:strCache>
                <c:ptCount val="2"/>
                <c:pt idx="0">
                  <c:v>Private Insurance</c:v>
                </c:pt>
                <c:pt idx="1">
                  <c:v>Public Insurance</c:v>
                </c:pt>
              </c:strCache>
            </c:strRef>
          </c:cat>
          <c:val>
            <c:numRef>
              <c:f>Sheet1!$B$2:$B$3</c:f>
              <c:numCache>
                <c:formatCode>0.0</c:formatCode>
                <c:ptCount val="2"/>
                <c:pt idx="0">
                  <c:v>26.1</c:v>
                </c:pt>
                <c:pt idx="1">
                  <c:v>34</c:v>
                </c:pt>
              </c:numCache>
            </c:numRef>
          </c:val>
          <c:extLst>
            <c:ext xmlns:c16="http://schemas.microsoft.com/office/drawing/2014/chart" uri="{C3380CC4-5D6E-409C-BE32-E72D297353CC}">
              <c16:uniqueId val="{00000005-3C86-4644-947B-EB4798248D0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50"/>
          <c:min val="0"/>
        </c:scaling>
        <c:delete val="0"/>
        <c:axPos val="l"/>
        <c:majorGridlines/>
        <c:title>
          <c:tx>
            <c:rich>
              <a:bodyPr rot="-5400000" vert="horz"/>
              <a:lstStyle/>
              <a:p>
                <a:pPr>
                  <a:defRPr/>
                </a:pPr>
                <a:r>
                  <a:rPr lang="en-US" dirty="0"/>
                  <a:t>Percent</a:t>
                </a:r>
              </a:p>
            </c:rich>
          </c:tx>
          <c:layout>
            <c:manualLayout>
              <c:xMode val="edge"/>
              <c:yMode val="edge"/>
              <c:x val="0"/>
              <c:y val="0.38282385218152076"/>
            </c:manualLayout>
          </c:layout>
          <c:overlay val="0"/>
        </c:title>
        <c:numFmt formatCode="0" sourceLinked="0"/>
        <c:majorTickMark val="out"/>
        <c:minorTickMark val="none"/>
        <c:tickLblPos val="nextTo"/>
        <c:crossAx val="155088384"/>
        <c:crosses val="autoZero"/>
        <c:crossBetween val="between"/>
        <c:majorUnit val="10"/>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14139204821621"/>
          <c:y val="0.12065773028371453"/>
          <c:w val="0.88085860795178383"/>
          <c:h val="0.78224596925384327"/>
        </c:manualLayout>
      </c:layout>
      <c:barChart>
        <c:barDir val="col"/>
        <c:grouping val="clustered"/>
        <c:varyColors val="0"/>
        <c:ser>
          <c:idx val="0"/>
          <c:order val="0"/>
          <c:tx>
            <c:strRef>
              <c:f>CLABSI!$A$2</c:f>
              <c:strCache>
                <c:ptCount val="1"/>
                <c:pt idx="0">
                  <c:v>2015</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errBars>
            <c:errBarType val="both"/>
            <c:errValType val="cust"/>
            <c:noEndCap val="0"/>
            <c:plus>
              <c:numRef>
                <c:f>(CLABSI!$C$2,CLABSI!$E$2)</c:f>
                <c:numCache>
                  <c:formatCode>General</c:formatCode>
                  <c:ptCount val="2"/>
                  <c:pt idx="0">
                    <c:v>1.9999999999999962E-2</c:v>
                  </c:pt>
                  <c:pt idx="1">
                    <c:v>1.6499999999999959E-2</c:v>
                  </c:pt>
                </c:numCache>
              </c:numRef>
            </c:plus>
            <c:minus>
              <c:numRef>
                <c:f>(CLABSI!$C$2,CLABSI!$E$2)</c:f>
                <c:numCache>
                  <c:formatCode>General</c:formatCode>
                  <c:ptCount val="2"/>
                  <c:pt idx="0">
                    <c:v>1.9999999999999962E-2</c:v>
                  </c:pt>
                  <c:pt idx="1">
                    <c:v>1.6499999999999959E-2</c:v>
                  </c:pt>
                </c:numCache>
              </c:numRef>
            </c:minus>
            <c:spPr>
              <a:ln>
                <a:solidFill>
                  <a:schemeClr val="tx1"/>
                </a:solidFill>
              </a:ln>
            </c:spPr>
          </c:errBars>
          <c:cat>
            <c:strRef>
              <c:f>(CLABSI!$B$1,CLABSI!$D$1)</c:f>
              <c:strCache>
                <c:ptCount val="2"/>
                <c:pt idx="0">
                  <c:v>Critical Care Units</c:v>
                </c:pt>
                <c:pt idx="1">
                  <c:v>Wards</c:v>
                </c:pt>
              </c:strCache>
            </c:strRef>
          </c:cat>
          <c:val>
            <c:numRef>
              <c:f>(CLABSI!$B$2,CLABSI!$D$2)</c:f>
              <c:numCache>
                <c:formatCode>0.00</c:formatCode>
                <c:ptCount val="2"/>
                <c:pt idx="0">
                  <c:v>1</c:v>
                </c:pt>
                <c:pt idx="1">
                  <c:v>0.99</c:v>
                </c:pt>
              </c:numCache>
            </c:numRef>
          </c:val>
          <c:extLst>
            <c:ext xmlns:c16="http://schemas.microsoft.com/office/drawing/2014/chart" uri="{C3380CC4-5D6E-409C-BE32-E72D297353CC}">
              <c16:uniqueId val="{00000005-3C86-4644-947B-EB4798248D08}"/>
            </c:ext>
          </c:extLst>
        </c:ser>
        <c:ser>
          <c:idx val="1"/>
          <c:order val="1"/>
          <c:tx>
            <c:strRef>
              <c:f>CLABSI!$A$3</c:f>
              <c:strCache>
                <c:ptCount val="1"/>
                <c:pt idx="0">
                  <c:v>2016</c:v>
                </c:pt>
              </c:strCache>
            </c:strRef>
          </c:tx>
          <c:spPr>
            <a:solidFill>
              <a:srgbClr val="AABA0A"/>
            </a:solidFill>
            <a:ln>
              <a:noFill/>
            </a:ln>
          </c:spPr>
          <c:invertIfNegative val="0"/>
          <c:errBars>
            <c:errBarType val="both"/>
            <c:errValType val="cust"/>
            <c:noEndCap val="0"/>
            <c:plus>
              <c:numRef>
                <c:f>(CLABSI!$C$3,CLABSI!$E$3)</c:f>
                <c:numCache>
                  <c:formatCode>General</c:formatCode>
                  <c:ptCount val="2"/>
                  <c:pt idx="0">
                    <c:v>1.8999999999999961E-2</c:v>
                  </c:pt>
                  <c:pt idx="1">
                    <c:v>1.5500000000000014E-2</c:v>
                  </c:pt>
                </c:numCache>
              </c:numRef>
            </c:plus>
            <c:minus>
              <c:numRef>
                <c:f>(CLABSI!$C$3,CLABSI!$E$3)</c:f>
                <c:numCache>
                  <c:formatCode>General</c:formatCode>
                  <c:ptCount val="2"/>
                  <c:pt idx="0">
                    <c:v>1.8999999999999961E-2</c:v>
                  </c:pt>
                  <c:pt idx="1">
                    <c:v>1.5500000000000014E-2</c:v>
                  </c:pt>
                </c:numCache>
              </c:numRef>
            </c:minus>
            <c:spPr>
              <a:ln>
                <a:solidFill>
                  <a:schemeClr val="tx1"/>
                </a:solidFill>
              </a:ln>
            </c:spPr>
          </c:errBars>
          <c:cat>
            <c:strRef>
              <c:f>(CLABSI!$B$1,CLABSI!$D$1)</c:f>
              <c:strCache>
                <c:ptCount val="2"/>
                <c:pt idx="0">
                  <c:v>Critical Care Units</c:v>
                </c:pt>
                <c:pt idx="1">
                  <c:v>Wards</c:v>
                </c:pt>
              </c:strCache>
            </c:strRef>
          </c:cat>
          <c:val>
            <c:numRef>
              <c:f>(CLABSI!$B$3,CLABSI!$D$3)</c:f>
              <c:numCache>
                <c:formatCode>0.00</c:formatCode>
                <c:ptCount val="2"/>
                <c:pt idx="0">
                  <c:v>0.93</c:v>
                </c:pt>
                <c:pt idx="1">
                  <c:v>0.88</c:v>
                </c:pt>
              </c:numCache>
            </c:numRef>
          </c:val>
          <c:extLst>
            <c:ext xmlns:c16="http://schemas.microsoft.com/office/drawing/2014/chart" uri="{C3380CC4-5D6E-409C-BE32-E72D297353CC}">
              <c16:uniqueId val="{00000010-52C7-43A9-8660-C8901B63898F}"/>
            </c:ext>
          </c:extLst>
        </c:ser>
        <c:ser>
          <c:idx val="2"/>
          <c:order val="2"/>
          <c:tx>
            <c:strRef>
              <c:f>CLABSI!$A$4</c:f>
              <c:strCache>
                <c:ptCount val="1"/>
                <c:pt idx="0">
                  <c:v>2017</c:v>
                </c:pt>
              </c:strCache>
            </c:strRef>
          </c:tx>
          <c:spPr>
            <a:solidFill>
              <a:sysClr val="window" lastClr="FFFFFF"/>
            </a:solidFill>
            <a:ln>
              <a:solidFill>
                <a:sysClr val="windowText" lastClr="000000"/>
              </a:solidFill>
            </a:ln>
          </c:spPr>
          <c:invertIfNegative val="0"/>
          <c:errBars>
            <c:errBarType val="both"/>
            <c:errValType val="cust"/>
            <c:noEndCap val="0"/>
            <c:plus>
              <c:numRef>
                <c:f>(CLABSI!$C$4,CLABSI!$E$4)</c:f>
                <c:numCache>
                  <c:formatCode>General</c:formatCode>
                  <c:ptCount val="2"/>
                  <c:pt idx="0">
                    <c:v>1.8500000000000016E-2</c:v>
                  </c:pt>
                  <c:pt idx="1">
                    <c:v>1.4500000000000013E-2</c:v>
                  </c:pt>
                </c:numCache>
              </c:numRef>
            </c:plus>
            <c:minus>
              <c:numRef>
                <c:f>(CLABSI!$C$4,CLABSI!$E$4)</c:f>
                <c:numCache>
                  <c:formatCode>General</c:formatCode>
                  <c:ptCount val="2"/>
                  <c:pt idx="0">
                    <c:v>1.8500000000000016E-2</c:v>
                  </c:pt>
                  <c:pt idx="1">
                    <c:v>1.4500000000000013E-2</c:v>
                  </c:pt>
                </c:numCache>
              </c:numRef>
            </c:minus>
            <c:spPr>
              <a:ln>
                <a:solidFill>
                  <a:schemeClr val="tx1"/>
                </a:solidFill>
              </a:ln>
            </c:spPr>
          </c:errBars>
          <c:cat>
            <c:strRef>
              <c:f>(CLABSI!$B$1,CLABSI!$D$1)</c:f>
              <c:strCache>
                <c:ptCount val="2"/>
                <c:pt idx="0">
                  <c:v>Critical Care Units</c:v>
                </c:pt>
                <c:pt idx="1">
                  <c:v>Wards</c:v>
                </c:pt>
              </c:strCache>
            </c:strRef>
          </c:cat>
          <c:val>
            <c:numRef>
              <c:f>(CLABSI!$B$4,CLABSI!$D$4)</c:f>
              <c:numCache>
                <c:formatCode>0.00</c:formatCode>
                <c:ptCount val="2"/>
                <c:pt idx="0">
                  <c:v>0.87</c:v>
                </c:pt>
                <c:pt idx="1">
                  <c:v>0.79</c:v>
                </c:pt>
              </c:numCache>
            </c:numRef>
          </c:val>
          <c:extLst>
            <c:ext xmlns:c16="http://schemas.microsoft.com/office/drawing/2014/chart" uri="{C3380CC4-5D6E-409C-BE32-E72D297353CC}">
              <c16:uniqueId val="{00000011-52C7-43A9-8660-C8901B63898F}"/>
            </c:ext>
          </c:extLst>
        </c:ser>
        <c:ser>
          <c:idx val="3"/>
          <c:order val="3"/>
          <c:tx>
            <c:strRef>
              <c:f>CLABSI!$A$5</c:f>
              <c:strCache>
                <c:ptCount val="1"/>
                <c:pt idx="0">
                  <c:v>2018</c:v>
                </c:pt>
              </c:strCache>
            </c:strRef>
          </c:tx>
          <c:spPr>
            <a:pattFill prst="ltDnDiag">
              <a:fgClr>
                <a:sysClr val="windowText" lastClr="000000"/>
              </a:fgClr>
              <a:bgClr>
                <a:sysClr val="window" lastClr="FFFFFF"/>
              </a:bgClr>
            </a:pattFill>
            <a:ln>
              <a:solidFill>
                <a:sysClr val="windowText" lastClr="000000"/>
              </a:solidFill>
            </a:ln>
          </c:spPr>
          <c:invertIfNegative val="0"/>
          <c:errBars>
            <c:errBarType val="both"/>
            <c:errValType val="cust"/>
            <c:noEndCap val="0"/>
            <c:plus>
              <c:numRef>
                <c:f>(CLABSI!$C$5,CLABSI!$E$5)</c:f>
                <c:numCache>
                  <c:formatCode>General</c:formatCode>
                  <c:ptCount val="2"/>
                  <c:pt idx="0">
                    <c:v>1.8000000000000016E-2</c:v>
                  </c:pt>
                  <c:pt idx="1">
                    <c:v>1.4000000000000012E-2</c:v>
                  </c:pt>
                </c:numCache>
              </c:numRef>
            </c:plus>
            <c:minus>
              <c:numRef>
                <c:f>(CLABSI!$C$5,CLABSI!$E$5)</c:f>
                <c:numCache>
                  <c:formatCode>General</c:formatCode>
                  <c:ptCount val="2"/>
                  <c:pt idx="0">
                    <c:v>1.8000000000000016E-2</c:v>
                  </c:pt>
                  <c:pt idx="1">
                    <c:v>1.4000000000000012E-2</c:v>
                  </c:pt>
                </c:numCache>
              </c:numRef>
            </c:minus>
            <c:spPr>
              <a:ln>
                <a:solidFill>
                  <a:schemeClr val="tx1"/>
                </a:solidFill>
              </a:ln>
            </c:spPr>
          </c:errBars>
          <c:val>
            <c:numRef>
              <c:f>(CLABSI!$B$5,CLABSI!$D$5)</c:f>
              <c:numCache>
                <c:formatCode>0.00</c:formatCode>
                <c:ptCount val="2"/>
                <c:pt idx="0">
                  <c:v>0.77</c:v>
                </c:pt>
                <c:pt idx="1">
                  <c:v>0.72499999999999998</c:v>
                </c:pt>
              </c:numCache>
            </c:numRef>
          </c:val>
          <c:extLst>
            <c:ext xmlns:c16="http://schemas.microsoft.com/office/drawing/2014/chart" uri="{C3380CC4-5D6E-409C-BE32-E72D297353CC}">
              <c16:uniqueId val="{00000012-52C7-43A9-8660-C8901B63898F}"/>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2"/>
          <c:min val="0"/>
        </c:scaling>
        <c:delete val="0"/>
        <c:axPos val="l"/>
        <c:majorGridlines/>
        <c:title>
          <c:tx>
            <c:rich>
              <a:bodyPr rot="-5400000" vert="horz"/>
              <a:lstStyle/>
              <a:p>
                <a:pPr>
                  <a:defRPr/>
                </a:pPr>
                <a:r>
                  <a:rPr lang="en-US" dirty="0"/>
                  <a:t>Standardized Infection Ratio</a:t>
                </a:r>
              </a:p>
            </c:rich>
          </c:tx>
          <c:layout>
            <c:manualLayout>
              <c:xMode val="edge"/>
              <c:yMode val="edge"/>
              <c:x val="2.374355983279868E-4"/>
              <c:y val="0.25239594803749815"/>
            </c:manualLayout>
          </c:layout>
          <c:overlay val="0"/>
        </c:title>
        <c:numFmt formatCode="0.0" sourceLinked="0"/>
        <c:majorTickMark val="out"/>
        <c:minorTickMark val="none"/>
        <c:tickLblPos val="nextTo"/>
        <c:crossAx val="155088384"/>
        <c:crosses val="autoZero"/>
        <c:crossBetween val="between"/>
        <c:majorUnit val="0.2"/>
      </c:valAx>
    </c:plotArea>
    <c:legend>
      <c:legendPos val="t"/>
      <c:layout>
        <c:manualLayout>
          <c:xMode val="edge"/>
          <c:yMode val="edge"/>
          <c:x val="0.15636768961572114"/>
          <c:y val="3.968253968253968E-3"/>
          <c:w val="0.68726462076855765"/>
          <c:h val="8.755249343832020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0240931422033"/>
          <c:y val="0.13291597997924678"/>
          <c:w val="0.89119759068577964"/>
          <c:h val="0.7663515534395409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Sheet1!$B$2:$H$2</c:f>
              <c:numCache>
                <c:formatCode>0.0</c:formatCode>
                <c:ptCount val="7"/>
                <c:pt idx="0">
                  <c:v>82.3</c:v>
                </c:pt>
                <c:pt idx="1">
                  <c:v>82.4</c:v>
                </c:pt>
                <c:pt idx="2">
                  <c:v>82.7</c:v>
                </c:pt>
                <c:pt idx="3">
                  <c:v>83</c:v>
                </c:pt>
                <c:pt idx="4">
                  <c:v>83.3</c:v>
                </c:pt>
                <c:pt idx="5">
                  <c:v>83.3</c:v>
                </c:pt>
                <c:pt idx="6">
                  <c:v>83.6</c:v>
                </c:pt>
              </c:numCache>
            </c:numRef>
          </c:val>
          <c:smooth val="0"/>
          <c:extLst>
            <c:ext xmlns:c16="http://schemas.microsoft.com/office/drawing/2014/chart" uri="{C3380CC4-5D6E-409C-BE32-E72D297353CC}">
              <c16:uniqueId val="{00000001-27C2-4107-B9D0-621286DBC3EB}"/>
            </c:ext>
          </c:extLst>
        </c:ser>
        <c:ser>
          <c:idx val="0"/>
          <c:order val="1"/>
          <c:tx>
            <c:strRef>
              <c:f>Sheet1!$A$3</c:f>
              <c:strCache>
                <c:ptCount val="1"/>
                <c:pt idx="0">
                  <c:v>White</c:v>
                </c:pt>
              </c:strCache>
            </c:strRef>
          </c:tx>
          <c:spPr>
            <a:ln>
              <a:solidFill>
                <a:srgbClr val="0072C6"/>
              </a:solidFill>
            </a:ln>
          </c:spPr>
          <c:marker>
            <c:symbol val="square"/>
            <c:size val="7"/>
            <c:spPr>
              <a:solidFill>
                <a:srgbClr val="0072C6"/>
              </a:solidFill>
              <a:ln>
                <a:noFill/>
              </a:ln>
            </c:spPr>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Sheet1!$B$3:$H$3</c:f>
              <c:numCache>
                <c:formatCode>0.0</c:formatCode>
                <c:ptCount val="7"/>
                <c:pt idx="0">
                  <c:v>83</c:v>
                </c:pt>
                <c:pt idx="1">
                  <c:v>83.2</c:v>
                </c:pt>
                <c:pt idx="2">
                  <c:v>83.5</c:v>
                </c:pt>
                <c:pt idx="3">
                  <c:v>83.7</c:v>
                </c:pt>
                <c:pt idx="4">
                  <c:v>84</c:v>
                </c:pt>
                <c:pt idx="5">
                  <c:v>83.9</c:v>
                </c:pt>
                <c:pt idx="6">
                  <c:v>84.3</c:v>
                </c:pt>
              </c:numCache>
            </c:numRef>
          </c:val>
          <c:smooth val="0"/>
          <c:extLst>
            <c:ext xmlns:c16="http://schemas.microsoft.com/office/drawing/2014/chart" uri="{C3380CC4-5D6E-409C-BE32-E72D297353CC}">
              <c16:uniqueId val="{00000001-C42E-486D-8918-9361601CA584}"/>
            </c:ext>
          </c:extLst>
        </c:ser>
        <c:ser>
          <c:idx val="1"/>
          <c:order val="2"/>
          <c:tx>
            <c:strRef>
              <c:f>Sheet1!$A$4</c:f>
              <c:strCache>
                <c:ptCount val="1"/>
                <c:pt idx="0">
                  <c:v>Black</c:v>
                </c:pt>
              </c:strCache>
            </c:strRef>
          </c:tx>
          <c:spPr>
            <a:ln>
              <a:solidFill>
                <a:srgbClr val="AABA0A"/>
              </a:solidFill>
            </a:ln>
          </c:spPr>
          <c:marker>
            <c:symbol val="triangle"/>
            <c:size val="8"/>
            <c:spPr>
              <a:solidFill>
                <a:srgbClr val="AABA0A"/>
              </a:solidFill>
              <a:ln>
                <a:noFill/>
              </a:ln>
            </c:spPr>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Sheet1!$B$4:$H$4</c:f>
              <c:numCache>
                <c:formatCode>0.0</c:formatCode>
                <c:ptCount val="7"/>
                <c:pt idx="0">
                  <c:v>83.9</c:v>
                </c:pt>
                <c:pt idx="1">
                  <c:v>83.6</c:v>
                </c:pt>
                <c:pt idx="2">
                  <c:v>84.1</c:v>
                </c:pt>
                <c:pt idx="3">
                  <c:v>83.9</c:v>
                </c:pt>
                <c:pt idx="4">
                  <c:v>84</c:v>
                </c:pt>
                <c:pt idx="5">
                  <c:v>84.1</c:v>
                </c:pt>
                <c:pt idx="6">
                  <c:v>84.3</c:v>
                </c:pt>
              </c:numCache>
            </c:numRef>
          </c:val>
          <c:smooth val="0"/>
          <c:extLst>
            <c:ext xmlns:c16="http://schemas.microsoft.com/office/drawing/2014/chart" uri="{C3380CC4-5D6E-409C-BE32-E72D297353CC}">
              <c16:uniqueId val="{00000002-28FF-4376-B068-C2B0B850C39E}"/>
            </c:ext>
          </c:extLst>
        </c:ser>
        <c:ser>
          <c:idx val="2"/>
          <c:order val="3"/>
          <c:tx>
            <c:strRef>
              <c:f>Sheet1!$A$5</c:f>
              <c:strCache>
                <c:ptCount val="1"/>
                <c:pt idx="0">
                  <c:v>Asian</c:v>
                </c:pt>
              </c:strCache>
            </c:strRef>
          </c:tx>
          <c:spPr>
            <a:ln>
              <a:solidFill>
                <a:srgbClr val="996633"/>
              </a:solidFill>
            </a:ln>
          </c:spPr>
          <c:marker>
            <c:symbol val="diamond"/>
            <c:size val="9"/>
            <c:spPr>
              <a:solidFill>
                <a:srgbClr val="996633"/>
              </a:solidFill>
              <a:ln>
                <a:noFill/>
              </a:ln>
            </c:spPr>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Sheet1!$B$5:$H$5</c:f>
              <c:numCache>
                <c:formatCode>0.0</c:formatCode>
                <c:ptCount val="7"/>
                <c:pt idx="0">
                  <c:v>71.099999999999994</c:v>
                </c:pt>
                <c:pt idx="1">
                  <c:v>70.7</c:v>
                </c:pt>
                <c:pt idx="2">
                  <c:v>71.599999999999994</c:v>
                </c:pt>
                <c:pt idx="3">
                  <c:v>72.2</c:v>
                </c:pt>
                <c:pt idx="4">
                  <c:v>72.7</c:v>
                </c:pt>
                <c:pt idx="5">
                  <c:v>73.099999999999994</c:v>
                </c:pt>
                <c:pt idx="6">
                  <c:v>73.099999999999994</c:v>
                </c:pt>
              </c:numCache>
            </c:numRef>
          </c:val>
          <c:smooth val="0"/>
          <c:extLst>
            <c:ext xmlns:c16="http://schemas.microsoft.com/office/drawing/2014/chart" uri="{C3380CC4-5D6E-409C-BE32-E72D297353CC}">
              <c16:uniqueId val="{00000003-17C8-44B1-BF83-5ABFEB494230}"/>
            </c:ext>
          </c:extLst>
        </c:ser>
        <c:ser>
          <c:idx val="4"/>
          <c:order val="4"/>
          <c:tx>
            <c:strRef>
              <c:f>Sheet1!$A$6</c:f>
              <c:strCache>
                <c:ptCount val="1"/>
                <c:pt idx="0">
                  <c:v>NHPI</c:v>
                </c:pt>
              </c:strCache>
            </c:strRef>
          </c:tx>
          <c:spPr>
            <a:ln>
              <a:solidFill>
                <a:srgbClr val="548235"/>
              </a:solidFill>
            </a:ln>
          </c:spPr>
          <c:marker>
            <c:symbol val="star"/>
            <c:size val="7"/>
            <c:spPr>
              <a:solidFill>
                <a:sysClr val="window" lastClr="FFFFFF"/>
              </a:solidFill>
              <a:ln>
                <a:solidFill>
                  <a:srgbClr val="548235"/>
                </a:solidFill>
              </a:ln>
            </c:spPr>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Sheet1!$B$6:$H$6</c:f>
              <c:numCache>
                <c:formatCode>0.0</c:formatCode>
                <c:ptCount val="7"/>
                <c:pt idx="0">
                  <c:v>79</c:v>
                </c:pt>
                <c:pt idx="1">
                  <c:v>80.7</c:v>
                </c:pt>
                <c:pt idx="2">
                  <c:v>81.099999999999994</c:v>
                </c:pt>
                <c:pt idx="3">
                  <c:v>80.599999999999994</c:v>
                </c:pt>
                <c:pt idx="4">
                  <c:v>78.5</c:v>
                </c:pt>
                <c:pt idx="5">
                  <c:v>78.2</c:v>
                </c:pt>
                <c:pt idx="6">
                  <c:v>81</c:v>
                </c:pt>
              </c:numCache>
            </c:numRef>
          </c:val>
          <c:smooth val="0"/>
          <c:extLst>
            <c:ext xmlns:c16="http://schemas.microsoft.com/office/drawing/2014/chart" uri="{C3380CC4-5D6E-409C-BE32-E72D297353CC}">
              <c16:uniqueId val="{00000004-DDDB-4C29-B0D1-8D93FCDF8B88}"/>
            </c:ext>
          </c:extLst>
        </c:ser>
        <c:ser>
          <c:idx val="5"/>
          <c:order val="5"/>
          <c:tx>
            <c:strRef>
              <c:f>Sheet1!$A$7</c:f>
              <c:strCache>
                <c:ptCount val="1"/>
                <c:pt idx="0">
                  <c:v>AI/AN</c:v>
                </c:pt>
              </c:strCache>
            </c:strRef>
          </c:tx>
          <c:spPr>
            <a:ln>
              <a:solidFill>
                <a:srgbClr val="F79646">
                  <a:lumMod val="75000"/>
                </a:srgbClr>
              </a:solidFill>
            </a:ln>
          </c:spPr>
          <c:marker>
            <c:symbol val="x"/>
            <c:size val="7"/>
            <c:spPr>
              <a:ln>
                <a:solidFill>
                  <a:srgbClr val="F79646">
                    <a:lumMod val="75000"/>
                  </a:srgbClr>
                </a:solidFill>
              </a:ln>
            </c:spPr>
          </c:marker>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Sheet1!$B$7:$H$7</c:f>
              <c:numCache>
                <c:formatCode>0.0</c:formatCode>
                <c:ptCount val="7"/>
                <c:pt idx="0">
                  <c:v>79.8</c:v>
                </c:pt>
                <c:pt idx="1">
                  <c:v>79.5</c:v>
                </c:pt>
                <c:pt idx="2">
                  <c:v>77.599999999999994</c:v>
                </c:pt>
                <c:pt idx="3">
                  <c:v>81</c:v>
                </c:pt>
                <c:pt idx="4">
                  <c:v>80.900000000000006</c:v>
                </c:pt>
                <c:pt idx="5">
                  <c:v>81.099999999999994</c:v>
                </c:pt>
                <c:pt idx="6">
                  <c:v>81.099999999999994</c:v>
                </c:pt>
              </c:numCache>
            </c:numRef>
          </c:val>
          <c:smooth val="0"/>
          <c:extLst>
            <c:ext xmlns:c16="http://schemas.microsoft.com/office/drawing/2014/chart" uri="{C3380CC4-5D6E-409C-BE32-E72D297353CC}">
              <c16:uniqueId val="{00000005-DDDB-4C29-B0D1-8D93FCDF8B88}"/>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0"/>
              <c:y val="0.41142597000956277"/>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88213278895693"/>
          <c:y val="3.0864591690210465E-2"/>
          <c:w val="0.88857460125176646"/>
          <c:h val="0.87203894508196367"/>
        </c:manualLayout>
      </c:layout>
      <c:barChart>
        <c:barDir val="col"/>
        <c:grouping val="clustered"/>
        <c:varyColors val="0"/>
        <c:ser>
          <c:idx val="0"/>
          <c:order val="0"/>
          <c:tx>
            <c:strRef>
              <c:f>Sheet1!$B$1</c:f>
              <c:strCache>
                <c:ptCount val="1"/>
                <c:pt idx="0">
                  <c:v>Column1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cat>
            <c:strRef>
              <c:f>Sheet1!$A$2:$A$6</c:f>
              <c:strCache>
                <c:ptCount val="5"/>
                <c:pt idx="0">
                  <c:v>White</c:v>
                </c:pt>
                <c:pt idx="1">
                  <c:v>Black</c:v>
                </c:pt>
                <c:pt idx="2">
                  <c:v>AI/AN</c:v>
                </c:pt>
                <c:pt idx="3">
                  <c:v>Asian</c:v>
                </c:pt>
                <c:pt idx="4">
                  <c:v>NHPI</c:v>
                </c:pt>
              </c:strCache>
            </c:strRef>
          </c:cat>
          <c:val>
            <c:numRef>
              <c:f>Sheet1!$B$2:$B$6</c:f>
              <c:numCache>
                <c:formatCode>0.0</c:formatCode>
                <c:ptCount val="5"/>
                <c:pt idx="0">
                  <c:v>84.3</c:v>
                </c:pt>
                <c:pt idx="1">
                  <c:v>84.3</c:v>
                </c:pt>
                <c:pt idx="2">
                  <c:v>81.099999999999994</c:v>
                </c:pt>
                <c:pt idx="3">
                  <c:v>73.099999999999994</c:v>
                </c:pt>
                <c:pt idx="4">
                  <c:v>81</c:v>
                </c:pt>
              </c:numCache>
            </c:numRef>
          </c:val>
          <c:extLst>
            <c:ext xmlns:c16="http://schemas.microsoft.com/office/drawing/2014/chart" uri="{C3380CC4-5D6E-409C-BE32-E72D297353CC}">
              <c16:uniqueId val="{00000005-3C86-4644-947B-EB4798248D0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0"/>
          <c:min val="0"/>
        </c:scaling>
        <c:delete val="0"/>
        <c:axPos val="l"/>
        <c:majorGridlines/>
        <c:title>
          <c:tx>
            <c:rich>
              <a:bodyPr rot="-5400000" vert="horz"/>
              <a:lstStyle/>
              <a:p>
                <a:pPr>
                  <a:defRPr/>
                </a:pPr>
                <a:r>
                  <a:rPr lang="en-US" dirty="0"/>
                  <a:t>Percent</a:t>
                </a:r>
              </a:p>
            </c:rich>
          </c:tx>
          <c:layout>
            <c:manualLayout>
              <c:xMode val="edge"/>
              <c:yMode val="edge"/>
              <c:x val="6.4102751045008273E-3"/>
              <c:y val="0.38584317585301831"/>
            </c:manualLayout>
          </c:layout>
          <c:overlay val="0"/>
        </c:title>
        <c:numFmt formatCode="0" sourceLinked="0"/>
        <c:majorTickMark val="out"/>
        <c:minorTickMark val="none"/>
        <c:tickLblPos val="nextTo"/>
        <c:crossAx val="155088384"/>
        <c:crosses val="autoZero"/>
        <c:crossBetween val="between"/>
        <c:majorUnit val="20"/>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701589384660254"/>
          <c:y val="9.5486111111111105E-2"/>
          <c:w val="0.41957750072907546"/>
          <c:h val="0.82500979695246424"/>
        </c:manualLayout>
      </c:layout>
      <c:barChart>
        <c:barDir val="bar"/>
        <c:grouping val="stacked"/>
        <c:varyColors val="0"/>
        <c:ser>
          <c:idx val="0"/>
          <c:order val="0"/>
          <c:tx>
            <c:strRef>
              <c:f>Sheet1!$B$1</c:f>
              <c:strCache>
                <c:ptCount val="1"/>
                <c:pt idx="0">
                  <c:v>Average Percent Positive Response</c:v>
                </c:pt>
              </c:strCache>
            </c:strRef>
          </c:tx>
          <c:spPr>
            <a:solidFill>
              <a:srgbClr val="0072C6"/>
            </a:solidFill>
            <a:ln>
              <a:solidFill>
                <a:srgbClr val="0072C6"/>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Composite Measure Average</c:v>
                </c:pt>
                <c:pt idx="1">
                  <c:v>Staffing, Work Pressure, and Pace</c:v>
                </c:pt>
                <c:pt idx="2">
                  <c:v>Staff Training</c:v>
                </c:pt>
                <c:pt idx="3">
                  <c:v>Response to Mistakes</c:v>
                </c:pt>
                <c:pt idx="4">
                  <c:v>Teamwork</c:v>
                </c:pt>
                <c:pt idx="5">
                  <c:v>Communication Openness</c:v>
                </c:pt>
                <c:pt idx="6">
                  <c:v>Management Support for Patient Safety</c:v>
                </c:pt>
                <c:pt idx="7">
                  <c:v>Communication About Patient Information</c:v>
                </c:pt>
                <c:pt idx="8">
                  <c:v>Organizational Learning - Continuous Improvement</c:v>
                </c:pt>
              </c:strCache>
            </c:strRef>
          </c:cat>
          <c:val>
            <c:numRef>
              <c:f>Sheet1!$B$2:$B$10</c:f>
              <c:numCache>
                <c:formatCode>0%</c:formatCode>
                <c:ptCount val="9"/>
                <c:pt idx="0">
                  <c:v>0.85124999999999995</c:v>
                </c:pt>
                <c:pt idx="1">
                  <c:v>0.74</c:v>
                </c:pt>
                <c:pt idx="2">
                  <c:v>0.8</c:v>
                </c:pt>
                <c:pt idx="3">
                  <c:v>0.83</c:v>
                </c:pt>
                <c:pt idx="4">
                  <c:v>0.87</c:v>
                </c:pt>
                <c:pt idx="5">
                  <c:v>0.87</c:v>
                </c:pt>
                <c:pt idx="6">
                  <c:v>0.89</c:v>
                </c:pt>
                <c:pt idx="7">
                  <c:v>0.89</c:v>
                </c:pt>
                <c:pt idx="8">
                  <c:v>0.92</c:v>
                </c:pt>
              </c:numCache>
            </c:numRef>
          </c:val>
          <c:extLst>
            <c:ext xmlns:c16="http://schemas.microsoft.com/office/drawing/2014/chart" uri="{C3380CC4-5D6E-409C-BE32-E72D297353CC}">
              <c16:uniqueId val="{00000000-0B75-400D-8609-AE3A0E786C03}"/>
            </c:ext>
          </c:extLst>
        </c:ser>
        <c:ser>
          <c:idx val="1"/>
          <c:order val="1"/>
          <c:tx>
            <c:strRef>
              <c:f>Sheet1!$C$1</c:f>
              <c:strCache>
                <c:ptCount val="1"/>
                <c:pt idx="0">
                  <c:v>Average Percent Negative Response</c:v>
                </c:pt>
              </c:strCache>
            </c:strRef>
          </c:tx>
          <c:spPr>
            <a:solidFill>
              <a:schemeClr val="bg1"/>
            </a:solidFill>
            <a:ln>
              <a:solidFill>
                <a:sysClr val="windowText" lastClr="000000"/>
              </a:solidFill>
            </a:ln>
            <a:effectLst/>
          </c:spPr>
          <c:invertIfNegative val="0"/>
          <c:dLbls>
            <c:dLbl>
              <c:idx val="0"/>
              <c:layout>
                <c:manualLayout>
                  <c:x val="3.5866910866910864E-2"/>
                  <c:y val="-2.8935185185186246E-3"/>
                </c:manualLayout>
              </c:layout>
              <c:spPr>
                <a:noFill/>
                <a:ln>
                  <a:noFill/>
                </a:ln>
                <a:effectLst/>
              </c:spPr>
              <c:txPr>
                <a:bodyPr rot="0" spcFirstLastPara="1" vertOverflow="overflow" horzOverflow="overflow" vert="horz" wrap="square" anchor="ctr" anchorCtr="1">
                  <a:no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6790232951650272E-2"/>
                      <c:h val="6.9704861111111113E-2"/>
                    </c:manualLayout>
                  </c15:layout>
                </c:ext>
                <c:ext xmlns:c16="http://schemas.microsoft.com/office/drawing/2014/chart" uri="{C3380CC4-5D6E-409C-BE32-E72D297353CC}">
                  <c16:uniqueId val="{00000004-F93D-484D-873B-80C5EBB4B092}"/>
                </c:ext>
              </c:extLst>
            </c:dLbl>
            <c:dLbl>
              <c:idx val="5"/>
              <c:layout>
                <c:manualLayout>
                  <c:x val="3.66300366300366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3D-484D-873B-80C5EBB4B092}"/>
                </c:ext>
              </c:extLst>
            </c:dLbl>
            <c:dLbl>
              <c:idx val="6"/>
              <c:layout>
                <c:manualLayout>
                  <c:x val="3.9682539682539798E-2"/>
                  <c:y val="-2.6020852139652106E-18"/>
                </c:manualLayout>
              </c:layout>
              <c:spPr>
                <a:noFill/>
                <a:ln>
                  <a:noFill/>
                </a:ln>
                <a:effectLst/>
              </c:spPr>
              <c:txPr>
                <a:bodyPr rot="0" spcFirstLastPara="1" vertOverflow="overflow" horzOverflow="overflow" vert="horz" wrap="square" anchor="ctr" anchorCtr="1">
                  <a:no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8316484477901799E-2"/>
                      <c:h val="5.2343749999999994E-2"/>
                    </c:manualLayout>
                  </c15:layout>
                </c:ext>
                <c:ext xmlns:c16="http://schemas.microsoft.com/office/drawing/2014/chart" uri="{C3380CC4-5D6E-409C-BE32-E72D297353CC}">
                  <c16:uniqueId val="{00000002-F93D-484D-873B-80C5EBB4B092}"/>
                </c:ext>
              </c:extLst>
            </c:dLbl>
            <c:dLbl>
              <c:idx val="7"/>
              <c:layout>
                <c:manualLayout>
                  <c:x val="3.8919534096699231E-2"/>
                  <c:y val="-2.7105054312137611E-17"/>
                </c:manualLayout>
              </c:layout>
              <c:spPr>
                <a:noFill/>
                <a:ln>
                  <a:noFill/>
                </a:ln>
                <a:effectLst/>
              </c:spPr>
              <c:txPr>
                <a:bodyPr rot="0" spcFirstLastPara="1" vertOverflow="overflow" horzOverflow="overflow" vert="horz" wrap="square" anchor="ctr" anchorCtr="1">
                  <a:no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6790232951650272E-2"/>
                      <c:h val="7.5491898148148148E-2"/>
                    </c:manualLayout>
                  </c15:layout>
                </c:ext>
                <c:ext xmlns:c16="http://schemas.microsoft.com/office/drawing/2014/chart" uri="{C3380CC4-5D6E-409C-BE32-E72D297353CC}">
                  <c16:uniqueId val="{00000001-F93D-484D-873B-80C5EBB4B092}"/>
                </c:ext>
              </c:extLst>
            </c:dLbl>
            <c:dLbl>
              <c:idx val="8"/>
              <c:layout>
                <c:manualLayout>
                  <c:x val="2.8998778998779E-2"/>
                  <c:y val="-2.893518518518531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3D-484D-873B-80C5EBB4B092}"/>
                </c:ext>
              </c:extLst>
            </c:dLbl>
            <c:dLbl>
              <c:idx val="10"/>
              <c:layout>
                <c:manualLayout>
                  <c:x val="3.5219894646575788E-2"/>
                  <c:y val="2.89351851851849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75-400D-8609-AE3A0E786C03}"/>
                </c:ext>
              </c:extLst>
            </c:dLbl>
            <c:dLbl>
              <c:idx val="11"/>
              <c:layout>
                <c:manualLayout>
                  <c:x val="3.5219894646575788E-2"/>
                  <c:y val="-1.326180667502082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75-400D-8609-AE3A0E786C03}"/>
                </c:ext>
              </c:extLst>
            </c:dLbl>
            <c:spPr>
              <a:noFill/>
              <a:ln>
                <a:noFill/>
              </a:ln>
              <a:effectLst/>
            </c:spPr>
            <c:txPr>
              <a:bodyPr rot="0" spcFirstLastPara="1" vertOverflow="overflow" horzOverflow="overflow" vert="horz" wrap="square" anchor="ctr" anchorCtr="1">
                <a:sp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Composite Measure Average</c:v>
                </c:pt>
                <c:pt idx="1">
                  <c:v>Staffing, Work Pressure, and Pace</c:v>
                </c:pt>
                <c:pt idx="2">
                  <c:v>Staff Training</c:v>
                </c:pt>
                <c:pt idx="3">
                  <c:v>Response to Mistakes</c:v>
                </c:pt>
                <c:pt idx="4">
                  <c:v>Teamwork</c:v>
                </c:pt>
                <c:pt idx="5">
                  <c:v>Communication Openness</c:v>
                </c:pt>
                <c:pt idx="6">
                  <c:v>Management Support for Patient Safety</c:v>
                </c:pt>
                <c:pt idx="7">
                  <c:v>Communication About Patient Information</c:v>
                </c:pt>
                <c:pt idx="8">
                  <c:v>Organizational Learning - Continuous Improvement</c:v>
                </c:pt>
              </c:strCache>
            </c:strRef>
          </c:cat>
          <c:val>
            <c:numRef>
              <c:f>Sheet1!$C$2:$C$10</c:f>
              <c:numCache>
                <c:formatCode>0%</c:formatCode>
                <c:ptCount val="9"/>
                <c:pt idx="0">
                  <c:v>4.7500000000000001E-2</c:v>
                </c:pt>
                <c:pt idx="1">
                  <c:v>0.06</c:v>
                </c:pt>
                <c:pt idx="2">
                  <c:v>0.08</c:v>
                </c:pt>
                <c:pt idx="3">
                  <c:v>0.06</c:v>
                </c:pt>
                <c:pt idx="4">
                  <c:v>0.06</c:v>
                </c:pt>
                <c:pt idx="5">
                  <c:v>0.04</c:v>
                </c:pt>
                <c:pt idx="6">
                  <c:v>0.03</c:v>
                </c:pt>
                <c:pt idx="7">
                  <c:v>0.03</c:v>
                </c:pt>
                <c:pt idx="8">
                  <c:v>0.02</c:v>
                </c:pt>
              </c:numCache>
            </c:numRef>
          </c:val>
          <c:extLst>
            <c:ext xmlns:c16="http://schemas.microsoft.com/office/drawing/2014/chart" uri="{C3380CC4-5D6E-409C-BE32-E72D297353CC}">
              <c16:uniqueId val="{00000001-0B75-400D-8609-AE3A0E786C03}"/>
            </c:ext>
          </c:extLst>
        </c:ser>
        <c:dLbls>
          <c:dLblPos val="ctr"/>
          <c:showLegendKey val="0"/>
          <c:showVal val="1"/>
          <c:showCatName val="0"/>
          <c:showSerName val="0"/>
          <c:showPercent val="0"/>
          <c:showBubbleSize val="0"/>
        </c:dLbls>
        <c:gapWidth val="50"/>
        <c:overlap val="100"/>
        <c:axId val="654626856"/>
        <c:axId val="654621280"/>
      </c:barChart>
      <c:catAx>
        <c:axId val="65462685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654621280"/>
        <c:crosses val="autoZero"/>
        <c:auto val="1"/>
        <c:lblAlgn val="l"/>
        <c:lblOffset val="10"/>
        <c:noMultiLvlLbl val="0"/>
      </c:catAx>
      <c:valAx>
        <c:axId val="654621280"/>
        <c:scaling>
          <c:orientation val="minMax"/>
        </c:scaling>
        <c:delete val="0"/>
        <c:axPos val="b"/>
        <c:majorGridlines>
          <c:spPr>
            <a:ln w="9525" cap="flat" cmpd="sng" algn="ctr">
              <a:noFill/>
              <a:round/>
            </a:ln>
            <a:effectLst/>
          </c:spPr>
        </c:majorGridlines>
        <c:numFmt formatCode="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654626856"/>
        <c:crossesAt val="1"/>
        <c:crossBetween val="between"/>
      </c:valAx>
      <c:spPr>
        <a:noFill/>
        <a:ln>
          <a:solidFill>
            <a:schemeClr val="bg1">
              <a:lumMod val="85000"/>
            </a:schemeClr>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79292011575478"/>
          <c:y val="4.9229002624671919E-2"/>
          <c:w val="0.86720707988424528"/>
          <c:h val="0.77960046660834059"/>
        </c:manualLayout>
      </c:layout>
      <c:barChart>
        <c:barDir val="col"/>
        <c:grouping val="clustered"/>
        <c:varyColors val="0"/>
        <c:ser>
          <c:idx val="0"/>
          <c:order val="0"/>
          <c:tx>
            <c:strRef>
              <c:f>Sheet1!$B$1</c:f>
              <c:strCache>
                <c:ptCount val="1"/>
                <c:pt idx="0">
                  <c:v>Column1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cat>
            <c:strRef>
              <c:f>Sheet1!$A$2:$A$5</c:f>
              <c:strCache>
                <c:ptCount val="4"/>
                <c:pt idx="0">
                  <c:v>PSC Quartile 1 (Bottom)</c:v>
                </c:pt>
                <c:pt idx="1">
                  <c:v>PSC Quartile 2</c:v>
                </c:pt>
                <c:pt idx="2">
                  <c:v>PSC Quartile 3</c:v>
                </c:pt>
                <c:pt idx="3">
                  <c:v>PSC Quartile 4 
(Top)</c:v>
                </c:pt>
              </c:strCache>
            </c:strRef>
          </c:cat>
          <c:val>
            <c:numRef>
              <c:f>Sheet1!$B$2:$B$5</c:f>
              <c:numCache>
                <c:formatCode>0%</c:formatCode>
                <c:ptCount val="4"/>
                <c:pt idx="0">
                  <c:v>0.72</c:v>
                </c:pt>
                <c:pt idx="1">
                  <c:v>0.84</c:v>
                </c:pt>
                <c:pt idx="2">
                  <c:v>0.91</c:v>
                </c:pt>
                <c:pt idx="3">
                  <c:v>0.96</c:v>
                </c:pt>
              </c:numCache>
            </c:numRef>
          </c:val>
          <c:extLst>
            <c:ext xmlns:c16="http://schemas.microsoft.com/office/drawing/2014/chart" uri="{C3380CC4-5D6E-409C-BE32-E72D297353CC}">
              <c16:uniqueId val="{00000005-3C86-4644-947B-EB4798248D0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
          <c:min val="0"/>
        </c:scaling>
        <c:delete val="0"/>
        <c:axPos val="l"/>
        <c:majorGridlines/>
        <c:title>
          <c:tx>
            <c:rich>
              <a:bodyPr rot="-5400000" vert="horz"/>
              <a:lstStyle/>
              <a:p>
                <a:pPr>
                  <a:defRPr/>
                </a:pPr>
                <a:r>
                  <a:rPr lang="en-US" dirty="0"/>
                  <a:t>Average Percent Positive Response</a:t>
                </a:r>
              </a:p>
            </c:rich>
          </c:tx>
          <c:layout>
            <c:manualLayout>
              <c:xMode val="edge"/>
              <c:yMode val="edge"/>
              <c:x val="6.4102751045008273E-3"/>
              <c:y val="7.0015157988972315E-2"/>
            </c:manualLayout>
          </c:layout>
          <c:overlay val="0"/>
        </c:title>
        <c:numFmt formatCode="0%" sourceLinked="0"/>
        <c:majorTickMark val="out"/>
        <c:minorTickMark val="none"/>
        <c:tickLblPos val="nextTo"/>
        <c:crossAx val="155088384"/>
        <c:crosses val="autoZero"/>
        <c:crossBetween val="between"/>
        <c:majorUnit val="0.2"/>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871609798775153"/>
          <c:y val="7.0181051063047326E-2"/>
          <c:w val="0.44442439486730823"/>
          <c:h val="0.84862321066249702"/>
        </c:manualLayout>
      </c:layout>
      <c:barChart>
        <c:barDir val="bar"/>
        <c:grouping val="stacked"/>
        <c:varyColors val="0"/>
        <c:ser>
          <c:idx val="0"/>
          <c:order val="0"/>
          <c:tx>
            <c:strRef>
              <c:f>Sheet1!$C$4</c:f>
              <c:strCache>
                <c:ptCount val="1"/>
                <c:pt idx="0">
                  <c:v>Average Percent Positive Response</c:v>
                </c:pt>
              </c:strCache>
            </c:strRef>
          </c:tx>
          <c:spPr>
            <a:solidFill>
              <a:srgbClr val="0072C6"/>
            </a:solidFill>
            <a:ln>
              <a:solidFill>
                <a:srgbClr val="0072C6"/>
              </a:solid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Sheet1!$A$6:$B$16</c:f>
              <c:strCache>
                <c:ptCount val="11"/>
                <c:pt idx="0">
                  <c:v>Composite Measure Average</c:v>
                </c:pt>
                <c:pt idx="1">
                  <c:v>Work Pressure and Pace</c:v>
                </c:pt>
                <c:pt idx="2">
                  <c:v>Owner/Managing Partner/Leadership Support for
Patient Safety</c:v>
                </c:pt>
                <c:pt idx="3">
                  <c:v>Office Processes and Standardization</c:v>
                </c:pt>
                <c:pt idx="4">
                  <c:v>Communication Openness</c:v>
                </c:pt>
                <c:pt idx="5">
                  <c:v>Communication About Error</c:v>
                </c:pt>
                <c:pt idx="6">
                  <c:v>Staff Training</c:v>
                </c:pt>
                <c:pt idx="7">
                  <c:v>Overall Perceptions of Patient Safety and Quality</c:v>
                </c:pt>
                <c:pt idx="8">
                  <c:v>Organizational Learning</c:v>
                </c:pt>
                <c:pt idx="9">
                  <c:v>Teamwork</c:v>
                </c:pt>
                <c:pt idx="10">
                  <c:v>Patient Care Tracking/Followup</c:v>
                </c:pt>
              </c:strCache>
            </c:strRef>
          </c:cat>
          <c:val>
            <c:numRef>
              <c:f>Sheet1!$C$6:$C$16</c:f>
              <c:numCache>
                <c:formatCode>0%</c:formatCode>
                <c:ptCount val="11"/>
                <c:pt idx="0">
                  <c:v>0.74399999999999999</c:v>
                </c:pt>
                <c:pt idx="1">
                  <c:v>0.49</c:v>
                </c:pt>
                <c:pt idx="2">
                  <c:v>0.69</c:v>
                </c:pt>
                <c:pt idx="3">
                  <c:v>0.7</c:v>
                </c:pt>
                <c:pt idx="4">
                  <c:v>0.72</c:v>
                </c:pt>
                <c:pt idx="5">
                  <c:v>0.74</c:v>
                </c:pt>
                <c:pt idx="6">
                  <c:v>0.75</c:v>
                </c:pt>
                <c:pt idx="7">
                  <c:v>0.8</c:v>
                </c:pt>
                <c:pt idx="8">
                  <c:v>0.81</c:v>
                </c:pt>
                <c:pt idx="9">
                  <c:v>0.86</c:v>
                </c:pt>
                <c:pt idx="10">
                  <c:v>0.88</c:v>
                </c:pt>
              </c:numCache>
            </c:numRef>
          </c:val>
          <c:extLst>
            <c:ext xmlns:c16="http://schemas.microsoft.com/office/drawing/2014/chart" uri="{C3380CC4-5D6E-409C-BE32-E72D297353CC}">
              <c16:uniqueId val="{00000000-753E-4971-BBC0-D9446AAD0118}"/>
            </c:ext>
          </c:extLst>
        </c:ser>
        <c:ser>
          <c:idx val="1"/>
          <c:order val="1"/>
          <c:tx>
            <c:strRef>
              <c:f>Sheet1!$D$4</c:f>
              <c:strCache>
                <c:ptCount val="1"/>
                <c:pt idx="0">
                  <c:v>Average Percent Negative Response</c:v>
                </c:pt>
              </c:strCache>
            </c:strRef>
          </c:tx>
          <c:spPr>
            <a:solidFill>
              <a:schemeClr val="bg1"/>
            </a:solidFill>
            <a:ln>
              <a:solidFill>
                <a:schemeClr val="tx1"/>
              </a:solidFill>
            </a:ln>
            <a:effectLst/>
          </c:spPr>
          <c:invertIfNegative val="0"/>
          <c:dLbls>
            <c:dLbl>
              <c:idx val="1"/>
              <c:spPr>
                <a:noFill/>
                <a:ln>
                  <a:noFill/>
                </a:ln>
                <a:effectLst/>
              </c:spPr>
              <c:txPr>
                <a:bodyPr rot="0" vert="horz"/>
                <a:lstStyle/>
                <a:p>
                  <a:pPr>
                    <a:defRPr b="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53E-4971-BBC0-D9446AAD0118}"/>
                </c:ext>
              </c:extLst>
            </c:dLbl>
            <c:dLbl>
              <c:idx val="6"/>
              <c:layout>
                <c:manualLayout>
                  <c:x val="-4.7742296101887469E-4"/>
                  <c:y val="-6.1037292213473313E-4"/>
                </c:manualLayout>
              </c:layout>
              <c:tx>
                <c:rich>
                  <a:bodyPr/>
                  <a:lstStyle/>
                  <a:p>
                    <a:fld id="{10BE8203-D73D-4630-9B5D-F07F8A17024B}" type="VALUE">
                      <a:rPr lang="en-US" b="0">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3E-4971-BBC0-D9446AAD0118}"/>
                </c:ext>
              </c:extLst>
            </c:dLbl>
            <c:dLbl>
              <c:idx val="7"/>
              <c:layout>
                <c:manualLayout>
                  <c:x val="2.1009526586954373E-3"/>
                  <c:y val="3.5038914406532516E-3"/>
                </c:manualLayout>
              </c:layout>
              <c:showLegendKey val="0"/>
              <c:showVal val="1"/>
              <c:showCatName val="0"/>
              <c:showSerName val="0"/>
              <c:showPercent val="0"/>
              <c:showBubbleSize val="0"/>
              <c:extLst>
                <c:ext xmlns:c15="http://schemas.microsoft.com/office/drawing/2012/chart" uri="{CE6537A1-D6FC-4f65-9D91-7224C49458BB}">
                  <c15:layout>
                    <c:manualLayout>
                      <c:w val="4.6458272577038974E-2"/>
                      <c:h val="5.8130787037037036E-2"/>
                    </c:manualLayout>
                  </c15:layout>
                </c:ext>
                <c:ext xmlns:c16="http://schemas.microsoft.com/office/drawing/2014/chart" uri="{C3380CC4-5D6E-409C-BE32-E72D297353CC}">
                  <c16:uniqueId val="{00000003-753E-4971-BBC0-D9446AAD0118}"/>
                </c:ext>
              </c:extLst>
            </c:dLbl>
            <c:dLbl>
              <c:idx val="8"/>
              <c:layout>
                <c:manualLayout>
                  <c:x val="-1.6993535530291943E-4"/>
                  <c:y val="1.2212015164771049E-3"/>
                </c:manualLayout>
              </c:layout>
              <c:tx>
                <c:rich>
                  <a:bodyPr/>
                  <a:lstStyle/>
                  <a:p>
                    <a:fld id="{9ACDADBD-27DA-4A76-A94B-F9ABC68C55A3}" type="VALUE">
                      <a:rPr lang="en-US" b="0">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4.59803635656654E-2"/>
                      <c:h val="6.6516294838145223E-2"/>
                    </c:manualLayout>
                  </c15:layout>
                  <c15:dlblFieldTable/>
                  <c15:showDataLabelsRange val="0"/>
                </c:ext>
                <c:ext xmlns:c16="http://schemas.microsoft.com/office/drawing/2014/chart" uri="{C3380CC4-5D6E-409C-BE32-E72D297353CC}">
                  <c16:uniqueId val="{00000004-753E-4971-BBC0-D9446AAD0118}"/>
                </c:ext>
              </c:extLst>
            </c:dLbl>
            <c:dLbl>
              <c:idx val="9"/>
              <c:layout>
                <c:manualLayout>
                  <c:x val="3.6817112604514528E-4"/>
                  <c:y val="1.0799140466483991E-3"/>
                </c:manualLayout>
              </c:layout>
              <c:tx>
                <c:rich>
                  <a:bodyPr rot="0" vert="horz"/>
                  <a:lstStyle/>
                  <a:p>
                    <a:pPr algn="l">
                      <a:defRPr b="0">
                        <a:solidFill>
                          <a:schemeClr val="tx1"/>
                        </a:solidFill>
                      </a:defRPr>
                    </a:pPr>
                    <a:fld id="{D0A8225E-AAFA-4EDB-A45F-A6A617D17B0C}" type="VALUE">
                      <a:rPr lang="en-US" b="0">
                        <a:solidFill>
                          <a:schemeClr val="tx1"/>
                        </a:solidFill>
                      </a:rPr>
                      <a:pPr algn="l">
                        <a:defRPr b="0">
                          <a:solidFill>
                            <a:schemeClr val="tx1"/>
                          </a:solidFill>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2802080295518615E-2"/>
                      <c:h val="5.1473643919510058E-2"/>
                    </c:manualLayout>
                  </c15:layout>
                  <c15:dlblFieldTable/>
                  <c15:showDataLabelsRange val="0"/>
                </c:ext>
                <c:ext xmlns:c16="http://schemas.microsoft.com/office/drawing/2014/chart" uri="{C3380CC4-5D6E-409C-BE32-E72D297353CC}">
                  <c16:uniqueId val="{00000005-753E-4971-BBC0-D9446AAD0118}"/>
                </c:ext>
              </c:extLst>
            </c:dLbl>
            <c:dLbl>
              <c:idx val="10"/>
              <c:layout>
                <c:manualLayout>
                  <c:x val="3.4176023135996769E-2"/>
                  <c:y val="2.2601341498979487E-4"/>
                </c:manualLayout>
              </c:layout>
              <c:tx>
                <c:rich>
                  <a:bodyPr/>
                  <a:lstStyle/>
                  <a:p>
                    <a:fld id="{4A28F6DD-2EDE-4F2D-AD52-05551A37F14E}" type="VALUE">
                      <a:rPr lang="en-US" b="0">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3.5655803441236505E-2"/>
                      <c:h val="6.6811342592592596E-2"/>
                    </c:manualLayout>
                  </c15:layout>
                  <c15:dlblFieldTable/>
                  <c15:showDataLabelsRange val="0"/>
                </c:ext>
                <c:ext xmlns:c16="http://schemas.microsoft.com/office/drawing/2014/chart" uri="{C3380CC4-5D6E-409C-BE32-E72D297353CC}">
                  <c16:uniqueId val="{00000006-753E-4971-BBC0-D9446AAD0118}"/>
                </c:ext>
              </c:extLst>
            </c:dLbl>
            <c:spPr>
              <a:noFill/>
              <a:ln>
                <a:noFill/>
              </a:ln>
              <a:effectLst/>
            </c:spPr>
            <c:txPr>
              <a:bodyPr rot="0" vert="horz"/>
              <a:lstStyle/>
              <a:p>
                <a:pPr>
                  <a:defRPr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Sheet1!$A$6:$B$16</c:f>
              <c:strCache>
                <c:ptCount val="11"/>
                <c:pt idx="0">
                  <c:v>Composite Measure Average</c:v>
                </c:pt>
                <c:pt idx="1">
                  <c:v>Work Pressure and Pace</c:v>
                </c:pt>
                <c:pt idx="2">
                  <c:v>Owner/Managing Partner/Leadership Support for
Patient Safety</c:v>
                </c:pt>
                <c:pt idx="3">
                  <c:v>Office Processes and Standardization</c:v>
                </c:pt>
                <c:pt idx="4">
                  <c:v>Communication Openness</c:v>
                </c:pt>
                <c:pt idx="5">
                  <c:v>Communication About Error</c:v>
                </c:pt>
                <c:pt idx="6">
                  <c:v>Staff Training</c:v>
                </c:pt>
                <c:pt idx="7">
                  <c:v>Overall Perceptions of Patient Safety and Quality</c:v>
                </c:pt>
                <c:pt idx="8">
                  <c:v>Organizational Learning</c:v>
                </c:pt>
                <c:pt idx="9">
                  <c:v>Teamwork</c:v>
                </c:pt>
                <c:pt idx="10">
                  <c:v>Patient Care Tracking/Followup</c:v>
                </c:pt>
              </c:strCache>
            </c:strRef>
          </c:cat>
          <c:val>
            <c:numRef>
              <c:f>Sheet1!$D$6:$D$16</c:f>
              <c:numCache>
                <c:formatCode>0%</c:formatCode>
                <c:ptCount val="11"/>
                <c:pt idx="0">
                  <c:v>0.11499999999999999</c:v>
                </c:pt>
                <c:pt idx="1">
                  <c:v>0.3</c:v>
                </c:pt>
                <c:pt idx="2">
                  <c:v>0.15</c:v>
                </c:pt>
                <c:pt idx="3">
                  <c:v>0.15</c:v>
                </c:pt>
                <c:pt idx="4">
                  <c:v>0.09</c:v>
                </c:pt>
                <c:pt idx="5">
                  <c:v>0.09</c:v>
                </c:pt>
                <c:pt idx="6">
                  <c:v>0.11</c:v>
                </c:pt>
                <c:pt idx="7">
                  <c:v>0.08</c:v>
                </c:pt>
                <c:pt idx="8">
                  <c:v>7.0000000000000007E-2</c:v>
                </c:pt>
                <c:pt idx="9">
                  <c:v>7.0000000000000007E-2</c:v>
                </c:pt>
                <c:pt idx="10">
                  <c:v>0.04</c:v>
                </c:pt>
              </c:numCache>
            </c:numRef>
          </c:val>
          <c:extLst>
            <c:ext xmlns:c16="http://schemas.microsoft.com/office/drawing/2014/chart" uri="{C3380CC4-5D6E-409C-BE32-E72D297353CC}">
              <c16:uniqueId val="{00000007-753E-4971-BBC0-D9446AAD0118}"/>
            </c:ext>
          </c:extLst>
        </c:ser>
        <c:dLbls>
          <c:showLegendKey val="0"/>
          <c:showVal val="0"/>
          <c:showCatName val="0"/>
          <c:showSerName val="0"/>
          <c:showPercent val="0"/>
          <c:showBubbleSize val="0"/>
        </c:dLbls>
        <c:gapWidth val="50"/>
        <c:overlap val="100"/>
        <c:axId val="404593360"/>
        <c:axId val="404593752"/>
      </c:barChart>
      <c:catAx>
        <c:axId val="404593360"/>
        <c:scaling>
          <c:orientation val="minMax"/>
        </c:scaling>
        <c:delete val="0"/>
        <c:axPos val="l"/>
        <c:numFmt formatCode="General" sourceLinked="0"/>
        <c:majorTickMark val="none"/>
        <c:minorTickMark val="none"/>
        <c:tickLblPos val="nextTo"/>
        <c:spPr>
          <a:noFill/>
          <a:ln w="9525" cap="flat" cmpd="sng" algn="ctr">
            <a:noFill/>
            <a:round/>
          </a:ln>
          <a:effectLst/>
        </c:spPr>
        <c:txPr>
          <a:bodyPr rot="0"/>
          <a:lstStyle/>
          <a:p>
            <a:pPr>
              <a:defRPr sz="1100">
                <a:solidFill>
                  <a:schemeClr val="tx1"/>
                </a:solidFill>
              </a:defRPr>
            </a:pPr>
            <a:endParaRPr lang="en-US"/>
          </a:p>
        </c:txPr>
        <c:crossAx val="404593752"/>
        <c:crosses val="autoZero"/>
        <c:auto val="1"/>
        <c:lblAlgn val="ctr"/>
        <c:lblOffset val="100"/>
        <c:noMultiLvlLbl val="0"/>
      </c:catAx>
      <c:valAx>
        <c:axId val="404593752"/>
        <c:scaling>
          <c:orientation val="minMax"/>
          <c:max val="1"/>
          <c:min val="0"/>
        </c:scaling>
        <c:delete val="0"/>
        <c:axPos val="b"/>
        <c:numFmt formatCode="0%" sourceLinked="0"/>
        <c:majorTickMark val="out"/>
        <c:minorTickMark val="none"/>
        <c:tickLblPos val="nextTo"/>
        <c:spPr>
          <a:noFill/>
          <a:ln>
            <a:solidFill>
              <a:schemeClr val="bg1">
                <a:lumMod val="85000"/>
              </a:schemeClr>
            </a:solidFill>
          </a:ln>
          <a:effectLst/>
        </c:spPr>
        <c:txPr>
          <a:bodyPr rot="-60000000" vert="horz"/>
          <a:lstStyle/>
          <a:p>
            <a:pPr>
              <a:defRPr>
                <a:solidFill>
                  <a:schemeClr val="tx1"/>
                </a:solidFill>
              </a:defRPr>
            </a:pPr>
            <a:endParaRPr lang="en-US"/>
          </a:p>
        </c:txPr>
        <c:crossAx val="404593360"/>
        <c:crosses val="autoZero"/>
        <c:crossBetween val="between"/>
        <c:majorUnit val="0.2"/>
      </c:valAx>
      <c:spPr>
        <a:noFill/>
        <a:ln>
          <a:solidFill>
            <a:schemeClr val="bg1">
              <a:lumMod val="85000"/>
            </a:schemeClr>
          </a:solidFill>
        </a:ln>
        <a:effectLst/>
      </c:spPr>
    </c:plotArea>
    <c:legend>
      <c:legendPos val="t"/>
      <c:legendEntry>
        <c:idx val="0"/>
        <c:txPr>
          <a:bodyPr rot="0" vert="horz"/>
          <a:lstStyle/>
          <a:p>
            <a:pPr>
              <a:defRPr>
                <a:solidFill>
                  <a:schemeClr val="tx1"/>
                </a:solidFill>
              </a:defRPr>
            </a:pPr>
            <a:endParaRPr lang="en-US"/>
          </a:p>
        </c:txPr>
      </c:legendEntry>
      <c:legendEntry>
        <c:idx val="1"/>
        <c:txPr>
          <a:bodyPr rot="0" vert="horz"/>
          <a:lstStyle/>
          <a:p>
            <a:pPr>
              <a:defRPr>
                <a:solidFill>
                  <a:schemeClr val="tx1"/>
                </a:solidFill>
              </a:defRPr>
            </a:pPr>
            <a:endParaRPr lang="en-US"/>
          </a:p>
        </c:txPr>
      </c:legendEntry>
      <c:layout>
        <c:manualLayout>
          <c:xMode val="edge"/>
          <c:yMode val="edge"/>
          <c:x val="6.0099578473741241E-2"/>
          <c:y val="4.5662100456621002E-3"/>
          <c:w val="0.86815787616038897"/>
          <c:h val="5.784165677920397E-2"/>
        </c:manualLayout>
      </c:layout>
      <c:overlay val="0"/>
      <c:spPr>
        <a:noFill/>
        <a:ln>
          <a:noFill/>
        </a:ln>
        <a:effectLst/>
      </c:spPr>
      <c:txPr>
        <a:bodyPr rot="0" vert="horz"/>
        <a:lstStyle/>
        <a:p>
          <a:pPr>
            <a:defRPr>
              <a:solidFill>
                <a:schemeClr val="tx1"/>
              </a:solidFill>
            </a:defRPr>
          </a:pPr>
          <a:endParaRPr lang="en-US"/>
        </a:p>
      </c:txPr>
    </c:legend>
    <c:plotVisOnly val="1"/>
    <c:dispBlanksAs val="gap"/>
    <c:showDLblsOverMax val="0"/>
  </c:chart>
  <c:spPr>
    <a:noFill/>
    <a:ln>
      <a:noFill/>
    </a:ln>
    <a:effectLst/>
  </c:spPr>
  <c:txPr>
    <a:bodyPr/>
    <a:lstStyle/>
    <a:p>
      <a:pPr>
        <a:defRPr sz="1400" baseline="0">
          <a:solidFill>
            <a:schemeClr val="tx1"/>
          </a:solidFill>
          <a:latin typeface="Calibri" panose="020F0502020204030204" pitchFamily="34" charset="0"/>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79292011575478"/>
          <c:y val="4.9229002624671919E-2"/>
          <c:w val="0.86720707988424528"/>
          <c:h val="0.78748068725451859"/>
        </c:manualLayout>
      </c:layout>
      <c:barChart>
        <c:barDir val="col"/>
        <c:grouping val="clustered"/>
        <c:varyColors val="0"/>
        <c:ser>
          <c:idx val="0"/>
          <c:order val="0"/>
          <c:tx>
            <c:strRef>
              <c:f>Sheet1!$B$1</c:f>
              <c:strCache>
                <c:ptCount val="1"/>
                <c:pt idx="0">
                  <c:v>Overall Rating on Patient Safety</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cat>
            <c:strRef>
              <c:f>Sheet1!$A$2:$A$5</c:f>
              <c:strCache>
                <c:ptCount val="4"/>
                <c:pt idx="0">
                  <c:v>PSC Quartile 1 
(Bottom)</c:v>
                </c:pt>
                <c:pt idx="1">
                  <c:v>PSC Quartile 2</c:v>
                </c:pt>
                <c:pt idx="2">
                  <c:v>PSC Quartile 3</c:v>
                </c:pt>
                <c:pt idx="3">
                  <c:v>PSC Quartile 4 
(Top)</c:v>
                </c:pt>
              </c:strCache>
            </c:strRef>
          </c:cat>
          <c:val>
            <c:numRef>
              <c:f>Sheet1!$B$2:$B$5</c:f>
              <c:numCache>
                <c:formatCode>0%</c:formatCode>
                <c:ptCount val="4"/>
                <c:pt idx="0">
                  <c:v>0.46</c:v>
                </c:pt>
                <c:pt idx="1">
                  <c:v>0.64</c:v>
                </c:pt>
                <c:pt idx="2">
                  <c:v>0.76</c:v>
                </c:pt>
                <c:pt idx="3">
                  <c:v>0.88</c:v>
                </c:pt>
              </c:numCache>
            </c:numRef>
          </c:val>
          <c:extLst>
            <c:ext xmlns:c16="http://schemas.microsoft.com/office/drawing/2014/chart" uri="{C3380CC4-5D6E-409C-BE32-E72D297353CC}">
              <c16:uniqueId val="{00000005-3C86-4644-947B-EB4798248D0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
          <c:min val="0"/>
        </c:scaling>
        <c:delete val="0"/>
        <c:axPos val="l"/>
        <c:majorGridlines/>
        <c:title>
          <c:tx>
            <c:rich>
              <a:bodyPr rot="-5400000" vert="horz"/>
              <a:lstStyle/>
              <a:p>
                <a:pPr algn="ctr" rtl="0">
                  <a:defRPr/>
                </a:pPr>
                <a:r>
                  <a:rPr lang="en-US" dirty="0"/>
                  <a:t>Average Percent Positive Response</a:t>
                </a:r>
              </a:p>
            </c:rich>
          </c:tx>
          <c:layout>
            <c:manualLayout>
              <c:xMode val="edge"/>
              <c:yMode val="edge"/>
              <c:x val="7.9534849810440362E-3"/>
              <c:y val="9.3160083977726724E-2"/>
            </c:manualLayout>
          </c:layout>
          <c:overlay val="0"/>
        </c:title>
        <c:numFmt formatCode="0%" sourceLinked="0"/>
        <c:majorTickMark val="out"/>
        <c:minorTickMark val="none"/>
        <c:tickLblPos val="nextTo"/>
        <c:crossAx val="155088384"/>
        <c:crosses val="autoZero"/>
        <c:crossBetween val="between"/>
        <c:majorUnit val="0.2"/>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19736074657334"/>
          <c:y val="3.1187395919940127E-2"/>
          <c:w val="0.88278482550792259"/>
          <c:h val="0.76176164056135676"/>
        </c:manualLayout>
      </c:layout>
      <c:barChart>
        <c:barDir val="col"/>
        <c:grouping val="stacked"/>
        <c:varyColors val="0"/>
        <c:ser>
          <c:idx val="2"/>
          <c:order val="0"/>
          <c:tx>
            <c:strRef>
              <c:f>'Slide 5'!$C$2</c:f>
              <c:strCache>
                <c:ptCount val="1"/>
                <c:pt idx="0">
                  <c:v>Total Number of PSOs at the End of the Year (12/31)</c:v>
                </c:pt>
              </c:strCache>
            </c:strRef>
          </c:tx>
          <c:spPr>
            <a:solidFill>
              <a:srgbClr val="0072C6"/>
            </a:solidFill>
            <a:ln>
              <a:solidFill>
                <a:srgbClr val="0072C6"/>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5'!$A$3:$A$14</c:f>
              <c:strCache>
                <c:ptCount val="12"/>
                <c:pt idx="0">
                  <c:v>2008 (Nov/Dec)</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'Slide 5'!$C$3:$C$14</c:f>
              <c:numCache>
                <c:formatCode>0</c:formatCode>
                <c:ptCount val="12"/>
                <c:pt idx="0">
                  <c:v>30</c:v>
                </c:pt>
                <c:pt idx="1">
                  <c:v>75</c:v>
                </c:pt>
                <c:pt idx="2">
                  <c:v>80</c:v>
                </c:pt>
                <c:pt idx="3">
                  <c:v>76</c:v>
                </c:pt>
                <c:pt idx="4">
                  <c:v>77</c:v>
                </c:pt>
                <c:pt idx="5">
                  <c:v>77</c:v>
                </c:pt>
                <c:pt idx="6">
                  <c:v>84</c:v>
                </c:pt>
                <c:pt idx="7">
                  <c:v>81</c:v>
                </c:pt>
                <c:pt idx="8">
                  <c:v>89</c:v>
                </c:pt>
                <c:pt idx="9">
                  <c:v>84</c:v>
                </c:pt>
                <c:pt idx="10">
                  <c:v>82</c:v>
                </c:pt>
                <c:pt idx="11">
                  <c:v>88</c:v>
                </c:pt>
              </c:numCache>
            </c:numRef>
          </c:val>
          <c:extLst>
            <c:ext xmlns:c16="http://schemas.microsoft.com/office/drawing/2014/chart" uri="{C3380CC4-5D6E-409C-BE32-E72D297353CC}">
              <c16:uniqueId val="{0000001D-C2E9-4A7F-B6E1-8158CB5C1A2F}"/>
            </c:ext>
          </c:extLst>
        </c:ser>
        <c:ser>
          <c:idx val="1"/>
          <c:order val="1"/>
          <c:tx>
            <c:strRef>
              <c:f>'Slide 5'!$B$2</c:f>
              <c:strCache>
                <c:ptCount val="1"/>
                <c:pt idx="0">
                  <c:v> PSOs Listed in a Previous Year</c:v>
                </c:pt>
              </c:strCache>
            </c:strRef>
          </c:tx>
          <c:spPr>
            <a:solidFill>
              <a:sysClr val="window" lastClr="FFFFFF"/>
            </a:solidFill>
            <a:ln>
              <a:solidFill>
                <a:sysClr val="windowText" lastClr="000000"/>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F-C2E9-4A7F-B6E1-8158CB5C1A2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5'!$A$3:$A$14</c:f>
              <c:strCache>
                <c:ptCount val="12"/>
                <c:pt idx="0">
                  <c:v>2008 (Nov/Dec)</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'Slide 5'!$B$3:$B$14</c:f>
            </c:numRef>
          </c:val>
          <c:extLst>
            <c:ext xmlns:c16="http://schemas.microsoft.com/office/drawing/2014/chart" uri="{C3380CC4-5D6E-409C-BE32-E72D297353CC}">
              <c16:uniqueId val="{00000020-C2E9-4A7F-B6E1-8158CB5C1A2F}"/>
            </c:ext>
          </c:extLst>
        </c:ser>
        <c:dLbls>
          <c:showLegendKey val="0"/>
          <c:showVal val="1"/>
          <c:showCatName val="0"/>
          <c:showSerName val="0"/>
          <c:showPercent val="0"/>
          <c:showBubbleSize val="0"/>
        </c:dLbls>
        <c:gapWidth val="75"/>
        <c:overlap val="100"/>
        <c:axId val="153301376"/>
        <c:axId val="153302912"/>
      </c:barChart>
      <c:catAx>
        <c:axId val="153301376"/>
        <c:scaling>
          <c:orientation val="minMax"/>
        </c:scaling>
        <c:delete val="0"/>
        <c:axPos val="b"/>
        <c:numFmt formatCode="General" sourceLinked="1"/>
        <c:majorTickMark val="out"/>
        <c:minorTickMark val="none"/>
        <c:tickLblPos val="nextTo"/>
        <c:txPr>
          <a:bodyPr rot="-1380000" vert="horz"/>
          <a:lstStyle/>
          <a:p>
            <a:pPr>
              <a:defRPr sz="1600"/>
            </a:pPr>
            <a:endParaRPr lang="en-US"/>
          </a:p>
        </c:txPr>
        <c:crossAx val="153302912"/>
        <c:crosses val="autoZero"/>
        <c:auto val="1"/>
        <c:lblAlgn val="ctr"/>
        <c:lblOffset val="100"/>
        <c:noMultiLvlLbl val="0"/>
      </c:catAx>
      <c:valAx>
        <c:axId val="153302912"/>
        <c:scaling>
          <c:orientation val="minMax"/>
          <c:max val="100"/>
        </c:scaling>
        <c:delete val="0"/>
        <c:axPos val="l"/>
        <c:majorGridlines/>
        <c:title>
          <c:tx>
            <c:rich>
              <a:bodyPr/>
              <a:lstStyle/>
              <a:p>
                <a:pPr>
                  <a:defRPr/>
                </a:pPr>
                <a:r>
                  <a:rPr lang="en-US" dirty="0"/>
                  <a:t>Number of PSOs</a:t>
                </a:r>
              </a:p>
            </c:rich>
          </c:tx>
          <c:layout>
            <c:manualLayout>
              <c:xMode val="edge"/>
              <c:yMode val="edge"/>
              <c:x val="7.716049382716049E-3"/>
              <c:y val="0.25499700284779175"/>
            </c:manualLayout>
          </c:layout>
          <c:overlay val="0"/>
        </c:title>
        <c:numFmt formatCode="0" sourceLinked="1"/>
        <c:majorTickMark val="out"/>
        <c:minorTickMark val="none"/>
        <c:tickLblPos val="nextTo"/>
        <c:txPr>
          <a:bodyPr rot="0" vert="horz"/>
          <a:lstStyle/>
          <a:p>
            <a:pPr>
              <a:defRPr/>
            </a:pPr>
            <a:endParaRPr lang="en-US"/>
          </a:p>
        </c:txPr>
        <c:crossAx val="153301376"/>
        <c:crosses val="autoZero"/>
        <c:crossBetween val="between"/>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dirty="0"/>
              <a:t>Northeast</a:t>
            </a:r>
          </a:p>
        </c:rich>
      </c:tx>
      <c:layout>
        <c:manualLayout>
          <c:xMode val="edge"/>
          <c:yMode val="edge"/>
          <c:x val="0.40064884918231375"/>
          <c:y val="5.5838018743987524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7.0507910413638061E-2"/>
          <c:y val="0.13863788649142028"/>
          <c:w val="0.85396350696547552"/>
          <c:h val="0.62195104569511883"/>
        </c:manualLayout>
      </c:layout>
      <c:barChart>
        <c:barDir val="col"/>
        <c:grouping val="percentStacked"/>
        <c:varyColors val="0"/>
        <c:ser>
          <c:idx val="0"/>
          <c:order val="0"/>
          <c:tx>
            <c:strRef>
              <c:f>CLABSI!$A$7</c:f>
              <c:strCache>
                <c:ptCount val="1"/>
                <c:pt idx="0">
                  <c:v>Below 1.0</c:v>
                </c:pt>
              </c:strCache>
            </c:strRef>
          </c:tx>
          <c:spPr>
            <a:solidFill>
              <a:srgbClr val="27E83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CLABSI!$B$7:$E$7</c:f>
              <c:numCache>
                <c:formatCode>General</c:formatCode>
                <c:ptCount val="4"/>
                <c:pt idx="0">
                  <c:v>1</c:v>
                </c:pt>
                <c:pt idx="1">
                  <c:v>3</c:v>
                </c:pt>
                <c:pt idx="2">
                  <c:v>4</c:v>
                </c:pt>
                <c:pt idx="3">
                  <c:v>4</c:v>
                </c:pt>
              </c:numCache>
            </c:numRef>
          </c:val>
          <c:extLst>
            <c:ext xmlns:c16="http://schemas.microsoft.com/office/drawing/2014/chart" uri="{C3380CC4-5D6E-409C-BE32-E72D297353CC}">
              <c16:uniqueId val="{00000000-A063-4048-B530-8EEB7777B79C}"/>
            </c:ext>
          </c:extLst>
        </c:ser>
        <c:ser>
          <c:idx val="1"/>
          <c:order val="1"/>
          <c:tx>
            <c:strRef>
              <c:f>CLABSI!$A$8</c:f>
              <c:strCache>
                <c:ptCount val="1"/>
                <c:pt idx="0">
                  <c:v>Around 1.0</c:v>
                </c:pt>
              </c:strCache>
            </c:strRef>
          </c:tx>
          <c:spPr>
            <a:solidFill>
              <a:srgbClr val="FAD20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CLABSI!$B$8:$E$8</c:f>
              <c:numCache>
                <c:formatCode>General</c:formatCode>
                <c:ptCount val="4"/>
                <c:pt idx="0">
                  <c:v>8</c:v>
                </c:pt>
                <c:pt idx="1">
                  <c:v>5</c:v>
                </c:pt>
                <c:pt idx="2">
                  <c:v>4</c:v>
                </c:pt>
                <c:pt idx="3">
                  <c:v>4</c:v>
                </c:pt>
              </c:numCache>
            </c:numRef>
          </c:val>
          <c:extLst>
            <c:ext xmlns:c16="http://schemas.microsoft.com/office/drawing/2014/chart" uri="{C3380CC4-5D6E-409C-BE32-E72D297353CC}">
              <c16:uniqueId val="{00000001-A063-4048-B530-8EEB7777B79C}"/>
            </c:ext>
          </c:extLst>
        </c:ser>
        <c:ser>
          <c:idx val="2"/>
          <c:order val="2"/>
          <c:tx>
            <c:strRef>
              <c:f>CLABSI!$A$9</c:f>
              <c:strCache>
                <c:ptCount val="1"/>
                <c:pt idx="0">
                  <c:v>Above 1.0</c:v>
                </c:pt>
              </c:strCache>
            </c:strRef>
          </c:tx>
          <c:spPr>
            <a:solidFill>
              <a:srgbClr val="F9152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CLABSI!$B$6:$E$6</c:f>
              <c:numCache>
                <c:formatCode>General</c:formatCode>
                <c:ptCount val="4"/>
                <c:pt idx="0">
                  <c:v>2015</c:v>
                </c:pt>
                <c:pt idx="1">
                  <c:v>2016</c:v>
                </c:pt>
                <c:pt idx="2">
                  <c:v>2017</c:v>
                </c:pt>
                <c:pt idx="3">
                  <c:v>2018</c:v>
                </c:pt>
              </c:numCache>
            </c:numRef>
          </c:cat>
          <c:val>
            <c:numRef>
              <c:f>CLABSI!$B$9:$E$9</c:f>
              <c:numCache>
                <c:formatCode>General</c:formatCode>
                <c:ptCount val="4"/>
                <c:pt idx="1">
                  <c:v>1</c:v>
                </c:pt>
              </c:numCache>
            </c:numRef>
          </c:val>
          <c:extLst>
            <c:ext xmlns:c16="http://schemas.microsoft.com/office/drawing/2014/chart" uri="{C3380CC4-5D6E-409C-BE32-E72D297353CC}">
              <c16:uniqueId val="{00000002-A063-4048-B530-8EEB7777B79C}"/>
            </c:ext>
          </c:extLst>
        </c:ser>
        <c:dLbls>
          <c:showLegendKey val="0"/>
          <c:showVal val="0"/>
          <c:showCatName val="0"/>
          <c:showSerName val="0"/>
          <c:showPercent val="0"/>
          <c:showBubbleSize val="0"/>
        </c:dLbls>
        <c:gapWidth val="150"/>
        <c:overlap val="100"/>
        <c:axId val="237356784"/>
        <c:axId val="392372416"/>
      </c:barChart>
      <c:catAx>
        <c:axId val="2373567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2372416"/>
        <c:crosses val="autoZero"/>
        <c:auto val="1"/>
        <c:lblAlgn val="ctr"/>
        <c:lblOffset val="100"/>
        <c:noMultiLvlLbl val="0"/>
      </c:catAx>
      <c:valAx>
        <c:axId val="39237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37356784"/>
        <c:crosses val="autoZero"/>
        <c:crossBetween val="between"/>
        <c:majorUnit val="0.2"/>
      </c:valAx>
      <c:spPr>
        <a:noFill/>
        <a:ln>
          <a:noFill/>
        </a:ln>
        <a:effectLst/>
      </c:spPr>
    </c:plotArea>
    <c:legend>
      <c:legendPos val="b"/>
      <c:layout>
        <c:manualLayout>
          <c:xMode val="edge"/>
          <c:yMode val="edge"/>
          <c:x val="0.14053902984349176"/>
          <c:y val="0.88053587051618554"/>
          <c:w val="0.70657626130067075"/>
          <c:h val="0.113908573928258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ysClr val="windowText" lastClr="000000"/>
      </a:solidFill>
    </a:ln>
    <a:effectLst/>
  </c:spPr>
  <c:txPr>
    <a:bodyPr/>
    <a:lstStyle/>
    <a:p>
      <a:pPr>
        <a:defRPr sz="1200" baseline="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0.69444</cdr:x>
      <cdr:y>0.92593</cdr:y>
    </cdr:from>
    <cdr:to>
      <cdr:x>0.92593</cdr:x>
      <cdr:y>1</cdr:y>
    </cdr:to>
    <cdr:sp macro="" textlink="">
      <cdr:nvSpPr>
        <cdr:cNvPr id="2" name="TextBox 1">
          <a:extLst xmlns:a="http://schemas.openxmlformats.org/drawingml/2006/main">
            <a:ext uri="{FF2B5EF4-FFF2-40B4-BE49-F238E27FC236}">
              <a16:creationId xmlns:a16="http://schemas.microsoft.com/office/drawing/2014/main" id="{7327DDE4-9667-4D3D-A87E-F0A1FED9B1BB}"/>
            </a:ext>
          </a:extLst>
        </cdr:cNvPr>
        <cdr:cNvSpPr txBox="1"/>
      </cdr:nvSpPr>
      <cdr:spPr>
        <a:xfrm xmlns:a="http://schemas.openxmlformats.org/drawingml/2006/main">
          <a:off x="5715000" y="3810000"/>
          <a:ext cx="1905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0.19444</cdr:x>
      <cdr:y>0.37037</cdr:y>
    </cdr:from>
    <cdr:to>
      <cdr:x>0.96296</cdr:x>
      <cdr:y>0.37037</cdr:y>
    </cdr:to>
    <cdr:cxnSp macro="">
      <cdr:nvCxnSpPr>
        <cdr:cNvPr id="3" name="Straight Connector 2">
          <a:extLst xmlns:a="http://schemas.openxmlformats.org/drawingml/2006/main">
            <a:ext uri="{FF2B5EF4-FFF2-40B4-BE49-F238E27FC236}">
              <a16:creationId xmlns:a16="http://schemas.microsoft.com/office/drawing/2014/main" id="{D047EC6E-0357-4E93-BCF7-273AC1C7ED64}"/>
            </a:ext>
          </a:extLst>
        </cdr:cNvPr>
        <cdr:cNvCxnSpPr/>
      </cdr:nvCxnSpPr>
      <cdr:spPr>
        <a:xfrm xmlns:a="http://schemas.openxmlformats.org/drawingml/2006/main">
          <a:off x="800100" y="1524000"/>
          <a:ext cx="31623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0.31481</cdr:x>
      <cdr:y>0.22222</cdr:y>
    </cdr:from>
    <cdr:to>
      <cdr:x>0.87037</cdr:x>
      <cdr:y>0.27778</cdr:y>
    </cdr:to>
    <cdr:sp macro="" textlink="">
      <cdr:nvSpPr>
        <cdr:cNvPr id="5" name="TextBox 4"/>
        <cdr:cNvSpPr txBox="1"/>
      </cdr:nvSpPr>
      <cdr:spPr>
        <a:xfrm xmlns:a="http://schemas.openxmlformats.org/drawingml/2006/main">
          <a:off x="1295400" y="914400"/>
          <a:ext cx="2286000" cy="22860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000" dirty="0">
              <a:latin typeface="Arial" panose="020B0604020202020204" pitchFamily="34" charset="0"/>
              <a:cs typeface="Arial" panose="020B0604020202020204" pitchFamily="34" charset="0"/>
            </a:rPr>
            <a:t>2015 Achievable Benchmark: 85.5%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B0E40ABE-DCA6-4B7A-B1BC-961182C98C1E}" type="datetimeFigureOut">
              <a:rPr lang="en-US" smtClean="0"/>
              <a:pPr/>
              <a:t>2/3/2021</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63DE9D1-BBA0-4F2C-9FA0-7B37DDC69B66}" type="slidenum">
              <a:rPr lang="en-US" smtClean="0"/>
              <a:pPr/>
              <a:t>‹#›</a:t>
            </a:fld>
            <a:endParaRPr lang="en-US" dirty="0"/>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B106A1E-4DC8-4B97-9735-D05403F9CA2D}" type="datetimeFigureOut">
              <a:rPr lang="en-US" smtClean="0"/>
              <a:t>2/3/2021</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7BA40C-25F7-4A81-B7B0-365A5351FE20}" type="slidenum">
              <a:rPr lang="en-US" smtClean="0"/>
              <a:t>‹#›</a:t>
            </a:fld>
            <a:endParaRPr lang="en-US" dirty="0"/>
          </a:p>
        </p:txBody>
      </p:sp>
    </p:spTree>
    <p:extLst>
      <p:ext uri="{BB962C8B-B14F-4D97-AF65-F5344CB8AC3E}">
        <p14:creationId xmlns:p14="http://schemas.microsoft.com/office/powerpoint/2010/main" val="26149740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3" Type="http://schemas.openxmlformats.org/officeDocument/2006/relationships/hyperlink" Target="https://www.ahrq.gov/sops/surveys/asc/index.html" TargetMode="External"/><Relationship Id="rId2" Type="http://schemas.openxmlformats.org/officeDocument/2006/relationships/slide" Target="../slides/slide107.xml"/><Relationship Id="rId1" Type="http://schemas.openxmlformats.org/officeDocument/2006/relationships/notesMaster" Target="../notesMasters/notesMaster1.xml"/><Relationship Id="rId4" Type="http://schemas.openxmlformats.org/officeDocument/2006/relationships/hyperlink" Target="https://www.ahrq.gov/sops/surveys/medical-office/index.html" TargetMode="External"/></Relationships>
</file>

<file path=ppt/notesSlides/_rels/notesSlide108.xml.rels><?xml version="1.0" encoding="UTF-8" standalone="yes"?>
<Relationships xmlns="http://schemas.openxmlformats.org/package/2006/relationships"><Relationship Id="rId3" Type="http://schemas.openxmlformats.org/officeDocument/2006/relationships/hyperlink" Target="https://www.ahrq.gov/sops/surveys/asc/index.html" TargetMode="External"/><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3" Type="http://schemas.openxmlformats.org/officeDocument/2006/relationships/hyperlink" Target="https://www.ahrq.gov/sops/databases/medical-office/submission.html" TargetMode="External"/><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https://pso.ahrq.gov/legislation" TargetMode="External"/><Relationship Id="rId2" Type="http://schemas.openxmlformats.org/officeDocument/2006/relationships/slide" Target="../slides/slide115.xml"/><Relationship Id="rId1" Type="http://schemas.openxmlformats.org/officeDocument/2006/relationships/notesMaster" Target="../notesMasters/notesMaster1.xml"/><Relationship Id="rId4" Type="http://schemas.openxmlformats.org/officeDocument/2006/relationships/hyperlink" Target="https://pso.ahrq.gov/become_PSO" TargetMode="Externa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hrq.gov/research/findings/nhqrdr/nhqdr18/index.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hrq.gov/professionals/quality-patient-safety/quality-resources/index.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hai/eip/antibiotic-use.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nhsn/pdfs/pscmanual/7psccauticurrent.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ahrq.gov/workingforquality/priorities-in-action/michigan-health-and-hospital-association-keystone-center.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hrq.gov/research/findings/nhqrdr/chartbooks/carecoordination/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psnet.ahrq.gov/primers/primer/23/medication-errors"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health.gov/hcq/ade-action-plan.asp"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psnet.ahrq.gov/primers/primer/16/patient-safety-in-ambulatory-care"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cdc.gov/antibiotic-use/stewardship-report/outpatient.html"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snet.ahrq.gov/primer/patient-safety-10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snet.ahrq.gov/"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ahrq.gov/research/findings/making-healthcare-safer/mhs3/index.html" TargetMode="Externa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psnet.ahrq.gov/primers/primer/16"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a:t>
            </a:fld>
            <a:endParaRPr lang="en-US" dirty="0"/>
          </a:p>
        </p:txBody>
      </p:sp>
    </p:spTree>
    <p:extLst>
      <p:ext uri="{BB962C8B-B14F-4D97-AF65-F5344CB8AC3E}">
        <p14:creationId xmlns:p14="http://schemas.microsoft.com/office/powerpoint/2010/main" val="293686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10</a:t>
            </a:fld>
            <a:endParaRPr lang="en-US" dirty="0"/>
          </a:p>
        </p:txBody>
      </p:sp>
    </p:spTree>
    <p:extLst>
      <p:ext uri="{BB962C8B-B14F-4D97-AF65-F5344CB8AC3E}">
        <p14:creationId xmlns:p14="http://schemas.microsoft.com/office/powerpoint/2010/main" val="38401419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Groups With Disparities: </a:t>
            </a:r>
          </a:p>
          <a:p>
            <a:pPr marL="632182" lvl="1" indent="-174982">
              <a:buFont typeface="Arial" panose="020B0604020202020204" pitchFamily="34" charset="0"/>
              <a:buChar char="•"/>
              <a:defRPr/>
            </a:pPr>
            <a:r>
              <a:rPr lang="en-US" b="0" dirty="0">
                <a:latin typeface="Arial" panose="020B0604020202020204" pitchFamily="34" charset="0"/>
                <a:cs typeface="Arial" panose="020B0604020202020204" pitchFamily="34" charset="0"/>
              </a:rPr>
              <a:t>In 2017, the percentage of adults whose </a:t>
            </a:r>
            <a:r>
              <a:rPr lang="en-US" b="0" dirty="0"/>
              <a:t>health providers</a:t>
            </a:r>
            <a:r>
              <a:rPr lang="en-US" b="0" baseline="0" dirty="0"/>
              <a:t> </a:t>
            </a:r>
            <a:r>
              <a:rPr lang="en-US" b="0" dirty="0"/>
              <a:t>sometimes or never explained things in a way they could understand was</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higher for people with public insurance </a:t>
            </a:r>
            <a:r>
              <a:rPr lang="en-US" b="0" baseline="0" dirty="0">
                <a:latin typeface="Arial" panose="020B0604020202020204" pitchFamily="34" charset="0"/>
                <a:cs typeface="Arial" panose="020B0604020202020204" pitchFamily="34" charset="0"/>
              </a:rPr>
              <a:t>than for people with private insurance </a:t>
            </a:r>
            <a:r>
              <a:rPr lang="en-US" b="0" dirty="0">
                <a:latin typeface="Arial" panose="020B0604020202020204" pitchFamily="34" charset="0"/>
                <a:cs typeface="Arial" panose="020B0604020202020204" pitchFamily="34" charset="0"/>
              </a:rPr>
              <a:t>(11.9% vs. 6.4%).</a:t>
            </a:r>
          </a:p>
          <a:p>
            <a:pPr marL="632182" marR="0" lvl="1"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In 2017, the percentage of adults whose </a:t>
            </a:r>
            <a:r>
              <a:rPr lang="en-US" b="0" dirty="0"/>
              <a:t>health providers</a:t>
            </a:r>
            <a:r>
              <a:rPr lang="en-US" b="0" baseline="0" dirty="0"/>
              <a:t> </a:t>
            </a:r>
            <a:r>
              <a:rPr lang="en-US" b="0" dirty="0"/>
              <a:t>sometimes or never explained things in a way they could understand was</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higher for uninsured people </a:t>
            </a:r>
            <a:r>
              <a:rPr lang="en-US" b="0" baseline="0" dirty="0">
                <a:latin typeface="Arial" panose="020B0604020202020204" pitchFamily="34" charset="0"/>
                <a:cs typeface="Arial" panose="020B0604020202020204" pitchFamily="34" charset="0"/>
              </a:rPr>
              <a:t>than for people with private insurance </a:t>
            </a:r>
            <a:r>
              <a:rPr lang="en-US" b="0" dirty="0">
                <a:latin typeface="Arial" panose="020B0604020202020204" pitchFamily="34" charset="0"/>
                <a:cs typeface="Arial" panose="020B0604020202020204" pitchFamily="34" charset="0"/>
              </a:rPr>
              <a:t>(13.5% vs. 6.4%).</a:t>
            </a:r>
          </a:p>
        </p:txBody>
      </p:sp>
      <p:sp>
        <p:nvSpPr>
          <p:cNvPr id="4" name="Slide Number Placeholder 3"/>
          <p:cNvSpPr>
            <a:spLocks noGrp="1"/>
          </p:cNvSpPr>
          <p:nvPr>
            <p:ph type="sldNum" sz="quarter" idx="5"/>
          </p:nvPr>
        </p:nvSpPr>
        <p:spPr/>
        <p:txBody>
          <a:bodyPr/>
          <a:lstStyle/>
          <a:p>
            <a:fld id="{C0F596C6-1807-4ED1-A2A6-17F710C0A291}" type="slidenum">
              <a:rPr lang="en-US" smtClean="0"/>
              <a:pPr/>
              <a:t>100</a:t>
            </a:fld>
            <a:endParaRPr lang="en-US" dirty="0"/>
          </a:p>
        </p:txBody>
      </p:sp>
    </p:spTree>
    <p:extLst>
      <p:ext uri="{BB962C8B-B14F-4D97-AF65-F5344CB8AC3E}">
        <p14:creationId xmlns:p14="http://schemas.microsoft.com/office/powerpoint/2010/main" val="84004781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679450"/>
            <a:ext cx="4195763" cy="3146425"/>
          </a:xfrm>
        </p:spPr>
      </p:sp>
      <p:sp>
        <p:nvSpPr>
          <p:cNvPr id="3" name="Notes Placeholder 2"/>
          <p:cNvSpPr>
            <a:spLocks noGrp="1"/>
          </p:cNvSpPr>
          <p:nvPr>
            <p:ph type="body" idx="1"/>
          </p:nvPr>
        </p:nvSpPr>
        <p:spPr>
          <a:xfrm>
            <a:off x="717917" y="4111519"/>
            <a:ext cx="5743335" cy="4642914"/>
          </a:xfrm>
          <a:prstGeom prst="rect">
            <a:avLst/>
          </a:prstGeom>
        </p:spPr>
        <p:txBody>
          <a:bodyPr>
            <a:normAutofit/>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 </a:t>
            </a:r>
            <a:r>
              <a:rPr lang="en-US" dirty="0"/>
              <a:t>Many patients leave their healthcare visit unsure of what their provider asked them to do or what was discussed. Nationwide, only 12% of adults have proficient health literacy (Kutner, et al., 2006).</a:t>
            </a:r>
            <a:r>
              <a:rPr lang="en-US" strike="noStrike" baseline="30000" dirty="0"/>
              <a:t>,</a:t>
            </a:r>
            <a:r>
              <a:rPr lang="en-US" dirty="0"/>
              <a:t> That means almost 9 out of 10 Americans find it challenging “to obtain, process, and understand basic health information and services needed to make appropriate health decisions” (IOM, 2004). </a:t>
            </a:r>
            <a:r>
              <a:rPr lang="en-US" dirty="0">
                <a:latin typeface="Arial" panose="020B0604020202020204" pitchFamily="34" charset="0"/>
                <a:cs typeface="Arial" panose="020B0604020202020204" pitchFamily="34" charset="0"/>
              </a:rPr>
              <a:t>The use of strategies such as teach-back and shared decision making are contributing to improvements in patient-provider communication. Breakdowns in communication still exist and require close examination of modes of communication, implicit bias, and trust building (Boulware, et al., 2003). </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Overall Percentage:</a:t>
            </a:r>
            <a:r>
              <a:rPr lang="en-US" dirty="0">
                <a:latin typeface="Arial" panose="020B0604020202020204" pitchFamily="34" charset="0"/>
                <a:cs typeface="Arial" panose="020B0604020202020204" pitchFamily="34" charset="0"/>
              </a:rPr>
              <a:t> From 2011 to 2017, the percentage of adults </a:t>
            </a:r>
            <a:r>
              <a:rPr lang="en-US" dirty="0"/>
              <a:t>who had a doctor's office or clinic visit in the last 12 months whose health providers</a:t>
            </a:r>
            <a:r>
              <a:rPr lang="en-US" baseline="0" dirty="0"/>
              <a:t> </a:t>
            </a:r>
            <a:r>
              <a:rPr lang="en-US" b="0" dirty="0"/>
              <a:t>always asked them to describe how they will follow the instructions </a:t>
            </a:r>
            <a:r>
              <a:rPr lang="en-US" b="0" baseline="0" dirty="0"/>
              <a:t>improved from 24.4% to 26.6%.</a:t>
            </a:r>
            <a:endParaRPr lang="en-US" b="0" dirty="0"/>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Trends: </a:t>
            </a:r>
            <a:r>
              <a:rPr lang="en-US" dirty="0">
                <a:latin typeface="Arial" panose="020B0604020202020204" pitchFamily="34" charset="0"/>
                <a:cs typeface="Arial" panose="020B0604020202020204" pitchFamily="34" charset="0"/>
              </a:rPr>
              <a:t>The percentage of adults ages 45-64 years</a:t>
            </a:r>
            <a:r>
              <a:rPr lang="en-US" baseline="0" dirty="0">
                <a:latin typeface="Arial" panose="020B0604020202020204" pitchFamily="34" charset="0"/>
                <a:cs typeface="Arial" panose="020B0604020202020204" pitchFamily="34" charset="0"/>
              </a:rPr>
              <a:t> </a:t>
            </a:r>
            <a:r>
              <a:rPr lang="en-US" dirty="0"/>
              <a:t>who had a doctor's office or clinic visit in the last 12 months whose health providers</a:t>
            </a:r>
            <a:r>
              <a:rPr lang="en-US" baseline="0" dirty="0"/>
              <a:t> </a:t>
            </a:r>
            <a:r>
              <a:rPr lang="en-US" b="0" dirty="0"/>
              <a:t>always asked them to describe how they will follow the instructions </a:t>
            </a:r>
            <a:r>
              <a:rPr lang="en-US" b="0" strike="noStrike" dirty="0"/>
              <a:t>improved</a:t>
            </a:r>
            <a:r>
              <a:rPr lang="en-US" b="0" dirty="0"/>
              <a:t> from 2011 (25.3%) to 2017 (28.3%).</a:t>
            </a:r>
            <a:r>
              <a:rPr lang="en-US" b="0" baseline="0" dirty="0"/>
              <a:t> All other age groups had no statistically significant changes over time. </a:t>
            </a:r>
            <a:endParaRPr lang="en-US" b="0" baseline="0" dirty="0">
              <a:latin typeface="Arial" panose="020B0604020202020204" pitchFamily="34" charset="0"/>
              <a:cs typeface="Arial" panose="020B0604020202020204" pitchFamily="34" charset="0"/>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101</a:t>
            </a:fld>
            <a:endParaRPr lang="en-US" dirty="0">
              <a:solidFill>
                <a:prstClr val="black"/>
              </a:solidFill>
              <a:latin typeface="Calibri"/>
            </a:endParaRPr>
          </a:p>
        </p:txBody>
      </p:sp>
    </p:spTree>
    <p:extLst>
      <p:ext uri="{BB962C8B-B14F-4D97-AF65-F5344CB8AC3E}">
        <p14:creationId xmlns:p14="http://schemas.microsoft.com/office/powerpoint/2010/main" val="29303133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Trends: </a:t>
            </a:r>
          </a:p>
          <a:p>
            <a:pPr marL="628650" lvl="1" indent="-171450">
              <a:buFont typeface="Arial" panose="020B0604020202020204" pitchFamily="34" charset="0"/>
              <a:buChar char="•"/>
            </a:pPr>
            <a:r>
              <a:rPr lang="en-US" b="1" dirty="0">
                <a:latin typeface="Arial" panose="020B0604020202020204" pitchFamily="34" charset="0"/>
                <a:cs typeface="Arial" panose="020B0604020202020204" pitchFamily="34" charset="0"/>
              </a:rPr>
              <a:t>Income: </a:t>
            </a:r>
            <a:r>
              <a:rPr lang="en-US" dirty="0">
                <a:latin typeface="Arial" panose="020B0604020202020204" pitchFamily="34" charset="0"/>
                <a:cs typeface="Arial" panose="020B0604020202020204" pitchFamily="34" charset="0"/>
              </a:rPr>
              <a:t>The percentage of adults </a:t>
            </a:r>
            <a:r>
              <a:rPr lang="en-US" dirty="0"/>
              <a:t>who had a doctor's office or clinic visit in the last 12 months whose health </a:t>
            </a:r>
            <a:r>
              <a:rPr lang="en-US" b="0" dirty="0"/>
              <a:t>providers</a:t>
            </a:r>
            <a:r>
              <a:rPr lang="en-US" b="0" baseline="0" dirty="0"/>
              <a:t> </a:t>
            </a:r>
            <a:r>
              <a:rPr lang="en-US" b="0" dirty="0"/>
              <a:t>always asked them to describe how they will follow the instructions improved from 2011 to 2017 for poor and low-income people.</a:t>
            </a:r>
            <a:r>
              <a:rPr lang="en-US" b="0" baseline="0" dirty="0"/>
              <a:t> Adults with high income and middle income had no statistically significant </a:t>
            </a:r>
            <a:r>
              <a:rPr lang="en-US" baseline="0" dirty="0"/>
              <a:t>changes over time. </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High Income: 22.3% to 24.0%.</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Middle Income: 24.7% to 27.4%.</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Low Income: 26.6% to 31.2%.</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Poor: 29.6% to 31.9%.</a:t>
            </a:r>
          </a:p>
          <a:p>
            <a:pPr marL="628650" lvl="1" indent="-171450">
              <a:buFont typeface="Arial" panose="020B0604020202020204" pitchFamily="34" charset="0"/>
              <a:buChar char="•"/>
            </a:pPr>
            <a:r>
              <a:rPr lang="en-US" b="1" dirty="0">
                <a:latin typeface="Arial" panose="020B0604020202020204" pitchFamily="34" charset="0"/>
                <a:cs typeface="Arial" panose="020B0604020202020204" pitchFamily="34" charset="0"/>
              </a:rPr>
              <a:t>Health Insurance: </a:t>
            </a:r>
            <a:r>
              <a:rPr lang="en-US" dirty="0">
                <a:latin typeface="Arial" panose="020B0604020202020204" pitchFamily="34" charset="0"/>
                <a:cs typeface="Arial" panose="020B0604020202020204" pitchFamily="34" charset="0"/>
              </a:rPr>
              <a:t>The percentage of adults </a:t>
            </a:r>
            <a:r>
              <a:rPr lang="en-US" dirty="0"/>
              <a:t>who had a doctor's office or clinic visit in the last 12 months whose health providers</a:t>
            </a:r>
            <a:r>
              <a:rPr lang="en-US" baseline="0" dirty="0"/>
              <a:t> </a:t>
            </a:r>
            <a:r>
              <a:rPr lang="en-US" b="0" dirty="0"/>
              <a:t>always asked them to describe how they will follow the instructions improved from 2011 to 2017 for people with any private insurance and with public insurance.</a:t>
            </a:r>
            <a:r>
              <a:rPr lang="en-US" b="0" baseline="0" dirty="0"/>
              <a:t> Uninsured adults had no statistically significant </a:t>
            </a:r>
            <a:r>
              <a:rPr lang="en-US" baseline="0" dirty="0"/>
              <a:t>changes over time. </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Any private: 22.8% to 26.1%.</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Public only: 31.2% to 34.0%.</a:t>
            </a:r>
          </a:p>
          <a:p>
            <a:pPr marL="1085850" lvl="2"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Uninsured: 26.8% to 25.3%. </a:t>
            </a:r>
          </a:p>
          <a:p>
            <a:pPr marL="628650" lvl="1" indent="-171450">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102</a:t>
            </a:fld>
            <a:endParaRPr lang="en-US" dirty="0"/>
          </a:p>
        </p:txBody>
      </p:sp>
    </p:spTree>
    <p:extLst>
      <p:ext uri="{BB962C8B-B14F-4D97-AF65-F5344CB8AC3E}">
        <p14:creationId xmlns:p14="http://schemas.microsoft.com/office/powerpoint/2010/main" val="350183312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Groups With Disparities: </a:t>
            </a:r>
          </a:p>
          <a:p>
            <a:pPr marL="628650" lvl="1"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Ethnicity:</a:t>
            </a:r>
          </a:p>
          <a:p>
            <a:pPr marL="1089382" marR="0" lvl="2"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In 2017, the percentage of adults </a:t>
            </a:r>
            <a:r>
              <a:rPr lang="en-US" sz="1200" b="0" dirty="0"/>
              <a:t>whose health providers always asked them to describe how they will follow the instructions was higher for</a:t>
            </a:r>
            <a:r>
              <a:rPr lang="en-US" b="0" dirty="0">
                <a:latin typeface="Arial" panose="020B0604020202020204" pitchFamily="34" charset="0"/>
                <a:cs typeface="Arial" panose="020B0604020202020204" pitchFamily="34" charset="0"/>
              </a:rPr>
              <a:t> non-Hispanic Black adults (36.3%)</a:t>
            </a:r>
            <a:r>
              <a:rPr lang="en-US" b="0" baseline="0" dirty="0">
                <a:latin typeface="Arial" panose="020B0604020202020204" pitchFamily="34" charset="0"/>
                <a:cs typeface="Arial" panose="020B0604020202020204" pitchFamily="34" charset="0"/>
              </a:rPr>
              <a:t> and Hispanic adults (35%) than for non-Hispanic White adults (23.7%). </a:t>
            </a:r>
            <a:endParaRPr lang="en-US" b="0" strike="sngStrike" dirty="0">
              <a:latin typeface="Arial" panose="020B0604020202020204" pitchFamily="34" charset="0"/>
              <a:cs typeface="Arial" panose="020B0604020202020204" pitchFamily="34" charset="0"/>
            </a:endParaRPr>
          </a:p>
          <a:p>
            <a:pPr marL="632182" marR="0" lvl="1"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Insurance Status: </a:t>
            </a:r>
          </a:p>
          <a:p>
            <a:pPr marL="1089382" marR="0" lvl="2"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In 2017, the percentage of adults </a:t>
            </a:r>
            <a:r>
              <a:rPr lang="en-US" sz="1200" b="0" dirty="0"/>
              <a:t>whose health providers always asked them to describe how they will follow the instructions was higher for</a:t>
            </a:r>
            <a:r>
              <a:rPr lang="en-US" b="0" dirty="0">
                <a:latin typeface="Arial" panose="020B0604020202020204" pitchFamily="34" charset="0"/>
                <a:cs typeface="Arial" panose="020B0604020202020204" pitchFamily="34" charset="0"/>
              </a:rPr>
              <a:t> adults with public</a:t>
            </a:r>
            <a:r>
              <a:rPr lang="en-US" b="0" baseline="0" dirty="0">
                <a:latin typeface="Arial" panose="020B0604020202020204" pitchFamily="34" charset="0"/>
                <a:cs typeface="Arial" panose="020B0604020202020204" pitchFamily="34" charset="0"/>
              </a:rPr>
              <a:t> insurance </a:t>
            </a:r>
            <a:r>
              <a:rPr lang="en-US" b="0" dirty="0">
                <a:latin typeface="Arial" panose="020B0604020202020204" pitchFamily="34" charset="0"/>
                <a:cs typeface="Arial" panose="020B0604020202020204" pitchFamily="34" charset="0"/>
              </a:rPr>
              <a:t>(34.0%)</a:t>
            </a:r>
            <a:r>
              <a:rPr lang="en-US" b="0" baseline="0" dirty="0">
                <a:latin typeface="Arial" panose="020B0604020202020204" pitchFamily="34" charset="0"/>
                <a:cs typeface="Arial" panose="020B0604020202020204" pitchFamily="34" charset="0"/>
              </a:rPr>
              <a:t> than for adults with private insurance (26.1%). </a:t>
            </a:r>
            <a:endParaRPr lang="en-US" b="0" dirty="0">
              <a:latin typeface="Arial" panose="020B0604020202020204" pitchFamily="34" charset="0"/>
              <a:cs typeface="Arial" panose="020B0604020202020204" pitchFamily="34" charset="0"/>
            </a:endParaRPr>
          </a:p>
          <a:p>
            <a:pPr marL="914400" lvl="2" indent="0">
              <a:buFont typeface="Arial" panose="020B0604020202020204" pitchFamily="34" charset="0"/>
              <a:buNone/>
              <a:defRPr/>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103</a:t>
            </a:fld>
            <a:endParaRPr lang="en-US" dirty="0"/>
          </a:p>
        </p:txBody>
      </p:sp>
    </p:spTree>
    <p:extLst>
      <p:ext uri="{BB962C8B-B14F-4D97-AF65-F5344CB8AC3E}">
        <p14:creationId xmlns:p14="http://schemas.microsoft.com/office/powerpoint/2010/main" val="236913273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679450"/>
            <a:ext cx="4195763" cy="3146425"/>
          </a:xfrm>
        </p:spPr>
      </p:sp>
      <p:sp>
        <p:nvSpPr>
          <p:cNvPr id="3" name="Notes Placeholder 2"/>
          <p:cNvSpPr>
            <a:spLocks noGrp="1"/>
          </p:cNvSpPr>
          <p:nvPr>
            <p:ph type="body" idx="1"/>
          </p:nvPr>
        </p:nvSpPr>
        <p:spPr>
          <a:xfrm>
            <a:off x="717917" y="4111519"/>
            <a:ext cx="5743335" cy="4642914"/>
          </a:xfrm>
          <a:prstGeom prst="rect">
            <a:avLst/>
          </a:prstGeom>
        </p:spPr>
        <p:txBody>
          <a:bodyPr>
            <a:normAutofit/>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a:t>
            </a:r>
            <a:r>
              <a:rPr lang="en-US" b="1" baseline="0" dirty="0">
                <a:latin typeface="Arial" panose="020B0604020202020204" pitchFamily="34" charset="0"/>
                <a:cs typeface="Arial" panose="020B0604020202020204" pitchFamily="34" charset="0"/>
              </a:rPr>
              <a:t> </a:t>
            </a:r>
            <a:r>
              <a:rPr lang="en-US" sz="1200" kern="1200" dirty="0">
                <a:solidFill>
                  <a:schemeClr val="tx1"/>
                </a:solidFill>
                <a:effectLst/>
                <a:latin typeface="+mn-lt"/>
                <a:ea typeface="+mn-ea"/>
                <a:cs typeface="+mn-cs"/>
              </a:rPr>
              <a:t>Overall, effective communication leads to increased patient and clinician satisfaction, increased trust with the clinician, and functional and psychological well-being. Effective communication also leads to improved outcomes in specific diseases, including</a:t>
            </a:r>
            <a:r>
              <a:rPr lang="en-US" sz="1200" kern="1200" baseline="0" dirty="0">
                <a:solidFill>
                  <a:schemeClr val="tx1"/>
                </a:solidFill>
                <a:effectLst/>
                <a:latin typeface="+mn-lt"/>
                <a:ea typeface="+mn-ea"/>
                <a:cs typeface="+mn-cs"/>
              </a:rPr>
              <a:t> heart disease, diabetes, and hypertension (Chou, 2018).</a:t>
            </a:r>
            <a:endParaRPr lang="en-US" strike="sngStrik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Overall Percentage:</a:t>
            </a:r>
            <a:r>
              <a:rPr lang="en-US" dirty="0">
                <a:latin typeface="Arial" panose="020B0604020202020204" pitchFamily="34" charset="0"/>
                <a:cs typeface="Arial" panose="020B0604020202020204" pitchFamily="34" charset="0"/>
              </a:rPr>
              <a:t> In 2018, 83.6% of adults </a:t>
            </a:r>
            <a:r>
              <a:rPr lang="en-US" dirty="0"/>
              <a:t>reported that home health providers always explained things in a way that was easy to understand in the last 2 months of care.</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Trends: </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The percentage of adults </a:t>
            </a:r>
            <a:r>
              <a:rPr lang="en-US" dirty="0"/>
              <a:t>who had a home healthcare visit</a:t>
            </a:r>
            <a:r>
              <a:rPr lang="en-US" baseline="0" dirty="0"/>
              <a:t> in</a:t>
            </a:r>
            <a:r>
              <a:rPr lang="en-US" dirty="0"/>
              <a:t> the last 12 months that</a:t>
            </a:r>
            <a:r>
              <a:rPr lang="en-US" baseline="0" dirty="0"/>
              <a:t> </a:t>
            </a:r>
            <a:r>
              <a:rPr lang="en-US" dirty="0"/>
              <a:t>had health providers</a:t>
            </a:r>
            <a:r>
              <a:rPr lang="en-US" baseline="0" dirty="0"/>
              <a:t> who</a:t>
            </a:r>
            <a:r>
              <a:rPr lang="en-US" dirty="0"/>
              <a:t> always explained things in a way they could understand improved from 2012 to 2018</a:t>
            </a:r>
            <a:r>
              <a:rPr lang="en-US" baseline="0" dirty="0"/>
              <a:t> for White (83% to 84.3%) and Asian populations (71.1% to 73.1%).</a:t>
            </a:r>
          </a:p>
          <a:p>
            <a:pPr marL="1085850" lvl="2" indent="-171450">
              <a:buFont typeface="Arial" panose="020B0604020202020204" pitchFamily="34" charset="0"/>
              <a:buChar char="•"/>
            </a:pPr>
            <a:r>
              <a:rPr lang="en-US" baseline="0" dirty="0"/>
              <a:t>White adults are an estimated 12 years from reaching the 2015 benchmark of 86.8%.</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Asian adults are an estimated 32 years from reaching the 2015 benchmark of 86.8%.</a:t>
            </a:r>
          </a:p>
          <a:p>
            <a:pPr marL="628650" lvl="1" indent="-171450">
              <a:buFont typeface="Arial" panose="020B0604020202020204" pitchFamily="34" charset="0"/>
              <a:buChar char="•"/>
            </a:pPr>
            <a:r>
              <a:rPr lang="en-US" baseline="0" dirty="0"/>
              <a:t>Black, </a:t>
            </a:r>
            <a:r>
              <a:rPr lang="en-US" b="0" baseline="0" dirty="0"/>
              <a:t>Native Hawaiian/Pacific Islander (NHPI), and AI/AN populations had no s</a:t>
            </a:r>
            <a:r>
              <a:rPr lang="en-US" baseline="0" dirty="0"/>
              <a:t>tatistically significant changes over time from 2012-2018.</a:t>
            </a:r>
          </a:p>
          <a:p>
            <a:pPr marL="628650" lvl="1"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104</a:t>
            </a:fld>
            <a:endParaRPr lang="en-US" dirty="0">
              <a:solidFill>
                <a:prstClr val="black"/>
              </a:solidFill>
              <a:latin typeface="Calibri"/>
            </a:endParaRPr>
          </a:p>
        </p:txBody>
      </p:sp>
    </p:spTree>
    <p:extLst>
      <p:ext uri="{BB962C8B-B14F-4D97-AF65-F5344CB8AC3E}">
        <p14:creationId xmlns:p14="http://schemas.microsoft.com/office/powerpoint/2010/main" val="134028585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Groups With Disparities: </a:t>
            </a:r>
          </a:p>
          <a:p>
            <a:pPr marL="632182" lvl="1" indent="-174982">
              <a:buFont typeface="Arial" panose="020B0604020202020204" pitchFamily="34" charset="0"/>
              <a:buChar char="•"/>
              <a:defRPr/>
            </a:pPr>
            <a:r>
              <a:rPr lang="en-US" b="0" dirty="0">
                <a:latin typeface="Arial" panose="020B0604020202020204" pitchFamily="34" charset="0"/>
                <a:cs typeface="Arial" panose="020B0604020202020204" pitchFamily="34" charset="0"/>
              </a:rPr>
              <a:t>In 2018, there were no statistically significant differences between Blacks and Whites in th</a:t>
            </a:r>
            <a:r>
              <a:rPr lang="en-US" b="0" baseline="0" dirty="0">
                <a:latin typeface="Arial" panose="020B0604020202020204" pitchFamily="34" charset="0"/>
                <a:cs typeface="Arial" panose="020B0604020202020204" pitchFamily="34" charset="0"/>
              </a:rPr>
              <a:t>e percentage of adults who r</a:t>
            </a:r>
            <a:r>
              <a:rPr lang="en-US" sz="1200" dirty="0"/>
              <a:t>eported that home health providers always explained things in a way that was easy to understand in the last 2 months of care </a:t>
            </a:r>
            <a:r>
              <a:rPr lang="en-US" b="0" dirty="0">
                <a:latin typeface="Arial" panose="020B0604020202020204" pitchFamily="34" charset="0"/>
                <a:cs typeface="Arial" panose="020B0604020202020204" pitchFamily="34" charset="0"/>
              </a:rPr>
              <a:t>(84.3% vs. 84.3%)</a:t>
            </a:r>
          </a:p>
          <a:p>
            <a:pPr marL="632182" lvl="1" indent="-174982">
              <a:buFont typeface="Arial" panose="020B0604020202020204" pitchFamily="34" charset="0"/>
              <a:buChar char="•"/>
              <a:defRPr/>
            </a:pPr>
            <a:r>
              <a:rPr lang="en-US" b="0" dirty="0">
                <a:latin typeface="Arial" panose="020B0604020202020204" pitchFamily="34" charset="0"/>
                <a:cs typeface="Arial" panose="020B0604020202020204" pitchFamily="34" charset="0"/>
              </a:rPr>
              <a:t>In 2018, AI/AN</a:t>
            </a:r>
            <a:r>
              <a:rPr lang="en-US" b="0" baseline="0" dirty="0">
                <a:latin typeface="Arial" panose="020B0604020202020204" pitchFamily="34" charset="0"/>
                <a:cs typeface="Arial" panose="020B0604020202020204" pitchFamily="34" charset="0"/>
              </a:rPr>
              <a:t> adults (81.1%), Asian adults (73.1%), and NHPI adults (81.0%) </a:t>
            </a:r>
            <a:r>
              <a:rPr lang="en-US" b="0" strike="noStrike" baseline="0" dirty="0">
                <a:latin typeface="Arial" panose="020B0604020202020204" pitchFamily="34" charset="0"/>
                <a:cs typeface="Arial" panose="020B0604020202020204" pitchFamily="34" charset="0"/>
              </a:rPr>
              <a:t>each </a:t>
            </a:r>
            <a:r>
              <a:rPr lang="en-US" b="0" strike="noStrike" dirty="0">
                <a:latin typeface="Arial" panose="020B0604020202020204" pitchFamily="34" charset="0"/>
                <a:cs typeface="Arial" panose="020B0604020202020204" pitchFamily="34" charset="0"/>
              </a:rPr>
              <a:t>had</a:t>
            </a:r>
            <a:r>
              <a:rPr lang="en-US" b="0" dirty="0">
                <a:latin typeface="Arial" panose="020B0604020202020204" pitchFamily="34" charset="0"/>
                <a:cs typeface="Arial" panose="020B0604020202020204" pitchFamily="34" charset="0"/>
              </a:rPr>
              <a:t> a lower percentage</a:t>
            </a:r>
            <a:r>
              <a:rPr lang="en-US" b="0" baseline="0" dirty="0">
                <a:latin typeface="Arial" panose="020B0604020202020204" pitchFamily="34" charset="0"/>
                <a:cs typeface="Arial" panose="020B0604020202020204" pitchFamily="34" charset="0"/>
              </a:rPr>
              <a:t> than White adults (84.3%) who r</a:t>
            </a:r>
            <a:r>
              <a:rPr lang="en-US" sz="1200" dirty="0"/>
              <a:t>eported that home health providers always explained things in a way that was easy to understand in the last 2 months of care.</a:t>
            </a:r>
            <a:endParaRPr lang="en-US" b="0" strike="sngStrike" dirty="0">
              <a:latin typeface="Arial" panose="020B0604020202020204" pitchFamily="34" charset="0"/>
              <a:cs typeface="Arial" panose="020B0604020202020204" pitchFamily="34" charset="0"/>
            </a:endParaRPr>
          </a:p>
          <a:p>
            <a:pPr marL="632182" lvl="1" indent="-174982">
              <a:buFont typeface="Arial" panose="020B0604020202020204" pitchFamily="34" charset="0"/>
              <a:buChar char="•"/>
              <a:defRPr/>
            </a:pPr>
            <a:endParaRPr lang="en-US" b="0" dirty="0">
              <a:latin typeface="Arial" panose="020B0604020202020204" pitchFamily="34" charset="0"/>
              <a:cs typeface="Arial" panose="020B0604020202020204" pitchFamily="34" charset="0"/>
            </a:endParaRPr>
          </a:p>
          <a:p>
            <a:pPr marL="1089382" lvl="2" indent="-174982">
              <a:buFont typeface="Arial" panose="020B0604020202020204" pitchFamily="34" charset="0"/>
              <a:buChar char="•"/>
              <a:defRPr/>
            </a:pPr>
            <a:endParaRPr lang="en-US" b="0" dirty="0">
              <a:latin typeface="Arial" panose="020B0604020202020204" pitchFamily="34" charset="0"/>
              <a:cs typeface="Arial" panose="020B0604020202020204" pitchFamily="34" charset="0"/>
            </a:endParaRPr>
          </a:p>
          <a:p>
            <a:pPr marL="1089382" lvl="2" indent="-174982">
              <a:buFont typeface="Arial" panose="020B0604020202020204" pitchFamily="34" charset="0"/>
              <a:buChar char="•"/>
              <a:defRPr/>
            </a:pPr>
            <a:endParaRPr lang="en-US" b="0" dirty="0">
              <a:latin typeface="Arial" panose="020B0604020202020204" pitchFamily="34" charset="0"/>
              <a:cs typeface="Arial" panose="020B0604020202020204" pitchFamily="34" charset="0"/>
            </a:endParaRPr>
          </a:p>
          <a:p>
            <a:pPr marL="1089382" lvl="2" indent="-174982">
              <a:buFont typeface="Arial" panose="020B0604020202020204" pitchFamily="34" charset="0"/>
              <a:buChar char="•"/>
              <a:defRPr/>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105</a:t>
            </a:fld>
            <a:endParaRPr lang="en-US" dirty="0"/>
          </a:p>
        </p:txBody>
      </p:sp>
    </p:spTree>
    <p:extLst>
      <p:ext uri="{BB962C8B-B14F-4D97-AF65-F5344CB8AC3E}">
        <p14:creationId xmlns:p14="http://schemas.microsoft.com/office/powerpoint/2010/main" val="123291679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595313"/>
            <a:ext cx="4194175" cy="3146425"/>
          </a:xfrm>
        </p:spPr>
      </p:sp>
      <p:sp>
        <p:nvSpPr>
          <p:cNvPr id="3" name="Notes Placeholder 2"/>
          <p:cNvSpPr>
            <a:spLocks noGrp="1"/>
          </p:cNvSpPr>
          <p:nvPr>
            <p:ph type="body" idx="1"/>
          </p:nvPr>
        </p:nvSpPr>
        <p:spPr>
          <a:xfrm>
            <a:off x="312138" y="3878793"/>
            <a:ext cx="6509373" cy="5110604"/>
          </a:xfrm>
          <a:prstGeom prst="rect">
            <a:avLst/>
          </a:prstGeom>
        </p:spPr>
        <p:txBody>
          <a:bodyPr>
            <a:noAutofit/>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106</a:t>
            </a:fld>
            <a:endParaRPr lang="en-US" dirty="0"/>
          </a:p>
        </p:txBody>
      </p:sp>
    </p:spTree>
    <p:extLst>
      <p:ext uri="{BB962C8B-B14F-4D97-AF65-F5344CB8AC3E}">
        <p14:creationId xmlns:p14="http://schemas.microsoft.com/office/powerpoint/2010/main" val="350472186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3638"/>
            <a:ext cx="4194175" cy="3146425"/>
          </a:xfrm>
        </p:spPr>
      </p:sp>
      <p:sp>
        <p:nvSpPr>
          <p:cNvPr id="3" name="Notes Placeholder 2"/>
          <p:cNvSpPr>
            <a:spLocks noGrp="1"/>
          </p:cNvSpPr>
          <p:nvPr>
            <p:ph type="body" idx="1"/>
          </p:nvPr>
        </p:nvSpPr>
        <p:spPr>
          <a:xfrm>
            <a:off x="717917" y="4499399"/>
            <a:ext cx="5743335" cy="4255034"/>
          </a:xfrm>
          <a:prstGeom prst="rect">
            <a:avLst/>
          </a:prstGeom>
        </p:spPr>
        <p:txBody>
          <a:bodyPr>
            <a:normAutofit/>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AHRQ Ambulatory Surgery Center Survey on Patient Safety Culture enables ASCs to assess how their staff perceive various aspects of patient safety culture in their ASC. See: </a:t>
            </a:r>
            <a:r>
              <a:rPr lang="en-US" dirty="0">
                <a:latin typeface="Arial" panose="020B0604020202020204" pitchFamily="34" charset="0"/>
                <a:cs typeface="Arial" panose="020B0604020202020204" pitchFamily="34" charset="0"/>
                <a:hlinkClick r:id="rId3"/>
              </a:rPr>
              <a:t>https://www.ahrq.gov/sops/surveys/asc/index.html</a:t>
            </a:r>
            <a:r>
              <a:rPr lang="en-US"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AHRQ Medical Office Survey on Patient Safety Culture enables medical offices to assess how their staff perceive various aspects of patient safety culture in their medical office. See: </a:t>
            </a:r>
            <a:r>
              <a:rPr lang="en-US" dirty="0">
                <a:latin typeface="Arial" panose="020B0604020202020204" pitchFamily="34" charset="0"/>
                <a:cs typeface="Arial" panose="020B0604020202020204" pitchFamily="34" charset="0"/>
                <a:hlinkClick r:id="rId4"/>
              </a:rPr>
              <a:t>https://www.ahrq.gov/sops/surveys/medical-office/index.html</a:t>
            </a:r>
            <a:r>
              <a:rPr lang="en-US"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107</a:t>
            </a:fld>
            <a:endParaRPr lang="en-US" dirty="0">
              <a:solidFill>
                <a:prstClr val="black"/>
              </a:solidFill>
              <a:latin typeface="Calibri"/>
            </a:endParaRPr>
          </a:p>
        </p:txBody>
      </p:sp>
    </p:spTree>
    <p:extLst>
      <p:ext uri="{BB962C8B-B14F-4D97-AF65-F5344CB8AC3E}">
        <p14:creationId xmlns:p14="http://schemas.microsoft.com/office/powerpoint/2010/main" val="346189536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3638"/>
            <a:ext cx="4194175" cy="3146425"/>
          </a:xfrm>
        </p:spPr>
      </p:sp>
      <p:sp>
        <p:nvSpPr>
          <p:cNvPr id="3" name="Notes Placeholder 2"/>
          <p:cNvSpPr>
            <a:spLocks noGrp="1"/>
          </p:cNvSpPr>
          <p:nvPr>
            <p:ph type="body" idx="1"/>
          </p:nvPr>
        </p:nvSpPr>
        <p:spPr>
          <a:xfrm>
            <a:off x="717917" y="4499399"/>
            <a:ext cx="5743335" cy="4255034"/>
          </a:xfrm>
          <a:prstGeom prst="rect">
            <a:avLst/>
          </a:prstGeom>
        </p:spPr>
        <p:txBody>
          <a:bodyPr>
            <a:normAutofit/>
          </a:bodyPr>
          <a:lstStyle/>
          <a:p>
            <a:pPr marL="171450" indent="-171450"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An</a:t>
            </a:r>
            <a:r>
              <a:rPr lang="en-US" baseline="0" dirty="0">
                <a:latin typeface="Arial" panose="020B0604020202020204" pitchFamily="34" charset="0"/>
                <a:cs typeface="Arial" panose="020B0604020202020204" pitchFamily="34" charset="0"/>
              </a:rPr>
              <a:t> ambulatory surgery center</a:t>
            </a:r>
            <a:r>
              <a:rPr lang="en-US" dirty="0">
                <a:latin typeface="Arial" panose="020B0604020202020204" pitchFamily="34" charset="0"/>
                <a:cs typeface="Arial" panose="020B0604020202020204" pitchFamily="34" charset="0"/>
              </a:rPr>
              <a:t> is defined as an approved ambulatory surgery center in a specific location with a valid CMS Certification Number (CCN). Each ambulatory surgery center operates</a:t>
            </a:r>
            <a:r>
              <a:rPr lang="en-US" baseline="0" dirty="0">
                <a:latin typeface="Arial" panose="020B0604020202020204" pitchFamily="34" charset="0"/>
                <a:cs typeface="Arial" panose="020B0604020202020204" pitchFamily="34" charset="0"/>
              </a:rPr>
              <a:t> exclusively to provide surgical/procedural services to patients that do not require hospitalization (except in unusual circumstances), and the ambulatory surgery centers do not share space with a hospital or hospital outpatient surgery department. </a:t>
            </a:r>
            <a:endParaRPr lang="en-US" dirty="0">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To be included, ambulatory surgery centers must be located in the United States or in a U.S. territory. Each ambulatory surgery center must have at least five completed surveys. </a:t>
            </a:r>
          </a:p>
          <a:p>
            <a:pPr marL="171450" indent="-171450"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Only current ambulatory surgery</a:t>
            </a:r>
            <a:r>
              <a:rPr lang="en-US" baseline="0" dirty="0">
                <a:latin typeface="Arial" panose="020B0604020202020204" pitchFamily="34" charset="0"/>
                <a:cs typeface="Arial" panose="020B0604020202020204" pitchFamily="34" charset="0"/>
              </a:rPr>
              <a:t> center providers and staff </a:t>
            </a:r>
            <a:r>
              <a:rPr lang="en-US" dirty="0">
                <a:latin typeface="Arial" panose="020B0604020202020204" pitchFamily="34" charset="0"/>
                <a:cs typeface="Arial" panose="020B0604020202020204" pitchFamily="34" charset="0"/>
              </a:rPr>
              <a:t>are eligible to contribute data. </a:t>
            </a:r>
          </a:p>
          <a:p>
            <a:pPr marL="171450" indent="-171450"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Ambulatory surgery centers, health systems, management companies, or survey vendors that have administered the AHRQ </a:t>
            </a:r>
            <a:r>
              <a:rPr lang="en-US" i="0" dirty="0">
                <a:latin typeface="Arial" panose="020B0604020202020204" pitchFamily="34" charset="0"/>
                <a:cs typeface="Arial" panose="020B0604020202020204" pitchFamily="34" charset="0"/>
              </a:rPr>
              <a:t>Ambulatory Surgery Center Survey on Patient Safety Culture</a:t>
            </a:r>
            <a:r>
              <a:rPr lang="en-US" dirty="0">
                <a:latin typeface="Arial" panose="020B0604020202020204" pitchFamily="34" charset="0"/>
                <a:cs typeface="Arial" panose="020B0604020202020204" pitchFamily="34" charset="0"/>
              </a:rPr>
              <a:t> indicate their interest in participating in the database by registering with AHRQ; interested submitters are notified regarding their eligibility for participation. See </a:t>
            </a:r>
            <a:r>
              <a:rPr lang="en-US" dirty="0">
                <a:latin typeface="Arial" panose="020B0604020202020204" pitchFamily="34" charset="0"/>
                <a:cs typeface="Arial" panose="020B0604020202020204" pitchFamily="34" charset="0"/>
                <a:hlinkClick r:id="rId3"/>
              </a:rPr>
              <a:t>https://www.ahrq.gov/sops/surveys/asc/index.html</a:t>
            </a:r>
            <a:r>
              <a:rPr lang="en-US" u="none"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further information on the survey.</a:t>
            </a:r>
          </a:p>
          <a:p>
            <a:endParaRPr lang="en-US" dirty="0"/>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108</a:t>
            </a:fld>
            <a:endParaRPr lang="en-US" dirty="0">
              <a:solidFill>
                <a:prstClr val="black"/>
              </a:solidFill>
              <a:latin typeface="Calibri"/>
            </a:endParaRPr>
          </a:p>
        </p:txBody>
      </p:sp>
    </p:spTree>
    <p:extLst>
      <p:ext uri="{BB962C8B-B14F-4D97-AF65-F5344CB8AC3E}">
        <p14:creationId xmlns:p14="http://schemas.microsoft.com/office/powerpoint/2010/main" val="34618953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241425"/>
            <a:ext cx="4194175" cy="3146425"/>
          </a:xfrm>
        </p:spPr>
      </p:sp>
      <p:sp>
        <p:nvSpPr>
          <p:cNvPr id="3" name="Notes Placeholder 2"/>
          <p:cNvSpPr>
            <a:spLocks noGrp="1"/>
          </p:cNvSpPr>
          <p:nvPr>
            <p:ph type="body" idx="1"/>
          </p:nvPr>
        </p:nvSpPr>
        <p:spPr>
          <a:xfrm>
            <a:off x="687042" y="4654550"/>
            <a:ext cx="5618480" cy="4362927"/>
          </a:xfrm>
          <a:prstGeom prst="rect">
            <a:avLst/>
          </a:prstGeom>
        </p:spPr>
        <p:txBody>
          <a:bodyPr>
            <a:noAutofit/>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latin typeface="Arial" panose="020B0604020202020204" pitchFamily="34" charset="0"/>
                <a:cs typeface="Arial" panose="020B0604020202020204" pitchFamily="34" charset="0"/>
              </a:rPr>
              <a:t>Importance</a:t>
            </a:r>
            <a:r>
              <a:rPr lang="en-US" dirty="0">
                <a:solidFill>
                  <a:schemeClr val="tx1"/>
                </a:solidFill>
                <a:latin typeface="Arial" panose="020B0604020202020204" pitchFamily="34" charset="0"/>
                <a:cs typeface="Arial" panose="020B0604020202020204" pitchFamily="34" charset="0"/>
              </a:rPr>
              <a:t>: As ambulatory surgery centers aim to improve their performance, there is growing recognition of the importance of establishing a culture of patient safety</a:t>
            </a:r>
            <a:r>
              <a:rPr lang="en-US" baseline="0" dirty="0">
                <a:solidFill>
                  <a:schemeClr val="tx1"/>
                </a:solidFill>
                <a:latin typeface="Arial" panose="020B0604020202020204" pitchFamily="34" charset="0"/>
                <a:cs typeface="Arial" panose="020B0604020202020204" pitchFamily="34" charset="0"/>
              </a:rPr>
              <a:t> by looking at patient safety culture areas where they are most positive and where they are perceived most negative by ambulatory surgery center staff.</a:t>
            </a:r>
          </a:p>
          <a:p>
            <a:pPr marL="171450" lvl="1"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Areas of Strength and Weakness: </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cs typeface="Arial" panose="020B0604020202020204" pitchFamily="34" charset="0"/>
              </a:rPr>
              <a:t>Organizational Learning – Continuous Improvement (92 percent positive) had the highest average percent positive response and lowest percent negative response (2% negative).</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cs typeface="Arial" panose="020B0604020202020204" pitchFamily="34" charset="0"/>
              </a:rPr>
              <a:t>Staffing, Work Pressure, and Pace (74% positive) had the lowest average percent positive response. Staff Training (8% negative) had the highest average percent negative responses</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C0F596C6-1807-4ED1-A2A6-17F710C0A291}" type="slidenum">
              <a:rPr lang="en-US" smtClean="0"/>
              <a:pPr/>
              <a:t>109</a:t>
            </a:fld>
            <a:endParaRPr lang="en-US" dirty="0"/>
          </a:p>
        </p:txBody>
      </p:sp>
    </p:spTree>
    <p:extLst>
      <p:ext uri="{BB962C8B-B14F-4D97-AF65-F5344CB8AC3E}">
        <p14:creationId xmlns:p14="http://schemas.microsoft.com/office/powerpoint/2010/main" val="2884353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CMS developed</a:t>
            </a:r>
            <a:r>
              <a:rPr lang="en-US" baseline="0" dirty="0"/>
              <a:t> MPSMS and currently, </a:t>
            </a:r>
            <a:r>
              <a:rPr lang="en-US" dirty="0"/>
              <a:t>AHRQ</a:t>
            </a:r>
            <a:r>
              <a:rPr lang="en-US" baseline="0" dirty="0"/>
              <a:t> leads and manages MPSMS. MPSMS </a:t>
            </a:r>
            <a:r>
              <a:rPr lang="en-US" b="0" baseline="0" dirty="0"/>
              <a:t>was scheduled to </a:t>
            </a:r>
            <a:r>
              <a:rPr lang="en-US" baseline="0" dirty="0"/>
              <a:t>be replaced with the Quality and Safety Reporting System (QSRS) in October 2020. </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11</a:t>
            </a:fld>
            <a:endParaRPr lang="en-US" dirty="0"/>
          </a:p>
        </p:txBody>
      </p:sp>
    </p:spTree>
    <p:extLst>
      <p:ext uri="{BB962C8B-B14F-4D97-AF65-F5344CB8AC3E}">
        <p14:creationId xmlns:p14="http://schemas.microsoft.com/office/powerpoint/2010/main" val="10144805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 </a:t>
            </a:r>
            <a:r>
              <a:rPr lang="en-US" dirty="0">
                <a:latin typeface="Arial" panose="020B0604020202020204" pitchFamily="34" charset="0"/>
                <a:cs typeface="Arial" panose="020B0604020202020204" pitchFamily="34" charset="0"/>
              </a:rPr>
              <a:t>Ambulatory surgery</a:t>
            </a:r>
            <a:r>
              <a:rPr lang="en-US" baseline="0" dirty="0">
                <a:latin typeface="Arial" panose="020B0604020202020204" pitchFamily="34" charset="0"/>
                <a:cs typeface="Arial" panose="020B0604020202020204" pitchFamily="34" charset="0"/>
              </a:rPr>
              <a:t> centers</a:t>
            </a:r>
            <a:r>
              <a:rPr lang="en-US" dirty="0">
                <a:latin typeface="Arial" panose="020B0604020202020204" pitchFamily="34" charset="0"/>
                <a:cs typeface="Arial" panose="020B0604020202020204" pitchFamily="34" charset="0"/>
              </a:rPr>
              <a:t> with an overall rating of “Excellent” or “Very good” on patient safety also have more positive perceptions of how well they are doing in general. This sample</a:t>
            </a:r>
            <a:r>
              <a:rPr lang="en-US" baseline="0" dirty="0">
                <a:latin typeface="Arial" panose="020B0604020202020204" pitchFamily="34" charset="0"/>
                <a:cs typeface="Arial" panose="020B0604020202020204" pitchFamily="34" charset="0"/>
              </a:rPr>
              <a:t> represents 282 ambulatory surgery centers. There are well over 5,500 Medicare-certified ASCs in the United States (</a:t>
            </a:r>
            <a:r>
              <a:rPr lang="en-US" sz="1200" b="0" i="0" kern="1200" dirty="0">
                <a:solidFill>
                  <a:schemeClr val="tx1"/>
                </a:solidFill>
                <a:effectLst/>
                <a:latin typeface="+mn-lt"/>
                <a:ea typeface="+mn-ea"/>
                <a:cs typeface="+mn-cs"/>
              </a:rPr>
              <a:t>Ambulatory Surgery Center Association, no date)</a:t>
            </a:r>
            <a:r>
              <a:rPr lang="en-US" baseline="0" dirty="0">
                <a:latin typeface="Arial" panose="020B0604020202020204" pitchFamily="34" charset="0"/>
                <a:cs typeface="Arial" panose="020B0604020202020204" pitchFamily="34" charset="0"/>
              </a:rPr>
              <a:t>. </a:t>
            </a:r>
            <a:endParaRPr lang="en-US" b="0" baseline="0" dirty="0">
              <a:latin typeface="Arial" panose="020B0604020202020204" pitchFamily="34" charset="0"/>
              <a:cs typeface="Arial" panose="020B0604020202020204" pitchFamily="34" charset="0"/>
            </a:endParaRPr>
          </a:p>
          <a:p>
            <a:pPr marL="171450" lvl="1"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Results: </a:t>
            </a:r>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An overall rating on patient safety of “Excellent” or “Very good” was higher among respondents in ambulatory surgery centers with higher patient safety culture scores (PSC quartile 4) compared to ambulatory surgery centers with lower patient safety culture scores (PSC quartile 1). </a:t>
            </a:r>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The difference in the average percent positive score on the overall patient safety rating in ambulatory surgery centers with the lowest patient safety culture scores compared to ambulatory surgery centers with the highest patient safety culture scores was 24 percentage points (72% vs. 96%).</a:t>
            </a:r>
          </a:p>
          <a:p>
            <a:pPr marL="17145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Arial" panose="020B0604020202020204" pitchFamily="34" charset="0"/>
              <a:cs typeface="Arial" panose="020B0604020202020204" pitchFamily="34" charset="0"/>
            </a:endParaRPr>
          </a:p>
          <a:p>
            <a:pPr marL="17145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F596C6-1807-4ED1-A2A6-17F710C0A291}" type="slidenum">
              <a:rPr lang="en-US" smtClean="0"/>
              <a:pPr/>
              <a:t>110</a:t>
            </a:fld>
            <a:endParaRPr lang="en-US" dirty="0"/>
          </a:p>
        </p:txBody>
      </p:sp>
    </p:spTree>
    <p:extLst>
      <p:ext uri="{BB962C8B-B14F-4D97-AF65-F5344CB8AC3E}">
        <p14:creationId xmlns:p14="http://schemas.microsoft.com/office/powerpoint/2010/main" val="149706083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aseline="0" dirty="0">
                <a:latin typeface="Arial" panose="020B0604020202020204" pitchFamily="34" charset="0"/>
                <a:cs typeface="Arial" panose="020B0604020202020204" pitchFamily="34" charset="0"/>
              </a:rPr>
              <a:t>The results presented include the average percent positive and average percent negative for each of the ten medical office composite measures, the composite measure average, and results for the average percent positive of the overall rating on patient safety in medical offices by the medical office composite measure average quartile.</a:t>
            </a:r>
          </a:p>
        </p:txBody>
      </p:sp>
      <p:sp>
        <p:nvSpPr>
          <p:cNvPr id="4" name="Slide Number Placeholder 3"/>
          <p:cNvSpPr>
            <a:spLocks noGrp="1"/>
          </p:cNvSpPr>
          <p:nvPr>
            <p:ph type="sldNum" sz="quarter" idx="10"/>
          </p:nvPr>
        </p:nvSpPr>
        <p:spPr/>
        <p:txBody>
          <a:bodyPr/>
          <a:lstStyle/>
          <a:p>
            <a:fld id="{C0F596C6-1807-4ED1-A2A6-17F710C0A291}" type="slidenum">
              <a:rPr lang="en-US" smtClean="0"/>
              <a:pPr/>
              <a:t>111</a:t>
            </a:fld>
            <a:endParaRPr lang="en-US" dirty="0"/>
          </a:p>
        </p:txBody>
      </p:sp>
    </p:spTree>
    <p:extLst>
      <p:ext uri="{BB962C8B-B14F-4D97-AF65-F5344CB8AC3E}">
        <p14:creationId xmlns:p14="http://schemas.microsoft.com/office/powerpoint/2010/main" val="65419694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To be included, medical offices must be located in the United States or in a U.S. territory. Each medical office must have at least 5 completed surveys. Only current medical office providers</a:t>
            </a:r>
            <a:r>
              <a:rPr lang="en-US" baseline="0" dirty="0">
                <a:latin typeface="Arial" panose="020B0604020202020204" pitchFamily="34" charset="0"/>
                <a:cs typeface="Arial" panose="020B0604020202020204" pitchFamily="34" charset="0"/>
              </a:rPr>
              <a:t> and staff</a:t>
            </a:r>
            <a:r>
              <a:rPr lang="en-US" dirty="0">
                <a:latin typeface="Arial" panose="020B0604020202020204" pitchFamily="34" charset="0"/>
                <a:cs typeface="Arial" panose="020B0604020202020204" pitchFamily="34" charset="0"/>
              </a:rPr>
              <a:t> are eligible to contribute data. Medical offices, health systems, or survey vendors that have administered the AHRQ</a:t>
            </a:r>
            <a:r>
              <a:rPr lang="en-US" i="1" dirty="0">
                <a:latin typeface="Arial" panose="020B0604020202020204" pitchFamily="34" charset="0"/>
                <a:cs typeface="Arial" panose="020B0604020202020204" pitchFamily="34" charset="0"/>
              </a:rPr>
              <a:t> </a:t>
            </a:r>
            <a:r>
              <a:rPr lang="en-US" i="0" dirty="0">
                <a:latin typeface="Arial" panose="020B0604020202020204" pitchFamily="34" charset="0"/>
                <a:cs typeface="Arial" panose="020B0604020202020204" pitchFamily="34" charset="0"/>
              </a:rPr>
              <a:t>Medical Office Survey on Patient Safety Culture</a:t>
            </a:r>
            <a:r>
              <a:rPr lang="en-US" dirty="0">
                <a:latin typeface="Arial" panose="020B0604020202020204" pitchFamily="34" charset="0"/>
                <a:cs typeface="Arial" panose="020B0604020202020204" pitchFamily="34" charset="0"/>
              </a:rPr>
              <a:t> indicate their interest in participating in the database by registering with AHRQ; interested submitters are notified regarding their eligibility for participation. See </a:t>
            </a:r>
            <a:r>
              <a:rPr lang="en-US" dirty="0">
                <a:latin typeface="Arial" panose="020B0604020202020204" pitchFamily="34" charset="0"/>
                <a:cs typeface="Arial" panose="020B0604020202020204" pitchFamily="34" charset="0"/>
                <a:hlinkClick r:id="rId3"/>
              </a:rPr>
              <a:t>https://www.ahrq.gov/sops/databases/medical-office/submission.html</a:t>
            </a:r>
            <a:r>
              <a:rPr lang="en-US" dirty="0">
                <a:latin typeface="Arial" panose="020B0604020202020204" pitchFamily="34" charset="0"/>
                <a:cs typeface="Arial" panose="020B0604020202020204" pitchFamily="34" charset="0"/>
              </a:rPr>
              <a:t> for further information on the survey.</a:t>
            </a: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112</a:t>
            </a:fld>
            <a:endParaRPr lang="en-US" dirty="0"/>
          </a:p>
        </p:txBody>
      </p:sp>
    </p:spTree>
    <p:extLst>
      <p:ext uri="{BB962C8B-B14F-4D97-AF65-F5344CB8AC3E}">
        <p14:creationId xmlns:p14="http://schemas.microsoft.com/office/powerpoint/2010/main" val="111356589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241425"/>
            <a:ext cx="4194175" cy="3146425"/>
          </a:xfrm>
        </p:spPr>
      </p:sp>
      <p:sp>
        <p:nvSpPr>
          <p:cNvPr id="3" name="Notes Placeholder 2"/>
          <p:cNvSpPr>
            <a:spLocks noGrp="1"/>
          </p:cNvSpPr>
          <p:nvPr>
            <p:ph type="body" idx="1"/>
          </p:nvPr>
        </p:nvSpPr>
        <p:spPr>
          <a:xfrm>
            <a:off x="687042" y="4654550"/>
            <a:ext cx="5618480" cy="4362927"/>
          </a:xfrm>
          <a:prstGeom prst="rect">
            <a:avLst/>
          </a:prstGeom>
        </p:spPr>
        <p:txBody>
          <a:bodyPr>
            <a:noAutofit/>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latin typeface="Arial" panose="020B0604020202020204" pitchFamily="34" charset="0"/>
                <a:cs typeface="Arial" panose="020B0604020202020204" pitchFamily="34" charset="0"/>
              </a:rPr>
              <a:t>Importance:</a:t>
            </a:r>
            <a:r>
              <a:rPr lang="en-US" dirty="0">
                <a:solidFill>
                  <a:schemeClr val="tx1"/>
                </a:solidFill>
                <a:latin typeface="Arial" panose="020B0604020202020204" pitchFamily="34" charset="0"/>
                <a:cs typeface="Arial" panose="020B0604020202020204" pitchFamily="34" charset="0"/>
              </a:rPr>
              <a:t> As medical offices aim to improve their performance, there is growing recognition of the importance of establishing a culture of patient safety</a:t>
            </a:r>
            <a:r>
              <a:rPr lang="en-US" baseline="0" dirty="0">
                <a:solidFill>
                  <a:schemeClr val="tx1"/>
                </a:solidFill>
                <a:latin typeface="Arial" panose="020B0604020202020204" pitchFamily="34" charset="0"/>
                <a:cs typeface="Arial" panose="020B0604020202020204" pitchFamily="34" charset="0"/>
              </a:rPr>
              <a:t> by looking at patient safety culture areas where they are </a:t>
            </a:r>
            <a:r>
              <a:rPr lang="en-US" b="0" baseline="0" dirty="0">
                <a:solidFill>
                  <a:schemeClr val="tx1"/>
                </a:solidFill>
                <a:latin typeface="Arial" panose="020B0604020202020204" pitchFamily="34" charset="0"/>
                <a:cs typeface="Arial" panose="020B0604020202020204" pitchFamily="34" charset="0"/>
              </a:rPr>
              <a:t>perceived </a:t>
            </a:r>
            <a:r>
              <a:rPr lang="en-US" baseline="0" dirty="0">
                <a:solidFill>
                  <a:schemeClr val="tx1"/>
                </a:solidFill>
                <a:latin typeface="Arial" panose="020B0604020202020204" pitchFamily="34" charset="0"/>
                <a:cs typeface="Arial" panose="020B0604020202020204" pitchFamily="34" charset="0"/>
              </a:rPr>
              <a:t>most positive and most negative by medical office providers and staff.</a:t>
            </a:r>
          </a:p>
          <a:p>
            <a:pPr marL="171450" lvl="1"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Areas of Strength and Weakness: </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cs typeface="Arial" panose="020B0604020202020204" pitchFamily="34" charset="0"/>
              </a:rPr>
              <a:t>Patient Care Tracking/Followup (88% positive) had the highest average percent positive response and lowest percent negative response (4% negative).</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cs typeface="Arial" panose="020B0604020202020204" pitchFamily="34" charset="0"/>
              </a:rPr>
              <a:t>Work Pressure and Pace (49% positive) had the lowest average percent positive response and had the highest percent negative response (30% negative)</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C0F596C6-1807-4ED1-A2A6-17F710C0A291}" type="slidenum">
              <a:rPr lang="en-US" smtClean="0"/>
              <a:pPr/>
              <a:t>113</a:t>
            </a:fld>
            <a:endParaRPr lang="en-US" dirty="0"/>
          </a:p>
        </p:txBody>
      </p:sp>
    </p:spTree>
    <p:extLst>
      <p:ext uri="{BB962C8B-B14F-4D97-AF65-F5344CB8AC3E}">
        <p14:creationId xmlns:p14="http://schemas.microsoft.com/office/powerpoint/2010/main" val="155870017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The medical office overall rating on patient safety</a:t>
            </a:r>
            <a:r>
              <a:rPr lang="en-US" baseline="0" dirty="0">
                <a:latin typeface="Arial" panose="020B0604020202020204" pitchFamily="34" charset="0"/>
                <a:cs typeface="Arial" panose="020B0604020202020204" pitchFamily="34" charset="0"/>
              </a:rPr>
              <a:t> reflects medical office respondent perceptions of how well they are doing in general</a:t>
            </a:r>
            <a:r>
              <a:rPr lang="en-US" dirty="0">
                <a:latin typeface="Arial" panose="020B0604020202020204" pitchFamily="34" charset="0"/>
                <a:cs typeface="Arial" panose="020B0604020202020204" pitchFamily="34" charset="0"/>
              </a:rPr>
              <a:t>.</a:t>
            </a:r>
          </a:p>
          <a:p>
            <a:pPr marL="0" lvl="1">
              <a:defRPr/>
            </a:pPr>
            <a:r>
              <a:rPr lang="en-US" b="1" dirty="0">
                <a:latin typeface="Arial" panose="020B0604020202020204" pitchFamily="34" charset="0"/>
                <a:cs typeface="Arial" panose="020B0604020202020204" pitchFamily="34" charset="0"/>
              </a:rPr>
              <a:t>Results: </a:t>
            </a:r>
          </a:p>
          <a:p>
            <a:pPr marL="171450" lvl="1" indent="-171450">
              <a:buFont typeface="Arial" panose="020B0604020202020204" pitchFamily="34" charset="0"/>
              <a:buChar char="•"/>
              <a:defRPr/>
            </a:pPr>
            <a:r>
              <a:rPr lang="en-US" b="0" dirty="0">
                <a:latin typeface="Arial" panose="020B0604020202020204" pitchFamily="34" charset="0"/>
                <a:cs typeface="Arial" panose="020B0604020202020204" pitchFamily="34" charset="0"/>
              </a:rPr>
              <a:t>Medical offices in the highest patient safety culture quartile (PSC quartile 4) had a higher average percent </a:t>
            </a:r>
            <a:r>
              <a:rPr lang="en-US" baseline="0" dirty="0">
                <a:latin typeface="Arial" panose="020B0604020202020204" pitchFamily="34" charset="0"/>
                <a:cs typeface="Arial" panose="020B0604020202020204" pitchFamily="34" charset="0"/>
              </a:rPr>
              <a:t>positive overall rating of “Excellent” or “Very good” for their medical office, compared with medical offices in the lowest quartile (PSC quartile 1).</a:t>
            </a:r>
          </a:p>
          <a:p>
            <a:pPr marL="171450" lvl="1" indent="-171450">
              <a:buFont typeface="Arial" panose="020B0604020202020204" pitchFamily="34" charset="0"/>
              <a:buChar char="•"/>
              <a:defRPr/>
            </a:pPr>
            <a:r>
              <a:rPr lang="en-US" baseline="0" dirty="0">
                <a:latin typeface="Arial" panose="020B0604020202020204" pitchFamily="34" charset="0"/>
                <a:cs typeface="Arial" panose="020B0604020202020204" pitchFamily="34" charset="0"/>
              </a:rPr>
              <a:t>The difference in the average percent positive overall rating on patient safety between PSC quartile 4 and PSC quartile 1 was 42 percentage points (46% vs. 88%).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F596C6-1807-4ED1-A2A6-17F710C0A291}" type="slidenum">
              <a:rPr lang="en-US" smtClean="0"/>
              <a:pPr/>
              <a:t>114</a:t>
            </a:fld>
            <a:endParaRPr lang="en-US" dirty="0"/>
          </a:p>
        </p:txBody>
      </p:sp>
    </p:spTree>
    <p:extLst>
      <p:ext uri="{BB962C8B-B14F-4D97-AF65-F5344CB8AC3E}">
        <p14:creationId xmlns:p14="http://schemas.microsoft.com/office/powerpoint/2010/main" val="214717959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085850"/>
            <a:ext cx="4194175" cy="3146425"/>
          </a:xfrm>
        </p:spPr>
      </p:sp>
      <p:sp>
        <p:nvSpPr>
          <p:cNvPr id="3" name="Notes Placeholder 2"/>
          <p:cNvSpPr>
            <a:spLocks noGrp="1"/>
          </p:cNvSpPr>
          <p:nvPr>
            <p:ph type="body" idx="1"/>
          </p:nvPr>
        </p:nvSpPr>
        <p:spPr>
          <a:xfrm>
            <a:off x="390172" y="4421823"/>
            <a:ext cx="6242756" cy="4761006"/>
          </a:xfrm>
          <a:prstGeom prst="rect">
            <a:avLst/>
          </a:prstGeom>
        </p:spPr>
        <p:txBody>
          <a:bodyPr>
            <a:noAutofit/>
          </a:bodyPr>
          <a:lstStyle/>
          <a:p>
            <a:pPr marL="171450" indent="-171450">
              <a:buFont typeface="Arial" panose="020B0604020202020204" pitchFamily="34" charset="0"/>
              <a:buChar char="•"/>
            </a:pPr>
            <a:r>
              <a:rPr lang="en-US" kern="1200" dirty="0">
                <a:solidFill>
                  <a:schemeClr val="tx1"/>
                </a:solidFill>
                <a:effectLst/>
                <a:latin typeface="Arial" panose="020B0604020202020204" pitchFamily="34" charset="0"/>
                <a:cs typeface="Arial" panose="020B0604020202020204" pitchFamily="34" charset="0"/>
              </a:rPr>
              <a:t>When a provider works with a PSO, many of the following long-recognized impediments to successful improvement projects can be overcome:</a:t>
            </a:r>
          </a:p>
          <a:p>
            <a:pPr marL="632182" lvl="1" indent="-174982">
              <a:buFont typeface="Arial" panose="020B0604020202020204" pitchFamily="34" charset="0"/>
              <a:buChar char="•"/>
            </a:pPr>
            <a:r>
              <a:rPr lang="en-US" b="1" kern="1200" dirty="0">
                <a:solidFill>
                  <a:schemeClr val="tx1"/>
                </a:solidFill>
                <a:effectLst/>
                <a:latin typeface="Arial" panose="020B0604020202020204" pitchFamily="34" charset="0"/>
                <a:cs typeface="Arial" panose="020B0604020202020204" pitchFamily="34" charset="0"/>
              </a:rPr>
              <a:t>Provider fear of increased liability from participating in quality initiatives: </a:t>
            </a:r>
            <a:r>
              <a:rPr lang="en-US" kern="1200" dirty="0">
                <a:solidFill>
                  <a:schemeClr val="tx1"/>
                </a:solidFill>
                <a:effectLst/>
                <a:latin typeface="Arial" panose="020B0604020202020204" pitchFamily="34" charset="0"/>
                <a:cs typeface="Arial" panose="020B0604020202020204" pitchFamily="34" charset="0"/>
              </a:rPr>
              <a:t>The law provides confidentiality protections and privilege protections (inability to introduce the protected information in a legal proceeding) when certain requirements are met.</a:t>
            </a:r>
          </a:p>
          <a:p>
            <a:pPr marL="632182" lvl="1" indent="-174982">
              <a:buFont typeface="Arial" panose="020B0604020202020204" pitchFamily="34" charset="0"/>
              <a:buChar char="•"/>
            </a:pPr>
            <a:r>
              <a:rPr lang="en-US" b="1" kern="1200" dirty="0">
                <a:solidFill>
                  <a:schemeClr val="tx1"/>
                </a:solidFill>
                <a:effectLst/>
                <a:latin typeface="Arial" panose="020B0604020202020204" pitchFamily="34" charset="0"/>
                <a:cs typeface="Arial" panose="020B0604020202020204" pitchFamily="34" charset="0"/>
              </a:rPr>
              <a:t>Inability of all licensed or certified healthcare facilities and clinicians to participate: </a:t>
            </a:r>
            <a:r>
              <a:rPr lang="en-US" kern="1200" dirty="0">
                <a:solidFill>
                  <a:schemeClr val="tx1"/>
                </a:solidFill>
                <a:effectLst/>
                <a:latin typeface="Arial" panose="020B0604020202020204" pitchFamily="34" charset="0"/>
                <a:cs typeface="Arial" panose="020B0604020202020204" pitchFamily="34" charset="0"/>
              </a:rPr>
              <a:t>Unlike State protections that often target hospitals or physicians, these protections are broad.</a:t>
            </a:r>
          </a:p>
          <a:p>
            <a:pPr marL="632182" lvl="1" indent="-174982">
              <a:buFont typeface="Arial" panose="020B0604020202020204" pitchFamily="34" charset="0"/>
              <a:buChar char="•"/>
            </a:pPr>
            <a:r>
              <a:rPr lang="en-US" b="1" kern="1200" dirty="0">
                <a:solidFill>
                  <a:schemeClr val="tx1"/>
                </a:solidFill>
                <a:effectLst/>
                <a:latin typeface="Arial" panose="020B0604020202020204" pitchFamily="34" charset="0"/>
                <a:cs typeface="Arial" panose="020B0604020202020204" pitchFamily="34" charset="0"/>
              </a:rPr>
              <a:t>Lack of nationwide and uniform protections: </a:t>
            </a:r>
            <a:r>
              <a:rPr lang="en-US" kern="1200" dirty="0">
                <a:solidFill>
                  <a:schemeClr val="tx1"/>
                </a:solidFill>
                <a:effectLst/>
                <a:latin typeface="Arial" panose="020B0604020202020204" pitchFamily="34" charset="0"/>
                <a:cs typeface="Arial" panose="020B0604020202020204" pitchFamily="34" charset="0"/>
              </a:rPr>
              <a:t>These protections are especially valuable for systems with facilities in multiple States; a corporate system can share its protected data systemwide with all of its affiliated providers if it chooses to do so.</a:t>
            </a:r>
          </a:p>
          <a:p>
            <a:pPr marL="632182" lvl="1" indent="-174982">
              <a:buFont typeface="Arial" panose="020B0604020202020204" pitchFamily="34" charset="0"/>
              <a:buChar char="•"/>
            </a:pPr>
            <a:r>
              <a:rPr lang="en-US" b="1" kern="1200" dirty="0">
                <a:solidFill>
                  <a:schemeClr val="tx1"/>
                </a:solidFill>
                <a:effectLst/>
                <a:latin typeface="Arial" panose="020B0604020202020204" pitchFamily="34" charset="0"/>
                <a:cs typeface="Arial" panose="020B0604020202020204" pitchFamily="34" charset="0"/>
              </a:rPr>
              <a:t>Insufficient volume: </a:t>
            </a:r>
            <a:r>
              <a:rPr lang="en-US" kern="1200" dirty="0">
                <a:solidFill>
                  <a:schemeClr val="tx1"/>
                </a:solidFill>
                <a:effectLst/>
                <a:latin typeface="Arial" panose="020B0604020202020204" pitchFamily="34" charset="0"/>
                <a:cs typeface="Arial" panose="020B0604020202020204" pitchFamily="34" charset="0"/>
              </a:rPr>
              <a:t>Patient safety events are often too rare for a facility to identify causal factors with certainty. Each provider benefits from the insights it can obtain from a PSO that aggregates large volumes of event data from multiple providers. Moreover, their data remain protected even when the PSO aggregates them with data from other providers.</a:t>
            </a:r>
          </a:p>
          <a:p>
            <a:pPr marL="632182" lvl="1" indent="-174982">
              <a:buFont typeface="Arial" panose="020B0604020202020204" pitchFamily="34" charset="0"/>
              <a:buChar char="•"/>
            </a:pPr>
            <a:r>
              <a:rPr lang="en-US" b="1" kern="1200" dirty="0">
                <a:solidFill>
                  <a:schemeClr val="tx1"/>
                </a:solidFill>
                <a:effectLst/>
                <a:latin typeface="Arial" panose="020B0604020202020204" pitchFamily="34" charset="0"/>
                <a:cs typeface="Arial" panose="020B0604020202020204" pitchFamily="34" charset="0"/>
              </a:rPr>
              <a:t>Inability to protect deliberations or analyses at a facility: </a:t>
            </a:r>
            <a:r>
              <a:rPr lang="en-US" kern="1200" dirty="0">
                <a:solidFill>
                  <a:schemeClr val="tx1"/>
                </a:solidFill>
                <a:effectLst/>
                <a:latin typeface="Arial" panose="020B0604020202020204" pitchFamily="34" charset="0"/>
                <a:cs typeface="Arial" panose="020B0604020202020204" pitchFamily="34" charset="0"/>
              </a:rPr>
              <a:t>The law permits providers to undertake deliberations and analyses at their facilities that become protected as patient safety work product immediately as long as they are conducted in the provider’s Patient Safety Evaluation System.</a:t>
            </a:r>
          </a:p>
          <a:p>
            <a:pPr marL="171450" lvl="0" indent="-171450">
              <a:buFont typeface="Arial" panose="020B0604020202020204" pitchFamily="34" charset="0"/>
              <a:buChar char="•"/>
            </a:pPr>
            <a:r>
              <a:rPr lang="en-US" kern="1200" dirty="0">
                <a:solidFill>
                  <a:schemeClr val="tx1"/>
                </a:solidFill>
                <a:effectLst/>
                <a:latin typeface="Arial" panose="020B0604020202020204" pitchFamily="34" charset="0"/>
                <a:cs typeface="Arial" panose="020B0604020202020204" pitchFamily="34" charset="0"/>
              </a:rPr>
              <a:t>The Patient Safety and Quality Improvement Act of 2005 is available at </a:t>
            </a:r>
            <a:r>
              <a:rPr lang="en-US" u="sng" kern="1200" dirty="0">
                <a:solidFill>
                  <a:schemeClr val="tx1"/>
                </a:solidFill>
                <a:effectLst/>
                <a:latin typeface="Arial" panose="020B0604020202020204" pitchFamily="34" charset="0"/>
                <a:cs typeface="Arial" panose="020B0604020202020204" pitchFamily="34" charset="0"/>
                <a:hlinkClick r:id="rId3"/>
              </a:rPr>
              <a:t>https://pso.ahrq.gov/legislation</a:t>
            </a:r>
            <a:r>
              <a:rPr lang="en-US" kern="1200" dirty="0">
                <a:solidFill>
                  <a:schemeClr val="tx1"/>
                </a:solidFill>
                <a:effectLst/>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pPr>
            <a:r>
              <a:rPr lang="en-US" kern="1200" dirty="0">
                <a:solidFill>
                  <a:schemeClr val="tx1"/>
                </a:solidFill>
                <a:effectLst/>
                <a:latin typeface="Arial" panose="020B0604020202020204" pitchFamily="34" charset="0"/>
                <a:cs typeface="Arial" panose="020B0604020202020204" pitchFamily="34" charset="0"/>
              </a:rPr>
              <a:t>More information on how to become a Patient Safety Organization is available at </a:t>
            </a:r>
            <a:r>
              <a:rPr lang="en-US" u="sng" kern="1200" dirty="0">
                <a:solidFill>
                  <a:schemeClr val="tx1"/>
                </a:solidFill>
                <a:effectLst/>
                <a:latin typeface="Arial" panose="020B0604020202020204" pitchFamily="34" charset="0"/>
                <a:cs typeface="Arial" panose="020B0604020202020204" pitchFamily="34" charset="0"/>
                <a:hlinkClick r:id="rId4"/>
              </a:rPr>
              <a:t>https://pso.ahrq.gov/become_PSO</a:t>
            </a:r>
            <a:r>
              <a:rPr lang="en-US" kern="1200" dirty="0">
                <a:solidFill>
                  <a:schemeClr val="tx1"/>
                </a:solidFill>
                <a:effectLst/>
                <a:latin typeface="Arial" panose="020B0604020202020204" pitchFamily="34" charset="0"/>
                <a:cs typeface="Arial" panose="020B0604020202020204" pitchFamily="34" charset="0"/>
              </a:rPr>
              <a:t>. </a:t>
            </a:r>
          </a:p>
          <a:p>
            <a:r>
              <a:rPr lang="en-US" kern="1200" dirty="0">
                <a:solidFill>
                  <a:schemeClr val="tx1"/>
                </a:solidFill>
                <a:effectLst/>
                <a:latin typeface="Arial" panose="020B0604020202020204" pitchFamily="34" charset="0"/>
                <a:cs typeface="Arial" panose="020B0604020202020204" pitchFamily="34" charset="0"/>
              </a:rPr>
              <a:t> </a:t>
            </a: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049930-D2C4-4E37-9A99-49F1796CF0E9}" type="slidenum">
              <a:rPr lang="en-US" smtClean="0"/>
              <a:pPr/>
              <a:t>115</a:t>
            </a:fld>
            <a:endParaRPr lang="en-US" dirty="0"/>
          </a:p>
        </p:txBody>
      </p:sp>
    </p:spTree>
    <p:extLst>
      <p:ext uri="{BB962C8B-B14F-4D97-AF65-F5344CB8AC3E}">
        <p14:creationId xmlns:p14="http://schemas.microsoft.com/office/powerpoint/2010/main" val="136555499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The PSO program has grown over time, and most participating </a:t>
            </a:r>
            <a:r>
              <a:rPr lang="en-US" b="0" dirty="0">
                <a:latin typeface="Arial" panose="020B0604020202020204" pitchFamily="34" charset="0"/>
                <a:cs typeface="Arial" panose="020B0604020202020204" pitchFamily="34" charset="0"/>
              </a:rPr>
              <a:t>PSOs have remained </a:t>
            </a:r>
            <a:r>
              <a:rPr lang="en-US" dirty="0">
                <a:latin typeface="Arial" panose="020B0604020202020204" pitchFamily="34" charset="0"/>
                <a:cs typeface="Arial" panose="020B0604020202020204" pitchFamily="34" charset="0"/>
              </a:rPr>
              <a:t>continuously listed since their initial listing dates. This continuity allows the PSOs to work closely with contracted providers to support quality and safety activities to fulfill eight required patient safety activities: </a:t>
            </a:r>
          </a:p>
          <a:p>
            <a:pPr marL="690509" lvl="1" indent="-233309">
              <a:buFont typeface="+mj-lt"/>
              <a:buAutoNum type="arabicPeriod"/>
            </a:pPr>
            <a:r>
              <a:rPr lang="en-US" dirty="0">
                <a:latin typeface="Arial" panose="020B0604020202020204" pitchFamily="34" charset="0"/>
                <a:cs typeface="Arial" panose="020B0604020202020204" pitchFamily="34" charset="0"/>
              </a:rPr>
              <a:t>Efforts to improve patient safety and the quality of healthcare delivery</a:t>
            </a:r>
          </a:p>
          <a:p>
            <a:pPr marL="690509" lvl="1" indent="-233309">
              <a:buFont typeface="+mj-lt"/>
              <a:buAutoNum type="arabicPeriod"/>
            </a:pPr>
            <a:r>
              <a:rPr lang="en-US" dirty="0">
                <a:latin typeface="Arial" panose="020B0604020202020204" pitchFamily="34" charset="0"/>
                <a:cs typeface="Arial" panose="020B0604020202020204" pitchFamily="34" charset="0"/>
              </a:rPr>
              <a:t>Collection and analysis of patient safety work product</a:t>
            </a:r>
          </a:p>
          <a:p>
            <a:pPr marL="690509" lvl="1" indent="-233309">
              <a:buFont typeface="+mj-lt"/>
              <a:buAutoNum type="arabicPeriod"/>
            </a:pPr>
            <a:r>
              <a:rPr lang="en-US" dirty="0">
                <a:latin typeface="Arial" panose="020B0604020202020204" pitchFamily="34" charset="0"/>
                <a:cs typeface="Arial" panose="020B0604020202020204" pitchFamily="34" charset="0"/>
              </a:rPr>
              <a:t>Development and dissemination of information with respect to improving patient safety, such as recommendations, protocols, and information regarding best practices</a:t>
            </a:r>
          </a:p>
          <a:p>
            <a:pPr marL="690509" lvl="1" indent="-233309">
              <a:buFont typeface="+mj-lt"/>
              <a:buAutoNum type="arabicPeriod"/>
            </a:pPr>
            <a:r>
              <a:rPr lang="en-US" dirty="0">
                <a:latin typeface="Arial" panose="020B0604020202020204" pitchFamily="34" charset="0"/>
                <a:cs typeface="Arial" panose="020B0604020202020204" pitchFamily="34" charset="0"/>
              </a:rPr>
              <a:t>Utilization of patient safety work product for the purposes of encouraging a culture of safety and providing feedback and assistance to effectively minimize patient risk</a:t>
            </a:r>
          </a:p>
          <a:p>
            <a:pPr marL="690509" lvl="1" indent="-233309">
              <a:buFont typeface="+mj-lt"/>
              <a:buAutoNum type="arabicPeriod"/>
            </a:pPr>
            <a:r>
              <a:rPr lang="en-US" dirty="0">
                <a:latin typeface="Arial" panose="020B0604020202020204" pitchFamily="34" charset="0"/>
                <a:cs typeface="Arial" panose="020B0604020202020204" pitchFamily="34" charset="0"/>
              </a:rPr>
              <a:t>Maintenance of procedures to preserve confidentiality with respect to patient safety work product</a:t>
            </a:r>
          </a:p>
          <a:p>
            <a:pPr marL="690509" lvl="1" indent="-233309">
              <a:buFont typeface="+mj-lt"/>
              <a:buAutoNum type="arabicPeriod"/>
            </a:pPr>
            <a:r>
              <a:rPr lang="en-US" dirty="0">
                <a:latin typeface="Arial" panose="020B0604020202020204" pitchFamily="34" charset="0"/>
                <a:cs typeface="Arial" panose="020B0604020202020204" pitchFamily="34" charset="0"/>
              </a:rPr>
              <a:t>Provision of appropriate security measures with respect to patient safety work product</a:t>
            </a:r>
          </a:p>
          <a:p>
            <a:pPr marL="690509" lvl="1" indent="-233309">
              <a:buFont typeface="+mj-lt"/>
              <a:buAutoNum type="arabicPeriod"/>
            </a:pPr>
            <a:r>
              <a:rPr lang="en-US" dirty="0">
                <a:latin typeface="Arial" panose="020B0604020202020204" pitchFamily="34" charset="0"/>
                <a:cs typeface="Arial" panose="020B0604020202020204" pitchFamily="34" charset="0"/>
              </a:rPr>
              <a:t>Use of qualified staff</a:t>
            </a:r>
          </a:p>
          <a:p>
            <a:pPr marL="690509" lvl="1" indent="-233309">
              <a:buFont typeface="+mj-lt"/>
              <a:buAutoNum type="arabicPeriod"/>
            </a:pPr>
            <a:r>
              <a:rPr lang="en-US" dirty="0">
                <a:latin typeface="Arial" panose="020B0604020202020204" pitchFamily="34" charset="0"/>
                <a:cs typeface="Arial" panose="020B0604020202020204" pitchFamily="34" charset="0"/>
              </a:rPr>
              <a:t>Activities related to the operation of a patient safety evaluation system and provision of feedback to participants in a patient safety evaluation system</a:t>
            </a:r>
          </a:p>
          <a:p>
            <a:pPr marL="690509" lvl="1" indent="-233309">
              <a:buFont typeface="+mj-lt"/>
              <a:buAutoNum type="arabicPeriod"/>
            </a:pPr>
            <a:endParaRPr lang="en-US"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Past</a:t>
            </a:r>
            <a:r>
              <a:rPr lang="en-US" b="1" baseline="0" dirty="0">
                <a:latin typeface="Arial" panose="020B0604020202020204" pitchFamily="34" charset="0"/>
                <a:cs typeface="Arial" panose="020B0604020202020204" pitchFamily="34" charset="0"/>
              </a:rPr>
              <a:t> Data on the Number of New PSOs Listed, Annually: </a:t>
            </a:r>
            <a:r>
              <a:rPr lang="en-US" b="0" baseline="0" dirty="0">
                <a:latin typeface="Arial" panose="020B0604020202020204" pitchFamily="34" charset="0"/>
                <a:cs typeface="Arial" panose="020B0604020202020204" pitchFamily="34" charset="0"/>
              </a:rPr>
              <a:t>While the slide features the total number of PSOs at the end of the year (as of December 31), the number of new PSOs that have joined the program have differed, annually. Over the past 11 years, these were the total number of new PSOs each year:</a:t>
            </a:r>
          </a:p>
          <a:p>
            <a:pPr marL="628650" lvl="1" indent="-171450">
              <a:buFont typeface="Arial" panose="020B0604020202020204" pitchFamily="34" charset="0"/>
              <a:buChar char="•"/>
            </a:pPr>
            <a:r>
              <a:rPr lang="en-US" b="0" strike="noStrike" baseline="0" dirty="0">
                <a:latin typeface="Arial" panose="020B0604020202020204" pitchFamily="34" charset="0"/>
                <a:cs typeface="Arial" panose="020B0604020202020204" pitchFamily="34" charset="0"/>
              </a:rPr>
              <a:t>2008: 30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a:latin typeface="Arial" panose="020B0604020202020204" pitchFamily="34" charset="0"/>
                <a:cs typeface="Arial" panose="020B0604020202020204" pitchFamily="34" charset="0"/>
              </a:rPr>
              <a:t>2009: 45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a:latin typeface="Arial" panose="020B0604020202020204" pitchFamily="34" charset="0"/>
                <a:cs typeface="Arial" panose="020B0604020202020204" pitchFamily="34" charset="0"/>
              </a:rPr>
              <a:t>2010: 19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a:latin typeface="Arial" panose="020B0604020202020204" pitchFamily="34" charset="0"/>
                <a:cs typeface="Arial" panose="020B0604020202020204" pitchFamily="34" charset="0"/>
              </a:rPr>
              <a:t>2011: 13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a:latin typeface="Arial" panose="020B0604020202020204" pitchFamily="34" charset="0"/>
                <a:cs typeface="Arial" panose="020B0604020202020204" pitchFamily="34" charset="0"/>
              </a:rPr>
              <a:t>2012: 13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a:latin typeface="Arial" panose="020B0604020202020204" pitchFamily="34" charset="0"/>
                <a:cs typeface="Arial" panose="020B0604020202020204" pitchFamily="34" charset="0"/>
              </a:rPr>
              <a:t>2013: 8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a:latin typeface="Arial" panose="020B0604020202020204" pitchFamily="34" charset="0"/>
                <a:cs typeface="Arial" panose="020B0604020202020204" pitchFamily="34" charset="0"/>
              </a:rPr>
              <a:t>2014: 12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a:latin typeface="Arial" panose="020B0604020202020204" pitchFamily="34" charset="0"/>
                <a:cs typeface="Arial" panose="020B0604020202020204" pitchFamily="34" charset="0"/>
              </a:rPr>
              <a:t>2015: 6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a:latin typeface="Arial" panose="020B0604020202020204" pitchFamily="34" charset="0"/>
                <a:cs typeface="Arial" panose="020B0604020202020204" pitchFamily="34" charset="0"/>
              </a:rPr>
              <a:t>2016: 12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a:latin typeface="Arial" panose="020B0604020202020204" pitchFamily="34" charset="0"/>
                <a:cs typeface="Arial" panose="020B0604020202020204" pitchFamily="34" charset="0"/>
              </a:rPr>
              <a:t>2017: 5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a:latin typeface="Arial" panose="020B0604020202020204" pitchFamily="34" charset="0"/>
                <a:cs typeface="Arial" panose="020B0604020202020204" pitchFamily="34" charset="0"/>
              </a:rPr>
              <a:t>2018: 4 PSOs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a:latin typeface="Arial" panose="020B0604020202020204" pitchFamily="34" charset="0"/>
                <a:cs typeface="Arial" panose="020B0604020202020204" pitchFamily="34" charset="0"/>
              </a:rPr>
              <a:t>2019: 9 PSOs</a:t>
            </a:r>
            <a:endParaRPr lang="en-US" b="1" strike="noStrike" baseline="0" dirty="0">
              <a:latin typeface="Arial" panose="020B0604020202020204" pitchFamily="34" charset="0"/>
              <a:cs typeface="Arial" panose="020B0604020202020204" pitchFamily="34" charset="0"/>
            </a:endParaRPr>
          </a:p>
          <a:p>
            <a:pPr marL="0" lvl="0" indent="0">
              <a:buFont typeface="+mj-lt"/>
              <a:buNone/>
            </a:pPr>
            <a:endParaRPr lang="en-US" strike="noStrike" dirty="0">
              <a:latin typeface="Arial" panose="020B0604020202020204" pitchFamily="34" charset="0"/>
              <a:cs typeface="Arial" panose="020B0604020202020204" pitchFamily="34" charset="0"/>
            </a:endParaRPr>
          </a:p>
          <a:p>
            <a:pPr marL="0" lvl="0" indent="0">
              <a:buFont typeface="+mj-lt"/>
              <a:buNone/>
            </a:pPr>
            <a:endParaRPr lang="en-US" strike="noStrike"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50981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eaLnBrk="0" fontAlgn="base" hangingPunct="0">
              <a:spcBef>
                <a:spcPct val="30000"/>
              </a:spcBef>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PSO specialties cover the full spectrum of medical specialties, with more than half (33/68) of PSOs providing data </a:t>
            </a:r>
            <a:r>
              <a:rPr lang="en-US" sz="1200" b="0" dirty="0">
                <a:latin typeface="Arial" panose="020B0604020202020204" pitchFamily="34" charset="0"/>
                <a:cs typeface="Arial" panose="020B0604020202020204" pitchFamily="34" charset="0"/>
              </a:rPr>
              <a:t>reporting that they </a:t>
            </a:r>
            <a:r>
              <a:rPr lang="en-US" sz="1200" dirty="0">
                <a:latin typeface="Arial" panose="020B0604020202020204" pitchFamily="34" charset="0"/>
                <a:cs typeface="Arial" panose="020B0604020202020204" pitchFamily="34" charset="0"/>
              </a:rPr>
              <a:t>work with all medical specialties. PSOs may report more than one specialty. </a:t>
            </a:r>
          </a:p>
          <a:p>
            <a:pPr marL="174982" indent="-174982" defTabSz="933237" eaLnBrk="0" fontAlgn="base" hangingPunct="0">
              <a:spcBef>
                <a:spcPct val="30000"/>
              </a:spcBef>
              <a:spcAft>
                <a:spcPct val="0"/>
              </a:spcAft>
              <a:buFont typeface="Arial" panose="020B0604020202020204" pitchFamily="34" charset="0"/>
              <a:buChar char="•"/>
              <a:defRPr/>
            </a:pPr>
            <a:r>
              <a:rPr lang="en-US" u="none" dirty="0">
                <a:latin typeface="Arial" panose="020B0604020202020204" pitchFamily="34" charset="0"/>
                <a:cs typeface="Arial" panose="020B0604020202020204" pitchFamily="34" charset="0"/>
              </a:rPr>
              <a:t>The following PSO specialties are available in the 2019 PSO Profile: </a:t>
            </a:r>
            <a:r>
              <a:rPr lang="en-US" dirty="0">
                <a:latin typeface="Arial" panose="020B0604020202020204" pitchFamily="34" charset="0"/>
                <a:cs typeface="Arial" panose="020B0604020202020204" pitchFamily="34" charset="0"/>
              </a:rPr>
              <a:t>All Medical Specialties, Anesthesiology, Cardiology, Colorectal Surgery, Dentistry, Dermatology, Emergency Medicine/EMS, Family Medicine, Gastroenterology, General Surgery, Internal Medicine, Neurology, Neurological Surgery, Nuclear Medicine, Nursing, Obstetrics/Gynecology, Oncology, Ophthalmology, Orthopedic Surgery, Otolaryngology, Pathology, Pediatrics, Pediatric Surgery, Pharmacy, Physical Medicine and Rehabilitation, Plastic Surgery, Podiatry, Psychiatry, Pulmonology, Radiology, Thoracic Surgery, Urology, Vascular Surgery, Allied Health Professionals</a:t>
            </a:r>
            <a:r>
              <a:rPr lang="en-US" u="none"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C0F596C6-1807-4ED1-A2A6-17F710C0A291}" type="slidenum">
              <a:rPr lang="en-US" smtClean="0"/>
              <a:pPr/>
              <a:t>117</a:t>
            </a:fld>
            <a:endParaRPr lang="en-US" dirty="0"/>
          </a:p>
        </p:txBody>
      </p:sp>
    </p:spTree>
    <p:extLst>
      <p:ext uri="{BB962C8B-B14F-4D97-AF65-F5344CB8AC3E}">
        <p14:creationId xmlns:p14="http://schemas.microsoft.com/office/powerpoint/2010/main" val="144945390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While the PSO program continues to have a strong presence working with hospital providers, the providers contracted with PSOs span a large portion of the continuum of care.</a:t>
            </a:r>
          </a:p>
          <a:p>
            <a:pPr marL="174982" indent="-174982">
              <a:buFont typeface="Arial" panose="020B0604020202020204" pitchFamily="34" charset="0"/>
              <a:buChar char="•"/>
            </a:pPr>
            <a:r>
              <a:rPr lang="en-US" dirty="0">
                <a:latin typeface="Arial" panose="020B0604020202020204" pitchFamily="34" charset="0"/>
                <a:cs typeface="Arial" panose="020B0604020202020204" pitchFamily="34" charset="0"/>
              </a:rPr>
              <a:t>The trend presents the diversity of the types of providers that are contracted with the PSOs and shows that the patient safety events reported are not limited to those that occur in a hospital setting. </a:t>
            </a:r>
          </a:p>
          <a:p>
            <a:pPr marL="174982" indent="-174982">
              <a:buFont typeface="Arial" panose="020B0604020202020204" pitchFamily="34" charset="0"/>
              <a:buChar char="•"/>
            </a:pPr>
            <a:r>
              <a:rPr lang="en-US" dirty="0">
                <a:latin typeface="Arial" panose="020B0604020202020204" pitchFamily="34" charset="0"/>
                <a:cs typeface="Arial" panose="020B0604020202020204" pitchFamily="34" charset="0"/>
              </a:rPr>
              <a:t>Changes in the number of providers within each type occur for several reasons, including listing of new PSOs, delisting of PSOs no longer participating in the program, and changes in the composition of provider types among contracted providers. </a:t>
            </a:r>
          </a:p>
          <a:p>
            <a:endParaRPr lang="en-US" dirty="0"/>
          </a:p>
        </p:txBody>
      </p:sp>
      <p:sp>
        <p:nvSpPr>
          <p:cNvPr id="4" name="Slide Number Placeholder 3"/>
          <p:cNvSpPr>
            <a:spLocks noGrp="1"/>
          </p:cNvSpPr>
          <p:nvPr>
            <p:ph type="sldNum" sz="quarter" idx="5"/>
          </p:nvPr>
        </p:nvSpPr>
        <p:spPr/>
        <p:txBody>
          <a:bodyPr/>
          <a:lstStyle/>
          <a:p>
            <a:fld id="{C0F596C6-1807-4ED1-A2A6-17F710C0A291}" type="slidenum">
              <a:rPr lang="en-US" smtClean="0"/>
              <a:pPr/>
              <a:t>118</a:t>
            </a:fld>
            <a:endParaRPr lang="en-US" dirty="0"/>
          </a:p>
        </p:txBody>
      </p:sp>
    </p:spTree>
    <p:extLst>
      <p:ext uri="{BB962C8B-B14F-4D97-AF65-F5344CB8AC3E}">
        <p14:creationId xmlns:p14="http://schemas.microsoft.com/office/powerpoint/2010/main" val="262573949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Seventeen PSOs have submitted data at any time across the Common Formats for Event Reporting-Hospital (CFER-H) V1.1, V1.2, and V2.0. Fourteen PSOs submitted data to the PSOPPC during calendar year 2019.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For data to be accepted by the PSOPPC, the data must comply with CFER-H.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Although only a small percentage of PSOs submit the data to the PSOPPC using the CFER-H specifications, more than 65% of PSOs collect patient safety reports. These data indicate that opportunities remain to improve the collection and reporting of patient safety data.</a:t>
            </a:r>
          </a:p>
          <a:p>
            <a:endParaRPr lang="en-US" dirty="0"/>
          </a:p>
        </p:txBody>
      </p:sp>
      <p:sp>
        <p:nvSpPr>
          <p:cNvPr id="4" name="Slide Number Placeholder 3"/>
          <p:cNvSpPr>
            <a:spLocks noGrp="1"/>
          </p:cNvSpPr>
          <p:nvPr>
            <p:ph type="sldNum" sz="quarter" idx="5"/>
          </p:nvPr>
        </p:nvSpPr>
        <p:spPr/>
        <p:txBody>
          <a:bodyPr/>
          <a:lstStyle/>
          <a:p>
            <a:fld id="{C0F596C6-1807-4ED1-A2A6-17F710C0A291}" type="slidenum">
              <a:rPr lang="en-US" smtClean="0"/>
              <a:pPr/>
              <a:t>119</a:t>
            </a:fld>
            <a:endParaRPr lang="en-US" dirty="0"/>
          </a:p>
        </p:txBody>
      </p:sp>
    </p:spTree>
    <p:extLst>
      <p:ext uri="{BB962C8B-B14F-4D97-AF65-F5344CB8AC3E}">
        <p14:creationId xmlns:p14="http://schemas.microsoft.com/office/powerpoint/2010/main" val="1720137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595313"/>
            <a:ext cx="4194175" cy="3146425"/>
          </a:xfrm>
        </p:spPr>
      </p:sp>
      <p:sp>
        <p:nvSpPr>
          <p:cNvPr id="3" name="Notes Placeholder 2"/>
          <p:cNvSpPr>
            <a:spLocks noGrp="1"/>
          </p:cNvSpPr>
          <p:nvPr>
            <p:ph type="body" idx="1"/>
          </p:nvPr>
        </p:nvSpPr>
        <p:spPr>
          <a:xfrm>
            <a:off x="546241" y="3878792"/>
            <a:ext cx="6242756" cy="5304037"/>
          </a:xfrm>
          <a:prstGeom prst="rect">
            <a:avLst/>
          </a:prstGeo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Note: </a:t>
            </a:r>
            <a:r>
              <a:rPr lang="en-US" b="0" dirty="0">
                <a:latin typeface="Arial" panose="020B0604020202020204" pitchFamily="34" charset="0"/>
                <a:cs typeface="Arial" panose="020B0604020202020204" pitchFamily="34" charset="0"/>
              </a:rPr>
              <a:t>For most measures in the 2019 NHQDR, trend data are available from </a:t>
            </a:r>
            <a:r>
              <a:rPr lang="en-US" dirty="0">
                <a:latin typeface="Arial" panose="020B0604020202020204" pitchFamily="34" charset="0"/>
                <a:cs typeface="Arial" panose="020B0604020202020204" pitchFamily="34" charset="0"/>
              </a:rPr>
              <a:t>2000–2014 at the earliest to 2012–2018 at the latest</a:t>
            </a:r>
            <a:r>
              <a:rPr lang="en-US" b="0" u="none" dirty="0">
                <a:latin typeface="Arial" panose="020B0604020202020204" pitchFamily="34" charset="0"/>
                <a:cs typeface="Arial" panose="020B0604020202020204" pitchFamily="34" charset="0"/>
              </a:rPr>
              <a:t>.</a:t>
            </a:r>
            <a:r>
              <a:rPr lang="en-US" b="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This slide is limited to those measures that have the minimum four data points that AHRQ requires to conduct a trend analysis. For each measure with at least four estimates over time, unweighted log-linear regression is used to calculate average annual percentage change (APC) and to assess the statistical significance of the rate of change (</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&lt;0.10). Rates are aligned so that positive change indicates improved care.</a:t>
            </a:r>
          </a:p>
          <a:p>
            <a:endParaRPr lang="en-US" dirty="0">
              <a:latin typeface="Arial" panose="020B0604020202020204" pitchFamily="34" charset="0"/>
              <a:cs typeface="Arial" panose="020B0604020202020204" pitchFamily="34" charset="0"/>
            </a:endParaRPr>
          </a:p>
          <a:p>
            <a:pPr marL="354583" lvl="1" indent="-177291">
              <a:buFont typeface="Arial" panose="020B0604020202020204" pitchFamily="34" charset="0"/>
              <a:buChar char="•"/>
            </a:pPr>
            <a:r>
              <a:rPr lang="en-US" b="1" dirty="0">
                <a:latin typeface="Arial" panose="020B0604020202020204" pitchFamily="34" charset="0"/>
                <a:cs typeface="Arial" panose="020B0604020202020204" pitchFamily="34" charset="0"/>
              </a:rPr>
              <a:t>Improving</a:t>
            </a:r>
            <a:r>
              <a:rPr lang="en-US" dirty="0">
                <a:latin typeface="Arial" panose="020B0604020202020204" pitchFamily="34" charset="0"/>
                <a:cs typeface="Arial" panose="020B0604020202020204" pitchFamily="34" charset="0"/>
              </a:rPr>
              <a:t> = Rates of change are positive and greater than 1% per year and are statistically significant.</a:t>
            </a:r>
          </a:p>
          <a:p>
            <a:pPr marL="354583" lvl="1" indent="-177291">
              <a:buFont typeface="Arial" panose="020B0604020202020204" pitchFamily="34" charset="0"/>
              <a:buChar char="•"/>
            </a:pPr>
            <a:r>
              <a:rPr lang="en-US" b="1" dirty="0">
                <a:latin typeface="Arial" panose="020B0604020202020204" pitchFamily="34" charset="0"/>
                <a:cs typeface="Arial" panose="020B0604020202020204" pitchFamily="34" charset="0"/>
              </a:rPr>
              <a:t>Not Changing</a:t>
            </a:r>
            <a:r>
              <a:rPr lang="en-US" dirty="0">
                <a:latin typeface="Arial" panose="020B0604020202020204" pitchFamily="34" charset="0"/>
                <a:cs typeface="Arial" panose="020B0604020202020204" pitchFamily="34" charset="0"/>
              </a:rPr>
              <a:t> = Rates of change are between -1% and 1% per year or not statistically significant.</a:t>
            </a:r>
          </a:p>
          <a:p>
            <a:pPr marL="354583" lvl="1" indent="-177291">
              <a:buFont typeface="Arial" panose="020B0604020202020204" pitchFamily="34" charset="0"/>
              <a:buChar char="•"/>
            </a:pPr>
            <a:r>
              <a:rPr lang="en-US" b="1" dirty="0">
                <a:latin typeface="Arial" panose="020B0604020202020204" pitchFamily="34" charset="0"/>
                <a:cs typeface="Arial" panose="020B0604020202020204" pitchFamily="34" charset="0"/>
              </a:rPr>
              <a:t>Worsening</a:t>
            </a:r>
            <a:r>
              <a:rPr lang="en-US" dirty="0">
                <a:latin typeface="Arial" panose="020B0604020202020204" pitchFamily="34" charset="0"/>
                <a:cs typeface="Arial" panose="020B0604020202020204" pitchFamily="34" charset="0"/>
              </a:rPr>
              <a:t> = Rates of change are negative and less than -1% per year and are statistically significant.</a:t>
            </a:r>
          </a:p>
          <a:p>
            <a:pPr marL="177292" lvl="1"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7291" indent="-177291">
              <a:buFont typeface="Arial" panose="020B0604020202020204" pitchFamily="34" charset="0"/>
              <a:buChar char="•"/>
            </a:pPr>
            <a:r>
              <a:rPr lang="en-US" dirty="0">
                <a:latin typeface="Arial" panose="020B0604020202020204" pitchFamily="34" charset="0"/>
                <a:cs typeface="Arial" panose="020B0604020202020204" pitchFamily="34" charset="0"/>
              </a:rPr>
              <a:t>Through 2018, across a broad spectrum of healthcare quality measures, half (50%) showed improvement (green).</a:t>
            </a:r>
          </a:p>
          <a:p>
            <a:pPr marL="177291" indent="-177291">
              <a:buFont typeface="Arial" panose="020B0604020202020204" pitchFamily="34" charset="0"/>
              <a:buChar char="•"/>
            </a:pPr>
            <a:r>
              <a:rPr lang="en-US" dirty="0">
                <a:latin typeface="Arial" panose="020B0604020202020204" pitchFamily="34" charset="0"/>
                <a:cs typeface="Arial" panose="020B0604020202020204" pitchFamily="34" charset="0"/>
              </a:rPr>
              <a:t>Person-Centered Care: Just under half of person-centered care measures were improving overall. </a:t>
            </a:r>
          </a:p>
          <a:p>
            <a:pPr marL="174982" indent="-174982">
              <a:buFont typeface="Arial" panose="020B0604020202020204" pitchFamily="34" charset="0"/>
              <a:buChar char="•"/>
            </a:pPr>
            <a:r>
              <a:rPr lang="en-US" dirty="0">
                <a:latin typeface="Arial" panose="020B0604020202020204" pitchFamily="34" charset="0"/>
                <a:cs typeface="Arial" panose="020B0604020202020204" pitchFamily="34" charset="0"/>
              </a:rPr>
              <a:t>Patient Safety: Just under half of patient safety measures were improving overall.</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one measure with worsening results was “Adults who reported a home health provider asking to see all the prescription and over-the-counter medicines they were taking when they first started getting home health care.”</a:t>
            </a:r>
          </a:p>
          <a:p>
            <a:pPr marL="174982" indent="-174982">
              <a:buFont typeface="Arial" panose="020B0604020202020204" pitchFamily="34" charset="0"/>
              <a:buChar char="•"/>
            </a:pPr>
            <a:r>
              <a:rPr lang="en-US" dirty="0">
                <a:latin typeface="Arial" panose="020B0604020202020204" pitchFamily="34" charset="0"/>
                <a:cs typeface="Arial" panose="020B0604020202020204" pitchFamily="34" charset="0"/>
              </a:rPr>
              <a:t>Healthy Living: Nearly 60% of healthy living measures were improving overall. </a:t>
            </a:r>
          </a:p>
          <a:p>
            <a:pPr marL="174982" indent="-174982">
              <a:buFont typeface="Arial" panose="020B0604020202020204" pitchFamily="34" charset="0"/>
              <a:buChar char="•"/>
            </a:pPr>
            <a:r>
              <a:rPr lang="en-US" dirty="0">
                <a:latin typeface="Arial" panose="020B0604020202020204" pitchFamily="34" charset="0"/>
                <a:cs typeface="Arial" panose="020B0604020202020204" pitchFamily="34" charset="0"/>
              </a:rPr>
              <a:t>Effective Treatment: More than 40% of effective treatment measures were improving overall. </a:t>
            </a:r>
          </a:p>
          <a:p>
            <a:pPr marL="174982" indent="-174982">
              <a:buFont typeface="Arial" panose="020B0604020202020204" pitchFamily="34" charset="0"/>
              <a:buChar char="•"/>
            </a:pPr>
            <a:r>
              <a:rPr lang="en-US" dirty="0">
                <a:latin typeface="Arial" panose="020B0604020202020204" pitchFamily="34" charset="0"/>
                <a:cs typeface="Arial" panose="020B0604020202020204" pitchFamily="34" charset="0"/>
              </a:rPr>
              <a:t>Care Coordination: More than one-third of care coordination measures were improving overall. </a:t>
            </a:r>
          </a:p>
          <a:p>
            <a:pPr marL="174982" indent="-174982">
              <a:buFont typeface="Arial" panose="020B0604020202020204" pitchFamily="34" charset="0"/>
              <a:buChar char="•"/>
            </a:pPr>
            <a:r>
              <a:rPr lang="en-US" dirty="0">
                <a:latin typeface="Arial" panose="020B0604020202020204" pitchFamily="34" charset="0"/>
                <a:cs typeface="Arial" panose="020B0604020202020204" pitchFamily="34" charset="0"/>
              </a:rPr>
              <a:t>Affordable Care: Forty percent of affordable care measures were improving overall. </a:t>
            </a:r>
          </a:p>
          <a:p>
            <a:pPr marL="17498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Access measures are not represented on this slide. </a:t>
            </a:r>
            <a:r>
              <a:rPr lang="en-US" sz="1200" kern="1200" dirty="0">
                <a:effectLst/>
                <a:latin typeface="Arial" panose="020B0604020202020204" pitchFamily="34" charset="0"/>
                <a:cs typeface="Arial" panose="020B0604020202020204" pitchFamily="34" charset="0"/>
              </a:rPr>
              <a:t>For more information, refer to the</a:t>
            </a:r>
            <a:r>
              <a:rPr lang="en-US" sz="1200" kern="1200" dirty="0">
                <a:solidFill>
                  <a:schemeClr val="tx1"/>
                </a:solidFill>
                <a:effectLst/>
                <a:latin typeface="Arial" panose="020B0604020202020204" pitchFamily="34" charset="0"/>
                <a:cs typeface="Arial" panose="020B0604020202020204" pitchFamily="34" charset="0"/>
              </a:rPr>
              <a:t> </a:t>
            </a:r>
            <a:r>
              <a:rPr lang="en-US" sz="1200" u="sng" kern="1200" dirty="0">
                <a:solidFill>
                  <a:schemeClr val="tx1"/>
                </a:solidFill>
                <a:effectLst/>
                <a:latin typeface="Arial" panose="020B0604020202020204" pitchFamily="34" charset="0"/>
                <a:cs typeface="Arial" panose="020B0604020202020204" pitchFamily="34" charset="0"/>
                <a:hlinkClick r:id="rId3"/>
              </a:rPr>
              <a:t>2019 National Healthcare Quality and Disparities Report</a:t>
            </a:r>
            <a:r>
              <a:rPr lang="en-US" sz="1200" u="sng" kern="1200" dirty="0">
                <a:solidFill>
                  <a:schemeClr val="tx1"/>
                </a:solidFill>
                <a:effectLst/>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049930-D2C4-4E37-9A99-49F1796CF0E9}" type="slidenum">
              <a:rPr lang="en-US" smtClean="0"/>
              <a:pPr/>
              <a:t>12</a:t>
            </a:fld>
            <a:endParaRPr lang="en-US" dirty="0"/>
          </a:p>
        </p:txBody>
      </p:sp>
    </p:spTree>
    <p:extLst>
      <p:ext uri="{BB962C8B-B14F-4D97-AF65-F5344CB8AC3E}">
        <p14:creationId xmlns:p14="http://schemas.microsoft.com/office/powerpoint/2010/main" val="256404263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Once data are collected, aggregated, deidentified, and submitted to the NPSD, they will provide insights about improvements in patient care, which in turn will advance patient safety.</a:t>
            </a:r>
          </a:p>
          <a:p>
            <a:pPr marL="171450" indent="-171450" defTabSz="933237">
              <a:buFont typeface="Arial" panose="020B0604020202020204" pitchFamily="34" charset="0"/>
              <a:buChar char="•"/>
              <a:defRPr/>
            </a:pPr>
            <a:r>
              <a:rPr lang="en-US" dirty="0"/>
              <a:t>More information is available on AHRQ’s website at https://www.ahrq.gov/npsd/quality-patient-safety/index.html.</a:t>
            </a:r>
          </a:p>
          <a:p>
            <a:endParaRPr lang="en-US" dirty="0"/>
          </a:p>
        </p:txBody>
      </p:sp>
      <p:sp>
        <p:nvSpPr>
          <p:cNvPr id="4" name="Slide Number Placeholder 3"/>
          <p:cNvSpPr>
            <a:spLocks noGrp="1"/>
          </p:cNvSpPr>
          <p:nvPr>
            <p:ph type="sldNum" sz="quarter" idx="5"/>
          </p:nvPr>
        </p:nvSpPr>
        <p:spPr/>
        <p:txBody>
          <a:bodyPr/>
          <a:lstStyle/>
          <a:p>
            <a:fld id="{C0F596C6-1807-4ED1-A2A6-17F710C0A291}" type="slidenum">
              <a:rPr lang="en-US" smtClean="0"/>
              <a:pPr/>
              <a:t>120</a:t>
            </a:fld>
            <a:endParaRPr lang="en-US" dirty="0"/>
          </a:p>
        </p:txBody>
      </p:sp>
    </p:spTree>
    <p:extLst>
      <p:ext uri="{BB962C8B-B14F-4D97-AF65-F5344CB8AC3E}">
        <p14:creationId xmlns:p14="http://schemas.microsoft.com/office/powerpoint/2010/main" val="40880092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121</a:t>
            </a:fld>
            <a:endParaRPr lang="en-US" dirty="0">
              <a:solidFill>
                <a:prstClr val="black"/>
              </a:solidFill>
              <a:latin typeface="Calibri"/>
            </a:endParaRPr>
          </a:p>
        </p:txBody>
      </p:sp>
    </p:spTree>
    <p:extLst>
      <p:ext uri="{BB962C8B-B14F-4D97-AF65-F5344CB8AC3E}">
        <p14:creationId xmlns:p14="http://schemas.microsoft.com/office/powerpoint/2010/main" val="172030436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122</a:t>
            </a:fld>
            <a:endParaRPr lang="en-US" dirty="0">
              <a:solidFill>
                <a:prstClr val="black"/>
              </a:solidFill>
              <a:latin typeface="Calibri"/>
            </a:endParaRPr>
          </a:p>
        </p:txBody>
      </p:sp>
    </p:spTree>
    <p:extLst>
      <p:ext uri="{BB962C8B-B14F-4D97-AF65-F5344CB8AC3E}">
        <p14:creationId xmlns:p14="http://schemas.microsoft.com/office/powerpoint/2010/main" val="24767970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123</a:t>
            </a:fld>
            <a:endParaRPr lang="en-US" dirty="0"/>
          </a:p>
        </p:txBody>
      </p:sp>
    </p:spTree>
    <p:extLst>
      <p:ext uri="{BB962C8B-B14F-4D97-AF65-F5344CB8AC3E}">
        <p14:creationId xmlns:p14="http://schemas.microsoft.com/office/powerpoint/2010/main" val="160430560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130</a:t>
            </a:fld>
            <a:endParaRPr lang="en-US" dirty="0"/>
          </a:p>
        </p:txBody>
      </p:sp>
    </p:spTree>
    <p:extLst>
      <p:ext uri="{BB962C8B-B14F-4D97-AF65-F5344CB8AC3E}">
        <p14:creationId xmlns:p14="http://schemas.microsoft.com/office/powerpoint/2010/main" val="295324815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131</a:t>
            </a:fld>
            <a:endParaRPr lang="en-US" dirty="0"/>
          </a:p>
        </p:txBody>
      </p:sp>
    </p:spTree>
    <p:extLst>
      <p:ext uri="{BB962C8B-B14F-4D97-AF65-F5344CB8AC3E}">
        <p14:creationId xmlns:p14="http://schemas.microsoft.com/office/powerpoint/2010/main" val="197708896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132</a:t>
            </a:fld>
            <a:endParaRPr lang="en-US" dirty="0"/>
          </a:p>
        </p:txBody>
      </p:sp>
    </p:spTree>
    <p:extLst>
      <p:ext uri="{BB962C8B-B14F-4D97-AF65-F5344CB8AC3E}">
        <p14:creationId xmlns:p14="http://schemas.microsoft.com/office/powerpoint/2010/main" val="409411680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133</a:t>
            </a:fld>
            <a:endParaRPr lang="en-US" dirty="0"/>
          </a:p>
        </p:txBody>
      </p:sp>
    </p:spTree>
    <p:extLst>
      <p:ext uri="{BB962C8B-B14F-4D97-AF65-F5344CB8AC3E}">
        <p14:creationId xmlns:p14="http://schemas.microsoft.com/office/powerpoint/2010/main" val="304936196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134</a:t>
            </a:fld>
            <a:endParaRPr lang="en-US" dirty="0"/>
          </a:p>
        </p:txBody>
      </p:sp>
    </p:spTree>
    <p:extLst>
      <p:ext uri="{BB962C8B-B14F-4D97-AF65-F5344CB8AC3E}">
        <p14:creationId xmlns:p14="http://schemas.microsoft.com/office/powerpoint/2010/main" val="203658580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135</a:t>
            </a:fld>
            <a:endParaRPr lang="en-US" dirty="0"/>
          </a:p>
        </p:txBody>
      </p:sp>
    </p:spTree>
    <p:extLst>
      <p:ext uri="{BB962C8B-B14F-4D97-AF65-F5344CB8AC3E}">
        <p14:creationId xmlns:p14="http://schemas.microsoft.com/office/powerpoint/2010/main" val="787714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The chartbook is organized around setting of care; stratifying trends by care setting provides insight into which settings are exhibiting more or fewer measures improving.</a:t>
            </a: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Findings:</a:t>
            </a:r>
            <a:r>
              <a:rPr lang="en-US" dirty="0">
                <a:latin typeface="Arial" panose="020B0604020202020204" pitchFamily="34" charset="0"/>
                <a:cs typeface="Arial" panose="020B0604020202020204" pitchFamily="34" charset="0"/>
              </a:rPr>
              <a:t> </a:t>
            </a:r>
          </a:p>
          <a:p>
            <a:pPr marL="628650" lvl="1" indent="-171450"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Both ambulatory care measures, 80% of nursing home measures, and three-eighths of home health measures were improving, compared with just over one-quarter of hospital measures.</a:t>
            </a:r>
          </a:p>
          <a:p>
            <a:pPr marL="628650" lvl="1" indent="-171450"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home health measure that is worsening is “Adults who reported a home health provider asking to see all the prescription and over-the-counter medicines they were taking when they first started getting home health care,” which declined from 78.8% in 2012 to 76.5% in 2018.</a:t>
            </a: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Ambulatory Measures:</a:t>
            </a:r>
          </a:p>
          <a:p>
            <a:pPr marL="628650" lvl="1"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Improving:</a:t>
            </a:r>
          </a:p>
          <a:p>
            <a:pPr marL="1143000" lvl="2" indent="-228600" defTabSz="933237">
              <a:buFont typeface="+mj-lt"/>
              <a:buAutoNum type="arabicPeriod"/>
              <a:defRPr/>
            </a:pPr>
            <a:r>
              <a:rPr lang="en-US" dirty="0">
                <a:latin typeface="Arial" panose="020B0604020202020204" pitchFamily="34" charset="0"/>
                <a:cs typeface="Arial" panose="020B0604020202020204" pitchFamily="34" charset="0"/>
              </a:rPr>
              <a:t>Adults age 65 and over who received in the calendar year at least 1 of 11 prescription medications that should be avoided in older adults</a:t>
            </a:r>
            <a:endParaRPr lang="en-US" strike="sngStrike" dirty="0">
              <a:latin typeface="Arial" panose="020B0604020202020204" pitchFamily="34" charset="0"/>
              <a:cs typeface="Arial" panose="020B0604020202020204" pitchFamily="34" charset="0"/>
            </a:endParaRPr>
          </a:p>
          <a:p>
            <a:pPr marL="1143000" marR="0" lvl="2" indent="-228600" algn="l" defTabSz="933237" rtl="0" eaLnBrk="1" fontAlgn="auto" latinLnBrk="0" hangingPunct="1">
              <a:lnSpc>
                <a:spcPct val="100000"/>
              </a:lnSpc>
              <a:spcBef>
                <a:spcPts val="0"/>
              </a:spcBef>
              <a:spcAft>
                <a:spcPts val="0"/>
              </a:spcAft>
              <a:buClrTx/>
              <a:buSzTx/>
              <a:buFont typeface="+mj-lt"/>
              <a:buAutoNum type="arabicPeriod"/>
              <a:tabLst/>
              <a:defRPr/>
            </a:pPr>
            <a:r>
              <a:rPr lang="en-US" dirty="0">
                <a:latin typeface="Arial" panose="020B0604020202020204" pitchFamily="34" charset="0"/>
                <a:cs typeface="Arial" panose="020B0604020202020204" pitchFamily="34" charset="0"/>
              </a:rPr>
              <a:t>Adults age 65 and over who received in the calendar year at least 1 of 33 potentially inappropriate prescription medications for older adults</a:t>
            </a:r>
            <a:endParaRPr lang="en-US" strike="sngStrike" dirty="0">
              <a:latin typeface="Arial" panose="020B0604020202020204" pitchFamily="34" charset="0"/>
              <a:cs typeface="Arial" panose="020B0604020202020204" pitchFamily="34" charset="0"/>
            </a:endParaRPr>
          </a:p>
          <a:p>
            <a:pPr marL="457200" lvl="1" indent="0" defTabSz="933237">
              <a:buFont typeface="Arial" panose="020B0604020202020204" pitchFamily="34" charset="0"/>
              <a:buNone/>
              <a:defRPr/>
            </a:pPr>
            <a:endParaRPr lang="en-US" dirty="0">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Home Health Measures: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kern="1200" dirty="0">
                <a:effectLst/>
                <a:latin typeface="Arial" panose="020B0604020202020204" pitchFamily="34" charset="0"/>
                <a:cs typeface="Arial" panose="020B0604020202020204" pitchFamily="34" charset="0"/>
              </a:rPr>
              <a:t>Improving:</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none" kern="1200" dirty="0">
                <a:effectLst/>
                <a:latin typeface="Arial" panose="020B0604020202020204" pitchFamily="34" charset="0"/>
                <a:cs typeface="Arial" panose="020B0604020202020204" pitchFamily="34" charset="0"/>
              </a:rPr>
              <a:t>Adults who reported a home health provider talking with them about how to set up their home so they can move around safely when they first started getting home health care</a:t>
            </a:r>
            <a:endParaRPr lang="en-US" dirty="0">
              <a:latin typeface="Arial" panose="020B0604020202020204" pitchFamily="34" charset="0"/>
              <a:cs typeface="Arial" panose="020B0604020202020204" pitchFamily="34" charset="0"/>
            </a:endParaRP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effectLst/>
                <a:latin typeface="Arial" panose="020B0604020202020204" pitchFamily="34" charset="0"/>
                <a:cs typeface="Arial" panose="020B0604020202020204" pitchFamily="34" charset="0"/>
              </a:rPr>
              <a:t>Home health care patients whose management of oral medications improved</a:t>
            </a:r>
            <a:endParaRPr lang="en-US" dirty="0">
              <a:latin typeface="Arial" panose="020B0604020202020204" pitchFamily="34" charset="0"/>
              <a:cs typeface="Arial" panose="020B0604020202020204" pitchFamily="34" charset="0"/>
            </a:endParaRP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effectLst/>
                <a:latin typeface="Arial" panose="020B0604020202020204" pitchFamily="34" charset="0"/>
                <a:cs typeface="Arial" panose="020B0604020202020204" pitchFamily="34" charset="0"/>
              </a:rPr>
              <a:t>Home health care patients whose surgical wound was improved</a:t>
            </a:r>
            <a:endParaRPr lang="en-US" dirty="0">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kern="1200" dirty="0">
                <a:effectLst/>
                <a:latin typeface="Arial" panose="020B0604020202020204" pitchFamily="34" charset="0"/>
                <a:cs typeface="Arial" panose="020B0604020202020204" pitchFamily="34" charset="0"/>
              </a:rPr>
              <a:t>Not Changing:</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none" kern="1200" dirty="0">
                <a:effectLst/>
                <a:latin typeface="Arial" panose="020B0604020202020204" pitchFamily="34" charset="0"/>
                <a:cs typeface="Arial" panose="020B0604020202020204" pitchFamily="34" charset="0"/>
              </a:rPr>
              <a:t>Adult home health patients age 18 and over who reported that home health providers talked with them about the side effects of medicines in the last 2 months of care </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none" kern="1200" dirty="0">
                <a:effectLst/>
                <a:latin typeface="Arial" panose="020B0604020202020204" pitchFamily="34" charset="0"/>
                <a:cs typeface="Arial" panose="020B0604020202020204" pitchFamily="34" charset="0"/>
              </a:rPr>
              <a:t>Adults who reported a home health provider asking to see all the prescription and over-the-counter medicines they were taking when they first started getting home health care </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none" kern="1200" dirty="0">
                <a:effectLst/>
                <a:latin typeface="Arial" panose="020B0604020202020204" pitchFamily="34" charset="0"/>
                <a:cs typeface="Arial" panose="020B0604020202020204" pitchFamily="34" charset="0"/>
              </a:rPr>
              <a:t>Adults who reported that home health providers talked with them about the purpose for taking their new or changed prescription medicines in the last 2 months of care </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none" kern="1200" dirty="0">
                <a:effectLst/>
                <a:latin typeface="Arial" panose="020B0604020202020204" pitchFamily="34" charset="0"/>
                <a:cs typeface="Arial" panose="020B0604020202020204" pitchFamily="34" charset="0"/>
              </a:rPr>
              <a:t>Adults who reported that home health providers talked with them about when to take medicines in the last 2 months of care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kern="1200" dirty="0">
                <a:effectLst/>
                <a:latin typeface="Arial" panose="020B0604020202020204" pitchFamily="34" charset="0"/>
                <a:cs typeface="Arial" panose="020B0604020202020204" pitchFamily="34" charset="0"/>
              </a:rPr>
              <a:t>Worsening:</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none" kern="1200" dirty="0">
                <a:effectLst/>
                <a:latin typeface="Arial" panose="020B0604020202020204" pitchFamily="34" charset="0"/>
                <a:cs typeface="Arial" panose="020B0604020202020204" pitchFamily="34" charset="0"/>
              </a:rPr>
              <a:t>Adults who reported a home health provider talking with them about all the prescription and over-the-counter medicines they were taking when they first started getting home health care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none" kern="1200" dirty="0">
              <a:effectLst/>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Hospital Measures: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effectLst/>
                <a:latin typeface="Arial" panose="020B0604020202020204" pitchFamily="34" charset="0"/>
                <a:cs typeface="Arial" panose="020B0604020202020204" pitchFamily="34" charset="0"/>
              </a:rPr>
              <a:t>Improving:</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effectLst/>
                <a:latin typeface="Arial" panose="020B0604020202020204" pitchFamily="34" charset="0"/>
                <a:cs typeface="Arial" panose="020B0604020202020204" pitchFamily="34" charset="0"/>
              </a:rPr>
              <a:t>Hospital patients with an anticoagulant-related adverse drug event to low-molecular-weight heparin (LMWH) and factor </a:t>
            </a:r>
            <a:r>
              <a:rPr lang="en-US" sz="1200" kern="1200" dirty="0" err="1">
                <a:effectLst/>
                <a:latin typeface="Arial" panose="020B0604020202020204" pitchFamily="34" charset="0"/>
                <a:cs typeface="Arial" panose="020B0604020202020204" pitchFamily="34" charset="0"/>
              </a:rPr>
              <a:t>Xa</a:t>
            </a:r>
            <a:r>
              <a:rPr lang="en-US" sz="1200" kern="1200" dirty="0">
                <a:effectLst/>
                <a:latin typeface="Arial" panose="020B0604020202020204" pitchFamily="34" charset="0"/>
                <a:cs typeface="Arial" panose="020B0604020202020204" pitchFamily="34" charset="0"/>
              </a:rPr>
              <a:t> </a:t>
            </a:r>
            <a:r>
              <a:rPr lang="en-US" sz="1200" u="none" kern="1200" dirty="0">
                <a:effectLst/>
                <a:latin typeface="Arial" panose="020B0604020202020204" pitchFamily="34" charset="0"/>
                <a:cs typeface="Arial" panose="020B0604020202020204" pitchFamily="34" charset="0"/>
              </a:rPr>
              <a:t>inhibitor</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effectLst/>
                <a:latin typeface="Arial" panose="020B0604020202020204" pitchFamily="34" charset="0"/>
                <a:cs typeface="Arial" panose="020B0604020202020204" pitchFamily="34" charset="0"/>
              </a:rPr>
              <a:t>Adverse drug event with IV heparin in adult hospital patients who received an anticoagulant</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effectLst/>
                <a:latin typeface="Arial" panose="020B0604020202020204" pitchFamily="34" charset="0"/>
                <a:cs typeface="Arial" panose="020B0604020202020204" pitchFamily="34" charset="0"/>
              </a:rPr>
              <a:t>Mechanical adverse events in adult patients receiving central venous catheter placement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kern="1200" dirty="0">
                <a:effectLst/>
                <a:latin typeface="Arial" panose="020B0604020202020204" pitchFamily="34" charset="0"/>
                <a:cs typeface="Arial" panose="020B0604020202020204" pitchFamily="34" charset="0"/>
              </a:rPr>
              <a:t>Not Changing:</a:t>
            </a:r>
          </a:p>
          <a:p>
            <a:pPr marL="1143000" lvl="2" indent="-228600">
              <a:buFont typeface="+mj-lt"/>
              <a:buAutoNum type="arabicPeriod"/>
            </a:pPr>
            <a:r>
              <a:rPr lang="en-US" sz="1200" kern="1200" dirty="0">
                <a:effectLst/>
                <a:latin typeface="Arial" panose="020B0604020202020204" pitchFamily="34" charset="0"/>
                <a:cs typeface="Arial" panose="020B0604020202020204" pitchFamily="34" charset="0"/>
              </a:rPr>
              <a:t>Adult surgery patients with catheter-associated urinary tract infection</a:t>
            </a:r>
          </a:p>
          <a:p>
            <a:pPr marL="1143000" lvl="2" indent="-228600">
              <a:buFont typeface="+mj-lt"/>
              <a:buAutoNum type="arabicPeriod"/>
            </a:pPr>
            <a:r>
              <a:rPr lang="en-US" sz="1200" kern="1200" dirty="0">
                <a:effectLst/>
                <a:latin typeface="Arial" panose="020B0604020202020204" pitchFamily="34" charset="0"/>
                <a:cs typeface="Arial" panose="020B0604020202020204" pitchFamily="34" charset="0"/>
              </a:rPr>
              <a:t>Adult surgery patients with postoperative pneumonia events</a:t>
            </a:r>
          </a:p>
          <a:p>
            <a:pPr marL="1143000" lvl="2" indent="-228600">
              <a:buFont typeface="+mj-lt"/>
              <a:buAutoNum type="arabicPeriod"/>
            </a:pPr>
            <a:r>
              <a:rPr lang="en-US" sz="1200" kern="1200" dirty="0">
                <a:effectLst/>
                <a:latin typeface="Arial" panose="020B0604020202020204" pitchFamily="34" charset="0"/>
                <a:cs typeface="Arial" panose="020B0604020202020204" pitchFamily="34" charset="0"/>
              </a:rPr>
              <a:t>Adult surgery patients with postoperative venous thromboembolic events</a:t>
            </a:r>
          </a:p>
          <a:p>
            <a:pPr marL="1143000" lvl="2" indent="-228600">
              <a:buFont typeface="+mj-lt"/>
              <a:buAutoNum type="arabicPeriod"/>
            </a:pPr>
            <a:r>
              <a:rPr lang="en-US" sz="1200" kern="1200" dirty="0">
                <a:effectLst/>
                <a:latin typeface="Arial" panose="020B0604020202020204" pitchFamily="34" charset="0"/>
                <a:cs typeface="Arial" panose="020B0604020202020204" pitchFamily="34" charset="0"/>
              </a:rPr>
              <a:t>Hospital patients who received a hypoglycemic agent who had an adverse drug event with hypoglycemic agents</a:t>
            </a:r>
          </a:p>
          <a:p>
            <a:pPr marL="1143000" lvl="2" indent="-228600">
              <a:buFont typeface="+mj-lt"/>
              <a:buAutoNum type="arabicPeriod"/>
            </a:pPr>
            <a:r>
              <a:rPr lang="en-US" sz="1200" kern="1200" dirty="0">
                <a:effectLst/>
                <a:latin typeface="Arial" panose="020B0604020202020204" pitchFamily="34" charset="0"/>
                <a:cs typeface="Arial" panose="020B0604020202020204" pitchFamily="34" charset="0"/>
              </a:rPr>
              <a:t>Hospital patients with an anticoagulant-related adverse drug event to warfarin</a:t>
            </a:r>
          </a:p>
          <a:p>
            <a:pPr marL="1143000" lvl="2" indent="-228600">
              <a:buFont typeface="+mj-lt"/>
              <a:buAutoNum type="arabicPeriod"/>
            </a:pPr>
            <a:r>
              <a:rPr lang="en-US" sz="1200" kern="1200" dirty="0">
                <a:effectLst/>
                <a:latin typeface="Arial" panose="020B0604020202020204" pitchFamily="34" charset="0"/>
                <a:cs typeface="Arial" panose="020B0604020202020204" pitchFamily="34" charset="0"/>
              </a:rPr>
              <a:t>Inpatient adverse events in adults receiving hip joint replacement due to degenerative conditions</a:t>
            </a:r>
          </a:p>
          <a:p>
            <a:pPr marL="1143000" lvl="2" indent="-228600">
              <a:buFont typeface="+mj-lt"/>
              <a:buAutoNum type="arabicPeriod"/>
            </a:pPr>
            <a:r>
              <a:rPr lang="en-US" sz="1200" kern="1200" dirty="0">
                <a:effectLst/>
                <a:latin typeface="Arial" panose="020B0604020202020204" pitchFamily="34" charset="0"/>
                <a:cs typeface="Arial" panose="020B0604020202020204" pitchFamily="34" charset="0"/>
              </a:rPr>
              <a:t>Inpatient adverse events in adults receiving hip joint replacement due to fracture</a:t>
            </a:r>
          </a:p>
          <a:p>
            <a:pPr marL="1143000" lvl="2" indent="-228600">
              <a:buFont typeface="+mj-lt"/>
              <a:buAutoNum type="arabicPeriod"/>
            </a:pPr>
            <a:r>
              <a:rPr lang="en-US" sz="1200" kern="1200" dirty="0">
                <a:effectLst/>
                <a:latin typeface="Arial" panose="020B0604020202020204" pitchFamily="34" charset="0"/>
                <a:cs typeface="Arial" panose="020B0604020202020204" pitchFamily="34" charset="0"/>
              </a:rPr>
              <a:t>Inpatient adverse events in adults receiving knee replacement</a:t>
            </a:r>
          </a:p>
          <a:p>
            <a:pPr marL="457200" lvl="1" indent="0">
              <a:buFont typeface="Arial" panose="020B0604020202020204" pitchFamily="34" charset="0"/>
              <a:buNone/>
            </a:pPr>
            <a:endParaRPr lang="en-US" sz="1200" kern="1200" dirty="0">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Nursing Home Measures: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kern="1200" dirty="0">
                <a:effectLst/>
                <a:latin typeface="Arial" panose="020B0604020202020204" pitchFamily="34" charset="0"/>
                <a:cs typeface="Arial" panose="020B0604020202020204" pitchFamily="34" charset="0"/>
              </a:rPr>
              <a:t>Improving:</a:t>
            </a:r>
          </a:p>
          <a:p>
            <a:pPr marL="1143000" lvl="2" indent="-228600">
              <a:buFont typeface="+mj-lt"/>
              <a:buAutoNum type="arabicPeriod"/>
            </a:pPr>
            <a:r>
              <a:rPr lang="en-US" dirty="0">
                <a:latin typeface="Arial" panose="020B0604020202020204" pitchFamily="34" charset="0"/>
                <a:cs typeface="Arial" panose="020B0604020202020204" pitchFamily="34" charset="0"/>
              </a:rPr>
              <a:t>High-risk, long-stay nursing home patients with pressure ulcer</a:t>
            </a:r>
          </a:p>
          <a:p>
            <a:pPr marL="1143000" lvl="2" indent="-228600">
              <a:buFont typeface="+mj-lt"/>
              <a:buAutoNum type="arabicPeriod"/>
            </a:pPr>
            <a:r>
              <a:rPr lang="en-US" dirty="0">
                <a:latin typeface="Arial" panose="020B0604020202020204" pitchFamily="34" charset="0"/>
                <a:cs typeface="Arial" panose="020B0604020202020204" pitchFamily="34" charset="0"/>
              </a:rPr>
              <a:t>Long-stay nursing home residents with a urinary tract infection</a:t>
            </a:r>
          </a:p>
          <a:p>
            <a:pPr marL="1143000" lvl="2" indent="-228600">
              <a:buFont typeface="+mj-lt"/>
              <a:buAutoNum type="arabicPeriod"/>
            </a:pPr>
            <a:r>
              <a:rPr lang="en-US" dirty="0">
                <a:latin typeface="Arial" panose="020B0604020202020204" pitchFamily="34" charset="0"/>
                <a:cs typeface="Arial" panose="020B0604020202020204" pitchFamily="34" charset="0"/>
              </a:rPr>
              <a:t>Low-risk, long-stay nursing home residents with a catheter inserted and left in the bladder</a:t>
            </a:r>
          </a:p>
          <a:p>
            <a:pPr marL="1143000" lvl="2" indent="-228600">
              <a:buFont typeface="+mj-lt"/>
              <a:buAutoNum type="arabicPeriod"/>
            </a:pPr>
            <a:r>
              <a:rPr lang="en-US" dirty="0">
                <a:latin typeface="Arial" panose="020B0604020202020204" pitchFamily="34" charset="0"/>
                <a:cs typeface="Arial" panose="020B0604020202020204" pitchFamily="34" charset="0"/>
              </a:rPr>
              <a:t>Short-stay nursing home patients with pressure ulcers that are new or worsened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kern="1200" dirty="0">
                <a:effectLst/>
                <a:latin typeface="Arial" panose="020B0604020202020204" pitchFamily="34" charset="0"/>
                <a:cs typeface="Arial" panose="020B0604020202020204" pitchFamily="34" charset="0"/>
              </a:rPr>
              <a:t>Not Changing:</a:t>
            </a:r>
          </a:p>
          <a:p>
            <a:pPr marL="1143000" lvl="2" indent="-228600">
              <a:buFont typeface="+mj-lt"/>
              <a:buAutoNum type="arabicPeriod"/>
            </a:pPr>
            <a:r>
              <a:rPr lang="en-US" dirty="0">
                <a:latin typeface="Arial" panose="020B0604020202020204" pitchFamily="34" charset="0"/>
                <a:cs typeface="Arial" panose="020B0604020202020204" pitchFamily="34" charset="0"/>
              </a:rPr>
              <a:t>Long-stay nursing home patients experiencing one or more falls with major injury</a:t>
            </a:r>
          </a:p>
        </p:txBody>
      </p:sp>
      <p:sp>
        <p:nvSpPr>
          <p:cNvPr id="4" name="Slide Number Placeholder 3"/>
          <p:cNvSpPr>
            <a:spLocks noGrp="1"/>
          </p:cNvSpPr>
          <p:nvPr>
            <p:ph type="sldNum" sz="quarter" idx="5"/>
          </p:nvPr>
        </p:nvSpPr>
        <p:spPr/>
        <p:txBody>
          <a:bodyPr/>
          <a:lstStyle/>
          <a:p>
            <a:pPr defTabSz="933237">
              <a:defRPr/>
            </a:pPr>
            <a:fld id="{C0F596C6-1807-4ED1-A2A6-17F710C0A291}" type="slidenum">
              <a:rPr lang="en-US">
                <a:solidFill>
                  <a:prstClr val="black"/>
                </a:solidFill>
                <a:latin typeface="Calibri"/>
              </a:rPr>
              <a:pPr defTabSz="933237">
                <a:defRPr/>
              </a:pPr>
              <a:t>13</a:t>
            </a:fld>
            <a:endParaRPr lang="en-US" dirty="0">
              <a:solidFill>
                <a:prstClr val="black"/>
              </a:solidFill>
              <a:latin typeface="Calibri"/>
            </a:endParaRPr>
          </a:p>
        </p:txBody>
      </p:sp>
    </p:spTree>
    <p:extLst>
      <p:ext uri="{BB962C8B-B14F-4D97-AF65-F5344CB8AC3E}">
        <p14:creationId xmlns:p14="http://schemas.microsoft.com/office/powerpoint/2010/main" val="390604531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136</a:t>
            </a:fld>
            <a:endParaRPr lang="en-US" dirty="0"/>
          </a:p>
        </p:txBody>
      </p:sp>
    </p:spTree>
    <p:extLst>
      <p:ext uri="{BB962C8B-B14F-4D97-AF65-F5344CB8AC3E}">
        <p14:creationId xmlns:p14="http://schemas.microsoft.com/office/powerpoint/2010/main" val="181825740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595313"/>
            <a:ext cx="4194175" cy="3146425"/>
          </a:xfrm>
        </p:spPr>
      </p:sp>
      <p:sp>
        <p:nvSpPr>
          <p:cNvPr id="3" name="Notes Placeholder 2"/>
          <p:cNvSpPr>
            <a:spLocks noGrp="1"/>
          </p:cNvSpPr>
          <p:nvPr>
            <p:ph type="body" idx="1"/>
          </p:nvPr>
        </p:nvSpPr>
        <p:spPr>
          <a:xfrm>
            <a:off x="312138" y="3878793"/>
            <a:ext cx="6509373" cy="5110604"/>
          </a:xfrm>
          <a:prstGeom prst="rect">
            <a:avLst/>
          </a:prstGeom>
        </p:spPr>
        <p:txBody>
          <a:bodyPr>
            <a:noAutofit/>
          </a:bodyPr>
          <a:lstStyle/>
          <a:p>
            <a:pPr marL="0" indent="0">
              <a:buFont typeface="Arial" panose="020B0604020202020204" pitchFamily="34" charset="0"/>
              <a:buNone/>
            </a:pPr>
            <a:r>
              <a:rPr lang="en-US" sz="1100" dirty="0"/>
              <a:t> </a:t>
            </a:r>
          </a:p>
        </p:txBody>
      </p:sp>
      <p:sp>
        <p:nvSpPr>
          <p:cNvPr id="4" name="Slide Number Placeholder 3"/>
          <p:cNvSpPr>
            <a:spLocks noGrp="1"/>
          </p:cNvSpPr>
          <p:nvPr>
            <p:ph type="sldNum" sz="quarter" idx="10"/>
          </p:nvPr>
        </p:nvSpPr>
        <p:spPr/>
        <p:txBody>
          <a:bodyPr/>
          <a:lstStyle/>
          <a:p>
            <a:fld id="{C0F596C6-1807-4ED1-A2A6-17F710C0A291}" type="slidenum">
              <a:rPr lang="en-US" smtClean="0"/>
              <a:pPr/>
              <a:t>137</a:t>
            </a:fld>
            <a:endParaRPr lang="en-US" dirty="0"/>
          </a:p>
        </p:txBody>
      </p:sp>
    </p:spTree>
    <p:extLst>
      <p:ext uri="{BB962C8B-B14F-4D97-AF65-F5344CB8AC3E}">
        <p14:creationId xmlns:p14="http://schemas.microsoft.com/office/powerpoint/2010/main" val="3486204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The ultimate goal of quality improvement is to produce better patient outcomes. Improvements in processes may or may not lead to improved patient outcomes.</a:t>
            </a: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Findings</a:t>
            </a:r>
            <a:r>
              <a:rPr lang="en-US" dirty="0">
                <a:latin typeface="Arial" panose="020B0604020202020204" pitchFamily="34" charset="0"/>
                <a:cs typeface="Arial" panose="020B0604020202020204" pitchFamily="34" charset="0"/>
              </a:rPr>
              <a:t>: </a:t>
            </a:r>
          </a:p>
          <a:p>
            <a:pPr marL="628650" lvl="1" indent="-171450"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Almost half (47%) of outcome measures improved, while 44% of process measures improved. Note that type of measure and setting of care are related; 11 of 17 outcome measures are hospital measures, while 0 of 9 process measures are hospital measures.</a:t>
            </a:r>
          </a:p>
          <a:p>
            <a:pPr marL="628650" lvl="1" indent="-171450"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process measure that is worsening is “Adults who reported a home health provider asking to see all the prescription and over-the-counter medicines they were taking when they first started getting home health care,” which declined from 78.8% in 2012 to 76.5% in 2018.</a:t>
            </a:r>
          </a:p>
          <a:p>
            <a:pPr marL="628650" lvl="1" indent="-171450" defTabSz="933237">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Outcome Measures:</a:t>
            </a:r>
          </a:p>
          <a:p>
            <a:pPr marL="628650" lvl="1"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Improving:</a:t>
            </a:r>
          </a:p>
          <a:p>
            <a:pPr marL="1143000" lvl="2" indent="-228600" defTabSz="933237">
              <a:buFont typeface="+mj-lt"/>
              <a:buAutoNum type="arabicPeriod"/>
              <a:defRPr/>
            </a:pPr>
            <a:r>
              <a:rPr lang="en-US" b="0" dirty="0">
                <a:latin typeface="Arial" panose="020B0604020202020204" pitchFamily="34" charset="0"/>
                <a:cs typeface="Arial" panose="020B0604020202020204" pitchFamily="34" charset="0"/>
              </a:rPr>
              <a:t>Home health care patients whose management of oral medications improved</a:t>
            </a:r>
          </a:p>
          <a:p>
            <a:pPr marL="1143000" lvl="2" indent="-228600" defTabSz="933237">
              <a:buFont typeface="+mj-lt"/>
              <a:buAutoNum type="arabicPeriod"/>
              <a:defRPr/>
            </a:pPr>
            <a:r>
              <a:rPr lang="en-US" b="0" dirty="0">
                <a:latin typeface="Arial" panose="020B0604020202020204" pitchFamily="34" charset="0"/>
                <a:cs typeface="Arial" panose="020B0604020202020204" pitchFamily="34" charset="0"/>
              </a:rPr>
              <a:t>Home health care patients whose surgical wound was improved</a:t>
            </a:r>
          </a:p>
          <a:p>
            <a:pPr marL="1143000" marR="0" lvl="2" indent="-228600" algn="l" defTabSz="933237" rtl="0" eaLnBrk="1" fontAlgn="auto" latinLnBrk="0" hangingPunct="1">
              <a:lnSpc>
                <a:spcPct val="100000"/>
              </a:lnSpc>
              <a:spcBef>
                <a:spcPts val="0"/>
              </a:spcBef>
              <a:spcAft>
                <a:spcPts val="0"/>
              </a:spcAft>
              <a:buClrTx/>
              <a:buSzTx/>
              <a:buFont typeface="+mj-lt"/>
              <a:buAutoNum type="arabicPeriod"/>
              <a:tabLst/>
              <a:defRPr/>
            </a:pPr>
            <a:r>
              <a:rPr lang="en-US" b="0" dirty="0">
                <a:latin typeface="Arial" panose="020B0604020202020204" pitchFamily="34" charset="0"/>
                <a:cs typeface="Arial" panose="020B0604020202020204" pitchFamily="34" charset="0"/>
              </a:rPr>
              <a:t>High-risk, long-stay nursing home patients with pressure ulcers</a:t>
            </a:r>
          </a:p>
          <a:p>
            <a:pPr marL="1143000" lvl="2" indent="-228600" defTabSz="933237">
              <a:buFont typeface="+mj-lt"/>
              <a:buAutoNum type="arabicPeriod"/>
              <a:defRPr/>
            </a:pPr>
            <a:r>
              <a:rPr lang="en-US" b="0" dirty="0">
                <a:latin typeface="Arial" panose="020B0604020202020204" pitchFamily="34" charset="0"/>
                <a:cs typeface="Arial" panose="020B0604020202020204" pitchFamily="34" charset="0"/>
              </a:rPr>
              <a:t>Long-stay nursing home residents with a urinary tract infection</a:t>
            </a:r>
          </a:p>
          <a:p>
            <a:pPr marL="1143000" marR="0" lvl="2" indent="-228600" algn="l" defTabSz="933237" rtl="0" eaLnBrk="1" fontAlgn="auto" latinLnBrk="0" hangingPunct="1">
              <a:lnSpc>
                <a:spcPct val="100000"/>
              </a:lnSpc>
              <a:spcBef>
                <a:spcPts val="0"/>
              </a:spcBef>
              <a:spcAft>
                <a:spcPts val="0"/>
              </a:spcAft>
              <a:buClrTx/>
              <a:buSzTx/>
              <a:buFont typeface="+mj-lt"/>
              <a:buAutoNum type="arabicPeriod"/>
              <a:tabLst/>
              <a:defRPr/>
            </a:pPr>
            <a:r>
              <a:rPr lang="en-US" b="0" dirty="0">
                <a:latin typeface="Arial" panose="020B0604020202020204" pitchFamily="34" charset="0"/>
                <a:cs typeface="Arial" panose="020B0604020202020204" pitchFamily="34" charset="0"/>
              </a:rPr>
              <a:t>Short-stay nursing home patients with pressure ulcers that are new or worsened</a:t>
            </a:r>
            <a:endParaRPr lang="en-US" dirty="0">
              <a:latin typeface="Arial" panose="020B0604020202020204" pitchFamily="34" charset="0"/>
              <a:cs typeface="Arial" panose="020B0604020202020204" pitchFamily="34" charset="0"/>
            </a:endParaRPr>
          </a:p>
          <a:p>
            <a:pPr marL="1143000" marR="0" lvl="2" indent="-228600" algn="l" defTabSz="933237" rtl="0" eaLnBrk="1" fontAlgn="auto" latinLnBrk="0" hangingPunct="1">
              <a:lnSpc>
                <a:spcPct val="100000"/>
              </a:lnSpc>
              <a:spcBef>
                <a:spcPts val="0"/>
              </a:spcBef>
              <a:spcAft>
                <a:spcPts val="0"/>
              </a:spcAft>
              <a:buClrTx/>
              <a:buSzTx/>
              <a:buFont typeface="+mj-lt"/>
              <a:buAutoNum type="arabicPeriod"/>
              <a:tabLst/>
              <a:defRPr/>
            </a:pPr>
            <a:r>
              <a:rPr lang="en-US" b="0" dirty="0">
                <a:latin typeface="Arial" panose="020B0604020202020204" pitchFamily="34" charset="0"/>
                <a:cs typeface="Arial" panose="020B0604020202020204" pitchFamily="34" charset="0"/>
              </a:rPr>
              <a:t>Hospital patients who received a hypoglycemic agent who had an adverse drug events with hypoglycemic agents</a:t>
            </a:r>
          </a:p>
          <a:p>
            <a:pPr marL="1143000" marR="0" lvl="2" indent="-228600" algn="l" defTabSz="933237" rtl="0" eaLnBrk="1" fontAlgn="auto" latinLnBrk="0" hangingPunct="1">
              <a:lnSpc>
                <a:spcPct val="100000"/>
              </a:lnSpc>
              <a:spcBef>
                <a:spcPts val="0"/>
              </a:spcBef>
              <a:spcAft>
                <a:spcPts val="0"/>
              </a:spcAft>
              <a:buClrTx/>
              <a:buSzTx/>
              <a:buFont typeface="+mj-lt"/>
              <a:buAutoNum type="arabicPeriod"/>
              <a:tabLst/>
              <a:defRPr/>
            </a:pPr>
            <a:r>
              <a:rPr lang="en-US" b="0" dirty="0">
                <a:latin typeface="Arial" panose="020B0604020202020204" pitchFamily="34" charset="0"/>
                <a:cs typeface="Arial" panose="020B0604020202020204" pitchFamily="34" charset="0"/>
              </a:rPr>
              <a:t>Adverse drug event with IV heparin in adult hospital patients who received an anticoagulant</a:t>
            </a:r>
          </a:p>
          <a:p>
            <a:pPr marL="1143000" marR="0" lvl="2" indent="-228600" algn="l" defTabSz="933237" rtl="0" eaLnBrk="1" fontAlgn="auto" latinLnBrk="0" hangingPunct="1">
              <a:lnSpc>
                <a:spcPct val="100000"/>
              </a:lnSpc>
              <a:spcBef>
                <a:spcPts val="0"/>
              </a:spcBef>
              <a:spcAft>
                <a:spcPts val="0"/>
              </a:spcAft>
              <a:buClrTx/>
              <a:buSzTx/>
              <a:buFont typeface="+mj-lt"/>
              <a:buAutoNum type="arabicPeriod"/>
              <a:tabLst/>
              <a:defRPr/>
            </a:pPr>
            <a:r>
              <a:rPr lang="en-US" b="0" dirty="0">
                <a:latin typeface="Arial" panose="020B0604020202020204" pitchFamily="34" charset="0"/>
                <a:cs typeface="Arial" panose="020B0604020202020204" pitchFamily="34" charset="0"/>
              </a:rPr>
              <a:t>Mechanical adverse events in adult patients receiving central venous catheter placement</a:t>
            </a:r>
          </a:p>
          <a:p>
            <a:pPr marL="628650" marR="0" lvl="1"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Not Changing:</a:t>
            </a:r>
          </a:p>
          <a:p>
            <a:pPr marL="1143000" lvl="2" indent="-228600" defTabSz="933237">
              <a:buFont typeface="+mj-lt"/>
              <a:buAutoNum type="arabicPeriod"/>
              <a:defRPr/>
            </a:pPr>
            <a:r>
              <a:rPr lang="en-US" b="0" dirty="0">
                <a:latin typeface="Arial" panose="020B0604020202020204" pitchFamily="34" charset="0"/>
                <a:cs typeface="Arial" panose="020B0604020202020204" pitchFamily="34" charset="0"/>
              </a:rPr>
              <a:t>Adult surgery patients with catheter-associated urinary tract infection</a:t>
            </a:r>
          </a:p>
          <a:p>
            <a:pPr marL="1143000" lvl="2" indent="-228600" defTabSz="933237">
              <a:buFont typeface="+mj-lt"/>
              <a:buAutoNum type="arabicPeriod"/>
              <a:defRPr/>
            </a:pPr>
            <a:r>
              <a:rPr lang="en-US" b="0" dirty="0">
                <a:latin typeface="Arial" panose="020B0604020202020204" pitchFamily="34" charset="0"/>
                <a:cs typeface="Arial" panose="020B0604020202020204" pitchFamily="34" charset="0"/>
              </a:rPr>
              <a:t>Adult surgery patients with postoperative pneumonia events</a:t>
            </a:r>
          </a:p>
          <a:p>
            <a:pPr marL="1143000" lvl="2" indent="-228600" defTabSz="933237">
              <a:buFont typeface="+mj-lt"/>
              <a:buAutoNum type="arabicPeriod"/>
              <a:defRPr/>
            </a:pPr>
            <a:r>
              <a:rPr lang="en-US" b="0" dirty="0">
                <a:latin typeface="Arial" panose="020B0604020202020204" pitchFamily="34" charset="0"/>
                <a:cs typeface="Arial" panose="020B0604020202020204" pitchFamily="34" charset="0"/>
              </a:rPr>
              <a:t>Adult surgery patients with postoperative venous thromboembolic events</a:t>
            </a:r>
          </a:p>
          <a:p>
            <a:pPr marL="1143000" lvl="2" indent="-228600" defTabSz="933237">
              <a:buFont typeface="+mj-lt"/>
              <a:buAutoNum type="arabicPeriod"/>
              <a:defRPr/>
            </a:pPr>
            <a:r>
              <a:rPr lang="en-US" b="0" dirty="0">
                <a:latin typeface="Arial" panose="020B0604020202020204" pitchFamily="34" charset="0"/>
                <a:cs typeface="Arial" panose="020B0604020202020204" pitchFamily="34" charset="0"/>
              </a:rPr>
              <a:t>Hospital patients with an anticoagulant-related adverse drug event to low-molecular-weight heparin (LMWH) and factor Xa inhibitor</a:t>
            </a:r>
          </a:p>
          <a:p>
            <a:pPr marL="1143000" lvl="2" indent="-228600" defTabSz="933237">
              <a:buFont typeface="+mj-lt"/>
              <a:buAutoNum type="arabicPeriod"/>
              <a:defRPr/>
            </a:pPr>
            <a:r>
              <a:rPr lang="en-US" b="0" dirty="0">
                <a:latin typeface="Arial" panose="020B0604020202020204" pitchFamily="34" charset="0"/>
                <a:cs typeface="Arial" panose="020B0604020202020204" pitchFamily="34" charset="0"/>
              </a:rPr>
              <a:t>Hospital patients with an anticoagulant-related adverse drug event to warfarin</a:t>
            </a:r>
          </a:p>
          <a:p>
            <a:pPr marL="1143000" lvl="2" indent="-228600" defTabSz="933237">
              <a:buFont typeface="+mj-lt"/>
              <a:buAutoNum type="arabicPeriod"/>
              <a:defRPr/>
            </a:pPr>
            <a:r>
              <a:rPr lang="en-US" b="0" dirty="0">
                <a:latin typeface="Arial" panose="020B0604020202020204" pitchFamily="34" charset="0"/>
                <a:cs typeface="Arial" panose="020B0604020202020204" pitchFamily="34" charset="0"/>
              </a:rPr>
              <a:t>Inpatient adverse events in adults receiving hip joint replacement due to degenerative conditions</a:t>
            </a:r>
          </a:p>
          <a:p>
            <a:pPr marL="1143000" lvl="2" indent="-228600" defTabSz="933237">
              <a:buFont typeface="+mj-lt"/>
              <a:buAutoNum type="arabicPeriod"/>
              <a:defRPr/>
            </a:pPr>
            <a:r>
              <a:rPr lang="en-US" b="0" dirty="0">
                <a:latin typeface="Arial" panose="020B0604020202020204" pitchFamily="34" charset="0"/>
                <a:cs typeface="Arial" panose="020B0604020202020204" pitchFamily="34" charset="0"/>
              </a:rPr>
              <a:t>Inpatient adverse events in adults receiving hip joint replacement due to fracture</a:t>
            </a:r>
          </a:p>
          <a:p>
            <a:pPr marL="1143000" lvl="2" indent="-228600" defTabSz="933237">
              <a:buFont typeface="+mj-lt"/>
              <a:buAutoNum type="arabicPeriod"/>
              <a:defRPr/>
            </a:pPr>
            <a:r>
              <a:rPr lang="en-US" b="0" dirty="0">
                <a:latin typeface="Arial" panose="020B0604020202020204" pitchFamily="34" charset="0"/>
                <a:cs typeface="Arial" panose="020B0604020202020204" pitchFamily="34" charset="0"/>
              </a:rPr>
              <a:t>Inpatient adverse events in adults receiving knee replacement</a:t>
            </a:r>
          </a:p>
          <a:p>
            <a:pPr marL="1143000" lvl="2" indent="-228600" defTabSz="933237">
              <a:buFont typeface="+mj-lt"/>
              <a:buAutoNum type="arabicPeriod"/>
              <a:defRPr/>
            </a:pPr>
            <a:r>
              <a:rPr lang="en-US" b="0" dirty="0">
                <a:latin typeface="Arial" panose="020B0604020202020204" pitchFamily="34" charset="0"/>
                <a:cs typeface="Arial" panose="020B0604020202020204" pitchFamily="34" charset="0"/>
              </a:rPr>
              <a:t>Long-stay nursing home patients experiencing one or more falls with major injury</a:t>
            </a:r>
          </a:p>
          <a:p>
            <a:pPr marL="914400" lvl="2" indent="0" defTabSz="933237">
              <a:buFont typeface="Arial" panose="020B0604020202020204" pitchFamily="34" charset="0"/>
              <a:buNone/>
              <a:defRPr/>
            </a:pPr>
            <a:endParaRPr lang="en-US" b="0" dirty="0">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Process Measures:</a:t>
            </a:r>
          </a:p>
          <a:p>
            <a:pPr marL="628650" lvl="1"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Improving:</a:t>
            </a:r>
          </a:p>
          <a:p>
            <a:pPr marL="1143000" lvl="2" indent="-228600" defTabSz="933237">
              <a:buFont typeface="+mj-lt"/>
              <a:buAutoNum type="arabicPeriod"/>
              <a:defRPr/>
            </a:pPr>
            <a:r>
              <a:rPr lang="en-US" b="0" dirty="0">
                <a:latin typeface="Arial" panose="020B0604020202020204" pitchFamily="34" charset="0"/>
                <a:cs typeface="Arial" panose="020B0604020202020204" pitchFamily="34" charset="0"/>
              </a:rPr>
              <a:t>Adults age 65 and over who received in the calendar year at least 1 of 11 prescription medications that should be avoided in older adults</a:t>
            </a:r>
          </a:p>
          <a:p>
            <a:pPr marL="1143000" lvl="2" indent="-228600" defTabSz="933237">
              <a:buFont typeface="+mj-lt"/>
              <a:buAutoNum type="arabicPeriod"/>
              <a:defRPr/>
            </a:pPr>
            <a:r>
              <a:rPr lang="en-US" b="0" dirty="0">
                <a:latin typeface="Arial" panose="020B0604020202020204" pitchFamily="34" charset="0"/>
                <a:cs typeface="Arial" panose="020B0604020202020204" pitchFamily="34" charset="0"/>
              </a:rPr>
              <a:t>Adults age 65 and over who received in the calendar year at least 1 of 33 potentially inappropriate prescription medications for older adults</a:t>
            </a:r>
          </a:p>
          <a:p>
            <a:pPr marL="1143000" marR="0" lvl="2" indent="-228600" algn="l" defTabSz="933237" rtl="0" eaLnBrk="1" fontAlgn="auto" latinLnBrk="0" hangingPunct="1">
              <a:lnSpc>
                <a:spcPct val="100000"/>
              </a:lnSpc>
              <a:spcBef>
                <a:spcPts val="0"/>
              </a:spcBef>
              <a:spcAft>
                <a:spcPts val="0"/>
              </a:spcAft>
              <a:buClrTx/>
              <a:buSzTx/>
              <a:buFont typeface="+mj-lt"/>
              <a:buAutoNum type="arabicPeriod"/>
              <a:tabLst/>
              <a:defRPr/>
            </a:pPr>
            <a:r>
              <a:rPr lang="en-US" b="0" dirty="0">
                <a:latin typeface="Arial" panose="020B0604020202020204" pitchFamily="34" charset="0"/>
                <a:cs typeface="Arial" panose="020B0604020202020204" pitchFamily="34" charset="0"/>
              </a:rPr>
              <a:t>Low-risk, long-stay nursing home residents with a catheter inserted and left in the bladder</a:t>
            </a:r>
          </a:p>
          <a:p>
            <a:pPr marL="1143000" lvl="2" indent="-228600" defTabSz="933237">
              <a:buFont typeface="+mj-lt"/>
              <a:buAutoNum type="arabicPeriod"/>
              <a:defRPr/>
            </a:pPr>
            <a:r>
              <a:rPr lang="en-US" b="0" dirty="0">
                <a:latin typeface="Arial" panose="020B0604020202020204" pitchFamily="34" charset="0"/>
                <a:cs typeface="Arial" panose="020B0604020202020204" pitchFamily="34" charset="0"/>
              </a:rPr>
              <a:t>Adults who reported a home health provider talking with them about how to set up their home so they can move around safely when they first started getting home health care</a:t>
            </a:r>
          </a:p>
          <a:p>
            <a:pPr marL="628650" lvl="1"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Not Changing:</a:t>
            </a:r>
          </a:p>
          <a:p>
            <a:pPr marL="1143000" marR="0" lvl="2" indent="-228600" algn="l" defTabSz="933237" rtl="0" eaLnBrk="1" fontAlgn="auto" latinLnBrk="0" hangingPunct="1">
              <a:lnSpc>
                <a:spcPct val="100000"/>
              </a:lnSpc>
              <a:spcBef>
                <a:spcPts val="0"/>
              </a:spcBef>
              <a:spcAft>
                <a:spcPts val="0"/>
              </a:spcAft>
              <a:buClrTx/>
              <a:buSzTx/>
              <a:buFont typeface="+mj-lt"/>
              <a:buAutoNum type="arabicPeriod"/>
              <a:tabLst/>
              <a:defRPr/>
            </a:pPr>
            <a:r>
              <a:rPr lang="en-US" b="0" dirty="0">
                <a:latin typeface="Arial" panose="020B0604020202020204" pitchFamily="34" charset="0"/>
                <a:cs typeface="Arial" panose="020B0604020202020204" pitchFamily="34" charset="0"/>
              </a:rPr>
              <a:t>Adults who reported that home health providers talked with them about the purpose for taking their new or changed prescription medicines in the last 2 months of care</a:t>
            </a:r>
          </a:p>
          <a:p>
            <a:pPr marL="1143000" marR="0" lvl="2" indent="-228600" algn="l" defTabSz="933237" rtl="0" eaLnBrk="1" fontAlgn="auto" latinLnBrk="0" hangingPunct="1">
              <a:lnSpc>
                <a:spcPct val="100000"/>
              </a:lnSpc>
              <a:spcBef>
                <a:spcPts val="0"/>
              </a:spcBef>
              <a:spcAft>
                <a:spcPts val="0"/>
              </a:spcAft>
              <a:buClrTx/>
              <a:buSzTx/>
              <a:buFont typeface="+mj-lt"/>
              <a:buAutoNum type="arabicPeriod"/>
              <a:tabLst/>
              <a:defRPr/>
            </a:pPr>
            <a:r>
              <a:rPr lang="en-US" b="0" dirty="0">
                <a:latin typeface="Arial" panose="020B0604020202020204" pitchFamily="34" charset="0"/>
                <a:cs typeface="Arial" panose="020B0604020202020204" pitchFamily="34" charset="0"/>
              </a:rPr>
              <a:t>Adults who reported that home health providers talked with them about when to take medicines in the last 2 months of care</a:t>
            </a:r>
          </a:p>
          <a:p>
            <a:pPr marL="1143000" lvl="2" indent="-228600" defTabSz="933237">
              <a:buFont typeface="+mj-lt"/>
              <a:buAutoNum type="arabicPeriod"/>
              <a:defRPr/>
            </a:pPr>
            <a:r>
              <a:rPr lang="en-US" b="0" dirty="0">
                <a:latin typeface="Arial" panose="020B0604020202020204" pitchFamily="34" charset="0"/>
                <a:cs typeface="Arial" panose="020B0604020202020204" pitchFamily="34" charset="0"/>
              </a:rPr>
              <a:t>Adult home health patients age 18 and over who reported that home health providers talked with them about the side effects of medicines in the last 2 months of care</a:t>
            </a:r>
          </a:p>
          <a:p>
            <a:pPr marL="1143000" lvl="2" indent="-228600" defTabSz="933237">
              <a:buFont typeface="+mj-lt"/>
              <a:buAutoNum type="arabicPeriod"/>
              <a:defRPr/>
            </a:pPr>
            <a:r>
              <a:rPr lang="en-US" b="0" dirty="0">
                <a:latin typeface="Arial" panose="020B0604020202020204" pitchFamily="34" charset="0"/>
                <a:cs typeface="Arial" panose="020B0604020202020204" pitchFamily="34" charset="0"/>
              </a:rPr>
              <a:t>Adults who reported that home health providers talked with them about when to take medicines in the last 2 months of care</a:t>
            </a:r>
          </a:p>
          <a:p>
            <a:pPr marL="628650" lvl="1"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Worsening:</a:t>
            </a:r>
          </a:p>
          <a:p>
            <a:pPr marL="1143000" marR="0" lvl="2" indent="-228600" algn="l" defTabSz="933237" rtl="0" eaLnBrk="1" fontAlgn="auto" latinLnBrk="0" hangingPunct="1">
              <a:lnSpc>
                <a:spcPct val="100000"/>
              </a:lnSpc>
              <a:spcBef>
                <a:spcPts val="0"/>
              </a:spcBef>
              <a:spcAft>
                <a:spcPts val="0"/>
              </a:spcAft>
              <a:buClrTx/>
              <a:buSzTx/>
              <a:buFont typeface="+mj-lt"/>
              <a:buAutoNum type="arabicPeriod"/>
              <a:tabLst/>
              <a:defRPr/>
            </a:pPr>
            <a:r>
              <a:rPr lang="en-US" b="0" dirty="0">
                <a:latin typeface="Arial" panose="020B0604020202020204" pitchFamily="34" charset="0"/>
                <a:cs typeface="Arial" panose="020B0604020202020204" pitchFamily="34" charset="0"/>
              </a:rPr>
              <a:t>Adults who reported a home health provider talking with them about all the prescription and over-the-counter medicines they were taking when they first started getting home health care</a:t>
            </a:r>
          </a:p>
          <a:p>
            <a:pPr marL="628650" lvl="1" indent="-171450" defTabSz="933237">
              <a:buFont typeface="Arial" panose="020B0604020202020204" pitchFamily="34" charset="0"/>
              <a:buChar char="•"/>
              <a:defRPr/>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33237">
              <a:defRPr/>
            </a:pPr>
            <a:fld id="{C0F596C6-1807-4ED1-A2A6-17F710C0A291}" type="slidenum">
              <a:rPr lang="en-US">
                <a:solidFill>
                  <a:prstClr val="black"/>
                </a:solidFill>
                <a:latin typeface="Calibri"/>
              </a:rPr>
              <a:pPr defTabSz="933237">
                <a:defRPr/>
              </a:pPr>
              <a:t>14</a:t>
            </a:fld>
            <a:endParaRPr lang="en-US" dirty="0">
              <a:solidFill>
                <a:prstClr val="black"/>
              </a:solidFill>
              <a:latin typeface="Calibri"/>
            </a:endParaRPr>
          </a:p>
        </p:txBody>
      </p:sp>
    </p:spTree>
    <p:extLst>
      <p:ext uri="{BB962C8B-B14F-4D97-AF65-F5344CB8AC3E}">
        <p14:creationId xmlns:p14="http://schemas.microsoft.com/office/powerpoint/2010/main" val="3906045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Improvement is not concentrated in one aspect of care but is spread over multiple aspects of care.</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Findings</a:t>
            </a:r>
            <a:r>
              <a:rPr lang="en-US" dirty="0">
                <a:latin typeface="Arial" panose="020B0604020202020204" pitchFamily="34" charset="0"/>
                <a:cs typeface="Arial" panose="020B0604020202020204" pitchFamily="34" charset="0"/>
              </a:rPr>
              <a:t>: </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Four out of five (80%) Supportive and Palliative Care measures were improving, as were three-quarters (75%) of Other Patient Safety measures and nearly two-thirds (60%) of Complications of Medication measures. Just 1 of 6 (17%) Surgical Care measures and 1 of 6 (17%) Home Health Communication measures were improving. </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Home Health Communication is the only area in which any measure </a:t>
            </a:r>
            <a:r>
              <a:rPr lang="en-US" strike="noStrike" dirty="0">
                <a:latin typeface="Arial" panose="020B0604020202020204" pitchFamily="34" charset="0"/>
                <a:cs typeface="Arial" panose="020B0604020202020204" pitchFamily="34" charset="0"/>
              </a:rPr>
              <a:t>was</a:t>
            </a:r>
            <a:r>
              <a:rPr lang="en-US" dirty="0">
                <a:latin typeface="Arial" panose="020B0604020202020204" pitchFamily="34" charset="0"/>
                <a:cs typeface="Arial" panose="020B0604020202020204" pitchFamily="34" charset="0"/>
              </a:rPr>
              <a:t> worsening.</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The measure that was worsening is “Adults who reported a home health provider asking to see all the prescription and over-the-counter medicines they were taking when they first started getting home health care,” which declined from 78.8% in 2012 to 76.5% in 2018.</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Complications of Medication:</a:t>
            </a:r>
          </a:p>
          <a:p>
            <a:pPr marL="628650" lvl="1"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Improving:</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latin typeface="Arial" panose="020B0604020202020204" pitchFamily="34" charset="0"/>
                <a:cs typeface="Arial" panose="020B0604020202020204" pitchFamily="34" charset="0"/>
              </a:rPr>
              <a:t>Home health care patients whose management of oral medications improved</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latin typeface="Arial" panose="020B0604020202020204" pitchFamily="34" charset="0"/>
                <a:cs typeface="Arial" panose="020B0604020202020204" pitchFamily="34" charset="0"/>
              </a:rPr>
              <a:t>Hospital patients with an anticoagulant-related adverse drug event to low-molecular-weight heparin (LMWH) and factor </a:t>
            </a:r>
            <a:r>
              <a:rPr lang="en-US" b="0" dirty="0" err="1">
                <a:latin typeface="Arial" panose="020B0604020202020204" pitchFamily="34" charset="0"/>
                <a:cs typeface="Arial" panose="020B0604020202020204" pitchFamily="34" charset="0"/>
              </a:rPr>
              <a:t>Xa</a:t>
            </a:r>
            <a:r>
              <a:rPr lang="en-US" b="0" dirty="0">
                <a:latin typeface="Arial" panose="020B0604020202020204" pitchFamily="34" charset="0"/>
                <a:cs typeface="Arial" panose="020B0604020202020204" pitchFamily="34" charset="0"/>
              </a:rPr>
              <a:t> inhibitor</a:t>
            </a:r>
          </a:p>
          <a:p>
            <a:pPr marL="1143000" lvl="2" indent="-228600">
              <a:buFont typeface="+mj-lt"/>
              <a:buAutoNum type="arabicPeriod"/>
            </a:pPr>
            <a:r>
              <a:rPr lang="en-US" b="0" dirty="0">
                <a:latin typeface="Arial" panose="020B0604020202020204" pitchFamily="34" charset="0"/>
                <a:cs typeface="Arial" panose="020B0604020202020204" pitchFamily="34" charset="0"/>
              </a:rPr>
              <a:t>Adverse drug event with IV heparin in adult hospital patients who received an anticoagulant</a:t>
            </a:r>
          </a:p>
          <a:p>
            <a:pPr marL="628650" lvl="1" indent="-171450">
              <a:buFont typeface="Arial" panose="020B0604020202020204" pitchFamily="34" charset="0"/>
              <a:buChar char="•"/>
            </a:pPr>
            <a:r>
              <a:rPr lang="en-US" b="1" dirty="0">
                <a:latin typeface="Arial" panose="020B0604020202020204" pitchFamily="34" charset="0"/>
                <a:cs typeface="Arial" panose="020B0604020202020204" pitchFamily="34" charset="0"/>
              </a:rPr>
              <a:t>Not</a:t>
            </a:r>
            <a:r>
              <a:rPr lang="en-US" b="1" baseline="0" dirty="0">
                <a:latin typeface="Arial" panose="020B0604020202020204" pitchFamily="34" charset="0"/>
                <a:cs typeface="Arial" panose="020B0604020202020204" pitchFamily="34" charset="0"/>
              </a:rPr>
              <a:t> Changing:</a:t>
            </a:r>
            <a:endParaRPr lang="en-US" b="1" dirty="0">
              <a:latin typeface="Arial" panose="020B0604020202020204" pitchFamily="34" charset="0"/>
              <a:cs typeface="Arial" panose="020B0604020202020204" pitchFamily="34" charset="0"/>
            </a:endParaRP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latin typeface="Arial" panose="020B0604020202020204" pitchFamily="34" charset="0"/>
                <a:cs typeface="Arial" panose="020B0604020202020204" pitchFamily="34" charset="0"/>
              </a:rPr>
              <a:t>Hospital patients who received a hypoglycemic agent who had an adverse drug event with hypoglycemic agents</a:t>
            </a:r>
          </a:p>
          <a:p>
            <a:pPr marL="1143000" lvl="2" indent="-228600">
              <a:buFont typeface="+mj-lt"/>
              <a:buAutoNum type="arabicPeriod"/>
            </a:pPr>
            <a:r>
              <a:rPr lang="en-US" b="0" dirty="0">
                <a:latin typeface="Arial" panose="020B0604020202020204" pitchFamily="34" charset="0"/>
                <a:cs typeface="Arial" panose="020B0604020202020204" pitchFamily="34" charset="0"/>
              </a:rPr>
              <a:t>Hospital patients with an anticoagulant-related adverse drug event to warfarin</a:t>
            </a:r>
          </a:p>
          <a:p>
            <a:pPr marL="628650" lvl="1" indent="-171450">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Surgical Care: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Improving:</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latin typeface="Arial" panose="020B0604020202020204" pitchFamily="34" charset="0"/>
                <a:cs typeface="Arial" panose="020B0604020202020204" pitchFamily="34" charset="0"/>
              </a:rPr>
              <a:t>Home health care patients whose surgical wound was improved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Not</a:t>
            </a:r>
            <a:r>
              <a:rPr lang="en-US" b="1" baseline="0" dirty="0">
                <a:latin typeface="Arial" panose="020B0604020202020204" pitchFamily="34" charset="0"/>
                <a:cs typeface="Arial" panose="020B0604020202020204" pitchFamily="34" charset="0"/>
              </a:rPr>
              <a:t> Changing:</a:t>
            </a:r>
            <a:endParaRPr lang="en-US" b="1" dirty="0">
              <a:latin typeface="Arial" panose="020B0604020202020204" pitchFamily="34" charset="0"/>
              <a:cs typeface="Arial" panose="020B0604020202020204" pitchFamily="34" charset="0"/>
            </a:endParaRPr>
          </a:p>
          <a:p>
            <a:pPr marL="1143000" lvl="2" indent="-228600">
              <a:buFont typeface="+mj-lt"/>
              <a:buAutoNum type="arabicPeriod"/>
            </a:pPr>
            <a:r>
              <a:rPr lang="en-US" b="0" dirty="0">
                <a:latin typeface="Arial" panose="020B0604020202020204" pitchFamily="34" charset="0"/>
                <a:cs typeface="Arial" panose="020B0604020202020204" pitchFamily="34" charset="0"/>
              </a:rPr>
              <a:t>Adult surgery patients with postoperative pneumonia events</a:t>
            </a:r>
          </a:p>
          <a:p>
            <a:pPr marL="1143000" lvl="2" indent="-228600">
              <a:buFont typeface="+mj-lt"/>
              <a:buAutoNum type="arabicPeriod"/>
            </a:pPr>
            <a:r>
              <a:rPr lang="en-US" b="0" dirty="0">
                <a:latin typeface="Arial" panose="020B0604020202020204" pitchFamily="34" charset="0"/>
                <a:cs typeface="Arial" panose="020B0604020202020204" pitchFamily="34" charset="0"/>
              </a:rPr>
              <a:t>Adult surgery patients with postoperative venous thromboembolic events</a:t>
            </a:r>
          </a:p>
          <a:p>
            <a:pPr marL="1143000" lvl="2" indent="-228600">
              <a:buFont typeface="+mj-lt"/>
              <a:buAutoNum type="arabicPeriod"/>
            </a:pPr>
            <a:r>
              <a:rPr lang="en-US" b="0" dirty="0">
                <a:latin typeface="Arial" panose="020B0604020202020204" pitchFamily="34" charset="0"/>
                <a:cs typeface="Arial" panose="020B0604020202020204" pitchFamily="34" charset="0"/>
              </a:rPr>
              <a:t>Inpatient adverse events in adults receiving hip joint replacement due to degenerative conditions</a:t>
            </a:r>
          </a:p>
          <a:p>
            <a:pPr marL="1143000" lvl="2" indent="-228600">
              <a:buFont typeface="+mj-lt"/>
              <a:buAutoNum type="arabicPeriod"/>
            </a:pPr>
            <a:r>
              <a:rPr lang="en-US" b="0" dirty="0">
                <a:latin typeface="Arial" panose="020B0604020202020204" pitchFamily="34" charset="0"/>
                <a:cs typeface="Arial" panose="020B0604020202020204" pitchFamily="34" charset="0"/>
              </a:rPr>
              <a:t>Inpatient adverse events in adults receiving hip joint replacement due to fracture</a:t>
            </a:r>
          </a:p>
          <a:p>
            <a:pPr marL="1143000" lvl="2" indent="-228600">
              <a:buFont typeface="+mj-lt"/>
              <a:buAutoNum type="arabicPeriod"/>
            </a:pPr>
            <a:r>
              <a:rPr lang="en-US" b="0" dirty="0">
                <a:latin typeface="Arial" panose="020B0604020202020204" pitchFamily="34" charset="0"/>
                <a:cs typeface="Arial" panose="020B0604020202020204" pitchFamily="34" charset="0"/>
              </a:rPr>
              <a:t>Inpatient adverse events in adults receiving knee replacement</a:t>
            </a: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Home Health Communication:</a:t>
            </a:r>
          </a:p>
          <a:p>
            <a:pPr marL="628650" lvl="1"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Improving:</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latin typeface="Arial" panose="020B0604020202020204" pitchFamily="34" charset="0"/>
                <a:cs typeface="Arial" panose="020B0604020202020204" pitchFamily="34" charset="0"/>
              </a:rPr>
              <a:t>Adults who reported a home health provider talking with them about how to set up their home so they can move around safely when they first started getting home health care</a:t>
            </a:r>
          </a:p>
          <a:p>
            <a:pPr marL="628650" lvl="1" indent="-171450">
              <a:buFont typeface="Arial" panose="020B0604020202020204" pitchFamily="34" charset="0"/>
              <a:buChar char="•"/>
            </a:pPr>
            <a:r>
              <a:rPr lang="en-US" b="1" dirty="0">
                <a:latin typeface="Arial" panose="020B0604020202020204" pitchFamily="34" charset="0"/>
                <a:cs typeface="Arial" panose="020B0604020202020204" pitchFamily="34" charset="0"/>
              </a:rPr>
              <a:t>Not Changing:</a:t>
            </a:r>
          </a:p>
          <a:p>
            <a:pPr marL="1143000" lvl="2" indent="-228600">
              <a:buFont typeface="+mj-lt"/>
              <a:buAutoNum type="arabicPeriod"/>
            </a:pPr>
            <a:r>
              <a:rPr lang="en-US" b="0" dirty="0">
                <a:latin typeface="Arial" panose="020B0604020202020204" pitchFamily="34" charset="0"/>
                <a:cs typeface="Arial" panose="020B0604020202020204" pitchFamily="34" charset="0"/>
              </a:rPr>
              <a:t>Adult home health patients age 18 and over who reported that home health providers talked with them about the side effects of medicines in the last 2 months of care</a:t>
            </a:r>
          </a:p>
          <a:p>
            <a:pPr marL="1143000" lvl="2" indent="-228600">
              <a:buFont typeface="+mj-lt"/>
              <a:buAutoNum type="arabicPeriod"/>
            </a:pPr>
            <a:r>
              <a:rPr lang="en-US" b="0" dirty="0">
                <a:latin typeface="Arial" panose="020B0604020202020204" pitchFamily="34" charset="0"/>
                <a:cs typeface="Arial" panose="020B0604020202020204" pitchFamily="34" charset="0"/>
              </a:rPr>
              <a:t>Adults who reported a home health provider asking to see all the prescription and over-the-counter medicines they were taking when they first started getting home health care</a:t>
            </a:r>
          </a:p>
          <a:p>
            <a:pPr marL="1143000" lvl="2" indent="-228600">
              <a:buFont typeface="+mj-lt"/>
              <a:buAutoNum type="arabicPeriod"/>
            </a:pPr>
            <a:r>
              <a:rPr lang="en-US" b="0" dirty="0">
                <a:latin typeface="Arial" panose="020B0604020202020204" pitchFamily="34" charset="0"/>
                <a:cs typeface="Arial" panose="020B0604020202020204" pitchFamily="34" charset="0"/>
              </a:rPr>
              <a:t>Adults who reported that home health providers talked with them about the purpose for taking their new or changed prescription medicines in the last 2 months of care</a:t>
            </a:r>
          </a:p>
          <a:p>
            <a:pPr marL="1143000" lvl="2" indent="-228600">
              <a:buFont typeface="+mj-lt"/>
              <a:buAutoNum type="arabicPeriod"/>
            </a:pPr>
            <a:r>
              <a:rPr lang="en-US" b="0" dirty="0">
                <a:latin typeface="Arial" panose="020B0604020202020204" pitchFamily="34" charset="0"/>
                <a:cs typeface="Arial" panose="020B0604020202020204" pitchFamily="34" charset="0"/>
              </a:rPr>
              <a:t>Adults who reported that home health providers talked with them about when to take medicines in the last 2 months of care</a:t>
            </a:r>
          </a:p>
          <a:p>
            <a:pPr marL="628650" lvl="1" indent="-171450">
              <a:buFont typeface="Arial" panose="020B0604020202020204" pitchFamily="34" charset="0"/>
              <a:buChar char="•"/>
            </a:pPr>
            <a:r>
              <a:rPr lang="en-US" b="1" dirty="0">
                <a:latin typeface="Arial" panose="020B0604020202020204" pitchFamily="34" charset="0"/>
                <a:cs typeface="Arial" panose="020B0604020202020204" pitchFamily="34" charset="0"/>
              </a:rPr>
              <a:t>Worsening:</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latin typeface="Arial" panose="020B0604020202020204" pitchFamily="34" charset="0"/>
                <a:cs typeface="Arial" panose="020B0604020202020204" pitchFamily="34" charset="0"/>
              </a:rPr>
              <a:t>Adults who reported a home health provider talking with them about all the prescription and over-the-counter medicines they were taking when they first started getting home health care</a:t>
            </a:r>
          </a:p>
          <a:p>
            <a:pPr marL="628650" lvl="1" indent="-171450">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Supportive and Palliative Care:</a:t>
            </a:r>
          </a:p>
          <a:p>
            <a:pPr marL="628650" lvl="1"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Improving:</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latin typeface="Arial" panose="020B0604020202020204" pitchFamily="34" charset="0"/>
                <a:cs typeface="Arial" panose="020B0604020202020204" pitchFamily="34" charset="0"/>
              </a:rPr>
              <a:t>Long-stay nursing home residents with a urinary tract infection</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latin typeface="Arial" panose="020B0604020202020204" pitchFamily="34" charset="0"/>
                <a:cs typeface="Arial" panose="020B0604020202020204" pitchFamily="34" charset="0"/>
              </a:rPr>
              <a:t>Short-stay nursing home patients with pressure ulcers that are new or worsened</a:t>
            </a:r>
          </a:p>
          <a:p>
            <a:pPr marL="1143000" lvl="2" indent="-228600">
              <a:buFont typeface="+mj-lt"/>
              <a:buAutoNum type="arabicPeriod"/>
            </a:pPr>
            <a:r>
              <a:rPr lang="en-US" b="0" dirty="0">
                <a:latin typeface="Arial" panose="020B0604020202020204" pitchFamily="34" charset="0"/>
                <a:cs typeface="Arial" panose="020B0604020202020204" pitchFamily="34" charset="0"/>
              </a:rPr>
              <a:t>Low-risk, long-stay nursing home residents with a catheter inserted and left in the bladder</a:t>
            </a:r>
          </a:p>
          <a:p>
            <a:pPr marL="1143000" lvl="2" indent="-228600">
              <a:buFont typeface="+mj-lt"/>
              <a:buAutoNum type="arabicPeriod"/>
            </a:pPr>
            <a:r>
              <a:rPr lang="en-US" b="0" dirty="0">
                <a:latin typeface="Arial" panose="020B0604020202020204" pitchFamily="34" charset="0"/>
                <a:cs typeface="Arial" panose="020B0604020202020204" pitchFamily="34" charset="0"/>
              </a:rPr>
              <a:t>High-risk, long-stay nursing home patients with pressure ulcers</a:t>
            </a:r>
          </a:p>
          <a:p>
            <a:pPr marL="628650" lvl="1" indent="-171450">
              <a:buFont typeface="Arial" panose="020B0604020202020204" pitchFamily="34" charset="0"/>
              <a:buChar char="•"/>
            </a:pPr>
            <a:r>
              <a:rPr lang="en-US" b="1" dirty="0">
                <a:latin typeface="Arial" panose="020B0604020202020204" pitchFamily="34" charset="0"/>
                <a:cs typeface="Arial" panose="020B0604020202020204" pitchFamily="34" charset="0"/>
              </a:rPr>
              <a:t>Not Changing:</a:t>
            </a:r>
          </a:p>
          <a:p>
            <a:pPr marL="1143000" lvl="2" indent="-228600">
              <a:buFont typeface="+mj-lt"/>
              <a:buAutoNum type="arabicPeriod"/>
            </a:pPr>
            <a:r>
              <a:rPr lang="en-US" b="0" dirty="0">
                <a:latin typeface="Arial" panose="020B0604020202020204" pitchFamily="34" charset="0"/>
                <a:cs typeface="Arial" panose="020B0604020202020204" pitchFamily="34" charset="0"/>
              </a:rPr>
              <a:t>Long-stay nursing home patients experiencing one or more falls with major injury</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Other Patient Safety </a:t>
            </a:r>
            <a:r>
              <a:rPr lang="en-US" dirty="0">
                <a:latin typeface="Arial" panose="020B0604020202020204" pitchFamily="34" charset="0"/>
                <a:cs typeface="Arial" panose="020B0604020202020204" pitchFamily="34" charset="0"/>
              </a:rPr>
              <a:t>(detailed sub-area in parentheses):</a:t>
            </a:r>
          </a:p>
          <a:p>
            <a:pPr marL="628650" lvl="1" indent="-171450">
              <a:buFont typeface="Arial" panose="020B0604020202020204" pitchFamily="34" charset="0"/>
              <a:buChar char="•"/>
            </a:pPr>
            <a:r>
              <a:rPr lang="en-US" sz="1200" b="1" u="none" kern="1200" dirty="0">
                <a:effectLst/>
                <a:latin typeface="Arial" panose="020B0604020202020204" pitchFamily="34" charset="0"/>
                <a:cs typeface="Arial" panose="020B0604020202020204" pitchFamily="34" charset="0"/>
              </a:rPr>
              <a:t>Improving:</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effectLst/>
                <a:latin typeface="Arial" panose="020B0604020202020204" pitchFamily="34" charset="0"/>
                <a:cs typeface="Arial" panose="020B0604020202020204" pitchFamily="34" charset="0"/>
              </a:rPr>
              <a:t>Adults age 65 and over who received in the calendar year at least 1 of 33 potentially inappropriate prescription medications for older adults (Inappropriate Treatment) </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effectLst/>
                <a:latin typeface="Arial" panose="020B0604020202020204" pitchFamily="34" charset="0"/>
                <a:cs typeface="Arial" panose="020B0604020202020204" pitchFamily="34" charset="0"/>
              </a:rPr>
              <a:t>Adults age 65 and over who received in the calendar year at least 1 of 11 prescription medications that should be avoided in older adults (Inappropriate Treatment) </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effectLst/>
                <a:latin typeface="Arial" panose="020B0604020202020204" pitchFamily="34" charset="0"/>
                <a:cs typeface="Arial" panose="020B0604020202020204" pitchFamily="34" charset="0"/>
              </a:rPr>
              <a:t>Mechanical adverse events in adult patients receiving central venous catheter placement (Other Complications of Hospital Care)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effectLst/>
                <a:latin typeface="Arial" panose="020B0604020202020204" pitchFamily="34" charset="0"/>
                <a:cs typeface="Arial" panose="020B0604020202020204" pitchFamily="34" charset="0"/>
              </a:rPr>
              <a:t>Not</a:t>
            </a:r>
            <a:r>
              <a:rPr lang="en-US" sz="1200" b="1" kern="1200" baseline="0" dirty="0">
                <a:effectLst/>
                <a:latin typeface="Arial" panose="020B0604020202020204" pitchFamily="34" charset="0"/>
                <a:cs typeface="Arial" panose="020B0604020202020204" pitchFamily="34" charset="0"/>
              </a:rPr>
              <a:t> Changing:</a:t>
            </a:r>
            <a:endParaRPr lang="en-US" sz="1200" b="1" kern="1200" dirty="0">
              <a:effectLst/>
              <a:latin typeface="Arial" panose="020B0604020202020204" pitchFamily="34" charset="0"/>
              <a:cs typeface="Arial" panose="020B0604020202020204" pitchFamily="34" charset="0"/>
            </a:endParaRPr>
          </a:p>
          <a:p>
            <a:pPr marL="1143000" lvl="2" indent="-228600">
              <a:buFont typeface="+mj-lt"/>
              <a:buAutoNum type="arabicPeriod"/>
            </a:pPr>
            <a:r>
              <a:rPr lang="en-US" sz="1200" u="none" kern="1200" dirty="0">
                <a:effectLst/>
                <a:latin typeface="Arial" panose="020B0604020202020204" pitchFamily="34" charset="0"/>
                <a:cs typeface="Arial" panose="020B0604020202020204" pitchFamily="34" charset="0"/>
              </a:rPr>
              <a:t>Adult surgery patients with catheter-associated urinary tract infection (Healthcare-Associated Infections) </a:t>
            </a:r>
          </a:p>
          <a:p>
            <a:pPr marL="1085850" lvl="2" indent="-171450">
              <a:buFont typeface="Arial" panose="020B0604020202020204" pitchFamily="34" charset="0"/>
              <a:buChar char="•"/>
            </a:pPr>
            <a:endParaRPr lang="en-US" sz="1200" kern="120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33237">
              <a:defRPr/>
            </a:pPr>
            <a:fld id="{C0F596C6-1807-4ED1-A2A6-17F710C0A291}" type="slidenum">
              <a:rPr lang="en-US">
                <a:solidFill>
                  <a:prstClr val="black"/>
                </a:solidFill>
                <a:latin typeface="Calibri"/>
              </a:rPr>
              <a:pPr defTabSz="933237">
                <a:defRPr/>
              </a:pPr>
              <a:t>15</a:t>
            </a:fld>
            <a:endParaRPr lang="en-US" dirty="0">
              <a:solidFill>
                <a:prstClr val="black"/>
              </a:solidFill>
              <a:latin typeface="Calibri"/>
            </a:endParaRPr>
          </a:p>
        </p:txBody>
      </p:sp>
    </p:spTree>
    <p:extLst>
      <p:ext uri="{BB962C8B-B14F-4D97-AF65-F5344CB8AC3E}">
        <p14:creationId xmlns:p14="http://schemas.microsoft.com/office/powerpoint/2010/main" val="3906045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09613"/>
            <a:ext cx="6259513" cy="4694237"/>
          </a:xfrm>
        </p:spPr>
      </p:sp>
      <p:sp>
        <p:nvSpPr>
          <p:cNvPr id="3" name="Notes Placeholder 2"/>
          <p:cNvSpPr>
            <a:spLocks noGrp="1"/>
          </p:cNvSpPr>
          <p:nvPr>
            <p:ph type="body" idx="1"/>
          </p:nvPr>
        </p:nvSpPr>
        <p:spPr>
          <a:xfrm>
            <a:off x="234103" y="5441945"/>
            <a:ext cx="6788997" cy="3740884"/>
          </a:xfrm>
          <a:prstGeom prst="rect">
            <a:avLst/>
          </a:prstGeom>
        </p:spPr>
        <p:txBody>
          <a:bodyPr>
            <a:noAutofit/>
          </a:bodyPr>
          <a:lstStyle/>
          <a:p>
            <a:pPr marL="177291" indent="-177291">
              <a:buFont typeface="Arial" panose="020B0604020202020204" pitchFamily="34" charset="0"/>
              <a:buChar char="•"/>
            </a:pPr>
            <a:r>
              <a:rPr lang="en-US" dirty="0">
                <a:latin typeface="Arial" panose="020B0604020202020204" pitchFamily="34" charset="0"/>
                <a:cs typeface="Arial" panose="020B0604020202020204" pitchFamily="34" charset="0"/>
              </a:rPr>
              <a:t>Measure years are from 2002, 2012, 2013, or 2014 through 2017 or 2018. </a:t>
            </a:r>
            <a:endParaRPr lang="en-US" strike="sngStrike" dirty="0">
              <a:latin typeface="Arial" panose="020B0604020202020204" pitchFamily="34" charset="0"/>
              <a:cs typeface="Arial" panose="020B0604020202020204" pitchFamily="34" charset="0"/>
            </a:endParaRPr>
          </a:p>
          <a:p>
            <a:pPr marL="177291" indent="-177291">
              <a:buFont typeface="Arial" panose="020B0604020202020204" pitchFamily="34" charset="0"/>
              <a:buChar char="•"/>
            </a:pPr>
            <a:r>
              <a:rPr lang="en-US" dirty="0">
                <a:latin typeface="Arial" panose="020B0604020202020204" pitchFamily="34" charset="0"/>
                <a:cs typeface="Arial" panose="020B0604020202020204" pitchFamily="34" charset="0"/>
              </a:rPr>
              <a:t>Improving measures are defined as rates of change that are positive and greater than 1% per year and are statistically significant.</a:t>
            </a:r>
          </a:p>
          <a:p>
            <a:pPr marL="177291" indent="-177291">
              <a:buFont typeface="Arial" panose="020B0604020202020204" pitchFamily="34" charset="0"/>
              <a:buChar char="•"/>
            </a:pPr>
            <a:r>
              <a:rPr lang="en-US" dirty="0">
                <a:latin typeface="Arial" panose="020B0604020202020204" pitchFamily="34" charset="0"/>
                <a:cs typeface="Arial" panose="020B0604020202020204" pitchFamily="34" charset="0"/>
              </a:rPr>
              <a:t>The measure of improvement is the average annual percentage change (APC). Rates are aligned so that positive change indicates improved care.</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pPr indent="-289327"/>
            <a:r>
              <a:rPr lang="en-US" b="1" dirty="0">
                <a:latin typeface="Arial" panose="020B0604020202020204" pitchFamily="34" charset="0"/>
                <a:cs typeface="Arial" panose="020B0604020202020204" pitchFamily="34" charset="0"/>
              </a:rPr>
              <a:t>Additional Improving Measures Ranked From Largest to Smallest Rate of Improvement:</a:t>
            </a:r>
            <a:endParaRPr lang="en-US"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Home health care patients whose management of oral medications improved </a:t>
            </a:r>
            <a:r>
              <a:rPr lang="en-US" b="0" u="none" dirty="0">
                <a:solidFill>
                  <a:schemeClr val="tx1"/>
                </a:solidFill>
                <a:latin typeface="Arial" panose="020B0604020202020204" pitchFamily="34" charset="0"/>
                <a:cs typeface="Arial" panose="020B0604020202020204" pitchFamily="34" charset="0"/>
              </a:rPr>
              <a:t>(OASIS)</a:t>
            </a:r>
            <a:endParaRPr lang="en-US"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Mechanical adverse events in adult patients receiving central venous catheter placement </a:t>
            </a:r>
            <a:r>
              <a:rPr lang="en-US" b="0" u="none" dirty="0">
                <a:solidFill>
                  <a:schemeClr val="tx1"/>
                </a:solidFill>
                <a:latin typeface="Arial" panose="020B0604020202020204" pitchFamily="34" charset="0"/>
                <a:cs typeface="Arial" panose="020B0604020202020204" pitchFamily="34" charset="0"/>
              </a:rPr>
              <a:t>(MPSMS)</a:t>
            </a:r>
            <a:endParaRPr lang="en-US"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Adults age 65 and over who received in the calendar year at least 1 of 11 prescription medications that should be avoided in older adults </a:t>
            </a:r>
            <a:r>
              <a:rPr lang="en-US" b="0" u="none" dirty="0">
                <a:solidFill>
                  <a:schemeClr val="tx1"/>
                </a:solidFill>
                <a:latin typeface="Arial" panose="020B0604020202020204" pitchFamily="34" charset="0"/>
                <a:cs typeface="Arial" panose="020B0604020202020204" pitchFamily="34" charset="0"/>
              </a:rPr>
              <a:t>(MEPS)</a:t>
            </a:r>
            <a:endParaRPr lang="en-US"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Home health care patients whose surgical wound was improved </a:t>
            </a:r>
            <a:r>
              <a:rPr lang="en-US" b="0" u="none" dirty="0">
                <a:solidFill>
                  <a:schemeClr val="tx1"/>
                </a:solidFill>
                <a:latin typeface="Arial" panose="020B0604020202020204" pitchFamily="34" charset="0"/>
                <a:cs typeface="Arial" panose="020B0604020202020204" pitchFamily="34" charset="0"/>
              </a:rPr>
              <a:t>(OASIS)</a:t>
            </a:r>
            <a:endParaRPr lang="en-US"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Low-risk, long-stay nursing home residents with a catheter inserted and left in the bladder </a:t>
            </a:r>
            <a:r>
              <a:rPr lang="en-US" b="0" u="none" dirty="0">
                <a:solidFill>
                  <a:schemeClr val="tx1"/>
                </a:solidFill>
                <a:latin typeface="Arial" panose="020B0604020202020204" pitchFamily="34" charset="0"/>
                <a:cs typeface="Arial" panose="020B0604020202020204" pitchFamily="34" charset="0"/>
              </a:rPr>
              <a:t>(MDS)</a:t>
            </a:r>
            <a:endParaRPr lang="en-US"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Adults age 65 and over who received in the calendar year at least 1 of 33 potentially inappropriate prescription medications for older adults (MEPS)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High-risk, long-stay nursing home patients with pressure ulcers </a:t>
            </a:r>
            <a:r>
              <a:rPr lang="en-US" b="0" u="none" dirty="0">
                <a:solidFill>
                  <a:schemeClr val="tx1"/>
                </a:solidFill>
                <a:latin typeface="Arial" panose="020B0604020202020204" pitchFamily="34" charset="0"/>
                <a:cs typeface="Arial" panose="020B0604020202020204" pitchFamily="34" charset="0"/>
              </a:rPr>
              <a:t>(MDS)</a:t>
            </a:r>
            <a:endParaRPr lang="en-US"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Adults who reported a home health provider talking with them about how to set up their home so they can move around safely when they first started getting home health care </a:t>
            </a:r>
            <a:r>
              <a:rPr lang="en-US" b="0" u="none" dirty="0">
                <a:solidFill>
                  <a:schemeClr val="tx1"/>
                </a:solidFill>
                <a:latin typeface="Arial" panose="020B0604020202020204" pitchFamily="34" charset="0"/>
                <a:cs typeface="Arial" panose="020B0604020202020204" pitchFamily="34" charset="0"/>
              </a:rPr>
              <a:t>(HHCAHPS)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049930-D2C4-4E37-9A99-49F1796CF0E9}" type="slidenum">
              <a:rPr lang="en-US" smtClean="0"/>
              <a:pPr/>
              <a:t>16</a:t>
            </a:fld>
            <a:endParaRPr lang="en-US" dirty="0"/>
          </a:p>
        </p:txBody>
      </p:sp>
    </p:spTree>
    <p:extLst>
      <p:ext uri="{BB962C8B-B14F-4D97-AF65-F5344CB8AC3E}">
        <p14:creationId xmlns:p14="http://schemas.microsoft.com/office/powerpoint/2010/main" val="2594491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291" indent="-177291">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Measure</a:t>
            </a:r>
            <a:r>
              <a:rPr lang="en-US" baseline="0" dirty="0">
                <a:solidFill>
                  <a:schemeClr val="tx1"/>
                </a:solidFill>
                <a:latin typeface="Arial" panose="020B0604020202020204" pitchFamily="34" charset="0"/>
                <a:cs typeface="Arial" panose="020B0604020202020204" pitchFamily="34" charset="0"/>
              </a:rPr>
              <a:t> years are from 2012, 2013, or 2014 through 2017 or 2018.</a:t>
            </a:r>
          </a:p>
          <a:p>
            <a:pPr marL="177291" indent="-177291">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Measures not changing are defined as rates of change that are </a:t>
            </a:r>
            <a:r>
              <a:rPr lang="en-US" dirty="0">
                <a:latin typeface="Arial" panose="020B0604020202020204" pitchFamily="34" charset="0"/>
                <a:cs typeface="Arial" panose="020B0604020202020204" pitchFamily="34" charset="0"/>
              </a:rPr>
              <a:t>no greater than 1% per year (positive or negative) or are not statistically significant</a:t>
            </a:r>
            <a:r>
              <a:rPr lang="en-US" b="0" dirty="0">
                <a:solidFill>
                  <a:schemeClr val="tx1"/>
                </a:solidFill>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b="0" dirty="0">
              <a:solidFill>
                <a:schemeClr val="tx1"/>
              </a:solidFill>
              <a:latin typeface="Arial" panose="020B0604020202020204" pitchFamily="34" charset="0"/>
              <a:cs typeface="Arial" panose="020B0604020202020204" pitchFamily="34" charset="0"/>
            </a:endParaRPr>
          </a:p>
          <a:p>
            <a:pPr indent="-289327"/>
            <a:endParaRPr lang="en-US" b="1" u="none"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17</a:t>
            </a:fld>
            <a:endParaRPr lang="en-US" dirty="0"/>
          </a:p>
        </p:txBody>
      </p:sp>
    </p:spTree>
    <p:extLst>
      <p:ext uri="{BB962C8B-B14F-4D97-AF65-F5344CB8AC3E}">
        <p14:creationId xmlns:p14="http://schemas.microsoft.com/office/powerpoint/2010/main" val="3891043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291" indent="-177291">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Measure</a:t>
            </a:r>
            <a:r>
              <a:rPr lang="en-US" baseline="0" dirty="0">
                <a:solidFill>
                  <a:schemeClr val="tx1"/>
                </a:solidFill>
                <a:latin typeface="Arial" panose="020B0604020202020204" pitchFamily="34" charset="0"/>
                <a:cs typeface="Arial" panose="020B0604020202020204" pitchFamily="34" charset="0"/>
              </a:rPr>
              <a:t> years are from 2012, 2013, or 2014 through 2017 or 2018.</a:t>
            </a:r>
          </a:p>
          <a:p>
            <a:pPr marL="177291" indent="-177291">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Measures not changing are defined as rates of change that are </a:t>
            </a:r>
            <a:r>
              <a:rPr lang="en-US" dirty="0">
                <a:latin typeface="Arial" panose="020B0604020202020204" pitchFamily="34" charset="0"/>
                <a:cs typeface="Arial" panose="020B0604020202020204" pitchFamily="34" charset="0"/>
              </a:rPr>
              <a:t>no greater than 1% per year (positive or negative) or are not statistically significant</a:t>
            </a:r>
            <a:r>
              <a:rPr lang="en-US" b="0" dirty="0">
                <a:solidFill>
                  <a:schemeClr val="tx1"/>
                </a:solidFill>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18</a:t>
            </a:fld>
            <a:endParaRPr lang="en-US" dirty="0"/>
          </a:p>
        </p:txBody>
      </p:sp>
    </p:spTree>
    <p:extLst>
      <p:ext uri="{BB962C8B-B14F-4D97-AF65-F5344CB8AC3E}">
        <p14:creationId xmlns:p14="http://schemas.microsoft.com/office/powerpoint/2010/main" val="2205853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sz="1200" kern="1200" dirty="0">
                <a:effectLst/>
                <a:latin typeface="Arial" panose="020B0604020202020204" pitchFamily="34" charset="0"/>
                <a:cs typeface="Arial" panose="020B0604020202020204" pitchFamily="34" charset="0"/>
              </a:rPr>
              <a:t>Worsening measures are defined as having rates of change that are negative, less than -1% per year, and statistically significant.</a:t>
            </a:r>
          </a:p>
          <a:p>
            <a:pPr marL="17498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percentage of adults who reported a home health provider asking to see all the prescription and over-the-counter medicines they were taking when they first started getting home health care declined from 78.8% in 2012 to 76.5% in 2018.</a:t>
            </a:r>
          </a:p>
          <a:p>
            <a:pPr marL="174982"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For trend and disparity analyses of the Home Health Consumer Assessment of Healthcare Providers and Systems (HHCAHPS) survey measure, see Slide 94. CAHPS® is a registered trademark of the Agency for Healthcare Research and Quality.</a:t>
            </a:r>
          </a:p>
        </p:txBody>
      </p:sp>
      <p:sp>
        <p:nvSpPr>
          <p:cNvPr id="4" name="Slide Number Placeholder 3"/>
          <p:cNvSpPr>
            <a:spLocks noGrp="1"/>
          </p:cNvSpPr>
          <p:nvPr>
            <p:ph type="sldNum" sz="quarter" idx="5"/>
          </p:nvPr>
        </p:nvSpPr>
        <p:spPr/>
        <p:txBody>
          <a:bodyPr/>
          <a:lstStyle/>
          <a:p>
            <a:fld id="{C0F596C6-1807-4ED1-A2A6-17F710C0A291}" type="slidenum">
              <a:rPr lang="en-US" smtClean="0"/>
              <a:pPr/>
              <a:t>19</a:t>
            </a:fld>
            <a:endParaRPr lang="en-US" dirty="0"/>
          </a:p>
        </p:txBody>
      </p:sp>
    </p:spTree>
    <p:extLst>
      <p:ext uri="{BB962C8B-B14F-4D97-AF65-F5344CB8AC3E}">
        <p14:creationId xmlns:p14="http://schemas.microsoft.com/office/powerpoint/2010/main" val="232375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latin typeface="Arial" panose="020B0604020202020204" pitchFamily="34" charset="0"/>
                <a:cs typeface="Arial" panose="020B0604020202020204" pitchFamily="34" charset="0"/>
              </a:rPr>
              <a:t>Table of Contents</a:t>
            </a:r>
          </a:p>
          <a:p>
            <a:pPr lvl="0"/>
            <a:r>
              <a:rPr lang="en-US" b="0" dirty="0">
                <a:latin typeface="Arial" panose="020B0604020202020204" pitchFamily="34" charset="0"/>
                <a:cs typeface="Arial" panose="020B0604020202020204" pitchFamily="34" charset="0"/>
              </a:rPr>
              <a:t>Introduction, slides 3-11</a:t>
            </a:r>
          </a:p>
          <a:p>
            <a:pPr lvl="0"/>
            <a:r>
              <a:rPr lang="en-US" dirty="0">
                <a:latin typeface="Arial" panose="020B0604020202020204" pitchFamily="34" charset="0"/>
                <a:cs typeface="Arial" panose="020B0604020202020204" pitchFamily="34" charset="0"/>
              </a:rPr>
              <a:t>Summary of Trends and Disparities, slides 12-22</a:t>
            </a:r>
          </a:p>
          <a:p>
            <a:pPr lvl="0"/>
            <a:r>
              <a:rPr lang="en-US" dirty="0">
                <a:latin typeface="Arial" panose="020B0604020202020204" pitchFamily="34" charset="0"/>
                <a:cs typeface="Arial" panose="020B0604020202020204" pitchFamily="34" charset="0"/>
              </a:rPr>
              <a:t>Hospital Setting, slides 23-69</a:t>
            </a:r>
          </a:p>
          <a:p>
            <a:pPr lvl="0"/>
            <a:r>
              <a:rPr lang="en-US" dirty="0">
                <a:latin typeface="Arial" panose="020B0604020202020204" pitchFamily="34" charset="0"/>
                <a:cs typeface="Arial" panose="020B0604020202020204" pitchFamily="34" charset="0"/>
              </a:rPr>
              <a:t>Ambulatory Setting, slides 70-77</a:t>
            </a:r>
          </a:p>
          <a:p>
            <a:pPr lvl="0"/>
            <a:r>
              <a:rPr lang="en-US" dirty="0">
                <a:latin typeface="Arial" panose="020B0604020202020204" pitchFamily="34" charset="0"/>
                <a:cs typeface="Arial" panose="020B0604020202020204" pitchFamily="34" charset="0"/>
              </a:rPr>
              <a:t>Nursing Home Setting, slides 78-89</a:t>
            </a:r>
          </a:p>
          <a:p>
            <a:pPr lvl="0"/>
            <a:r>
              <a:rPr lang="en-US" dirty="0">
                <a:latin typeface="Arial" panose="020B0604020202020204" pitchFamily="34" charset="0"/>
                <a:cs typeface="Arial" panose="020B0604020202020204" pitchFamily="34" charset="0"/>
              </a:rPr>
              <a:t>Home Health Setting, slides 90-94</a:t>
            </a:r>
          </a:p>
          <a:p>
            <a:pPr lvl="0"/>
            <a:r>
              <a:rPr lang="en-US" dirty="0">
                <a:latin typeface="Arial" panose="020B0604020202020204" pitchFamily="34" charset="0"/>
                <a:cs typeface="Arial" panose="020B0604020202020204" pitchFamily="34" charset="0"/>
              </a:rPr>
              <a:t>Patient Safety, Health Literacy, and Communication, slides 95-106</a:t>
            </a:r>
          </a:p>
          <a:p>
            <a:pPr lvl="0"/>
            <a:r>
              <a:rPr lang="en-US" dirty="0">
                <a:latin typeface="Arial" panose="020B0604020202020204" pitchFamily="34" charset="0"/>
                <a:cs typeface="Arial" panose="020B0604020202020204" pitchFamily="34" charset="0"/>
              </a:rPr>
              <a:t>Patient Safety Tools, Resources, and Programs Across Multiple Settings slides 107-120</a:t>
            </a:r>
          </a:p>
          <a:p>
            <a:pPr lvl="0"/>
            <a:r>
              <a:rPr lang="en-US" dirty="0">
                <a:latin typeface="Arial" panose="020B0604020202020204" pitchFamily="34" charset="0"/>
                <a:cs typeface="Arial" panose="020B0604020202020204" pitchFamily="34" charset="0"/>
              </a:rPr>
              <a:t>References, slides 121-129</a:t>
            </a:r>
          </a:p>
          <a:p>
            <a:pPr lvl="0"/>
            <a:r>
              <a:rPr lang="en-US" dirty="0">
                <a:latin typeface="Arial" panose="020B0604020202020204" pitchFamily="34" charset="0"/>
                <a:cs typeface="Arial" panose="020B0604020202020204" pitchFamily="34" charset="0"/>
              </a:rPr>
              <a:t>Appendix A: Data Analysis Methods,</a:t>
            </a:r>
            <a:r>
              <a:rPr lang="en-US" baseline="0" dirty="0">
                <a:latin typeface="Arial" panose="020B0604020202020204" pitchFamily="34" charset="0"/>
                <a:cs typeface="Arial" panose="020B0604020202020204" pitchFamily="34" charset="0"/>
              </a:rPr>
              <a:t> slides 130-137</a:t>
            </a:r>
            <a:endParaRPr lang="en-US" dirty="0">
              <a:latin typeface="Arial" panose="020B0604020202020204" pitchFamily="34" charset="0"/>
              <a:cs typeface="Arial" panose="020B0604020202020204" pitchFamily="34" charset="0"/>
            </a:endParaRPr>
          </a:p>
          <a:p>
            <a:pPr lvl="1"/>
            <a:endParaRPr lang="en-US" b="0" dirty="0">
              <a:latin typeface="Arial" panose="020B0604020202020204" pitchFamily="34" charset="0"/>
              <a:cs typeface="Arial" panose="020B0604020202020204" pitchFamily="34" charset="0"/>
            </a:endParaRPr>
          </a:p>
          <a:p>
            <a:pPr lvl="1"/>
            <a:endParaRPr lang="en-US" b="0" dirty="0">
              <a:latin typeface="Arial" panose="020B0604020202020204" pitchFamily="34" charset="0"/>
              <a:cs typeface="Arial" panose="020B0604020202020204" pitchFamily="34" charset="0"/>
            </a:endParaRPr>
          </a:p>
          <a:p>
            <a:pPr lvl="1"/>
            <a:endParaRPr lang="en-US" b="0" dirty="0">
              <a:latin typeface="Arial" panose="020B0604020202020204" pitchFamily="34" charset="0"/>
              <a:cs typeface="Arial" panose="020B0604020202020204" pitchFamily="34" charset="0"/>
            </a:endParaRPr>
          </a:p>
          <a:p>
            <a:pPr lvl="1"/>
            <a:endParaRPr lang="en-US" dirty="0"/>
          </a:p>
          <a:p>
            <a:pPr lvl="1"/>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a:t>
            </a:fld>
            <a:endParaRPr lang="en-US" dirty="0"/>
          </a:p>
        </p:txBody>
      </p:sp>
    </p:spTree>
    <p:extLst>
      <p:ext uri="{BB962C8B-B14F-4D97-AF65-F5344CB8AC3E}">
        <p14:creationId xmlns:p14="http://schemas.microsoft.com/office/powerpoint/2010/main" val="836530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Note: </a:t>
            </a:r>
            <a:r>
              <a:rPr lang="en-US" dirty="0">
                <a:latin typeface="Arial" panose="020B0604020202020204" pitchFamily="34" charset="0"/>
                <a:cs typeface="Arial" panose="020B0604020202020204" pitchFamily="34" charset="0"/>
              </a:rPr>
              <a:t>Numbers of measures differ across groups because of data limitations. </a:t>
            </a:r>
            <a:r>
              <a:rPr lang="en-US" b="0" baseline="0" dirty="0">
                <a:latin typeface="Arial" panose="020B0604020202020204" pitchFamily="34" charset="0"/>
                <a:cs typeface="Arial" panose="020B0604020202020204" pitchFamily="34" charset="0"/>
              </a:rPr>
              <a:t>The data shown here are from 2016 or later. This figure reflects the most current data year available and is not limited to measures that met the criteria for conducting a trend analysis (i.e., may include fewer than four data points). </a:t>
            </a:r>
            <a:r>
              <a:rPr lang="en-US" dirty="0">
                <a:latin typeface="Arial" panose="020B0604020202020204" pitchFamily="34" charset="0"/>
                <a:cs typeface="Arial" panose="020B0604020202020204" pitchFamily="34" charset="0"/>
              </a:rPr>
              <a:t>The absolute and relative differences between a selected group and its reference group are used to assess disparities. </a:t>
            </a:r>
          </a:p>
          <a:p>
            <a:endParaRPr lang="en-US" dirty="0">
              <a:latin typeface="Arial" panose="020B0604020202020204" pitchFamily="34" charset="0"/>
              <a:cs typeface="Arial" panose="020B0604020202020204" pitchFamily="34" charset="0"/>
            </a:endParaRPr>
          </a:p>
          <a:p>
            <a:pPr marL="354583" lvl="1" indent="-177291">
              <a:buFont typeface="Arial" panose="020B0604020202020204" pitchFamily="34" charset="0"/>
              <a:buChar char="•"/>
            </a:pPr>
            <a:r>
              <a:rPr lang="en-US" b="1" dirty="0">
                <a:latin typeface="Arial" panose="020B0604020202020204" pitchFamily="34" charset="0"/>
                <a:cs typeface="Arial" panose="020B0604020202020204" pitchFamily="34" charset="0"/>
              </a:rPr>
              <a:t>Better</a:t>
            </a:r>
            <a:r>
              <a:rPr lang="en-US" dirty="0">
                <a:latin typeface="Arial" panose="020B0604020202020204" pitchFamily="34" charset="0"/>
                <a:cs typeface="Arial" panose="020B0604020202020204" pitchFamily="34" charset="0"/>
              </a:rPr>
              <a:t> </a:t>
            </a:r>
            <a:r>
              <a:rPr lang="en-US" u="none" dirty="0">
                <a:latin typeface="Arial" panose="020B0604020202020204" pitchFamily="34" charset="0"/>
                <a:cs typeface="Arial" panose="020B0604020202020204" pitchFamily="34" charset="0"/>
              </a:rPr>
              <a:t>= Selected group received better quality of care than reference group. The absolute difference is statistically significant (</a:t>
            </a:r>
            <a:r>
              <a:rPr lang="en-US" i="1" u="none" dirty="0">
                <a:latin typeface="Arial" panose="020B0604020202020204" pitchFamily="34" charset="0"/>
                <a:cs typeface="Arial" panose="020B0604020202020204" pitchFamily="34" charset="0"/>
              </a:rPr>
              <a:t>p</a:t>
            </a:r>
            <a:r>
              <a:rPr lang="en-US" u="none" dirty="0">
                <a:latin typeface="Arial" panose="020B0604020202020204" pitchFamily="34" charset="0"/>
                <a:cs typeface="Arial" panose="020B0604020202020204" pitchFamily="34" charset="0"/>
              </a:rPr>
              <a:t> &lt;0.05) and the relative difference is equal to or larger than 10% and favors the selected group. </a:t>
            </a:r>
          </a:p>
          <a:p>
            <a:pPr marL="354583" lvl="1" indent="-177291">
              <a:buFont typeface="Arial" panose="020B0604020202020204" pitchFamily="34" charset="0"/>
              <a:buChar char="•"/>
            </a:pPr>
            <a:r>
              <a:rPr lang="en-US" b="1" u="none" dirty="0">
                <a:latin typeface="Arial" panose="020B0604020202020204" pitchFamily="34" charset="0"/>
                <a:cs typeface="Arial" panose="020B0604020202020204" pitchFamily="34" charset="0"/>
              </a:rPr>
              <a:t>Same</a:t>
            </a:r>
            <a:r>
              <a:rPr lang="en-US" u="none" dirty="0">
                <a:latin typeface="Arial" panose="020B0604020202020204" pitchFamily="34" charset="0"/>
                <a:cs typeface="Arial" panose="020B0604020202020204" pitchFamily="34" charset="0"/>
              </a:rPr>
              <a:t> = Selected group and reference group received about the same quality of care. The absolute difference is not statistically significant, or the relative difference is smaller than 10%. </a:t>
            </a:r>
          </a:p>
          <a:p>
            <a:pPr marL="354583" lvl="1" indent="-177291">
              <a:buFont typeface="Arial" panose="020B0604020202020204" pitchFamily="34" charset="0"/>
              <a:buChar char="•"/>
            </a:pPr>
            <a:r>
              <a:rPr lang="en-US" b="1" u="none" dirty="0">
                <a:latin typeface="Arial" panose="020B0604020202020204" pitchFamily="34" charset="0"/>
                <a:cs typeface="Arial" panose="020B0604020202020204" pitchFamily="34" charset="0"/>
              </a:rPr>
              <a:t>Worse</a:t>
            </a:r>
            <a:r>
              <a:rPr lang="en-US" u="none" dirty="0">
                <a:latin typeface="Arial" panose="020B0604020202020204" pitchFamily="34" charset="0"/>
                <a:cs typeface="Arial" panose="020B0604020202020204" pitchFamily="34" charset="0"/>
              </a:rPr>
              <a:t> = Selected group received worse quality of care than reference group. The absolute difference is statistically significant, and the relative difference is equal to or larger than 10% and favors the reference group.</a:t>
            </a:r>
            <a:endParaRPr lang="en-US" sz="600" dirty="0">
              <a:latin typeface="Arial" panose="020B0604020202020204" pitchFamily="34" charset="0"/>
              <a:cs typeface="Arial" panose="020B0604020202020204" pitchFamily="34" charset="0"/>
            </a:endParaRPr>
          </a:p>
          <a:p>
            <a:pPr marL="189643" indent="-18066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89643" indent="-180660">
              <a:buFont typeface="Arial" panose="020B0604020202020204" pitchFamily="34" charset="0"/>
              <a:buChar char="•"/>
            </a:pPr>
            <a:r>
              <a:rPr lang="en-US" dirty="0">
                <a:latin typeface="Arial" panose="020B0604020202020204" pitchFamily="34" charset="0"/>
                <a:cs typeface="Arial" panose="020B0604020202020204" pitchFamily="34" charset="0"/>
              </a:rPr>
              <a:t>People in poor households received worse care than people in high-income households for one-third (33%) of included patient safety measures.</a:t>
            </a:r>
          </a:p>
          <a:p>
            <a:pPr marL="189643" indent="-180660">
              <a:buFont typeface="Arial" panose="020B0604020202020204" pitchFamily="34" charset="0"/>
              <a:buChar char="•"/>
            </a:pPr>
            <a:r>
              <a:rPr lang="en-US" dirty="0">
                <a:latin typeface="Arial" panose="020B0604020202020204" pitchFamily="34" charset="0"/>
                <a:cs typeface="Arial" panose="020B0604020202020204" pitchFamily="34" charset="0"/>
              </a:rPr>
              <a:t>Blacks </a:t>
            </a:r>
            <a:r>
              <a:rPr lang="en-US" b="0" dirty="0">
                <a:latin typeface="Arial" panose="020B0604020202020204" pitchFamily="34" charset="0"/>
                <a:cs typeface="Arial" panose="020B0604020202020204" pitchFamily="34" charset="0"/>
              </a:rPr>
              <a:t>received worse care than Whites for nearly one-third (30%) of included patient safety measures. </a:t>
            </a:r>
            <a:endParaRPr lang="en-US" dirty="0">
              <a:latin typeface="Arial" panose="020B0604020202020204" pitchFamily="34" charset="0"/>
              <a:cs typeface="Arial" panose="020B0604020202020204" pitchFamily="34" charset="0"/>
            </a:endParaRPr>
          </a:p>
          <a:p>
            <a:pPr marL="189643" indent="-180660">
              <a:buFont typeface="Arial" panose="020B0604020202020204" pitchFamily="34" charset="0"/>
              <a:buChar char="•"/>
            </a:pPr>
            <a:r>
              <a:rPr lang="en-US" dirty="0">
                <a:latin typeface="Arial" panose="020B0604020202020204" pitchFamily="34" charset="0"/>
                <a:cs typeface="Arial" panose="020B0604020202020204" pitchFamily="34" charset="0"/>
              </a:rPr>
              <a:t>Asians received worse care than Whites for nearly one-fifth (19%) of </a:t>
            </a:r>
            <a:r>
              <a:rPr lang="en-US" b="0" dirty="0">
                <a:latin typeface="Arial" panose="020B0604020202020204" pitchFamily="34" charset="0"/>
                <a:cs typeface="Arial" panose="020B0604020202020204" pitchFamily="34" charset="0"/>
              </a:rPr>
              <a:t>included </a:t>
            </a:r>
            <a:r>
              <a:rPr lang="en-US" dirty="0">
                <a:latin typeface="Arial" panose="020B0604020202020204" pitchFamily="34" charset="0"/>
                <a:cs typeface="Arial" panose="020B0604020202020204" pitchFamily="34" charset="0"/>
              </a:rPr>
              <a:t>patient safety measures.</a:t>
            </a:r>
          </a:p>
          <a:p>
            <a:pPr marL="189643" indent="-180660">
              <a:buFont typeface="Arial" panose="020B0604020202020204" pitchFamily="34" charset="0"/>
              <a:buChar char="•"/>
            </a:pPr>
            <a:r>
              <a:rPr lang="en-US" b="0" dirty="0">
                <a:latin typeface="Arial" panose="020B0604020202020204" pitchFamily="34" charset="0"/>
                <a:cs typeface="Arial" panose="020B0604020202020204" pitchFamily="34" charset="0"/>
              </a:rPr>
              <a:t>American Indians and Alaska Natives </a:t>
            </a:r>
            <a:r>
              <a:rPr lang="en-US" dirty="0">
                <a:latin typeface="Arial" panose="020B0604020202020204" pitchFamily="34" charset="0"/>
                <a:cs typeface="Arial" panose="020B0604020202020204" pitchFamily="34" charset="0"/>
              </a:rPr>
              <a:t>(AI/ANs) received worse care than Whites for 15% of included patient safety measures.</a:t>
            </a:r>
          </a:p>
          <a:p>
            <a:pPr marL="189643" indent="-180660">
              <a:buFont typeface="Arial" panose="020B0604020202020204" pitchFamily="34" charset="0"/>
              <a:buChar char="•"/>
            </a:pPr>
            <a:r>
              <a:rPr lang="en-US" b="0" dirty="0">
                <a:latin typeface="Arial" panose="020B0604020202020204" pitchFamily="34" charset="0"/>
                <a:cs typeface="Arial" panose="020B0604020202020204" pitchFamily="34" charset="0"/>
              </a:rPr>
              <a:t>Native Hawaiians/Pacific Islanders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NHPIs) received worse care than Whites for </a:t>
            </a:r>
            <a:r>
              <a:rPr lang="en-US" b="0" dirty="0">
                <a:latin typeface="Arial" panose="020B0604020202020204" pitchFamily="34" charset="0"/>
                <a:cs typeface="Arial" panose="020B0604020202020204" pitchFamily="34" charset="0"/>
              </a:rPr>
              <a:t>nearly one-fifth</a:t>
            </a:r>
            <a:r>
              <a:rPr lang="en-US" dirty="0">
                <a:latin typeface="Arial" panose="020B0604020202020204" pitchFamily="34" charset="0"/>
                <a:cs typeface="Arial" panose="020B0604020202020204" pitchFamily="34" charset="0"/>
              </a:rPr>
              <a:t> (17%) of included patient safety measures.</a:t>
            </a:r>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Hispanics </a:t>
            </a:r>
            <a:r>
              <a:rPr lang="en-US" b="0" dirty="0">
                <a:latin typeface="Arial" panose="020B0604020202020204" pitchFamily="34" charset="0"/>
                <a:cs typeface="Arial" panose="020B0604020202020204" pitchFamily="34" charset="0"/>
              </a:rPr>
              <a:t>received worse care than Whites for </a:t>
            </a:r>
            <a:r>
              <a:rPr lang="en-US" dirty="0">
                <a:latin typeface="Arial" panose="020B0604020202020204" pitchFamily="34" charset="0"/>
                <a:cs typeface="Arial" panose="020B0604020202020204" pitchFamily="34" charset="0"/>
              </a:rPr>
              <a:t>15%</a:t>
            </a:r>
            <a:r>
              <a:rPr lang="en-US" b="0" dirty="0">
                <a:latin typeface="Arial" panose="020B0604020202020204" pitchFamily="34" charset="0"/>
                <a:cs typeface="Arial" panose="020B0604020202020204" pitchFamily="34" charset="0"/>
              </a:rPr>
              <a:t> of included patient safety measures.</a:t>
            </a:r>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latin typeface="Arial" panose="020B0604020202020204" pitchFamily="34" charset="0"/>
              <a:cs typeface="Arial" panose="020B0604020202020204" pitchFamily="34" charset="0"/>
            </a:endParaRPr>
          </a:p>
          <a:p>
            <a:pPr marL="898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latin typeface="Arial" panose="020B0604020202020204" pitchFamily="34" charset="0"/>
                <a:cs typeface="Arial" panose="020B0604020202020204" pitchFamily="34" charset="0"/>
              </a:rPr>
              <a:t>Measure List:</a:t>
            </a:r>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latin typeface="Arial" panose="020B0604020202020204" pitchFamily="34" charset="0"/>
              <a:cs typeface="Arial" panose="020B0604020202020204" pitchFamily="34" charset="0"/>
            </a:endParaRPr>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Poor vs. High Income Disparities: </a:t>
            </a:r>
          </a:p>
          <a:p>
            <a:pPr marL="63763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Same Performance:</a:t>
            </a:r>
          </a:p>
          <a:p>
            <a:pPr marL="1143000" lvl="2" indent="-228600">
              <a:buFont typeface="+mj-lt"/>
              <a:buAutoNum type="arabicPeriod"/>
            </a:pPr>
            <a:r>
              <a:rPr lang="en-US" sz="1200" kern="1200" dirty="0">
                <a:solidFill>
                  <a:schemeClr val="tx1"/>
                </a:solidFill>
                <a:effectLst/>
                <a:latin typeface="+mn-lt"/>
                <a:ea typeface="+mn-ea"/>
                <a:cs typeface="+mn-cs"/>
              </a:rPr>
              <a:t>Hospital admissions with central venous catheter-related bloodstream infection per 1,000 medical and surgical discharges of length 2 or more days, adults age 18 and over or obstetric admissions (HCUP)</a:t>
            </a:r>
          </a:p>
          <a:p>
            <a:pPr marL="1143000" lvl="2" indent="-228600">
              <a:buFont typeface="+mj-lt"/>
              <a:buAutoNum type="arabicPeriod"/>
            </a:pPr>
            <a:r>
              <a:rPr lang="en-US" sz="1200" kern="1200" dirty="0">
                <a:solidFill>
                  <a:schemeClr val="tx1"/>
                </a:solidFill>
                <a:effectLst/>
                <a:latin typeface="+mn-lt"/>
                <a:ea typeface="+mn-ea"/>
                <a:cs typeface="+mn-cs"/>
              </a:rPr>
              <a:t>Deaths per 1,000 elective-surgery admissions having developed specified complications of care during hospitalization, adults ages 18-89 or obstetric admissions (HCUP)</a:t>
            </a:r>
          </a:p>
          <a:p>
            <a:pPr marL="1143000" lvl="2" indent="-228600">
              <a:buFont typeface="+mj-lt"/>
              <a:buAutoNum type="arabicPeriod"/>
            </a:pPr>
            <a:r>
              <a:rPr lang="en-US" sz="1200" kern="1200" dirty="0">
                <a:solidFill>
                  <a:schemeClr val="tx1"/>
                </a:solidFill>
                <a:effectLst/>
                <a:latin typeface="+mn-lt"/>
                <a:ea typeface="+mn-ea"/>
                <a:cs typeface="+mn-cs"/>
              </a:rPr>
              <a:t>Postoperative pulmonary embolism (PE) or deep vein thrombosis (DVT) per 1,000 surgical hospital discharges, adults (HCUP)</a:t>
            </a:r>
          </a:p>
          <a:p>
            <a:pPr marL="1143000" lvl="2" indent="-228600">
              <a:buFont typeface="+mj-lt"/>
              <a:buAutoNum type="arabicPeriod"/>
            </a:pPr>
            <a:r>
              <a:rPr lang="en-US" sz="1200" kern="1200" dirty="0">
                <a:solidFill>
                  <a:schemeClr val="tx1"/>
                </a:solidFill>
                <a:effectLst/>
                <a:latin typeface="+mn-lt"/>
                <a:ea typeface="+mn-ea"/>
                <a:cs typeface="+mn-cs"/>
              </a:rPr>
              <a:t>Postoperative acute kidney injury requiring dialysis per 1,000 elective surgical hospital discharges, adults (HCUP)</a:t>
            </a:r>
          </a:p>
          <a:p>
            <a:pPr marL="1143000" lvl="2" indent="-228600">
              <a:buFont typeface="+mj-lt"/>
              <a:buAutoNum type="arabicPeriod"/>
            </a:pPr>
            <a:r>
              <a:rPr lang="en-US" sz="1200" kern="1200" dirty="0">
                <a:solidFill>
                  <a:schemeClr val="tx1"/>
                </a:solidFill>
                <a:effectLst/>
                <a:latin typeface="+mn-lt"/>
                <a:ea typeface="+mn-ea"/>
                <a:cs typeface="+mn-cs"/>
              </a:rPr>
              <a:t>Adults age 65 and over who received in the calendar year at least 1 of 33 potentially inappropriate prescription medications for older adults (MEPS)</a:t>
            </a:r>
          </a:p>
          <a:p>
            <a:pPr marL="1143000" lvl="2" indent="-228600">
              <a:buFont typeface="+mj-lt"/>
              <a:buAutoNum type="arabicPeriod"/>
            </a:pPr>
            <a:r>
              <a:rPr lang="en-US" sz="1200" kern="1200" dirty="0">
                <a:solidFill>
                  <a:schemeClr val="tx1"/>
                </a:solidFill>
                <a:effectLst/>
                <a:latin typeface="+mn-lt"/>
                <a:ea typeface="+mn-ea"/>
                <a:cs typeface="+mn-cs"/>
              </a:rPr>
              <a:t>Postoperative hip fracture per 1,000 surgical admissions who were not susceptible to falling, adults (HCUP)</a:t>
            </a:r>
          </a:p>
          <a:p>
            <a:pPr marL="1143000" lvl="2" indent="-228600">
              <a:buFont typeface="+mj-lt"/>
              <a:buAutoNum type="arabicPeriod"/>
            </a:pPr>
            <a:r>
              <a:rPr lang="en-US" sz="1200" kern="1200" dirty="0">
                <a:solidFill>
                  <a:schemeClr val="tx1"/>
                </a:solidFill>
                <a:effectLst/>
                <a:latin typeface="+mn-lt"/>
                <a:ea typeface="+mn-ea"/>
                <a:cs typeface="+mn-cs"/>
              </a:rPr>
              <a:t>Birth trauma - injury to neonate per 1,000 selected live births (HCUP)</a:t>
            </a:r>
          </a:p>
          <a:p>
            <a:pPr marL="1143000" lvl="2" indent="-228600">
              <a:buFont typeface="+mj-lt"/>
              <a:buAutoNum type="arabicPeriod"/>
            </a:pPr>
            <a:r>
              <a:rPr lang="en-US" sz="1200" kern="1200" dirty="0">
                <a:solidFill>
                  <a:schemeClr val="tx1"/>
                </a:solidFill>
                <a:effectLst/>
                <a:latin typeface="+mn-lt"/>
                <a:ea typeface="+mn-ea"/>
                <a:cs typeface="+mn-cs"/>
              </a:rPr>
              <a:t>Accidental puncture or laceration during procedure per 1,000 medical and surgical admissions, adults (HCUP)</a:t>
            </a:r>
          </a:p>
          <a:p>
            <a:pPr marL="1143000" lvl="2" indent="-228600">
              <a:buFont typeface="+mj-lt"/>
              <a:buAutoNum type="arabicPeriod"/>
            </a:pPr>
            <a:r>
              <a:rPr lang="en-US" sz="1200" kern="1200" dirty="0">
                <a:solidFill>
                  <a:schemeClr val="tx1"/>
                </a:solidFill>
                <a:effectLst/>
                <a:latin typeface="+mn-lt"/>
                <a:ea typeface="+mn-ea"/>
                <a:cs typeface="+mn-cs"/>
              </a:rPr>
              <a:t>Accidental puncture or laceration during procedure per 1,000 medical and surgical admissions, children (HCUP)</a:t>
            </a:r>
          </a:p>
          <a:p>
            <a:pPr marL="1143000" lvl="2" indent="-228600">
              <a:buFont typeface="+mj-lt"/>
              <a:buAutoNum type="arabicPeriod"/>
            </a:pPr>
            <a:r>
              <a:rPr lang="en-US" sz="1200" kern="1200" dirty="0">
                <a:solidFill>
                  <a:schemeClr val="tx1"/>
                </a:solidFill>
                <a:effectLst/>
                <a:latin typeface="+mn-lt"/>
                <a:ea typeface="+mn-ea"/>
                <a:cs typeface="+mn-cs"/>
              </a:rPr>
              <a:t>Hospital admissions with iatrogenic pneumothorax per 1,000 medical and surgical admissions, adults (HCUP)</a:t>
            </a:r>
          </a:p>
          <a:p>
            <a:pPr marL="63763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Worse Performance:</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dirty="0">
                <a:solidFill>
                  <a:schemeClr val="tx1"/>
                </a:solidFill>
                <a:effectLst/>
                <a:latin typeface="+mn-lt"/>
                <a:ea typeface="+mn-ea"/>
                <a:cs typeface="+mn-cs"/>
              </a:rPr>
              <a:t>Postoperative respiratory failure per 1,000 elective surgical hospital discharges, adults</a:t>
            </a:r>
            <a:r>
              <a:rPr lang="en-US" dirty="0"/>
              <a:t>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dirty="0">
                <a:solidFill>
                  <a:schemeClr val="tx1"/>
                </a:solidFill>
                <a:effectLst/>
                <a:latin typeface="+mn-lt"/>
                <a:ea typeface="+mn-ea"/>
                <a:cs typeface="+mn-cs"/>
              </a:rPr>
              <a:t>Reclosure of postoperative abdominal wound dehiscence per 1,000 abdominopelvic-surgery admissions of length 2 or more days, adults </a:t>
            </a:r>
            <a:r>
              <a:rPr lang="en-US" dirty="0"/>
              <a:t>(HCUP)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dirty="0">
                <a:solidFill>
                  <a:schemeClr val="tx1"/>
                </a:solidFill>
                <a:effectLst/>
                <a:latin typeface="+mn-lt"/>
                <a:ea typeface="+mn-ea"/>
                <a:cs typeface="+mn-cs"/>
              </a:rPr>
              <a:t>Deaths per 1,000 hospital admissions with expected low mortality</a:t>
            </a:r>
            <a:r>
              <a:rPr lang="en-US" dirty="0"/>
              <a:t>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dirty="0">
                <a:solidFill>
                  <a:schemeClr val="tx1"/>
                </a:solidFill>
                <a:effectLst/>
                <a:latin typeface="+mn-lt"/>
                <a:ea typeface="+mn-ea"/>
                <a:cs typeface="+mn-cs"/>
              </a:rPr>
              <a:t>Sepsis diagnoses per 1,000 elective-surgery admissions of length 4 or more days, adults</a:t>
            </a:r>
            <a:r>
              <a:rPr lang="en-US" dirty="0"/>
              <a:t>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dirty="0">
                <a:solidFill>
                  <a:schemeClr val="tx1"/>
                </a:solidFill>
                <a:effectLst/>
                <a:latin typeface="+mn-lt"/>
                <a:ea typeface="+mn-ea"/>
                <a:cs typeface="+mn-cs"/>
              </a:rPr>
              <a:t>Postoperative physiologic and metabolic derangements per 1,000 elective surgical hospital discharges, adults</a:t>
            </a:r>
            <a:r>
              <a:rPr lang="en-US" dirty="0"/>
              <a:t> (HCUP)</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Black vs. White Disparities: </a:t>
            </a:r>
          </a:p>
          <a:p>
            <a:pPr marL="63763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Better Performance:</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Long-stay nursing home patients experiencing one or more falls with major injury (MDS)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Postoperative hip fracture per 1,000 surgical admissions who were not susceptible to falling, adults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a home health provider asking to see all the prescription and over-the-counter medicines they were taking when they first started getting home health care (HHCAHPS)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Long-stay nursing home residents with a urinary tract infection (MDS)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Birth trauma - injury to neonate per 1,000 selected live births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Hospital admissions with iatrogenic pneumothorax per 1,000 medical and surgical admissions, adults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a home health provider talking with them about all the prescription and over-the-counter medicines they were taking when they first started getting home health care (HHCAHPS)</a:t>
            </a:r>
          </a:p>
          <a:p>
            <a:pPr marL="63763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Same Performance: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Accidental puncture or laceration during procedure per 1,000 medical and surgical admissions, children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age 65 and over who received in the calendar year at least 1 of 33 potentially inappropriate prescription medications for older adults (MEPS)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Adverse drug event with IV heparin in adult hospital patients who received an anticoagulant (MPSMS)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Reclosure of postoperative abdominal wound dehiscence per 1,000 abdominopelvic-surgery admissions of length 2 or more days, adults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Accidental puncture or laceration during procedure per 1,000 medical and surgical admissions, adults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that home health providers talked with them about when to take medicines in the last 2 months of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Deaths per 1,000 hospital admissions with expected low mortality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 home health patients age 18 and over who reported that home health providers talked with them about the side effects of medicines in the last 2 months of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Home health patients whose management of oral medications improved (OASIS)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Deaths per 1,000 elective-surgery admissions having developed specified complications of care during hospitalization, adults ages 18-89 or obstetric admissions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that home health providers talked with them about the purpose for taking their new or changed prescription medicines in the last 2 months of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Low-risk, long-stay nursing home residents with a catheter inserted and left in the bladder (MDS)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Hospital patients who received a hypoglycemic agent who had an adverse drug event with hypoglycemic agents (MPSMS)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age 65 and over who received in the calendar year at least 1 of 11 prescription medications that should be avoided in older adults (MEPS)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 surgery patients with catheter-associated urinary tract infection (MPSMS)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Hospital patients with an anticoagulant-related adverse drug event to low-molecular-weight heparin (LMWH) and factor </a:t>
            </a:r>
            <a:r>
              <a:rPr lang="en-US" dirty="0" err="1"/>
              <a:t>Xa</a:t>
            </a:r>
            <a:r>
              <a:rPr lang="en-US" dirty="0"/>
              <a:t> (MPSMS)</a:t>
            </a:r>
          </a:p>
          <a:p>
            <a:pPr marL="63763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Worse Performance:</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High-risk, long-stay nursing home patients with pressure ulcers (MDS)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Hospital admissions with central venous catheter-related bloodstream infection per 1,000 medical and surgical discharges of length 2 or more days, adults age 18 and over or obstetric admissions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Postoperative pulmonary embolism (PE) or deep vein thrombosis (DVT) per 1,000 surgical hospital discharges, adults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Short-stay nursing home patients with pressure ulcers that are new or worsened (MDS)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Postoperative acute kidney injury requiring dialysis per 1,000 elective surgical hospital discharges, adults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Sepsis diagnoses per 1,000 elective-surgery admissions of length 4 or more days, adults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Home health care patients whose surgical wound was improved (OASIS)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Postoperative respiratory failure per 1,000 elective surgical hospital discharges, adults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Postoperative physiologic and metabolic derangements per 1,000 elective surgical hospital discharges, adults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a home health provider talking with them about how to set up their home so they can move around safely when they first started getting home health care (HHCAHPS)</a:t>
            </a:r>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Asian vs. White Disparities: </a:t>
            </a:r>
          </a:p>
          <a:p>
            <a:pPr marL="63763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Better Performance:</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 surgery patients with postoperative venous thromboembolic events (MPSMS)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 surgery patients with postoperative pneumonia events (MPSMS)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Deaths per 1,000 hospital admissions with expected low mortality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Long-stay nursing home patients experiencing one or more falls with major injury (MDS)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Postoperative hip fracture per 1,000 surgical admissions who were not susceptible to falling, adults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Long-stay nursing home residents with a urinary tract infection (MDS)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age 65 and over who received in the calendar year at least 1 of 33 potentially inappropriate prescription medications for older adults (MEPS)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a home health provider asking to see all the prescription and over-the-counter medicines they were taking, when they first started getting home health care (HHCAHPS)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Low-risk, long-stay nursing home residents with a catheter inserted and left in the bladder (MDS)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Postoperative pulmonary embolism (PE) or deep vein thrombosis (DVT) per 1,000 surgical hospital discharges, adults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High-risk, long-stay nursing home patients with pressure ulcers (MDS)</a:t>
            </a:r>
          </a:p>
          <a:p>
            <a:pPr marL="63763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Same Performance: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Accidental puncture or laceration during procedure per 1,000 medical and surgical admissions, children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Reclosure of postoperative abdominal wound dehiscence per 1,000 abdominopelvic-surgery admissions of length 2 or more days, adults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Short-stay nursing home patients with pressure ulcers that are new or worsened (MDS)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Birth trauma - injury to neonate per 1,000 selected live births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Hospital admissions with central venous catheter-related bloodstream infection per 1,000 medical and surgical discharges of length 2 or more days, adults age 18 and over or obstetric admissions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 home health patients age 18 and over who reported that home health providers talked with them about the side effects of medicines in the last 2 months of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that home health providers talked with them about when to take medicines in the last 2 months of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Postoperative respiratory failure per 1,000 elective surgical hospital discharges, adults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that home health providers talked with them about the purpose for taking their new or changed prescription medicines in the last 2 months of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a home health provider talking with them about how to set up their home so they can move around safely when they first started getting home health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a home health provider talking with them about all the prescription and over-the-counter medicines they were taking when they first started getting home health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Hospital admissions with iatrogenic pneumothorax per 1,000 medical and surgical admissions, adults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Postoperative physiologic and metabolic derangements per 1,000 elective surgical hospital discharges, adults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Hospital patients who received a hypoglycemic agent who had an adverse drug event with hypoglycemic agents (MPSMS)</a:t>
            </a:r>
          </a:p>
          <a:p>
            <a:pPr marL="63763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Worse Performance:</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Sepsis diagnoses per 1,000 elective-surgery admissions of length 4 or more days, adults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Postoperative acute kidney injury requiring dialysis per 1,000 elective surgical hospital discharges, adults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Home health care patients whose management of oral medications improved (OASIS)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Accidental puncture or laceration during procedure per 1,000 medical and surgical admissions, adults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Home health care patients whose surgical wound was improved (OASIS)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Deaths per 1,000 elective-surgery admissions having developed specified complications of care during hospitalization, adults ages 18-89 or obstetric admissions (HCUP)</a:t>
            </a:r>
          </a:p>
          <a:p>
            <a:pPr marL="646843" marR="0" lvl="1"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AI/AN vs. White Disparities: </a:t>
            </a:r>
          </a:p>
          <a:p>
            <a:pPr marL="63763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Better Performance:</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a home health provider asking to see all the prescription and over-the-counter medicines they were taking when they first started getting home health care (HHCAHPS)</a:t>
            </a:r>
          </a:p>
          <a:p>
            <a:pPr marL="63763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Same Performance: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 home health patients age 18 and over who reported that home health providers talked with them about the side effects of medicines in the last 2 months of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that home health providers talked with them about when to take medicines in the last 2 months of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that home health providers talked with them about the purpose for taking their new or changed prescription medicines in the last 2 months of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Long-stay nursing home patients experiencing one or more falls with major injury (MDS)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a home health provider talking with them about all the prescription and over-the-counter medicines they were taking when they first started getting home health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Home health care patients whose management of oral medications improved (OASIS)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a home health provider talking with them about how to set up their home so they can move around safely when they first started getting home health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Home health care patients whose surgical wound was improved (OASIS)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Long-stay nursing home residents with a urinary tract infection (MDS)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Low-risk, long-stay nursing home residents with a catheter inserted and left in the bladder (MDS)</a:t>
            </a:r>
          </a:p>
          <a:p>
            <a:pPr marL="63763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Worse Performance:</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High-risk, long-stay nursing home patients with pressure ulcers (MDS)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Short-stay nursing home patients with pressure ulcers that are new or worsened (MDS)</a:t>
            </a:r>
          </a:p>
          <a:p>
            <a:pPr marL="646843" marR="0" lvl="1"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NHPI vs. White Disparities: </a:t>
            </a:r>
          </a:p>
          <a:p>
            <a:pPr marL="63763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Better Performance:</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a home health provider asking to see all the prescription and over-the-counter medicines they were taking when they first started getting home health care (HHCAHPS)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Long-stay nursing home residents with a urinary tract infection (MDS)</a:t>
            </a:r>
          </a:p>
          <a:p>
            <a:pPr marL="63763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Same Performance: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Low-risk, long-stay nursing home residents with a catheter inserted and left in the bladder (MDS)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that home health providers talked with them about when to take medicines in the last 2 months of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 home health patients age 18 and over who reported that home health providers talked with them about the side effects of medicines in the last 2 months of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a home health provider talking with them about all the prescription and over-the-counter medicines they were taking when they first started getting home health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that home health providers talked with them about the purpose for taking their new or changed prescription medicines in the last 2 months of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who reported a home health provider talking with them about how to set up their home so they can move around safely when they first started getting home health care (HHCAHPS)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Short-stay nursing home patients with pressure ulcers that are new or worsened (MDS)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High-risk, long-stay nursing home patients with pressure ulcers (MDS)</a:t>
            </a:r>
          </a:p>
          <a:p>
            <a:pPr marL="63763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Worse Performance:</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Home health care patients whose surgical wound was improved (OASIS)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Home health care patients whose management of oral medications improved (OASIS)</a:t>
            </a:r>
          </a:p>
          <a:p>
            <a:pPr marL="646843" marR="0" lvl="1"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Hispanic vs. White Disparities: </a:t>
            </a:r>
          </a:p>
          <a:p>
            <a:pPr marL="63763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Better Performance:</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 surgery patients with postoperative venous thromboembolic events (MPSMS)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Deaths per 1,000 hospital admissions with expected low mortality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Postoperative hip fracture per 1,000 surgical admissions who were not susceptible to falling, adults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Reclosure of postoperative abdominal wound dehiscence per 1,000 abdominopelvic-surgery admissions of length 2 or more days, adults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Long-stay nursing home patients experiencing one or more falls with major injury (MDS)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Long-stay nursing home residents with a urinary tract infection (MDS)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Hospital admissions with iatrogenic pneumothorax per 1,000 medical and surgical admissions, adults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Birth trauma - injury to neonate per 1,000 selected live births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Postoperative pulmonary embolism (PE) or deep vein thrombosis (DVT) per 1,000 surgical hospital discharges, adults (HCUP)</a:t>
            </a:r>
          </a:p>
          <a:p>
            <a:pPr marL="63763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Same Performance: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Adults age 65 and over who received in the calendar year at least 1 of 33 potentially inappropriate prescription medications for older adults (MEPS)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Hospital patients who received a hypoglycemic agent who had an adverse drug event with hypoglycemic agents (MPSMS)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Hospital admissions with central venous catheter-related bloodstream infection per 1,000 medical and surgical discharges of length 2 or more days, adults age 18 and over or obstetric admissions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Postoperative physiologic and metabolic derangements per 1,000 elective surgical hospital discharges, adults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Short-stay nursing home patients with pressure ulcers that are new or worsened (MDS)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Accidental puncture or laceration during procedure per 1,000 medical and surgical admissions, adults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Low-risk, long-stay nursing home residents with a catheter inserted and left in the bladder (MDS)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Accidental puncture or laceration during procedure per 1,000 medical and surgical admissions, children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Deaths per 1,000 elective-surgery admissions having developed specified complications of care during hospitalization, adults ages 18-89 or obstetric admissions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Postoperative respiratory failure per 1,000 elective surgical hospital discharges, adults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Postoperative acute kidney injury requiring dialysis per 1,000 elective surgical hospital discharges, adults (HCUP)</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Adult surgery patients with catheter-associated urinary tract infection (MPSMS)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Adverse drug event with IV heparin in adult hospital patients who received an anticoagulant (MPSMS)</a:t>
            </a:r>
          </a:p>
          <a:p>
            <a:pPr marL="63763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panose="020B0604020202020204" pitchFamily="34" charset="0"/>
                <a:cs typeface="Arial" panose="020B0604020202020204" pitchFamily="34" charset="0"/>
              </a:rPr>
              <a:t>Worse Performance:</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Home health care patients whose management of oral medications improved (OASIS)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Home health care patients whose surgical wound was improved (OASIS)</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Sepsis diagnoses per 1,000 elective-surgery admissions of length 4 or more days, adults (HCUP)</a:t>
            </a:r>
          </a:p>
          <a:p>
            <a:pPr marL="1151983"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High-risk, long-stay nursing home patients with pressure ulcers (MDS)</a:t>
            </a:r>
          </a:p>
          <a:p>
            <a:pPr marL="646843" marR="0" lvl="1"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89643" marR="0" lvl="0" indent="-1806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C0F596C6-1807-4ED1-A2A6-17F710C0A291}" type="slidenum">
              <a:rPr lang="en-US" smtClean="0"/>
              <a:pPr/>
              <a:t>20</a:t>
            </a:fld>
            <a:endParaRPr lang="en-US" dirty="0"/>
          </a:p>
        </p:txBody>
      </p:sp>
    </p:spTree>
    <p:extLst>
      <p:ext uri="{BB962C8B-B14F-4D97-AF65-F5344CB8AC3E}">
        <p14:creationId xmlns:p14="http://schemas.microsoft.com/office/powerpoint/2010/main" val="1863484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Trends in disparities over time are only examined when a disparity existed in the earliest year of data available. Trends are assessed using unweighted regression. The average annual change (AAC) is computed for the selected group and the reference group. The difference between the AAC for the selected group and the AAC for the reference group is calculated and its statistical significance is assessed (</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&lt;0.10). Rates are aligned so that change in the positive direction indicates improvement.</a:t>
            </a:r>
          </a:p>
          <a:p>
            <a:endParaRPr lang="en-US"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Improving: </a:t>
            </a:r>
            <a:r>
              <a:rPr lang="en-US" b="0" dirty="0">
                <a:latin typeface="Arial" panose="020B0604020202020204" pitchFamily="34" charset="0"/>
                <a:cs typeface="Arial" panose="020B0604020202020204" pitchFamily="34" charset="0"/>
              </a:rPr>
              <a:t>The baseline disparity is shrinking. The difference in AAC is greater than 1 and is statistically significant.</a:t>
            </a:r>
          </a:p>
          <a:p>
            <a:pPr marL="628650" lvl="1" indent="-171450">
              <a:buFont typeface="Arial" panose="020B0604020202020204" pitchFamily="34" charset="0"/>
              <a:buChar char="•"/>
            </a:pPr>
            <a:r>
              <a:rPr lang="en-US" b="1" dirty="0">
                <a:latin typeface="Arial" panose="020B0604020202020204" pitchFamily="34" charset="0"/>
                <a:cs typeface="Arial" panose="020B0604020202020204" pitchFamily="34" charset="0"/>
              </a:rPr>
              <a:t>No change: </a:t>
            </a:r>
            <a:r>
              <a:rPr lang="en-US" b="0" dirty="0">
                <a:latin typeface="Arial" panose="020B0604020202020204" pitchFamily="34" charset="0"/>
                <a:cs typeface="Arial" panose="020B0604020202020204" pitchFamily="34" charset="0"/>
              </a:rPr>
              <a:t>The baseline disparity is not changing. The difference in AAC is between -1 and 1 or is not statistically significant.</a:t>
            </a:r>
          </a:p>
          <a:p>
            <a:pPr marL="628650" lvl="1" indent="-171450">
              <a:buFont typeface="Arial" panose="020B0604020202020204" pitchFamily="34" charset="0"/>
              <a:buChar char="•"/>
            </a:pPr>
            <a:r>
              <a:rPr lang="en-US" b="1" dirty="0">
                <a:latin typeface="Arial" panose="020B0604020202020204" pitchFamily="34" charset="0"/>
                <a:cs typeface="Arial" panose="020B0604020202020204" pitchFamily="34" charset="0"/>
              </a:rPr>
              <a:t>Worsening: </a:t>
            </a:r>
            <a:r>
              <a:rPr lang="en-US" b="0" dirty="0">
                <a:latin typeface="Arial" panose="020B0604020202020204" pitchFamily="34" charset="0"/>
                <a:cs typeface="Arial" panose="020B0604020202020204" pitchFamily="34" charset="0"/>
              </a:rPr>
              <a:t>The baseline disparity is becoming larger. The difference in AAC is less than -1 or and is statistically significant.</a:t>
            </a:r>
          </a:p>
        </p:txBody>
      </p:sp>
      <p:sp>
        <p:nvSpPr>
          <p:cNvPr id="4" name="Slide Number Placeholder 3"/>
          <p:cNvSpPr>
            <a:spLocks noGrp="1"/>
          </p:cNvSpPr>
          <p:nvPr>
            <p:ph type="sldNum" sz="quarter" idx="5"/>
          </p:nvPr>
        </p:nvSpPr>
        <p:spPr/>
        <p:txBody>
          <a:bodyPr/>
          <a:lstStyle/>
          <a:p>
            <a:fld id="{C0F596C6-1807-4ED1-A2A6-17F710C0A291}" type="slidenum">
              <a:rPr lang="en-US" smtClean="0"/>
              <a:pPr/>
              <a:t>21</a:t>
            </a:fld>
            <a:endParaRPr lang="en-US" dirty="0"/>
          </a:p>
        </p:txBody>
      </p:sp>
    </p:spTree>
    <p:extLst>
      <p:ext uri="{BB962C8B-B14F-4D97-AF65-F5344CB8AC3E}">
        <p14:creationId xmlns:p14="http://schemas.microsoft.com/office/powerpoint/2010/main" val="1466240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Unless otherwise noted, measures presented for the various settings are included in the summary analyses </a:t>
            </a:r>
            <a:r>
              <a:rPr lang="en-US"/>
              <a:t>on slides 12-21.</a:t>
            </a: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22</a:t>
            </a:fld>
            <a:endParaRPr lang="en-US" dirty="0"/>
          </a:p>
        </p:txBody>
      </p:sp>
    </p:spTree>
    <p:extLst>
      <p:ext uri="{BB962C8B-B14F-4D97-AF65-F5344CB8AC3E}">
        <p14:creationId xmlns:p14="http://schemas.microsoft.com/office/powerpoint/2010/main" val="1791491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23</a:t>
            </a:fld>
            <a:endParaRPr lang="en-US" dirty="0"/>
          </a:p>
        </p:txBody>
      </p:sp>
    </p:spTree>
    <p:extLst>
      <p:ext uri="{BB962C8B-B14F-4D97-AF65-F5344CB8AC3E}">
        <p14:creationId xmlns:p14="http://schemas.microsoft.com/office/powerpoint/2010/main" val="1158907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From</a:t>
            </a:r>
            <a:r>
              <a:rPr lang="en-US" baseline="0" dirty="0">
                <a:latin typeface="Arial" panose="020B0604020202020204" pitchFamily="34" charset="0"/>
                <a:cs typeface="Arial" panose="020B0604020202020204" pitchFamily="34" charset="0"/>
              </a:rPr>
              <a:t> 2014 to 2017, adverse drug events had a 28% reduction. </a:t>
            </a:r>
          </a:p>
          <a:p>
            <a:pPr marL="171450" indent="-171450">
              <a:buFont typeface="Arial" panose="020B0604020202020204" pitchFamily="34" charset="0"/>
              <a:buChar char="•"/>
            </a:pPr>
            <a:r>
              <a:rPr lang="en-US" i="0" baseline="0" dirty="0">
                <a:latin typeface="Arial" panose="020B0604020202020204" pitchFamily="34" charset="0"/>
                <a:cs typeface="Arial" panose="020B0604020202020204" pitchFamily="34" charset="0"/>
              </a:rPr>
              <a:t>From 2014 to 2017, </a:t>
            </a:r>
            <a:r>
              <a:rPr lang="en-US" i="1" dirty="0" err="1">
                <a:latin typeface="Arial" panose="020B0604020202020204" pitchFamily="34" charset="0"/>
                <a:cs typeface="Arial" panose="020B0604020202020204" pitchFamily="34" charset="0"/>
              </a:rPr>
              <a:t>Clostridioides</a:t>
            </a:r>
            <a:r>
              <a:rPr lang="en-US" i="1" dirty="0">
                <a:latin typeface="Arial" panose="020B0604020202020204" pitchFamily="34" charset="0"/>
                <a:cs typeface="Arial" panose="020B0604020202020204" pitchFamily="34" charset="0"/>
              </a:rPr>
              <a:t> difficile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C. difficile</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infections </a:t>
            </a:r>
            <a:r>
              <a:rPr lang="en-US" baseline="0" dirty="0">
                <a:latin typeface="Arial" panose="020B0604020202020204" pitchFamily="34" charset="0"/>
                <a:cs typeface="Arial" panose="020B0604020202020204" pitchFamily="34" charset="0"/>
              </a:rPr>
              <a:t>had a 37% reduction. </a:t>
            </a:r>
            <a:r>
              <a:rPr lang="en-US" dirty="0">
                <a:latin typeface="Arial" panose="020B0604020202020204" pitchFamily="34" charset="0"/>
                <a:cs typeface="Arial" panose="020B0604020202020204" pitchFamily="34" charset="0"/>
              </a:rPr>
              <a:t>Lower frequency HACs (&lt;3/1,000 discharges) include central line-associated bloodstream infections, venous thromboembolisms, surgical site infections, obstetric adverse events, and ventilator-associated pneumonia. </a:t>
            </a:r>
          </a:p>
          <a:p>
            <a:pPr marL="174982"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2017 all other HACs include inadvertent femoral artery puncture for catheter angiographic procedures, adverse events associated with hip joint replacement, adverse events associated with knee joint replacement, contrast nephropathy associated with catheter angiography, methicillin-resistant </a:t>
            </a:r>
            <a:r>
              <a:rPr lang="en-US" i="1" dirty="0">
                <a:latin typeface="Arial" panose="020B0604020202020204" pitchFamily="34" charset="0"/>
                <a:cs typeface="Arial" panose="020B0604020202020204" pitchFamily="34" charset="0"/>
              </a:rPr>
              <a:t>Staphylococcus aureus </a:t>
            </a:r>
            <a:r>
              <a:rPr lang="en-US" dirty="0">
                <a:latin typeface="Arial" panose="020B0604020202020204" pitchFamily="34" charset="0"/>
                <a:cs typeface="Arial" panose="020B0604020202020204" pitchFamily="34" charset="0"/>
              </a:rPr>
              <a:t>(MRSA), vancomycin-resistant </a:t>
            </a:r>
            <a:r>
              <a:rPr lang="en-US" i="1" dirty="0">
                <a:latin typeface="Arial" panose="020B0604020202020204" pitchFamily="34" charset="0"/>
                <a:cs typeface="Arial" panose="020B0604020202020204" pitchFamily="34" charset="0"/>
              </a:rPr>
              <a:t>Enterococcus </a:t>
            </a:r>
            <a:r>
              <a:rPr lang="en-US" dirty="0">
                <a:latin typeface="Arial" panose="020B0604020202020204" pitchFamily="34" charset="0"/>
                <a:cs typeface="Arial" panose="020B0604020202020204" pitchFamily="34" charset="0"/>
              </a:rPr>
              <a:t>(VRE), mechanical complications associated with central venous catheters, postoperative cardiac events for cardiac and noncardiac surgery, postoperative pneumonia, iatrogenic pneumothorax, postoperative hemorrhage or hematoma, postoperative respiratory failure, and accidental puncture or laceration. </a:t>
            </a:r>
          </a:p>
          <a:p>
            <a:pPr marL="17498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For more information on methods, refer</a:t>
            </a:r>
            <a:r>
              <a:rPr lang="en-US" baseline="0" dirty="0">
                <a:latin typeface="Arial" panose="020B0604020202020204" pitchFamily="34" charset="0"/>
                <a:cs typeface="Arial" panose="020B0604020202020204" pitchFamily="34" charset="0"/>
              </a:rPr>
              <a:t> to the</a:t>
            </a:r>
            <a:r>
              <a:rPr lang="en-US" dirty="0">
                <a:latin typeface="Arial" panose="020B0604020202020204" pitchFamily="34" charset="0"/>
                <a:cs typeface="Arial" panose="020B0604020202020204" pitchFamily="34" charset="0"/>
              </a:rPr>
              <a:t> AHRQ National Scorecard on Hospital-Acquired Conditions: Final Results for 2014–2017, https://www.ahrq.gov/sites/default/files/wysiwyg/professionals/quality-patient-safety/pfp/Updated-hacreportFInal2017data.pdf. </a:t>
            </a:r>
          </a:p>
          <a:p>
            <a:pPr marL="17498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For general information on HACs and measurement, refer to Quality Measure Tools &amp; Resources, Content last reviewed August 2018. Agency for Healthcare Research and Quality, Rockville, MD. </a:t>
            </a:r>
            <a:r>
              <a:rPr lang="en-US" dirty="0">
                <a:latin typeface="Arial" panose="020B0604020202020204" pitchFamily="34" charset="0"/>
                <a:cs typeface="Arial" panose="020B0604020202020204" pitchFamily="34" charset="0"/>
                <a:hlinkClick r:id="rId3"/>
              </a:rPr>
              <a:t>https://www.ahrq.gov/professionals/quality-patient-safety/quality-resources/index.html</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C0F596C6-1807-4ED1-A2A6-17F710C0A291}" type="slidenum">
              <a:rPr lang="en-US" smtClean="0"/>
              <a:pPr/>
              <a:t>24</a:t>
            </a:fld>
            <a:endParaRPr lang="en-US" dirty="0"/>
          </a:p>
        </p:txBody>
      </p:sp>
    </p:spTree>
    <p:extLst>
      <p:ext uri="{BB962C8B-B14F-4D97-AF65-F5344CB8AC3E}">
        <p14:creationId xmlns:p14="http://schemas.microsoft.com/office/powerpoint/2010/main" val="3415276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dirty="0">
                <a:solidFill>
                  <a:schemeClr val="tx1"/>
                </a:solidFill>
                <a:latin typeface="Arial" panose="020B0604020202020204" pitchFamily="34" charset="0"/>
                <a:cs typeface="Arial" panose="020B0604020202020204" pitchFamily="34" charset="0"/>
              </a:rPr>
              <a:t>For more information, refer to the HAI and Antibiotic Use Prevalence Survey. </a:t>
            </a:r>
            <a:r>
              <a:rPr lang="en-US" dirty="0">
                <a:latin typeface="Arial" panose="020B0604020202020204" pitchFamily="34" charset="0"/>
                <a:cs typeface="Arial" panose="020B0604020202020204" pitchFamily="34" charset="0"/>
                <a:hlinkClick r:id="rId3"/>
              </a:rPr>
              <a:t>https://www.cdc.gov/hai/eip/antibiotic-use.html</a:t>
            </a:r>
            <a:r>
              <a:rPr lang="en-US"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C0F596C6-1807-4ED1-A2A6-17F710C0A291}" type="slidenum">
              <a:rPr lang="en-US" smtClean="0"/>
              <a:pPr/>
              <a:t>25</a:t>
            </a:fld>
            <a:endParaRPr lang="en-US" dirty="0"/>
          </a:p>
        </p:txBody>
      </p:sp>
    </p:spTree>
    <p:extLst>
      <p:ext uri="{BB962C8B-B14F-4D97-AF65-F5344CB8AC3E}">
        <p14:creationId xmlns:p14="http://schemas.microsoft.com/office/powerpoint/2010/main" val="3697599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For additional information on the data and methods used in calculating the rates shown in this figure, check the AHRQ National Scorecard on Hospital-Acquired Conditions: Final Results for 2014–2017. </a:t>
            </a:r>
            <a:r>
              <a:rPr lang="en-US" u="sng" dirty="0">
                <a:latin typeface="Arial" panose="020B0604020202020204" pitchFamily="34" charset="0"/>
                <a:cs typeface="Arial" panose="020B0604020202020204" pitchFamily="34" charset="0"/>
              </a:rPr>
              <a:t>https://www.ahrq.gov/sites/default/files/wysiwyg/professionals/quality-patient-safety/pfp/Updated-hacreportFInal2017data.pdf</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pPr defTabSz="933237">
              <a:defRPr/>
            </a:pPr>
            <a:fld id="{C0F596C6-1807-4ED1-A2A6-17F710C0A291}" type="slidenum">
              <a:rPr lang="en-US">
                <a:solidFill>
                  <a:prstClr val="black"/>
                </a:solidFill>
                <a:latin typeface="Calibri"/>
              </a:rPr>
              <a:pPr defTabSz="933237">
                <a:defRPr/>
              </a:pPr>
              <a:t>26</a:t>
            </a:fld>
            <a:endParaRPr lang="en-US" dirty="0">
              <a:solidFill>
                <a:prstClr val="black"/>
              </a:solidFill>
              <a:latin typeface="Calibri"/>
            </a:endParaRPr>
          </a:p>
        </p:txBody>
      </p:sp>
    </p:spTree>
    <p:extLst>
      <p:ext uri="{BB962C8B-B14F-4D97-AF65-F5344CB8AC3E}">
        <p14:creationId xmlns:p14="http://schemas.microsoft.com/office/powerpoint/2010/main" val="977691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11200"/>
            <a:ext cx="4194175" cy="3146425"/>
          </a:xfrm>
        </p:spPr>
      </p:sp>
      <p:sp>
        <p:nvSpPr>
          <p:cNvPr id="3" name="Notes Placeholder 2"/>
          <p:cNvSpPr>
            <a:spLocks noGrp="1"/>
          </p:cNvSpPr>
          <p:nvPr>
            <p:ph type="body" idx="1"/>
          </p:nvPr>
        </p:nvSpPr>
        <p:spPr>
          <a:xfrm>
            <a:off x="312138" y="4033943"/>
            <a:ext cx="6509373" cy="5197581"/>
          </a:xfrm>
          <a:prstGeom prst="rect">
            <a:avLst/>
          </a:prstGeom>
        </p:spPr>
        <p:txBody>
          <a:bodyPr>
            <a:noAutofit/>
          </a:bodyPr>
          <a:lstStyle/>
          <a:p>
            <a:pPr marL="171450" indent="-171450" defTabSz="933237">
              <a:buFont typeface="Arial" panose="020B0604020202020204" pitchFamily="34" charset="0"/>
              <a:buChar char="•"/>
              <a:defRPr/>
            </a:pPr>
            <a:r>
              <a:rPr lang="en-US" b="1" u="none" dirty="0">
                <a:latin typeface="Arial" panose="020B0604020202020204" pitchFamily="34" charset="0"/>
                <a:cs typeface="Arial" panose="020B0604020202020204" pitchFamily="34" charset="0"/>
              </a:rPr>
              <a:t>Importance: </a:t>
            </a:r>
          </a:p>
          <a:p>
            <a:pPr marL="632182" lvl="1" indent="-174982" defTabSz="933237">
              <a:buFont typeface="Arial" panose="020B0604020202020204" pitchFamily="34" charset="0"/>
              <a:buChar char="•"/>
              <a:defRPr/>
            </a:pPr>
            <a:r>
              <a:rPr lang="en-US" u="none" dirty="0">
                <a:latin typeface="Arial" panose="020B0604020202020204" pitchFamily="34" charset="0"/>
                <a:cs typeface="Arial" panose="020B0604020202020204" pitchFamily="34" charset="0"/>
              </a:rPr>
              <a:t>SIRs facilitate comparative</a:t>
            </a:r>
            <a:r>
              <a:rPr lang="en-US" u="none" baseline="0" dirty="0">
                <a:latin typeface="Arial" panose="020B0604020202020204" pitchFamily="34" charset="0"/>
                <a:cs typeface="Arial" panose="020B0604020202020204" pitchFamily="34" charset="0"/>
              </a:rPr>
              <a:t> </a:t>
            </a:r>
            <a:r>
              <a:rPr lang="en-US" u="none" dirty="0">
                <a:latin typeface="Arial" panose="020B0604020202020204" pitchFamily="34" charset="0"/>
                <a:cs typeface="Arial" panose="020B0604020202020204" pitchFamily="34" charset="0"/>
              </a:rPr>
              <a:t>evaluations</a:t>
            </a:r>
            <a:r>
              <a:rPr lang="en-US" u="none" baseline="0" dirty="0">
                <a:latin typeface="Arial" panose="020B0604020202020204" pitchFamily="34" charset="0"/>
                <a:cs typeface="Arial" panose="020B0604020202020204" pitchFamily="34" charset="0"/>
              </a:rPr>
              <a:t> of</a:t>
            </a:r>
            <a:r>
              <a:rPr lang="en-US" u="none" dirty="0">
                <a:latin typeface="Arial" panose="020B0604020202020204" pitchFamily="34" charset="0"/>
                <a:cs typeface="Arial" panose="020B0604020202020204" pitchFamily="34" charset="0"/>
              </a:rPr>
              <a:t> hospital risk-adjusted performance. </a:t>
            </a: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Methods:</a:t>
            </a:r>
          </a:p>
          <a:p>
            <a:pPr marL="632182"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For various infections, CDC had previously used data from 2006-2011 to establish baseline predicted infection rates.</a:t>
            </a:r>
          </a:p>
          <a:p>
            <a:pPr marL="632182"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New baselines were recently established using 2015 data. </a:t>
            </a:r>
            <a:r>
              <a:rPr lang="en-US" b="0" dirty="0">
                <a:latin typeface="Arial" panose="020B0604020202020204" pitchFamily="34" charset="0"/>
                <a:cs typeface="Arial" panose="020B0604020202020204" pitchFamily="34" charset="0"/>
              </a:rPr>
              <a:t>Therefore, </a:t>
            </a:r>
            <a:r>
              <a:rPr lang="en-US" dirty="0">
                <a:latin typeface="Arial" panose="020B0604020202020204" pitchFamily="34" charset="0"/>
                <a:cs typeface="Arial" panose="020B0604020202020204" pitchFamily="34" charset="0"/>
              </a:rPr>
              <a:t>almost all 2015 national SIRs for various HAI types are very close to 1.0, and trends involving SIRs from previous years cannot be examined.</a:t>
            </a:r>
          </a:p>
          <a:p>
            <a:pPr marL="632182" lvl="1" indent="-174982" defTabSz="933237">
              <a:buFont typeface="Arial" panose="020B0604020202020204" pitchFamily="34" charset="0"/>
              <a:buChar char="•"/>
              <a:defRPr/>
            </a:pPr>
            <a:r>
              <a:rPr lang="en-US" u="none" dirty="0">
                <a:latin typeface="Arial" panose="020B0604020202020204" pitchFamily="34" charset="0"/>
                <a:cs typeface="Arial" panose="020B0604020202020204" pitchFamily="34" charset="0"/>
              </a:rPr>
              <a:t>NHSN</a:t>
            </a:r>
            <a:r>
              <a:rPr lang="en-US" dirty="0">
                <a:latin typeface="Arial" panose="020B0604020202020204" pitchFamily="34" charset="0"/>
                <a:cs typeface="Arial" panose="020B0604020202020204" pitchFamily="34" charset="0"/>
              </a:rPr>
              <a:t> data had been predominantly from intensive care units,</a:t>
            </a:r>
            <a:r>
              <a:rPr lang="en-US" baseline="0" dirty="0">
                <a:latin typeface="Arial" panose="020B0604020202020204" pitchFamily="34" charset="0"/>
                <a:cs typeface="Arial" panose="020B0604020202020204" pitchFamily="34" charset="0"/>
              </a:rPr>
              <a:t> although general medical/surgical inpatient wards</a:t>
            </a:r>
            <a:r>
              <a:rPr lang="en-US"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and other non-critical care locations are also increasingly represented. </a:t>
            </a:r>
            <a:r>
              <a:rPr lang="en-US" dirty="0">
                <a:latin typeface="Arial" panose="020B0604020202020204" pitchFamily="34" charset="0"/>
                <a:cs typeface="Arial" panose="020B0604020202020204" pitchFamily="34" charset="0"/>
              </a:rPr>
              <a:t>The numbers of units/facilities reporting to NHSN roughly quadrupled from 2009 to 2014.</a:t>
            </a:r>
          </a:p>
          <a:p>
            <a:pPr marL="632182"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Statewide SIRs with 95% confidence intervals entirely</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above 1.0 indicate that, on average, a given State’s hospitals had more HAIs of a specific type than hospitals of similar type and size had reported during the baseline</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period. Conversely, statewide SIRs with 95% confidence intervals entirely</a:t>
            </a:r>
            <a:r>
              <a:rPr lang="en-US" baseline="0" dirty="0">
                <a:latin typeface="Arial" panose="020B0604020202020204" pitchFamily="34" charset="0"/>
                <a:cs typeface="Arial" panose="020B0604020202020204" pitchFamily="34" charset="0"/>
              </a:rPr>
              <a:t> below </a:t>
            </a:r>
            <a:r>
              <a:rPr lang="en-US" dirty="0">
                <a:latin typeface="Arial" panose="020B0604020202020204" pitchFamily="34" charset="0"/>
                <a:cs typeface="Arial" panose="020B0604020202020204" pitchFamily="34" charset="0"/>
              </a:rPr>
              <a:t>1.0 indicate that</a:t>
            </a:r>
            <a:r>
              <a:rPr lang="en-US" baseline="0" dirty="0">
                <a:latin typeface="Arial" panose="020B0604020202020204" pitchFamily="34" charset="0"/>
                <a:cs typeface="Arial" panose="020B0604020202020204" pitchFamily="34" charset="0"/>
              </a:rPr>
              <a:t> the State’s </a:t>
            </a:r>
            <a:r>
              <a:rPr lang="en-US" dirty="0">
                <a:latin typeface="Arial" panose="020B0604020202020204" pitchFamily="34" charset="0"/>
                <a:cs typeface="Arial" panose="020B0604020202020204" pitchFamily="34" charset="0"/>
              </a:rPr>
              <a:t>hospitals generally had fewer HAIs of that type than hospitals of similar type and size had reported during the baseline period. Statewide SIRs with 95% confidence intervals that included 1.0 indicated that their hospitals had roughly the same number of infections</a:t>
            </a:r>
            <a:r>
              <a:rPr lang="en-US" baseline="0" dirty="0">
                <a:latin typeface="Arial" panose="020B0604020202020204" pitchFamily="34" charset="0"/>
                <a:cs typeface="Arial" panose="020B0604020202020204" pitchFamily="34" charset="0"/>
              </a:rPr>
              <a:t> (e.g., c</a:t>
            </a:r>
            <a:r>
              <a:rPr lang="en-US" dirty="0">
                <a:latin typeface="Arial" panose="020B0604020202020204" pitchFamily="34" charset="0"/>
                <a:cs typeface="Arial" panose="020B0604020202020204" pitchFamily="34" charset="0"/>
              </a:rPr>
              <a:t>atheter-a</a:t>
            </a:r>
            <a:r>
              <a:rPr lang="en-US" baseline="0" dirty="0">
                <a:latin typeface="Arial" panose="020B0604020202020204" pitchFamily="34" charset="0"/>
                <a:cs typeface="Arial" panose="020B0604020202020204" pitchFamily="34" charset="0"/>
              </a:rPr>
              <a:t>ssociated urinary tract infections) </a:t>
            </a:r>
            <a:r>
              <a:rPr lang="en-US" dirty="0">
                <a:latin typeface="Arial" panose="020B0604020202020204" pitchFamily="34" charset="0"/>
                <a:cs typeface="Arial" panose="020B0604020202020204" pitchFamily="34" charset="0"/>
              </a:rPr>
              <a:t>as hospitals of similar type and size had reported during the referent period</a:t>
            </a:r>
            <a:r>
              <a:rPr lang="en-US" i="0" kern="1200" dirty="0">
                <a:solidFill>
                  <a:schemeClr val="tx1"/>
                </a:solidFill>
                <a:effectLst/>
                <a:latin typeface="Arial" panose="020B0604020202020204" pitchFamily="34" charset="0"/>
                <a:cs typeface="Arial" panose="020B0604020202020204" pitchFamily="34" charset="0"/>
              </a:rPr>
              <a:t>.</a:t>
            </a:r>
          </a:p>
          <a:p>
            <a:pPr marL="632182" lvl="1" indent="-174982" defTabSz="933237">
              <a:buFont typeface="Arial" panose="020B0604020202020204" pitchFamily="34" charset="0"/>
              <a:buChar char="•"/>
              <a:defRPr/>
            </a:pPr>
            <a:r>
              <a:rPr lang="en-US" i="0" kern="1200" dirty="0">
                <a:solidFill>
                  <a:schemeClr val="tx1"/>
                </a:solidFill>
                <a:effectLst/>
                <a:latin typeface="Arial" panose="020B0604020202020204" pitchFamily="34" charset="0"/>
                <a:cs typeface="Arial" panose="020B0604020202020204" pitchFamily="34" charset="0"/>
              </a:rPr>
              <a:t>SIRs differ from the rates presented in “</a:t>
            </a:r>
            <a:r>
              <a:rPr lang="en-US" dirty="0">
                <a:latin typeface="Arial" panose="020B0604020202020204" pitchFamily="34" charset="0"/>
                <a:cs typeface="Arial" panose="020B0604020202020204" pitchFamily="34" charset="0"/>
              </a:rPr>
              <a:t>Healthcare-associated infections per 1,000 adult hospital discharges, 2015-2017” calculated from the MPSMS in that they are not measures of the rate of disease in a population but rather are based on the number of observed infections divided by the number of infections that we would expect to see given a standardized population. The CDC’s NHSN and AHRQ’s MPSMS collect data through different mechanisms and with different clinical specifications, which will produce differences in the rates when calculated across the two sources.</a:t>
            </a:r>
            <a:endParaRPr lang="en-US" i="0" kern="1200" dirty="0">
              <a:solidFill>
                <a:schemeClr val="tx1"/>
              </a:solidFill>
              <a:effectLst/>
              <a:latin typeface="Arial" panose="020B0604020202020204" pitchFamily="34" charset="0"/>
              <a:cs typeface="Arial" panose="020B0604020202020204" pitchFamily="34" charset="0"/>
            </a:endParaRPr>
          </a:p>
          <a:p>
            <a:pPr marL="632182" lvl="1" indent="-174982">
              <a:buFont typeface="Arial" panose="020B0604020202020204" pitchFamily="34" charset="0"/>
              <a:buChar char="•"/>
            </a:pPr>
            <a:endParaRPr lang="en-US" u="none" dirty="0"/>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27</a:t>
            </a:fld>
            <a:endParaRPr lang="en-US" dirty="0">
              <a:solidFill>
                <a:prstClr val="black"/>
              </a:solidFill>
              <a:latin typeface="Calibri"/>
            </a:endParaRPr>
          </a:p>
        </p:txBody>
      </p:sp>
    </p:spTree>
    <p:extLst>
      <p:ext uri="{BB962C8B-B14F-4D97-AF65-F5344CB8AC3E}">
        <p14:creationId xmlns:p14="http://schemas.microsoft.com/office/powerpoint/2010/main" val="3240983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595313"/>
            <a:ext cx="4194175" cy="3146425"/>
          </a:xfrm>
        </p:spPr>
      </p:sp>
      <p:sp>
        <p:nvSpPr>
          <p:cNvPr id="3" name="Notes Placeholder 2"/>
          <p:cNvSpPr>
            <a:spLocks noGrp="1"/>
          </p:cNvSpPr>
          <p:nvPr>
            <p:ph type="body" idx="1"/>
          </p:nvPr>
        </p:nvSpPr>
        <p:spPr>
          <a:xfrm>
            <a:off x="312138" y="3878793"/>
            <a:ext cx="6509373" cy="5110604"/>
          </a:xfrm>
          <a:prstGeom prst="rect">
            <a:avLst/>
          </a:prstGeom>
        </p:spPr>
        <p:txBody>
          <a:bodyPr>
            <a:noAutofit/>
          </a:bodyPr>
          <a:lstStyle/>
          <a:p>
            <a:pPr marL="174982" indent="-174982">
              <a:buFont typeface="Arial" panose="020B0604020202020204" pitchFamily="34" charset="0"/>
              <a:buChar char="•"/>
            </a:pPr>
            <a:r>
              <a:rPr lang="en-US" dirty="0">
                <a:latin typeface="Arial" panose="020B0604020202020204" pitchFamily="34" charset="0"/>
                <a:cs typeface="Arial" panose="020B0604020202020204" pitchFamily="34" charset="0"/>
              </a:rPr>
              <a:t>A CLABSI is a laboratory-confirmed bloodstream infection (LCBI) where a central line (CL) or umbilical catheter (UC) was in place for &gt;2 calendar days on the date of event, with day of device placement being Day 1 and</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line also being in place on the date of event or the day before. If a CL or UC was in place for &gt;2 calendar days and then removed, the date of event of the LCBI must be the day of discontinuation or the next day to be a CLABSI (CDC, 2021a). </a:t>
            </a:r>
          </a:p>
          <a:p>
            <a:pPr marL="174982" indent="-174982">
              <a:buFont typeface="Arial" panose="020B0604020202020204" pitchFamily="34" charset="0"/>
              <a:buChar char="•"/>
            </a:pPr>
            <a:r>
              <a:rPr lang="en-US" dirty="0">
                <a:latin typeface="Arial" panose="020B0604020202020204" pitchFamily="34" charset="0"/>
                <a:cs typeface="Arial" panose="020B0604020202020204" pitchFamily="34" charset="0"/>
              </a:rPr>
              <a:t>CAUTIs in the hospital setting are caused by instrumentation of the urinary tract (CDC, 2021b). Potential complications resulting from the development of CAUTI include cystitis, pyelonephritis, endocarditis, septic arthritis, and meningitis. NHSN defines CAUTIs based on symptomatic urinary tract infection, asymptomatic </a:t>
            </a:r>
            <a:r>
              <a:rPr lang="en-US" dirty="0" err="1">
                <a:latin typeface="Arial" panose="020B0604020202020204" pitchFamily="34" charset="0"/>
                <a:cs typeface="Arial" panose="020B0604020202020204" pitchFamily="34" charset="0"/>
              </a:rPr>
              <a:t>bacteremic</a:t>
            </a:r>
            <a:r>
              <a:rPr lang="en-US" dirty="0">
                <a:latin typeface="Arial" panose="020B0604020202020204" pitchFamily="34" charset="0"/>
                <a:cs typeface="Arial" panose="020B0604020202020204" pitchFamily="34" charset="0"/>
              </a:rPr>
              <a:t> UTI, or urinary system infection criteria and using specific criteria related to the timing of catheter use and CAUTI diagnosis. These criteria, which differ from those used by MPSMS, can be found at </a:t>
            </a:r>
            <a:r>
              <a:rPr lang="en-US" dirty="0">
                <a:latin typeface="Arial" panose="020B0604020202020204" pitchFamily="34" charset="0"/>
                <a:cs typeface="Arial" panose="020B0604020202020204" pitchFamily="34" charset="0"/>
                <a:hlinkClick r:id="rId3"/>
              </a:rPr>
              <a:t>https://www.cdc.gov/nhsn/pdfs/pscmanual/7psccauticurrent.pdf</a:t>
            </a:r>
            <a:r>
              <a:rPr lang="en-US" dirty="0">
                <a:latin typeface="Arial" panose="020B0604020202020204" pitchFamily="34" charset="0"/>
                <a:cs typeface="Arial" panose="020B0604020202020204" pitchFamily="34" charset="0"/>
              </a:rPr>
              <a:t>.</a:t>
            </a:r>
          </a:p>
          <a:p>
            <a:pPr marL="177291" indent="-177291" defTabSz="945555">
              <a:buFont typeface="Arial" panose="020B0604020202020204" pitchFamily="34" charset="0"/>
              <a:buChar char="•"/>
              <a:defRPr/>
            </a:pPr>
            <a:r>
              <a:rPr lang="en-US" i="1" dirty="0">
                <a:latin typeface="Arial" panose="020B0604020202020204" pitchFamily="34" charset="0"/>
                <a:cs typeface="Arial" panose="020B0604020202020204" pitchFamily="34" charset="0"/>
              </a:rPr>
              <a:t>C. difficile</a:t>
            </a:r>
            <a:r>
              <a:rPr lang="en-US" dirty="0">
                <a:latin typeface="Arial" panose="020B0604020202020204" pitchFamily="34" charset="0"/>
                <a:cs typeface="Arial" panose="020B0604020202020204" pitchFamily="34" charset="0"/>
              </a:rPr>
              <a:t> is a bacterium that can cause potentially fatal diarrhea. </a:t>
            </a:r>
            <a:r>
              <a:rPr lang="en-US" i="1" dirty="0">
                <a:latin typeface="Arial" panose="020B0604020202020204" pitchFamily="34" charset="0"/>
                <a:cs typeface="Arial" panose="020B0604020202020204" pitchFamily="34" charset="0"/>
              </a:rPr>
              <a:t>C. difficile</a:t>
            </a:r>
            <a:r>
              <a:rPr lang="en-US" dirty="0">
                <a:latin typeface="Arial" panose="020B0604020202020204" pitchFamily="34" charset="0"/>
                <a:cs typeface="Arial" panose="020B0604020202020204" pitchFamily="34" charset="0"/>
              </a:rPr>
              <a:t> infections are often associated with the use of antibiotics prescribed for other reasons that alter the balance of intestinal bacteria. The NHSN defines hospital-onset </a:t>
            </a:r>
            <a:r>
              <a:rPr lang="en-US" i="1" dirty="0">
                <a:latin typeface="Arial" panose="020B0604020202020204" pitchFamily="34" charset="0"/>
                <a:cs typeface="Arial" panose="020B0604020202020204" pitchFamily="34" charset="0"/>
              </a:rPr>
              <a:t>C. difficile</a:t>
            </a:r>
            <a:r>
              <a:rPr lang="en-US" dirty="0">
                <a:latin typeface="Arial" panose="020B0604020202020204" pitchFamily="34" charset="0"/>
                <a:cs typeface="Arial" panose="020B0604020202020204" pitchFamily="34" charset="0"/>
              </a:rPr>
              <a:t> infections as those detected on the 4</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day or later after admission to an inpatient location. </a:t>
            </a:r>
          </a:p>
          <a:p>
            <a:pPr marL="177291" indent="-177291" defTabSz="945555">
              <a:buFont typeface="Arial" panose="020B0604020202020204" pitchFamily="34" charset="0"/>
              <a:buChar char="•"/>
              <a:defRPr/>
            </a:pPr>
            <a:r>
              <a:rPr lang="en-US" dirty="0">
                <a:latin typeface="Arial" panose="020B0604020202020204" pitchFamily="34" charset="0"/>
                <a:cs typeface="Arial" panose="020B0604020202020204" pitchFamily="34" charset="0"/>
              </a:rPr>
              <a:t>Infections counted for SIRs are restricted to acute care hospitals (excluding critical access hospitals, long-term acute care hospitals, and inpatient rehabilitation facilities) and are stratified by unit type:</a:t>
            </a:r>
          </a:p>
          <a:p>
            <a:pPr marL="643910" lvl="1" indent="-177291" defTabSz="945555">
              <a:buFont typeface="Arial" panose="020B0604020202020204" pitchFamily="34" charset="0"/>
              <a:buChar char="•"/>
              <a:defRPr/>
            </a:pPr>
            <a:r>
              <a:rPr lang="en-US" dirty="0">
                <a:latin typeface="Arial" panose="020B0604020202020204" pitchFamily="34" charset="0"/>
                <a:cs typeface="Arial" panose="020B0604020202020204" pitchFamily="34" charset="0"/>
              </a:rPr>
              <a:t>Critical care units (excluding neonatal intensive care units)</a:t>
            </a:r>
          </a:p>
          <a:p>
            <a:pPr marL="643910" lvl="1" indent="-177291" defTabSz="945555">
              <a:buFont typeface="Arial" panose="020B0604020202020204" pitchFamily="34" charset="0"/>
              <a:buChar char="•"/>
              <a:defRPr/>
            </a:pPr>
            <a:r>
              <a:rPr lang="en-US" dirty="0">
                <a:latin typeface="Arial" panose="020B0604020202020204" pitchFamily="34" charset="0"/>
                <a:cs typeface="Arial" panose="020B0604020202020204" pitchFamily="34" charset="0"/>
              </a:rPr>
              <a:t>General hospital wards</a:t>
            </a:r>
          </a:p>
          <a:p>
            <a:pPr marL="174982" indent="-174982">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28</a:t>
            </a:fld>
            <a:endParaRPr lang="en-US" dirty="0"/>
          </a:p>
        </p:txBody>
      </p:sp>
    </p:spTree>
    <p:extLst>
      <p:ext uri="{BB962C8B-B14F-4D97-AF65-F5344CB8AC3E}">
        <p14:creationId xmlns:p14="http://schemas.microsoft.com/office/powerpoint/2010/main" val="617478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Data were submitted to NHSN by hospitals in all 50 U.S. States, Washington, DC, Guam, Puerto Rico, and the U.S. Virgin Islands. SIRs were not calculated for States or territories with fewer than five facilities reporting data. Too few hospitals were located in Guam and the Virgin Islands for the calculation of State-level SIRs for any of the measures presented here. For the same reason, SIRs were not calculated for Vermont in 2017 or 2018 for “Central line-associated bloodstream infections seen in critical care units” and “Catheter-associated urinary tract infections seen in critical care units” or for Puerto Rico in any year for “Hospital-onset </a:t>
            </a:r>
            <a:r>
              <a:rPr lang="en-US" i="1" dirty="0">
                <a:latin typeface="Arial" panose="020B0604020202020204" pitchFamily="34" charset="0"/>
                <a:cs typeface="Arial" panose="020B0604020202020204" pitchFamily="34" charset="0"/>
              </a:rPr>
              <a:t>Clostridioides difficile </a:t>
            </a:r>
            <a:r>
              <a:rPr lang="en-US" dirty="0">
                <a:latin typeface="Arial" panose="020B0604020202020204" pitchFamily="34" charset="0"/>
                <a:cs typeface="Arial" panose="020B0604020202020204" pitchFamily="34" charset="0"/>
              </a:rPr>
              <a:t>infections seen hospital wide.” In all years, however, data received from all States and all of the listed territories were included in the calculation of the U.S. national SIR.</a:t>
            </a:r>
          </a:p>
          <a:p>
            <a:pPr marL="17498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NHSN calculated SIRs (and their 95% confidence intervals) for 52 individual State-equivalent jurisdictions (50 States plus Washington, DC, and Puerto Rico). However, the State-level SIRs were not infrequently based on small numbers (i.e., &lt;50) of observed or predicted site-specific infections. Therefore, SIRs are displayed for the entire United States or are summarized by whether the State SIRs were above, around, or below 1.0 and are aggregated across the entire country or by the U.S. census region.</a:t>
            </a:r>
          </a:p>
          <a:p>
            <a:pPr marL="17498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differences among regions have not been assessed for statistical significance. </a:t>
            </a:r>
          </a:p>
          <a:p>
            <a:pPr marL="174982" indent="-174982">
              <a:buFont typeface="Arial" panose="020B0604020202020204" pitchFamily="34" charset="0"/>
              <a:buChar char="•"/>
            </a:pPr>
            <a:r>
              <a:rPr lang="en-US" dirty="0">
                <a:latin typeface="Arial" panose="020B0604020202020204" pitchFamily="34" charset="0"/>
                <a:cs typeface="Arial" panose="020B0604020202020204" pitchFamily="34" charset="0"/>
              </a:rPr>
              <a:t>The United States is divided into four Census regions:</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Northeast (9 State equivalents: CT, MA, ME, NH, NJ, NY, PA, RI, VT)</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South (18 State equivalents: AL, AR, DC, DE, FL, GA, KY, LA, MD, MS, NC, OK, PR, SC, TN, TX, VA, WV)</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Midwest (12 State equivalents: IA, IL, IN, KS, MI, MN, MO, ND, NE, OH, SD, WI)</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West (13 State equivalents: AK, AZ, CA, CO, HI, ID, MT, NM, NV, OR, UT, WA, WY)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49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a:t>
            </a:fld>
            <a:endParaRPr lang="en-US" dirty="0"/>
          </a:p>
        </p:txBody>
      </p:sp>
    </p:spTree>
    <p:extLst>
      <p:ext uri="{BB962C8B-B14F-4D97-AF65-F5344CB8AC3E}">
        <p14:creationId xmlns:p14="http://schemas.microsoft.com/office/powerpoint/2010/main" val="750243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Primary bloodstream infections associated with a central venous catheter account for approximately 8.3% of HAIs in acute care hospitals (Magill, et al.). In addition, CLABSI SIRs are higher among critical care units than among non-critical care wards (CDC, 2021a). </a:t>
            </a:r>
          </a:p>
          <a:p>
            <a:pPr marL="0" indent="0" defTabSz="933237">
              <a:buFont typeface="Arial" panose="020B0604020202020204" pitchFamily="34" charset="0"/>
              <a:buNone/>
              <a:defRPr/>
            </a:pPr>
            <a:endParaRPr lang="en-US" b="1" dirty="0">
              <a:latin typeface="Arial" panose="020B0604020202020204" pitchFamily="34" charset="0"/>
              <a:cs typeface="Arial" panose="020B0604020202020204" pitchFamily="34" charset="0"/>
            </a:endParaRPr>
          </a:p>
          <a:p>
            <a:pPr marL="0" indent="0" defTabSz="933237">
              <a:buFont typeface="Arial" panose="020B0604020202020204" pitchFamily="34" charset="0"/>
              <a:buNone/>
              <a:defRPr/>
            </a:pPr>
            <a:r>
              <a:rPr lang="en-US" b="1" dirty="0">
                <a:latin typeface="Arial" panose="020B0604020202020204" pitchFamily="34" charset="0"/>
                <a:cs typeface="Arial" panose="020B0604020202020204" pitchFamily="34" charset="0"/>
              </a:rPr>
              <a:t>95% Confidence Intervals:</a:t>
            </a:r>
          </a:p>
          <a:p>
            <a:pPr marL="184400" lvl="0" indent="-174982" defTabSz="933237">
              <a:buFont typeface="Arial" panose="020B0604020202020204" pitchFamily="34" charset="0"/>
              <a:buChar char="•"/>
              <a:defRPr/>
            </a:pPr>
            <a:r>
              <a:rPr lang="it-IT" dirty="0">
                <a:latin typeface="Arial" panose="020B0604020202020204" pitchFamily="34" charset="0"/>
                <a:cs typeface="Arial" panose="020B0604020202020204" pitchFamily="34" charset="0"/>
              </a:rPr>
              <a:t>CLABSI critical care:</a:t>
            </a:r>
          </a:p>
          <a:p>
            <a:pPr marL="651019" lvl="1" indent="-174982" defTabSz="933237">
              <a:buFont typeface="Arial" panose="020B0604020202020204" pitchFamily="34" charset="0"/>
              <a:buChar char="•"/>
              <a:defRPr/>
            </a:pPr>
            <a:r>
              <a:rPr lang="it-IT" dirty="0">
                <a:latin typeface="Arial" panose="020B0604020202020204" pitchFamily="34" charset="0"/>
                <a:cs typeface="Arial" panose="020B0604020202020204" pitchFamily="34" charset="0"/>
              </a:rPr>
              <a:t>2015, 0.981-1.021</a:t>
            </a:r>
          </a:p>
          <a:p>
            <a:pPr marL="641600" lvl="1" indent="-174982" defTabSz="933237">
              <a:buFont typeface="Arial" panose="020B0604020202020204" pitchFamily="34" charset="0"/>
              <a:buChar char="•"/>
              <a:defRPr/>
            </a:pPr>
            <a:r>
              <a:rPr lang="it-IT" dirty="0">
                <a:latin typeface="Arial" panose="020B0604020202020204" pitchFamily="34" charset="0"/>
                <a:cs typeface="Arial" panose="020B0604020202020204" pitchFamily="34" charset="0"/>
              </a:rPr>
              <a:t>2016, 0.912-0.950</a:t>
            </a:r>
          </a:p>
          <a:p>
            <a:pPr marL="641600" lvl="1" indent="-174982" defTabSz="933237">
              <a:buFont typeface="Arial" panose="020B0604020202020204" pitchFamily="34" charset="0"/>
              <a:buChar char="•"/>
              <a:defRPr/>
            </a:pPr>
            <a:r>
              <a:rPr lang="it-IT" dirty="0">
                <a:latin typeface="Arial" panose="020B0604020202020204" pitchFamily="34" charset="0"/>
                <a:cs typeface="Arial" panose="020B0604020202020204" pitchFamily="34" charset="0"/>
              </a:rPr>
              <a:t>2017, 0.848-0.885</a:t>
            </a:r>
          </a:p>
          <a:p>
            <a:pPr marL="641600"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latin typeface="Arial" panose="020B0604020202020204" pitchFamily="34" charset="0"/>
                <a:cs typeface="Arial" panose="020B0604020202020204" pitchFamily="34" charset="0"/>
              </a:rPr>
              <a:t>2018, 0.752-0.788</a:t>
            </a:r>
          </a:p>
          <a:p>
            <a:pPr marL="184400" lvl="0" indent="-174982">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CLABSI wards:</a:t>
            </a:r>
          </a:p>
          <a:p>
            <a:pPr marL="651019" lvl="1" indent="-174982">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2015, 0.976-1.009</a:t>
            </a:r>
          </a:p>
          <a:p>
            <a:pPr marL="641600" lvl="1" indent="-174982">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2016, 0.861-0.892</a:t>
            </a:r>
          </a:p>
          <a:p>
            <a:pPr marL="641600" lvl="1" indent="-174982">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2017, 0.773-0.802</a:t>
            </a:r>
          </a:p>
          <a:p>
            <a:pPr marL="641600" lvl="1" indent="-174982">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2018, 0.711-0.739</a:t>
            </a:r>
          </a:p>
          <a:p>
            <a:pPr marL="193819" marR="0" lvl="0"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Regional and State slides present additional </a:t>
            </a:r>
            <a:r>
              <a:rPr lang="en-US" b="0" i="0" dirty="0">
                <a:latin typeface="Arial" panose="020B0604020202020204" pitchFamily="34" charset="0"/>
                <a:cs typeface="Arial" panose="020B0604020202020204" pitchFamily="34" charset="0"/>
              </a:rPr>
              <a:t>CLABSI </a:t>
            </a:r>
            <a:r>
              <a:rPr lang="en-US" dirty="0">
                <a:latin typeface="Arial" panose="020B0604020202020204" pitchFamily="34" charset="0"/>
                <a:cs typeface="Arial" panose="020B0604020202020204" pitchFamily="34" charset="0"/>
              </a:rPr>
              <a:t>SIRs.</a:t>
            </a:r>
            <a:endParaRPr lang="en-US" dirty="0">
              <a:latin typeface="Arial" panose="020B0604020202020204" pitchFamily="34" charset="0"/>
              <a:ea typeface="Calibri" panose="020F0502020204030204" pitchFamily="34" charset="0"/>
              <a:cs typeface="Arial" panose="020B0604020202020204" pitchFamily="34" charset="0"/>
            </a:endParaRPr>
          </a:p>
          <a:p>
            <a:pPr marL="193819" lvl="0" indent="-174982">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30</a:t>
            </a:fld>
            <a:endParaRPr lang="en-US" dirty="0">
              <a:solidFill>
                <a:prstClr val="black"/>
              </a:solidFill>
              <a:latin typeface="Calibri"/>
            </a:endParaRPr>
          </a:p>
        </p:txBody>
      </p:sp>
    </p:spTree>
    <p:extLst>
      <p:ext uri="{BB962C8B-B14F-4D97-AF65-F5344CB8AC3E}">
        <p14:creationId xmlns:p14="http://schemas.microsoft.com/office/powerpoint/2010/main" val="3073842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400" lvl="0"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For CLABSIs in critical care units:</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South had the highest percentage of States with SIRs under 1.0 in 2018 (72%). </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Northeast had the lowest percentage of States with SIRs under 1.0 in 2018 (50%). </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South was the only region with a State with a SIR above 1.0 in 2018.</a:t>
            </a:r>
          </a:p>
          <a:p>
            <a:pPr marL="174982" indent="-174982">
              <a:buFont typeface="Arial" panose="020B0604020202020204" pitchFamily="34" charset="0"/>
              <a:buChar char="•"/>
            </a:pPr>
            <a:r>
              <a:rPr lang="en-US" dirty="0">
                <a:latin typeface="Arial" panose="020B0604020202020204" pitchFamily="34" charset="0"/>
                <a:cs typeface="Arial" panose="020B0604020202020204" pitchFamily="34" charset="0"/>
              </a:rPr>
              <a:t>The United States is divided into four Census regions:</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Northeast (9 State equivalents: CT, MA, ME, NH, NJ, NY, PA, RI, VT)</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South (18 State equivalents: AL, AR, DC, DE, FL, GA, KY, LA, MD, MS, NC, OK, PR, SC, TN, TX, VA, WV)</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Midwest (12 State equivalents: IA, IL, IN, KS, MI, MN, MO, ND, NE, OH, SD, WI)</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West (13 State equivalents: AK, AZ, CA, CO, HI, ID, MT, NM, NV, OR, UT, WA, WY)</a:t>
            </a:r>
          </a:p>
          <a:p>
            <a:pPr marL="184400" lvl="0" indent="-174982" defTabSz="933237">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31</a:t>
            </a:fld>
            <a:endParaRPr lang="en-US" dirty="0">
              <a:solidFill>
                <a:prstClr val="black"/>
              </a:solidFill>
              <a:latin typeface="Calibri"/>
            </a:endParaRPr>
          </a:p>
        </p:txBody>
      </p:sp>
    </p:spTree>
    <p:extLst>
      <p:ext uri="{BB962C8B-B14F-4D97-AF65-F5344CB8AC3E}">
        <p14:creationId xmlns:p14="http://schemas.microsoft.com/office/powerpoint/2010/main" val="806674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74982" defTabSz="933237">
              <a:buFont typeface="Arial" panose="020B0604020202020204" pitchFamily="34" charset="0"/>
              <a:buChar char="•"/>
            </a:pPr>
            <a:r>
              <a:rPr lang="en-US" dirty="0">
                <a:latin typeface="Arial" panose="020B0604020202020204" pitchFamily="34" charset="0"/>
                <a:cs typeface="Arial" panose="020B0604020202020204" pitchFamily="34" charset="0"/>
              </a:rPr>
              <a:t>For CLABSIs seen in critical care units of acute care hospitals in 2018: </a:t>
            </a:r>
          </a:p>
          <a:p>
            <a:pPr lvl="1" indent="-174982" defTabSz="933237">
              <a:buFont typeface="Arial" panose="020B0604020202020204" pitchFamily="34" charset="0"/>
              <a:buChar char="•"/>
            </a:pPr>
            <a:r>
              <a:rPr lang="en-US" dirty="0">
                <a:latin typeface="Arial" panose="020B0604020202020204" pitchFamily="34" charset="0"/>
                <a:cs typeface="Arial" panose="020B0604020202020204" pitchFamily="34" charset="0"/>
              </a:rPr>
              <a:t>State-specific SIRs ranged from 0.320 (minimum) to 2.008 (maximum). </a:t>
            </a:r>
          </a:p>
          <a:p>
            <a:pPr lvl="1" indent="-174982" defTabSz="933237">
              <a:buFont typeface="Arial" panose="020B0604020202020204" pitchFamily="34" charset="0"/>
              <a:buChar char="•"/>
            </a:pPr>
            <a:r>
              <a:rPr lang="en-US" dirty="0">
                <a:latin typeface="Arial" panose="020B0604020202020204" pitchFamily="34" charset="0"/>
                <a:cs typeface="Arial" panose="020B0604020202020204" pitchFamily="34" charset="0"/>
              </a:rPr>
              <a:t>Roughly half of State-specific SIRs fell in the range of 0.668 (25th percentile) to 0.862 (75th percentile). </a:t>
            </a:r>
          </a:p>
          <a:p>
            <a:pPr marL="282218" lvl="1" indent="0" defTabSz="933237">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282218" lvl="1" indent="0" defTabSz="933237">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32</a:t>
            </a:fld>
            <a:endParaRPr lang="en-US" dirty="0">
              <a:solidFill>
                <a:prstClr val="black"/>
              </a:solidFill>
              <a:latin typeface="Calibri"/>
            </a:endParaRPr>
          </a:p>
        </p:txBody>
      </p:sp>
    </p:spTree>
    <p:extLst>
      <p:ext uri="{BB962C8B-B14F-4D97-AF65-F5344CB8AC3E}">
        <p14:creationId xmlns:p14="http://schemas.microsoft.com/office/powerpoint/2010/main" val="916962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For CLABSIs in non-critical care units of acute care hospitals:</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Midwest had the highest percentage of States with SIRs under 1.0 in 2018 (92%). </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West had the lowest percentage of States with SIRs under 1.0 in 2018 (77%). </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South was the only region with a State with a SIR above 1.0 in 2018.</a:t>
            </a:r>
          </a:p>
          <a:p>
            <a:pPr marL="174982" indent="-174982">
              <a:buFont typeface="Arial" panose="020B0604020202020204" pitchFamily="34" charset="0"/>
              <a:buChar char="•"/>
            </a:pPr>
            <a:r>
              <a:rPr lang="en-US" dirty="0">
                <a:latin typeface="Arial" panose="020B0604020202020204" pitchFamily="34" charset="0"/>
                <a:cs typeface="Arial" panose="020B0604020202020204" pitchFamily="34" charset="0"/>
              </a:rPr>
              <a:t>The United States is divided into four Census regions:</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Northeast (9 State equivalents: CT, MA, ME, NH, NJ, NY, PA, RI, VT)</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South (18 State equivalents: AL, AR, DC, DE, FL, GA, KY, LA, MD, MS, NC, OK, PR, SC, TN, TX, VA, WV)</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Midwest (12 State equivalents: IA, IL, IN, KS, MI, MN, MO, ND, NE, OH, SD, WI)</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West (13 State equivalents: AK, AZ, CA, CO, HI, ID, MT, NM, NV, OR, UT, WA, WY)</a:t>
            </a:r>
          </a:p>
          <a:p>
            <a:pPr marL="184400" lvl="0" indent="-174982" defTabSz="933237">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33</a:t>
            </a:fld>
            <a:endParaRPr lang="en-US" dirty="0">
              <a:solidFill>
                <a:prstClr val="black"/>
              </a:solidFill>
              <a:latin typeface="Calibri"/>
            </a:endParaRPr>
          </a:p>
        </p:txBody>
      </p:sp>
    </p:spTree>
    <p:extLst>
      <p:ext uri="{BB962C8B-B14F-4D97-AF65-F5344CB8AC3E}">
        <p14:creationId xmlns:p14="http://schemas.microsoft.com/office/powerpoint/2010/main" val="1966117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74982" defTabSz="933237">
              <a:buFont typeface="Arial" panose="020B0604020202020204" pitchFamily="34" charset="0"/>
              <a:buChar char="•"/>
            </a:pPr>
            <a:r>
              <a:rPr lang="en-US" dirty="0">
                <a:latin typeface="Arial" panose="020B0604020202020204" pitchFamily="34" charset="0"/>
                <a:cs typeface="Arial" panose="020B0604020202020204" pitchFamily="34" charset="0"/>
              </a:rPr>
              <a:t>For CLABSIs seen in non-critical care units of acute care hospitals in 2018: </a:t>
            </a:r>
          </a:p>
          <a:p>
            <a:pPr lvl="1" indent="-174982" defTabSz="933237">
              <a:buFont typeface="Arial" panose="020B0604020202020204" pitchFamily="34" charset="0"/>
              <a:buChar char="•"/>
            </a:pPr>
            <a:r>
              <a:rPr lang="en-US" dirty="0">
                <a:latin typeface="Arial" panose="020B0604020202020204" pitchFamily="34" charset="0"/>
                <a:cs typeface="Arial" panose="020B0604020202020204" pitchFamily="34" charset="0"/>
              </a:rPr>
              <a:t>State-specific SIRs ranged from 0.000 (minimum) to 1.635 (maximum). </a:t>
            </a:r>
          </a:p>
          <a:p>
            <a:pPr lvl="1" indent="-174982" defTabSz="933237">
              <a:buFont typeface="Arial" panose="020B0604020202020204" pitchFamily="34" charset="0"/>
              <a:buChar char="•"/>
            </a:pPr>
            <a:r>
              <a:rPr lang="en-US" dirty="0">
                <a:latin typeface="Arial" panose="020B0604020202020204" pitchFamily="34" charset="0"/>
                <a:cs typeface="Arial" panose="020B0604020202020204" pitchFamily="34" charset="0"/>
              </a:rPr>
              <a:t>The interquartile</a:t>
            </a:r>
            <a:r>
              <a:rPr lang="en-US" baseline="0" dirty="0">
                <a:latin typeface="Arial" panose="020B0604020202020204" pitchFamily="34" charset="0"/>
                <a:cs typeface="Arial" panose="020B0604020202020204" pitchFamily="34" charset="0"/>
              </a:rPr>
              <a:t> range of State-specific SIRs was </a:t>
            </a:r>
            <a:r>
              <a:rPr lang="en-US" dirty="0">
                <a:latin typeface="Arial" panose="020B0604020202020204" pitchFamily="34" charset="0"/>
                <a:cs typeface="Arial" panose="020B0604020202020204" pitchFamily="34" charset="0"/>
              </a:rPr>
              <a:t>0.610 (25th percentile) to 0.813 (75th percentile). </a:t>
            </a: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34</a:t>
            </a:fld>
            <a:endParaRPr lang="en-US" dirty="0">
              <a:solidFill>
                <a:prstClr val="black"/>
              </a:solidFill>
              <a:latin typeface="Calibri"/>
            </a:endParaRPr>
          </a:p>
        </p:txBody>
      </p:sp>
    </p:spTree>
    <p:extLst>
      <p:ext uri="{BB962C8B-B14F-4D97-AF65-F5344CB8AC3E}">
        <p14:creationId xmlns:p14="http://schemas.microsoft.com/office/powerpoint/2010/main" val="2292312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Compared with rates of other hospital-acquired infections, CAUTI rates vary more among units in the same hospital (Dudeck, et al., 2015). ICU patients differ from non-ICU patients in their underlying health status, their risks of contracting CAUTIs, and the consequences of CAUTIs that occur. </a:t>
            </a:r>
          </a:p>
          <a:p>
            <a:pPr marL="174982" indent="-174982" defTabSz="933237">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defTabSz="933237">
              <a:buFont typeface="Arial" panose="020B0604020202020204" pitchFamily="34" charset="0"/>
              <a:buNone/>
            </a:pPr>
            <a:r>
              <a:rPr lang="en-US" b="1" dirty="0">
                <a:latin typeface="Arial" panose="020B0604020202020204" pitchFamily="34" charset="0"/>
                <a:cs typeface="Arial" panose="020B0604020202020204" pitchFamily="34" charset="0"/>
              </a:rPr>
              <a:t>95% Confidence Intervals</a:t>
            </a:r>
          </a:p>
          <a:p>
            <a:pPr marL="171450" indent="-171450" defTabSz="933237">
              <a:buFont typeface="Arial" panose="020B0604020202020204" pitchFamily="34" charset="0"/>
              <a:buChar char="•"/>
            </a:pPr>
            <a:r>
              <a:rPr lang="en-US" b="0" dirty="0">
                <a:latin typeface="Arial" panose="020B0604020202020204" pitchFamily="34" charset="0"/>
                <a:cs typeface="Arial" panose="020B0604020202020204" pitchFamily="34" charset="0"/>
              </a:rPr>
              <a:t>CAUTI, critical care: </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2015, </a:t>
            </a:r>
            <a:r>
              <a:rPr lang="en-US" dirty="0">
                <a:latin typeface="Arial" panose="020B0604020202020204" pitchFamily="34" charset="0"/>
                <a:ea typeface="Calibri" panose="020F0502020204030204" pitchFamily="34" charset="0"/>
                <a:cs typeface="Arial" panose="020B0604020202020204" pitchFamily="34" charset="0"/>
              </a:rPr>
              <a:t>0.986-1.019</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2016,</a:t>
            </a:r>
            <a:r>
              <a:rPr lang="en-US" dirty="0">
                <a:latin typeface="Arial" panose="020B0604020202020204" pitchFamily="34" charset="0"/>
                <a:ea typeface="Calibri" panose="020F0502020204030204" pitchFamily="34" charset="0"/>
                <a:cs typeface="Arial" panose="020B0604020202020204" pitchFamily="34" charset="0"/>
              </a:rPr>
              <a:t> 0.911-0.943</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2017, </a:t>
            </a:r>
            <a:r>
              <a:rPr lang="en-US" dirty="0">
                <a:latin typeface="Arial" panose="020B0604020202020204" pitchFamily="34" charset="0"/>
                <a:ea typeface="Calibri" panose="020F0502020204030204" pitchFamily="34" charset="0"/>
                <a:cs typeface="Arial" panose="020B0604020202020204" pitchFamily="34" charset="0"/>
              </a:rPr>
              <a:t>0.834-0.866</a:t>
            </a:r>
          </a:p>
          <a:p>
            <a:pPr marL="641600" lvl="1" indent="-174982">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2018, 0.748-0.778</a:t>
            </a:r>
          </a:p>
          <a:p>
            <a:pPr marL="184400" lvl="0" indent="-174982">
              <a:buFont typeface="Arial" panose="020B0604020202020204" pitchFamily="34" charset="0"/>
              <a:buChar char="•"/>
            </a:pPr>
            <a:r>
              <a:rPr lang="en-US" dirty="0">
                <a:latin typeface="Arial" panose="020B0604020202020204" pitchFamily="34" charset="0"/>
                <a:cs typeface="Arial" panose="020B0604020202020204" pitchFamily="34" charset="0"/>
              </a:rPr>
              <a:t>CAUTI,</a:t>
            </a:r>
            <a:r>
              <a:rPr lang="en-US" baseline="0" dirty="0">
                <a:latin typeface="Arial" panose="020B0604020202020204" pitchFamily="34" charset="0"/>
                <a:cs typeface="Arial" panose="020B0604020202020204" pitchFamily="34" charset="0"/>
              </a:rPr>
              <a:t> wards:</a:t>
            </a:r>
            <a:endParaRPr lang="en-US" dirty="0">
              <a:latin typeface="Arial" panose="020B0604020202020204" pitchFamily="34" charset="0"/>
              <a:cs typeface="Arial" panose="020B0604020202020204" pitchFamily="34" charset="0"/>
            </a:endParaRPr>
          </a:p>
          <a:p>
            <a:pPr marL="641600" lvl="1" indent="-174982">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2015, 0.969-1.000</a:t>
            </a:r>
          </a:p>
          <a:p>
            <a:pPr marL="641600" lvl="1" indent="-174982">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2016, 0.918-0.949</a:t>
            </a:r>
          </a:p>
          <a:p>
            <a:pPr marL="641600" lvl="1" indent="-174982">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2017, 0.893-0.924</a:t>
            </a:r>
          </a:p>
          <a:p>
            <a:pPr marL="641600" lvl="1" indent="-174982">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2018, 0.836-0.867</a:t>
            </a:r>
          </a:p>
          <a:p>
            <a:pPr marL="190287"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Regional and State slides present additional </a:t>
            </a:r>
            <a:r>
              <a:rPr lang="en-US" b="0" i="0" dirty="0">
                <a:latin typeface="Arial" panose="020B0604020202020204" pitchFamily="34" charset="0"/>
                <a:cs typeface="Arial" panose="020B0604020202020204" pitchFamily="34" charset="0"/>
              </a:rPr>
              <a:t>CAUTI </a:t>
            </a:r>
            <a:r>
              <a:rPr lang="en-US" dirty="0">
                <a:latin typeface="Arial" panose="020B0604020202020204" pitchFamily="34" charset="0"/>
                <a:cs typeface="Arial" panose="020B0604020202020204" pitchFamily="34" charset="0"/>
              </a:rPr>
              <a:t>SIRs.</a:t>
            </a:r>
            <a:endParaRPr lang="en-US" dirty="0">
              <a:latin typeface="Arial" panose="020B0604020202020204" pitchFamily="34" charset="0"/>
              <a:ea typeface="Calibri" panose="020F0502020204030204" pitchFamily="34" charset="0"/>
              <a:cs typeface="Arial" panose="020B0604020202020204" pitchFamily="34" charset="0"/>
            </a:endParaRPr>
          </a:p>
          <a:p>
            <a:pPr marL="193819" lvl="0" indent="-174982">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35</a:t>
            </a:fld>
            <a:endParaRPr lang="en-US" dirty="0">
              <a:solidFill>
                <a:prstClr val="black"/>
              </a:solidFill>
              <a:latin typeface="Calibri"/>
            </a:endParaRPr>
          </a:p>
        </p:txBody>
      </p:sp>
    </p:spTree>
    <p:extLst>
      <p:ext uri="{BB962C8B-B14F-4D97-AF65-F5344CB8AC3E}">
        <p14:creationId xmlns:p14="http://schemas.microsoft.com/office/powerpoint/2010/main" val="2159057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For CAUTIs in critical care units of acute care hospitals:</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South had the highest percentage of States with SIRs under 1.0 in 2018 (78%). </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West had the lowest percentage of States with SIRs under 1.0 in 2018 (31%). </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No regions had a SIR above 1.0 in 2018.</a:t>
            </a:r>
          </a:p>
          <a:p>
            <a:pPr marL="174982" indent="-174982">
              <a:buFont typeface="Arial" panose="020B0604020202020204" pitchFamily="34" charset="0"/>
              <a:buChar char="•"/>
            </a:pPr>
            <a:r>
              <a:rPr lang="en-US" dirty="0">
                <a:latin typeface="Arial" panose="020B0604020202020204" pitchFamily="34" charset="0"/>
                <a:cs typeface="Arial" panose="020B0604020202020204" pitchFamily="34" charset="0"/>
              </a:rPr>
              <a:t>The United States is divided into four Census regions:</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Northeast (9 State equivalents: CT, MA, ME, NH, NJ, NY, PA, RI, VT)</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South (18 State equivalents: AL, AR, DC, DE, FL, GA, KY, LA, MD, MS, NC, OK, PR, SC, TN, TX, VA, WV)</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Midwest (12 State equivalents: IA, IL, IN, KS, MI, MN, MO, ND, NE, OH, SD, WI)</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West (13 State equivalents: AK, AZ, CA, CO, HI, ID, MT, NM, NV, OR, UT, WA, WY)</a:t>
            </a:r>
          </a:p>
          <a:p>
            <a:pPr marL="184400" lvl="0" indent="-174982" defTabSz="933237">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36</a:t>
            </a:fld>
            <a:endParaRPr lang="en-US" dirty="0">
              <a:solidFill>
                <a:prstClr val="black"/>
              </a:solidFill>
              <a:latin typeface="Calibri"/>
            </a:endParaRPr>
          </a:p>
        </p:txBody>
      </p:sp>
    </p:spTree>
    <p:extLst>
      <p:ext uri="{BB962C8B-B14F-4D97-AF65-F5344CB8AC3E}">
        <p14:creationId xmlns:p14="http://schemas.microsoft.com/office/powerpoint/2010/main" val="2504218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74982" defTabSz="933237">
              <a:buFont typeface="Arial" panose="020B0604020202020204" pitchFamily="34" charset="0"/>
              <a:buChar char="•"/>
            </a:pPr>
            <a:r>
              <a:rPr lang="en-US" dirty="0">
                <a:latin typeface="Arial" panose="020B0604020202020204" pitchFamily="34" charset="0"/>
                <a:cs typeface="Arial" panose="020B0604020202020204" pitchFamily="34" charset="0"/>
              </a:rPr>
              <a:t>For CAUTIs seen in critical care units of acute care hospitals in 2018: </a:t>
            </a:r>
          </a:p>
          <a:p>
            <a:pPr lvl="1" indent="-174982" defTabSz="933237">
              <a:buFont typeface="Arial" panose="020B0604020202020204" pitchFamily="34" charset="0"/>
              <a:buChar char="•"/>
            </a:pPr>
            <a:r>
              <a:rPr lang="en-US" dirty="0">
                <a:latin typeface="Arial" panose="020B0604020202020204" pitchFamily="34" charset="0"/>
                <a:cs typeface="Arial" panose="020B0604020202020204" pitchFamily="34" charset="0"/>
              </a:rPr>
              <a:t>State-specific SIRs ranged from 0.490 (minimum) to 1.561 (maximum). </a:t>
            </a:r>
          </a:p>
          <a:p>
            <a:pPr lvl="1" indent="-174982" defTabSz="933237">
              <a:buFont typeface="Arial" panose="020B0604020202020204" pitchFamily="34" charset="0"/>
              <a:buChar char="•"/>
            </a:pPr>
            <a:r>
              <a:rPr lang="en-US" dirty="0">
                <a:latin typeface="Arial" panose="020B0604020202020204" pitchFamily="34" charset="0"/>
                <a:cs typeface="Arial" panose="020B0604020202020204" pitchFamily="34" charset="0"/>
              </a:rPr>
              <a:t>Roughly half of State-specific SIRs fell in the range of 0.668 (25th percentile) to 0.858 (75th percentile).</a:t>
            </a: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37</a:t>
            </a:fld>
            <a:endParaRPr lang="en-US" dirty="0">
              <a:solidFill>
                <a:prstClr val="black"/>
              </a:solidFill>
              <a:latin typeface="Calibri"/>
            </a:endParaRPr>
          </a:p>
        </p:txBody>
      </p:sp>
    </p:spTree>
    <p:extLst>
      <p:ext uri="{BB962C8B-B14F-4D97-AF65-F5344CB8AC3E}">
        <p14:creationId xmlns:p14="http://schemas.microsoft.com/office/powerpoint/2010/main" val="2529887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latin typeface="Arial" panose="020B0604020202020204" pitchFamily="34" charset="0"/>
                <a:cs typeface="Arial" panose="020B0604020202020204" pitchFamily="34" charset="0"/>
              </a:rPr>
              <a:t>For CAUTIs seen on acute care hospital wards only (not critical care locations):</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Midwest had the highest percentage of States with SIRs under 1.0 in 2018 (67%). </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West had the lowest percentage of States with SIRs under 1.0 in 2018 (31%). </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West was the only region with a State with a SIR above 1.0 in 2018.</a:t>
            </a:r>
          </a:p>
          <a:p>
            <a:pPr marL="174982" indent="-174982">
              <a:buFont typeface="Arial" panose="020B0604020202020204" pitchFamily="34" charset="0"/>
              <a:buChar char="•"/>
            </a:pPr>
            <a:r>
              <a:rPr lang="en-US" dirty="0">
                <a:latin typeface="Arial" panose="020B0604020202020204" pitchFamily="34" charset="0"/>
                <a:cs typeface="Arial" panose="020B0604020202020204" pitchFamily="34" charset="0"/>
              </a:rPr>
              <a:t>The United States is divided into four Census regions:</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Northeast (9 State equivalents: CT, MA, ME, NH, NJ, NY, PA, RI, VT)</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South (18 State equivalents: AL, AR, DC, DE, FL, GA, KY, LA, MD, MS, NC, OK, PR, SC, TN, TX, VA, WV)</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Midwest (12 State equivalents: IA, IL, IN, KS, MI, MN, MO, ND, NE, OH, SD, WI)</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West (13 State equivalents: AK, AZ, CA, CO, HI, ID, MT, NM, NV, OR, UT, WA, WY)</a:t>
            </a:r>
          </a:p>
          <a:p>
            <a:pPr marL="184400" lvl="0" indent="-174982" defTabSz="933237">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38</a:t>
            </a:fld>
            <a:endParaRPr lang="en-US" dirty="0">
              <a:solidFill>
                <a:prstClr val="black"/>
              </a:solidFill>
              <a:latin typeface="Calibri"/>
            </a:endParaRPr>
          </a:p>
        </p:txBody>
      </p:sp>
    </p:spTree>
    <p:extLst>
      <p:ext uri="{BB962C8B-B14F-4D97-AF65-F5344CB8AC3E}">
        <p14:creationId xmlns:p14="http://schemas.microsoft.com/office/powerpoint/2010/main" val="2630395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74982" defTabSz="933237">
              <a:buFont typeface="Arial" panose="020B0604020202020204" pitchFamily="34" charset="0"/>
              <a:buChar char="•"/>
            </a:pPr>
            <a:r>
              <a:rPr lang="en-US" dirty="0">
                <a:latin typeface="Arial" panose="020B0604020202020204" pitchFamily="34" charset="0"/>
                <a:cs typeface="Arial" panose="020B0604020202020204" pitchFamily="34" charset="0"/>
              </a:rPr>
              <a:t>For CAUTIs seen on wards (non-critical care units) of acute care hospitals in 2018:</a:t>
            </a:r>
          </a:p>
          <a:p>
            <a:pPr lvl="1" indent="-174982" defTabSz="933237">
              <a:buFont typeface="Arial" panose="020B0604020202020204" pitchFamily="34" charset="0"/>
              <a:buChar char="•"/>
            </a:pPr>
            <a:r>
              <a:rPr lang="en-US" dirty="0">
                <a:latin typeface="Arial" panose="020B0604020202020204" pitchFamily="34" charset="0"/>
                <a:cs typeface="Arial" panose="020B0604020202020204" pitchFamily="34" charset="0"/>
              </a:rPr>
              <a:t>State-specific SIRs ranged from 0.439 (minimum) to 1.653 (maximum). </a:t>
            </a:r>
          </a:p>
          <a:p>
            <a:pPr lvl="1" indent="-174982" defTabSz="933237">
              <a:buFont typeface="Arial" panose="020B0604020202020204" pitchFamily="34" charset="0"/>
              <a:buChar char="•"/>
            </a:pPr>
            <a:r>
              <a:rPr lang="en-US" b="0" u="none" dirty="0">
                <a:latin typeface="Arial" panose="020B0604020202020204" pitchFamily="34" charset="0"/>
                <a:cs typeface="Arial" panose="020B0604020202020204" pitchFamily="34" charset="0"/>
              </a:rPr>
              <a:t>The interquartile range of State-specific SIRs (i.e., capturing the middle half of the SIRs) was </a:t>
            </a:r>
            <a:r>
              <a:rPr lang="en-US" dirty="0">
                <a:latin typeface="Arial" panose="020B0604020202020204" pitchFamily="34" charset="0"/>
                <a:cs typeface="Arial" panose="020B0604020202020204" pitchFamily="34" charset="0"/>
              </a:rPr>
              <a:t>0.755 (25th percentile) to 0.950 (75th percentile).</a:t>
            </a: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39</a:t>
            </a:fld>
            <a:endParaRPr lang="en-US" dirty="0">
              <a:solidFill>
                <a:prstClr val="black"/>
              </a:solidFill>
              <a:latin typeface="Calibri"/>
            </a:endParaRPr>
          </a:p>
        </p:txBody>
      </p:sp>
    </p:spTree>
    <p:extLst>
      <p:ext uri="{BB962C8B-B14F-4D97-AF65-F5344CB8AC3E}">
        <p14:creationId xmlns:p14="http://schemas.microsoft.com/office/powerpoint/2010/main" val="218344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To access the most recent National Healthcare Quality and Disparities Report, including methods and measure lists, go to </a:t>
            </a:r>
            <a:r>
              <a:rPr lang="en-US" u="sng" dirty="0">
                <a:solidFill>
                  <a:srgbClr val="0070C0"/>
                </a:solidFill>
                <a:latin typeface="Arial" panose="020B0604020202020204" pitchFamily="34" charset="0"/>
                <a:cs typeface="Arial" panose="020B0604020202020204" pitchFamily="34" charset="0"/>
              </a:rPr>
              <a:t>https://www.ahrq.gov/research/findings/nhqrdr19/index.html</a:t>
            </a:r>
            <a:r>
              <a:rPr lang="en-US" u="none"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a:t>
            </a:fld>
            <a:endParaRPr lang="en-US" dirty="0"/>
          </a:p>
        </p:txBody>
      </p:sp>
    </p:spTree>
    <p:extLst>
      <p:ext uri="{BB962C8B-B14F-4D97-AF65-F5344CB8AC3E}">
        <p14:creationId xmlns:p14="http://schemas.microsoft.com/office/powerpoint/2010/main" val="2587053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95% Confidence Intervals</a:t>
            </a:r>
            <a:endParaRPr lang="en-US" dirty="0">
              <a:latin typeface="Arial" panose="020B0604020202020204" pitchFamily="34" charset="0"/>
              <a:cs typeface="Arial" panose="020B0604020202020204" pitchFamily="34" charset="0"/>
            </a:endParaRPr>
          </a:p>
          <a:p>
            <a:pPr marL="641600" lvl="1" indent="-174982">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2015, 0.987-0.999</a:t>
            </a:r>
          </a:p>
          <a:p>
            <a:pPr marL="641600" lvl="1" indent="-174982">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2016, 0.915-0.926</a:t>
            </a:r>
          </a:p>
          <a:p>
            <a:pPr marL="641600" lvl="1" indent="-174982">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2017, 0.799-0.810</a:t>
            </a:r>
          </a:p>
          <a:p>
            <a:pPr marL="641600" lvl="1" indent="-174982">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2018, 0.706-0.716</a:t>
            </a:r>
          </a:p>
          <a:p>
            <a:pPr marL="193819" lvl="0" indent="-174982">
              <a:buFont typeface="Arial" panose="020B0604020202020204" pitchFamily="34" charset="0"/>
              <a:buChar char="•"/>
            </a:pPr>
            <a:r>
              <a:rPr lang="en-US" dirty="0">
                <a:latin typeface="Arial" panose="020B0604020202020204" pitchFamily="34" charset="0"/>
                <a:cs typeface="Arial" panose="020B0604020202020204" pitchFamily="34" charset="0"/>
              </a:rPr>
              <a:t>Regional and State slides provide additional </a:t>
            </a:r>
            <a:r>
              <a:rPr lang="en-US" i="1" dirty="0">
                <a:latin typeface="Arial" panose="020B0604020202020204" pitchFamily="34" charset="0"/>
                <a:ea typeface="Calibri" panose="020F0502020204030204" pitchFamily="34" charset="0"/>
                <a:cs typeface="Arial" panose="020B0604020202020204" pitchFamily="34" charset="0"/>
              </a:rPr>
              <a:t>C. difficile</a:t>
            </a:r>
            <a:r>
              <a:rPr lang="en-US" dirty="0">
                <a:latin typeface="Arial" panose="020B0604020202020204" pitchFamily="34" charset="0"/>
                <a:cs typeface="Arial" panose="020B0604020202020204" pitchFamily="34" charset="0"/>
              </a:rPr>
              <a:t> SIRs.</a:t>
            </a:r>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40</a:t>
            </a:fld>
            <a:endParaRPr lang="en-US" dirty="0">
              <a:solidFill>
                <a:prstClr val="black"/>
              </a:solidFill>
              <a:latin typeface="Calibri"/>
            </a:endParaRPr>
          </a:p>
        </p:txBody>
      </p:sp>
    </p:spTree>
    <p:extLst>
      <p:ext uri="{BB962C8B-B14F-4D97-AF65-F5344CB8AC3E}">
        <p14:creationId xmlns:p14="http://schemas.microsoft.com/office/powerpoint/2010/main" val="2832467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latin typeface="Arial" panose="020B0604020202020204" pitchFamily="34" charset="0"/>
                <a:cs typeface="Arial" panose="020B0604020202020204" pitchFamily="34" charset="0"/>
              </a:rPr>
              <a:t>For </a:t>
            </a:r>
            <a:r>
              <a:rPr lang="en-US" i="1" dirty="0">
                <a:latin typeface="Arial" panose="020B0604020202020204" pitchFamily="34" charset="0"/>
                <a:cs typeface="Arial" panose="020B0604020202020204" pitchFamily="34" charset="0"/>
              </a:rPr>
              <a:t>Clostridioides difficile</a:t>
            </a:r>
            <a:r>
              <a:rPr lang="en-US" dirty="0">
                <a:latin typeface="Arial" panose="020B0604020202020204" pitchFamily="34" charset="0"/>
                <a:cs typeface="Arial" panose="020B0604020202020204" pitchFamily="34" charset="0"/>
              </a:rPr>
              <a:t> infections seen </a:t>
            </a:r>
            <a:r>
              <a:rPr lang="en-US" dirty="0" err="1">
                <a:latin typeface="Arial" panose="020B0604020202020204" pitchFamily="34" charset="0"/>
                <a:cs typeface="Arial" panose="020B0604020202020204" pitchFamily="34" charset="0"/>
              </a:rPr>
              <a:t>hospitalwide</a:t>
            </a:r>
            <a:r>
              <a:rPr lang="en-US" dirty="0">
                <a:latin typeface="Arial" panose="020B0604020202020204" pitchFamily="34" charset="0"/>
                <a:cs typeface="Arial" panose="020B0604020202020204" pitchFamily="34" charset="0"/>
              </a:rPr>
              <a:t>:</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South had the highest percentage of States with SIRs under 1.0 in 2018 (100%). </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The West had the lowest percentage of States with SIRs under 1.0 in 2018 (77%). </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No regions had a SIR above 1.0 in 2018.</a:t>
            </a:r>
          </a:p>
          <a:p>
            <a:pPr marL="174982" indent="-174982">
              <a:buFont typeface="Arial" panose="020B0604020202020204" pitchFamily="34" charset="0"/>
              <a:buChar char="•"/>
            </a:pPr>
            <a:r>
              <a:rPr lang="en-US" dirty="0">
                <a:latin typeface="Arial" panose="020B0604020202020204" pitchFamily="34" charset="0"/>
                <a:cs typeface="Arial" panose="020B0604020202020204" pitchFamily="34" charset="0"/>
              </a:rPr>
              <a:t>The United States is divided into four Census regions:</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Northeast (9 State equivalents: CT, MA, ME, NH, NJ, NY, PA, RI, VT)</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South (18 State equivalents: AL, AR, DC, DE, FL, GA, KY, LA, MD, MS, NC, OK, PR, SC, TN, TX, VA, WV)</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Midwest (12 State equivalents: IA, IL, IN, KS, MI, MN, MO, ND, NE, OH, SD, WI)</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West (13 State equivalents: AK, AZ, CA, CO, HI, ID, MT, NM, NV, OR, UT, WA, WY)</a:t>
            </a:r>
          </a:p>
          <a:p>
            <a:pPr marL="184400" lvl="0" indent="-174982" defTabSz="933237">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41</a:t>
            </a:fld>
            <a:endParaRPr lang="en-US" dirty="0">
              <a:solidFill>
                <a:prstClr val="black"/>
              </a:solidFill>
              <a:latin typeface="Calibri"/>
            </a:endParaRPr>
          </a:p>
        </p:txBody>
      </p:sp>
    </p:spTree>
    <p:extLst>
      <p:ext uri="{BB962C8B-B14F-4D97-AF65-F5344CB8AC3E}">
        <p14:creationId xmlns:p14="http://schemas.microsoft.com/office/powerpoint/2010/main" val="15670489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74982" defTabSz="933237">
              <a:buFont typeface="Arial" panose="020B0604020202020204" pitchFamily="34" charset="0"/>
              <a:buChar char="•"/>
            </a:pPr>
            <a:r>
              <a:rPr lang="en-US" dirty="0">
                <a:latin typeface="Arial" panose="020B0604020202020204" pitchFamily="34" charset="0"/>
                <a:cs typeface="Arial" panose="020B0604020202020204" pitchFamily="34" charset="0"/>
              </a:rPr>
              <a:t>For hospital-onset </a:t>
            </a:r>
            <a:r>
              <a:rPr lang="en-US" i="1" dirty="0">
                <a:latin typeface="Arial" panose="020B0604020202020204" pitchFamily="34" charset="0"/>
                <a:cs typeface="Arial" panose="020B0604020202020204" pitchFamily="34" charset="0"/>
              </a:rPr>
              <a:t>C. difficile </a:t>
            </a:r>
            <a:r>
              <a:rPr lang="en-US" dirty="0">
                <a:latin typeface="Arial" panose="020B0604020202020204" pitchFamily="34" charset="0"/>
                <a:cs typeface="Arial" panose="020B0604020202020204" pitchFamily="34" charset="0"/>
              </a:rPr>
              <a:t>infection seen anywhere in the hospital in 2018: </a:t>
            </a:r>
          </a:p>
          <a:p>
            <a:pPr lvl="1" indent="-174982" defTabSz="933237">
              <a:buFont typeface="Arial" panose="020B0604020202020204" pitchFamily="34" charset="0"/>
              <a:buChar char="•"/>
            </a:pPr>
            <a:r>
              <a:rPr lang="en-US" dirty="0">
                <a:latin typeface="Arial" panose="020B0604020202020204" pitchFamily="34" charset="0"/>
                <a:cs typeface="Arial" panose="020B0604020202020204" pitchFamily="34" charset="0"/>
              </a:rPr>
              <a:t>State-specific SIRs ranged from 0.526 (minimum) to 0.956 (maximum). </a:t>
            </a:r>
          </a:p>
          <a:p>
            <a:pPr lvl="1" indent="-174982" defTabSz="933237">
              <a:buFont typeface="Arial" panose="020B0604020202020204" pitchFamily="34" charset="0"/>
              <a:buChar char="•"/>
            </a:pPr>
            <a:r>
              <a:rPr lang="en-US" dirty="0">
                <a:latin typeface="Arial" panose="020B0604020202020204" pitchFamily="34" charset="0"/>
                <a:cs typeface="Arial" panose="020B0604020202020204" pitchFamily="34" charset="0"/>
              </a:rPr>
              <a:t>Roughly half of State-specific SIRs fell in the range of 0.661 (25th percentile) to 0.799 (75th percentile). </a:t>
            </a: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42</a:t>
            </a:fld>
            <a:endParaRPr lang="en-US" dirty="0">
              <a:solidFill>
                <a:prstClr val="black"/>
              </a:solidFill>
              <a:latin typeface="Calibri"/>
            </a:endParaRPr>
          </a:p>
        </p:txBody>
      </p:sp>
    </p:spTree>
    <p:extLst>
      <p:ext uri="{BB962C8B-B14F-4D97-AF65-F5344CB8AC3E}">
        <p14:creationId xmlns:p14="http://schemas.microsoft.com/office/powerpoint/2010/main" val="5360953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595313"/>
            <a:ext cx="4194175" cy="3146425"/>
          </a:xfrm>
        </p:spPr>
      </p:sp>
      <p:sp>
        <p:nvSpPr>
          <p:cNvPr id="3" name="Notes Placeholder 2"/>
          <p:cNvSpPr>
            <a:spLocks noGrp="1"/>
          </p:cNvSpPr>
          <p:nvPr>
            <p:ph type="body" idx="1"/>
          </p:nvPr>
        </p:nvSpPr>
        <p:spPr>
          <a:xfrm>
            <a:off x="546241" y="3956368"/>
            <a:ext cx="6164721" cy="5226461"/>
          </a:xfrm>
          <a:prstGeom prst="rect">
            <a:avLst/>
          </a:prstGeom>
        </p:spPr>
        <p:txBody>
          <a:bodyPr>
            <a:noAutofit/>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Through use of the CUSP toolkit and CLABSI tools, more than 100 hospital intensive care units (ICUs) in Michigan nearly eliminated CLABSIs. Nationwide, the use of this toolkit helped more than 1,100 hospital ICUs reduce rates of CLABSI by 40% in aggregate. Refer to </a:t>
            </a:r>
            <a:r>
              <a:rPr lang="en-US" u="sng" dirty="0">
                <a:latin typeface="Arial" panose="020B0604020202020204" pitchFamily="34" charset="0"/>
                <a:cs typeface="Arial" panose="020B0604020202020204" pitchFamily="34" charset="0"/>
                <a:hlinkClick r:id="rId3"/>
              </a:rPr>
              <a:t>https://www.ahrq.gov/workingforquality/priorities-in-action/michigan-health-and-hospital-association-keystone-center.html</a:t>
            </a:r>
            <a:r>
              <a:rPr lang="en-US" dirty="0">
                <a:latin typeface="Arial" panose="020B0604020202020204" pitchFamily="34" charset="0"/>
                <a:cs typeface="Arial" panose="020B0604020202020204" pitchFamily="34" charset="0"/>
              </a:rPr>
              <a:t>. </a:t>
            </a:r>
          </a:p>
          <a:p>
            <a:endParaRPr lang="en-US" sz="900" dirty="0"/>
          </a:p>
        </p:txBody>
      </p:sp>
      <p:sp>
        <p:nvSpPr>
          <p:cNvPr id="4" name="Slide Number Placeholder 3"/>
          <p:cNvSpPr>
            <a:spLocks noGrp="1"/>
          </p:cNvSpPr>
          <p:nvPr>
            <p:ph type="sldNum" sz="quarter" idx="10"/>
          </p:nvPr>
        </p:nvSpPr>
        <p:spPr/>
        <p:txBody>
          <a:bodyPr/>
          <a:lstStyle/>
          <a:p>
            <a:fld id="{F9049930-D2C4-4E37-9A99-49F1796CF0E9}" type="slidenum">
              <a:rPr lang="en-US" smtClean="0"/>
              <a:pPr/>
              <a:t>43</a:t>
            </a:fld>
            <a:endParaRPr lang="en-US" dirty="0"/>
          </a:p>
        </p:txBody>
      </p:sp>
    </p:spTree>
    <p:extLst>
      <p:ext uri="{BB962C8B-B14F-4D97-AF65-F5344CB8AC3E}">
        <p14:creationId xmlns:p14="http://schemas.microsoft.com/office/powerpoint/2010/main" val="15254079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14375"/>
            <a:ext cx="4194175" cy="3146425"/>
          </a:xfrm>
        </p:spPr>
      </p:sp>
      <p:sp>
        <p:nvSpPr>
          <p:cNvPr id="3" name="Notes Placeholder 2"/>
          <p:cNvSpPr>
            <a:spLocks noGrp="1"/>
          </p:cNvSpPr>
          <p:nvPr>
            <p:ph type="body" idx="1"/>
          </p:nvPr>
        </p:nvSpPr>
        <p:spPr>
          <a:xfrm>
            <a:off x="468207" y="4033943"/>
            <a:ext cx="6164721" cy="5148885"/>
          </a:xfrm>
          <a:prstGeom prst="rect">
            <a:avLst/>
          </a:prstGeom>
        </p:spPr>
        <p:txBody>
          <a:bodyPr>
            <a:noAutofit/>
          </a:bodyPr>
          <a:lstStyle/>
          <a:p>
            <a:pPr marL="171450" indent="-171450">
              <a:buFont typeface="Arial" panose="020B0604020202020204" pitchFamily="34" charset="0"/>
              <a:buChar char="•"/>
            </a:pPr>
            <a:r>
              <a:rPr lang="en-US" altLang="en-US" b="1" dirty="0">
                <a:latin typeface="Arial" panose="020B0604020202020204" pitchFamily="34" charset="0"/>
                <a:cs typeface="Arial" panose="020B0604020202020204" pitchFamily="34" charset="0"/>
              </a:rPr>
              <a:t>Potential Measures of Effectiveness: </a:t>
            </a:r>
          </a:p>
          <a:p>
            <a:pPr marL="632182" lvl="2" indent="-174982" defTabSz="933237">
              <a:buFont typeface="Arial" panose="020B0604020202020204" pitchFamily="34" charset="0"/>
              <a:buChar char="•"/>
            </a:pPr>
            <a:r>
              <a:rPr lang="en-US" altLang="en-US" dirty="0">
                <a:latin typeface="Arial" panose="020B0604020202020204" pitchFamily="34" charset="0"/>
                <a:cs typeface="Arial" panose="020B0604020202020204" pitchFamily="34" charset="0"/>
              </a:rPr>
              <a:t>Number of symptomatic CAUTIs attributable to each unit per month</a:t>
            </a:r>
          </a:p>
          <a:p>
            <a:pPr marL="632182" lvl="2" indent="-174982" defTabSz="933237">
              <a:buFont typeface="Arial" panose="020B0604020202020204" pitchFamily="34" charset="0"/>
              <a:buChar char="•"/>
            </a:pPr>
            <a:r>
              <a:rPr lang="en-US" altLang="en-US" dirty="0">
                <a:latin typeface="Arial" panose="020B0604020202020204" pitchFamily="34" charset="0"/>
                <a:cs typeface="Arial" panose="020B0604020202020204" pitchFamily="34" charset="0"/>
              </a:rPr>
              <a:t>Days since last CAUTI </a:t>
            </a:r>
          </a:p>
          <a:p>
            <a:pPr marL="171450" indent="-171450">
              <a:buFont typeface="Arial" panose="020B0604020202020204" pitchFamily="34" charset="0"/>
              <a:buChar char="•"/>
            </a:pPr>
            <a:r>
              <a:rPr lang="en-US" altLang="en-US" b="1" dirty="0">
                <a:latin typeface="Arial" panose="020B0604020202020204" pitchFamily="34" charset="0"/>
                <a:cs typeface="Arial" panose="020B0604020202020204" pitchFamily="34" charset="0"/>
              </a:rPr>
              <a:t>Impact: </a:t>
            </a:r>
            <a:r>
              <a:rPr lang="en-US" altLang="en-US" dirty="0">
                <a:latin typeface="Arial" panose="020B0604020202020204" pitchFamily="34" charset="0"/>
                <a:cs typeface="Arial" panose="020B0604020202020204" pitchFamily="34" charset="0"/>
              </a:rPr>
              <a:t>Use of the CUSP for CAUTI toolkit helped more than 700 hospital non-ICU units reduce rates of CAUTI by 30%. </a:t>
            </a:r>
          </a:p>
          <a:p>
            <a:endParaRPr lang="en-US" sz="900" dirty="0"/>
          </a:p>
        </p:txBody>
      </p:sp>
      <p:sp>
        <p:nvSpPr>
          <p:cNvPr id="4" name="Slide Number Placeholder 3"/>
          <p:cNvSpPr>
            <a:spLocks noGrp="1"/>
          </p:cNvSpPr>
          <p:nvPr>
            <p:ph type="sldNum" sz="quarter" idx="10"/>
          </p:nvPr>
        </p:nvSpPr>
        <p:spPr/>
        <p:txBody>
          <a:bodyPr/>
          <a:lstStyle/>
          <a:p>
            <a:fld id="{F9049930-D2C4-4E37-9A99-49F1796CF0E9}" type="slidenum">
              <a:rPr lang="en-US" smtClean="0"/>
              <a:pPr/>
              <a:t>44</a:t>
            </a:fld>
            <a:endParaRPr lang="en-US" dirty="0"/>
          </a:p>
        </p:txBody>
      </p:sp>
    </p:spTree>
    <p:extLst>
      <p:ext uri="{BB962C8B-B14F-4D97-AF65-F5344CB8AC3E}">
        <p14:creationId xmlns:p14="http://schemas.microsoft.com/office/powerpoint/2010/main" val="32714761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33237">
              <a:defRPr/>
            </a:pPr>
            <a:fld id="{C0F596C6-1807-4ED1-A2A6-17F710C0A291}" type="slidenum">
              <a:rPr lang="en-US">
                <a:solidFill>
                  <a:prstClr val="black"/>
                </a:solidFill>
                <a:latin typeface="Calibri"/>
              </a:rPr>
              <a:pPr defTabSz="933237">
                <a:defRPr/>
              </a:pPr>
              <a:t>45</a:t>
            </a:fld>
            <a:endParaRPr lang="en-US" dirty="0">
              <a:solidFill>
                <a:prstClr val="black"/>
              </a:solidFill>
              <a:latin typeface="Calibri"/>
            </a:endParaRPr>
          </a:p>
        </p:txBody>
      </p:sp>
    </p:spTree>
    <p:extLst>
      <p:ext uri="{BB962C8B-B14F-4D97-AF65-F5344CB8AC3E}">
        <p14:creationId xmlns:p14="http://schemas.microsoft.com/office/powerpoint/2010/main" val="1803917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33237">
              <a:defRPr/>
            </a:pPr>
            <a:fld id="{C0F596C6-1807-4ED1-A2A6-17F710C0A291}" type="slidenum">
              <a:rPr lang="en-US">
                <a:solidFill>
                  <a:prstClr val="black"/>
                </a:solidFill>
                <a:latin typeface="Calibri"/>
              </a:rPr>
              <a:pPr defTabSz="933237">
                <a:defRPr/>
              </a:pPr>
              <a:t>46</a:t>
            </a:fld>
            <a:endParaRPr lang="en-US" dirty="0">
              <a:solidFill>
                <a:prstClr val="black"/>
              </a:solidFill>
              <a:latin typeface="Calibri"/>
            </a:endParaRPr>
          </a:p>
        </p:txBody>
      </p:sp>
    </p:spTree>
    <p:extLst>
      <p:ext uri="{BB962C8B-B14F-4D97-AF65-F5344CB8AC3E}">
        <p14:creationId xmlns:p14="http://schemas.microsoft.com/office/powerpoint/2010/main" val="3413959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defTabSz="963521">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Hip replacement is most commonly</a:t>
            </a:r>
            <a:r>
              <a:rPr lang="en-US" baseline="0" dirty="0">
                <a:latin typeface="Arial" panose="020B0604020202020204" pitchFamily="34" charset="0"/>
                <a:cs typeface="Arial" panose="020B0604020202020204" pitchFamily="34" charset="0"/>
              </a:rPr>
              <a:t> performed in </a:t>
            </a:r>
            <a:r>
              <a:rPr lang="en-US" dirty="0">
                <a:latin typeface="Arial" panose="020B0604020202020204" pitchFamily="34" charset="0"/>
                <a:cs typeface="Arial" panose="020B0604020202020204" pitchFamily="34" charset="0"/>
              </a:rPr>
              <a:t>older adults, who have an increased risk of adverse events after these procedures. </a:t>
            </a:r>
            <a:r>
              <a:rPr lang="en-US" b="0" dirty="0">
                <a:latin typeface="Arial" panose="020B0604020202020204" pitchFamily="34" charset="0"/>
                <a:cs typeface="Arial" panose="020B0604020202020204" pitchFamily="34" charset="0"/>
              </a:rPr>
              <a:t>Hip and knee replacements are the most common major surgeries for Medicare beneficiaries (Fingar, et</a:t>
            </a:r>
            <a:r>
              <a:rPr lang="en-US" b="0" baseline="0" dirty="0">
                <a:latin typeface="Arial" panose="020B0604020202020204" pitchFamily="34" charset="0"/>
                <a:cs typeface="Arial" panose="020B0604020202020204" pitchFamily="34" charset="0"/>
              </a:rPr>
              <a:t> al.,</a:t>
            </a:r>
            <a:r>
              <a:rPr lang="en-US" b="0" dirty="0">
                <a:latin typeface="Arial" panose="020B0604020202020204" pitchFamily="34" charset="0"/>
                <a:cs typeface="Arial" panose="020B0604020202020204" pitchFamily="34" charset="0"/>
              </a:rPr>
              <a:t> 2014).</a:t>
            </a:r>
          </a:p>
          <a:p>
            <a:pPr marL="171450" lvl="1" indent="-171450" defTabSz="963521">
              <a:buFont typeface="Arial" panose="020B0604020202020204" pitchFamily="34" charset="0"/>
              <a:buChar char="•"/>
              <a:defRPr/>
            </a:pPr>
            <a:r>
              <a:rPr lang="en-US" b="1" dirty="0">
                <a:latin typeface="Arial" panose="020B0604020202020204" pitchFamily="34" charset="0"/>
                <a:cs typeface="Arial" panose="020B0604020202020204" pitchFamily="34" charset="0"/>
              </a:rPr>
              <a:t>Overall Percentage: </a:t>
            </a:r>
            <a:r>
              <a:rPr lang="en-US" dirty="0">
                <a:latin typeface="Arial" panose="020B0604020202020204" pitchFamily="34" charset="0"/>
                <a:cs typeface="Arial" panose="020B0604020202020204" pitchFamily="34" charset="0"/>
              </a:rPr>
              <a:t>In 2017,</a:t>
            </a:r>
            <a:r>
              <a:rPr lang="en-US" baseline="0" dirty="0">
                <a:latin typeface="Arial" panose="020B0604020202020204" pitchFamily="34" charset="0"/>
                <a:cs typeface="Arial" panose="020B0604020202020204" pitchFamily="34" charset="0"/>
              </a:rPr>
              <a:t> 9.7</a:t>
            </a:r>
            <a:r>
              <a:rPr lang="en-US" dirty="0">
                <a:latin typeface="Arial" panose="020B0604020202020204" pitchFamily="34" charset="0"/>
                <a:cs typeface="Arial" panose="020B0604020202020204" pitchFamily="34" charset="0"/>
              </a:rPr>
              <a:t>% of</a:t>
            </a:r>
            <a:r>
              <a:rPr lang="en-US" baseline="0" dirty="0">
                <a:latin typeface="Arial" panose="020B0604020202020204" pitchFamily="34" charset="0"/>
                <a:cs typeface="Arial" panose="020B0604020202020204" pitchFamily="34" charset="0"/>
              </a:rPr>
              <a:t> adult patients receiving a hip joint replacement due to</a:t>
            </a:r>
            <a:r>
              <a:rPr lang="en-US" dirty="0">
                <a:latin typeface="Arial" panose="020B0604020202020204" pitchFamily="34" charset="0"/>
                <a:cs typeface="Arial" panose="020B0604020202020204" pitchFamily="34" charset="0"/>
              </a:rPr>
              <a:t> fracture </a:t>
            </a:r>
            <a:r>
              <a:rPr lang="en-US" baseline="0" dirty="0">
                <a:latin typeface="Arial" panose="020B0604020202020204" pitchFamily="34" charset="0"/>
                <a:cs typeface="Arial" panose="020B0604020202020204" pitchFamily="34" charset="0"/>
              </a:rPr>
              <a:t>experienced adverse events.</a:t>
            </a:r>
            <a:endParaRPr lang="en-US"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a:t>
            </a:r>
            <a:r>
              <a:rPr lang="en-US" b="0" dirty="0">
                <a:latin typeface="Arial" panose="020B0604020202020204" pitchFamily="34" charset="0"/>
                <a:cs typeface="Arial" panose="020B0604020202020204" pitchFamily="34" charset="0"/>
              </a:rPr>
              <a:t> Between 2014 and 2017, there was no change in the percentage of adult patients experiencing adverse events when </a:t>
            </a:r>
            <a:r>
              <a:rPr lang="en-US" baseline="0" dirty="0">
                <a:latin typeface="Arial" panose="020B0604020202020204" pitchFamily="34" charset="0"/>
                <a:cs typeface="Arial" panose="020B0604020202020204" pitchFamily="34" charset="0"/>
              </a:rPr>
              <a:t>receiving a hip joint replacement due to</a:t>
            </a:r>
            <a:r>
              <a:rPr lang="en-US" dirty="0">
                <a:latin typeface="Arial" panose="020B0604020202020204" pitchFamily="34" charset="0"/>
                <a:cs typeface="Arial" panose="020B0604020202020204" pitchFamily="34" charset="0"/>
              </a:rPr>
              <a:t> fracture for</a:t>
            </a:r>
            <a:r>
              <a:rPr lang="en-US" baseline="0" dirty="0">
                <a:latin typeface="Arial" panose="020B0604020202020204" pitchFamily="34" charset="0"/>
                <a:cs typeface="Arial" panose="020B0604020202020204" pitchFamily="34" charset="0"/>
              </a:rPr>
              <a:t> all reported subpopulations and the total. </a:t>
            </a:r>
          </a:p>
          <a:p>
            <a:endParaRPr lang="en-US" dirty="0"/>
          </a:p>
        </p:txBody>
      </p:sp>
      <p:sp>
        <p:nvSpPr>
          <p:cNvPr id="4" name="Slide Number Placeholder 3"/>
          <p:cNvSpPr>
            <a:spLocks noGrp="1"/>
          </p:cNvSpPr>
          <p:nvPr>
            <p:ph type="sldNum" sz="quarter" idx="5"/>
          </p:nvPr>
        </p:nvSpPr>
        <p:spPr/>
        <p:txBody>
          <a:bodyPr/>
          <a:lstStyle/>
          <a:p>
            <a:pPr defTabSz="933237">
              <a:defRPr/>
            </a:pPr>
            <a:fld id="{C0F596C6-1807-4ED1-A2A6-17F710C0A291}" type="slidenum">
              <a:rPr lang="en-US">
                <a:solidFill>
                  <a:prstClr val="black"/>
                </a:solidFill>
                <a:latin typeface="Calibri"/>
              </a:rPr>
              <a:pPr defTabSz="933237">
                <a:defRPr/>
              </a:pPr>
              <a:t>47</a:t>
            </a:fld>
            <a:endParaRPr lang="en-US" dirty="0">
              <a:solidFill>
                <a:prstClr val="black"/>
              </a:solidFill>
              <a:latin typeface="Calibri"/>
            </a:endParaRPr>
          </a:p>
        </p:txBody>
      </p:sp>
    </p:spTree>
    <p:extLst>
      <p:ext uri="{BB962C8B-B14F-4D97-AF65-F5344CB8AC3E}">
        <p14:creationId xmlns:p14="http://schemas.microsoft.com/office/powerpoint/2010/main" val="977691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20725"/>
            <a:ext cx="4194175" cy="3146425"/>
          </a:xfrm>
        </p:spPr>
      </p:sp>
      <p:sp>
        <p:nvSpPr>
          <p:cNvPr id="3" name="Notes Placeholder 2"/>
          <p:cNvSpPr>
            <a:spLocks noGrp="1"/>
          </p:cNvSpPr>
          <p:nvPr>
            <p:ph type="body" idx="1"/>
          </p:nvPr>
        </p:nvSpPr>
        <p:spPr>
          <a:xfrm>
            <a:off x="717917" y="4189095"/>
            <a:ext cx="5743335" cy="4565338"/>
          </a:xfrm>
          <a:prstGeom prst="rect">
            <a:avLst/>
          </a:prstGeom>
        </p:spPr>
        <p:txBody>
          <a:bodyPr>
            <a:normAutofit/>
          </a:bodyPr>
          <a:lstStyle/>
          <a:p>
            <a:pPr marL="171450" lvl="1" indent="-171450" defTabSz="963521">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Although a common procedure for Medicare beneficiaries, hip replacements can lead to complications, such as d</a:t>
            </a:r>
            <a:r>
              <a:rPr lang="en-US" sz="1200" b="0" i="0" kern="1200" dirty="0">
                <a:solidFill>
                  <a:schemeClr val="tx1"/>
                </a:solidFill>
                <a:effectLst/>
                <a:latin typeface="+mn-lt"/>
                <a:ea typeface="+mn-ea"/>
                <a:cs typeface="+mn-cs"/>
              </a:rPr>
              <a:t>islocation, periprosthetic fracture, and infection, which negatively affect patients' outcomes, including satisfaction, quality of life, mental health, and function (Carpenter, et al., 2020). </a:t>
            </a:r>
            <a:endParaRPr lang="en-US" dirty="0">
              <a:latin typeface="Arial" panose="020B0604020202020204" pitchFamily="34" charset="0"/>
              <a:cs typeface="Arial" panose="020B0604020202020204" pitchFamily="34" charset="0"/>
            </a:endParaRPr>
          </a:p>
          <a:p>
            <a:pPr marL="171450" lvl="1" indent="-171450" defTabSz="963521">
              <a:buFont typeface="Arial" panose="020B0604020202020204" pitchFamily="34" charset="0"/>
              <a:buChar char="•"/>
              <a:defRPr/>
            </a:pPr>
            <a:r>
              <a:rPr lang="en-US" b="1" dirty="0">
                <a:latin typeface="Arial" panose="020B0604020202020204" pitchFamily="34" charset="0"/>
                <a:cs typeface="Arial" panose="020B0604020202020204" pitchFamily="34" charset="0"/>
              </a:rPr>
              <a:t>Overall Percentage:</a:t>
            </a:r>
            <a:r>
              <a:rPr lang="en-US" b="0" dirty="0">
                <a:latin typeface="Arial" panose="020B0604020202020204" pitchFamily="34" charset="0"/>
                <a:cs typeface="Arial" panose="020B0604020202020204" pitchFamily="34" charset="0"/>
              </a:rPr>
              <a:t> In 2017, 2.1% of adults receiving a hip joint replacement due to degenerative conditions experienced an adverse event in the hospital.</a:t>
            </a:r>
          </a:p>
          <a:p>
            <a:pPr marL="171450" lvl="1" indent="-171450" defTabSz="963521">
              <a:buFont typeface="Arial" panose="020B0604020202020204" pitchFamily="34" charset="0"/>
              <a:buChar char="•"/>
              <a:defRPr/>
            </a:pPr>
            <a:r>
              <a:rPr lang="en-US" b="1" dirty="0">
                <a:latin typeface="Arial" panose="020B0604020202020204" pitchFamily="34" charset="0"/>
                <a:cs typeface="Arial" panose="020B0604020202020204" pitchFamily="34" charset="0"/>
              </a:rPr>
              <a:t>Trend: </a:t>
            </a:r>
            <a:r>
              <a:rPr lang="en-US" b="0" dirty="0">
                <a:latin typeface="Arial" panose="020B0604020202020204" pitchFamily="34" charset="0"/>
                <a:cs typeface="Arial" panose="020B0604020202020204" pitchFamily="34" charset="0"/>
              </a:rPr>
              <a:t>The percentage of patients experiencing adverse events in the hospital after receiving a hip joint replacement did not improve between 2014 and 2017.</a:t>
            </a: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48</a:t>
            </a:fld>
            <a:endParaRPr lang="en-US" dirty="0">
              <a:solidFill>
                <a:prstClr val="black"/>
              </a:solidFill>
              <a:latin typeface="Calibri"/>
            </a:endParaRPr>
          </a:p>
        </p:txBody>
      </p:sp>
    </p:spTree>
    <p:extLst>
      <p:ext uri="{BB962C8B-B14F-4D97-AF65-F5344CB8AC3E}">
        <p14:creationId xmlns:p14="http://schemas.microsoft.com/office/powerpoint/2010/main" val="41190852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679450"/>
            <a:ext cx="4195763" cy="3146425"/>
          </a:xfrm>
        </p:spPr>
      </p:sp>
      <p:sp>
        <p:nvSpPr>
          <p:cNvPr id="3" name="Notes Placeholder 2"/>
          <p:cNvSpPr>
            <a:spLocks noGrp="1"/>
          </p:cNvSpPr>
          <p:nvPr>
            <p:ph type="body" idx="1"/>
          </p:nvPr>
        </p:nvSpPr>
        <p:spPr>
          <a:xfrm>
            <a:off x="717917" y="4111519"/>
            <a:ext cx="5743335" cy="4642914"/>
          </a:xfrm>
          <a:prstGeom prst="rect">
            <a:avLst/>
          </a:prstGeom>
        </p:spPr>
        <p:txBody>
          <a:bodyPr>
            <a:normAutofit/>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 </a:t>
            </a:r>
            <a:r>
              <a:rPr lang="en-US" dirty="0">
                <a:latin typeface="Arial" panose="020B0604020202020204" pitchFamily="34" charset="0"/>
                <a:cs typeface="Arial" panose="020B0604020202020204" pitchFamily="34" charset="0"/>
              </a:rPr>
              <a:t>Knee replacement is one of the most common procedures experienced by Medicare beneficiaries. </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Overall Percentage:</a:t>
            </a:r>
            <a:r>
              <a:rPr lang="en-US" dirty="0">
                <a:latin typeface="Arial" panose="020B0604020202020204" pitchFamily="34" charset="0"/>
                <a:cs typeface="Arial" panose="020B0604020202020204" pitchFamily="34" charset="0"/>
              </a:rPr>
              <a:t> In 2017, 2.5% of adults experienced adverse events following a knee replacement procedure. </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Trends: </a:t>
            </a:r>
            <a:r>
              <a:rPr lang="en-US" dirty="0">
                <a:latin typeface="Arial" panose="020B0604020202020204" pitchFamily="34" charset="0"/>
                <a:cs typeface="Arial" panose="020B0604020202020204" pitchFamily="34" charset="0"/>
              </a:rPr>
              <a:t>The adverse event rate for adults receiving knee replacement did not improve between 2014 and 2017 overall or for men or women.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dirty="0">
                <a:latin typeface="Arial" panose="020B0604020202020204" pitchFamily="34" charset="0"/>
                <a:cs typeface="Arial" panose="020B0604020202020204" pitchFamily="34" charset="0"/>
              </a:rPr>
              <a:t>Groups With Disparities: </a:t>
            </a:r>
            <a:r>
              <a:rPr lang="en-US" dirty="0">
                <a:latin typeface="Arial" panose="020B0604020202020204" pitchFamily="34" charset="0"/>
                <a:cs typeface="Arial" panose="020B0604020202020204" pitchFamily="34" charset="0"/>
              </a:rPr>
              <a:t>No significant disparities were found in 2014 or 2017.</a:t>
            </a: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49</a:t>
            </a:fld>
            <a:endParaRPr lang="en-US" dirty="0">
              <a:solidFill>
                <a:prstClr val="black"/>
              </a:solidFill>
              <a:latin typeface="Calibri"/>
            </a:endParaRPr>
          </a:p>
        </p:txBody>
      </p:sp>
    </p:spTree>
    <p:extLst>
      <p:ext uri="{BB962C8B-B14F-4D97-AF65-F5344CB8AC3E}">
        <p14:creationId xmlns:p14="http://schemas.microsoft.com/office/powerpoint/2010/main" val="153033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Patient Safety</a:t>
            </a:r>
            <a:r>
              <a:rPr lang="en-US" dirty="0">
                <a:latin typeface="Arial" panose="020B0604020202020204" pitchFamily="34" charset="0"/>
                <a:cs typeface="Arial" panose="020B0604020202020204" pitchFamily="34" charset="0"/>
              </a:rPr>
              <a:t> is </a:t>
            </a:r>
            <a:r>
              <a:rPr lang="en-US" b="0" dirty="0">
                <a:latin typeface="Arial" panose="020B0604020202020204" pitchFamily="34" charset="0"/>
                <a:cs typeface="Arial" panose="020B0604020202020204" pitchFamily="34" charset="0"/>
              </a:rPr>
              <a:t>one of the six national priorities identified by the NHQDR.</a:t>
            </a:r>
          </a:p>
          <a:p>
            <a:pPr marL="171450" indent="-171450" defTabSz="933237">
              <a:buFont typeface="Arial" panose="020B0604020202020204" pitchFamily="34" charset="0"/>
              <a:buChar char="•"/>
              <a:defRPr/>
            </a:pPr>
            <a:r>
              <a:rPr lang="en-US" sz="1200" b="0" i="0" dirty="0"/>
              <a:t>These priority areas are interrelated and work to support all priority areas and can support necessary and critical improvements in making care safer. </a:t>
            </a:r>
          </a:p>
          <a:p>
            <a:pPr marL="171450" indent="-171450" defTabSz="933237">
              <a:buFont typeface="Arial" panose="020B0604020202020204" pitchFamily="34" charset="0"/>
              <a:buChar char="•"/>
              <a:defRPr/>
            </a:pPr>
            <a:r>
              <a:rPr lang="en-US" sz="1200" b="0" i="0" dirty="0"/>
              <a:t>Readers can access the latest NHQDR chartbooks at https://www.ahrq.gov/research/findings/nhqrdr/chartbooks/index.html.</a:t>
            </a:r>
            <a:endParaRPr lang="en-US" b="0" i="0" dirty="0"/>
          </a:p>
        </p:txBody>
      </p:sp>
      <p:sp>
        <p:nvSpPr>
          <p:cNvPr id="4" name="Slide Number Placeholder 3"/>
          <p:cNvSpPr>
            <a:spLocks noGrp="1"/>
          </p:cNvSpPr>
          <p:nvPr>
            <p:ph type="sldNum" sz="quarter" idx="5"/>
          </p:nvPr>
        </p:nvSpPr>
        <p:spPr/>
        <p:txBody>
          <a:bodyPr/>
          <a:lstStyle/>
          <a:p>
            <a:fld id="{B17BA40C-25F7-4A81-B7B0-365A5351FE20}" type="slidenum">
              <a:rPr lang="en-US" smtClean="0"/>
              <a:t>5</a:t>
            </a:fld>
            <a:endParaRPr lang="en-US" dirty="0"/>
          </a:p>
        </p:txBody>
      </p:sp>
    </p:spTree>
    <p:extLst>
      <p:ext uri="{BB962C8B-B14F-4D97-AF65-F5344CB8AC3E}">
        <p14:creationId xmlns:p14="http://schemas.microsoft.com/office/powerpoint/2010/main" val="435153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79450"/>
            <a:ext cx="4194175" cy="3146425"/>
          </a:xfrm>
        </p:spPr>
      </p:sp>
      <p:sp>
        <p:nvSpPr>
          <p:cNvPr id="3" name="Notes Placeholder 2"/>
          <p:cNvSpPr>
            <a:spLocks noGrp="1"/>
          </p:cNvSpPr>
          <p:nvPr>
            <p:ph type="body" idx="1"/>
          </p:nvPr>
        </p:nvSpPr>
        <p:spPr>
          <a:xfrm>
            <a:off x="717917" y="4033944"/>
            <a:ext cx="5743335" cy="4720489"/>
          </a:xfrm>
          <a:prstGeom prst="rect">
            <a:avLst/>
          </a:prstGeom>
        </p:spPr>
        <p:txBody>
          <a:bodyPr>
            <a:normAutofit/>
          </a:bodyPr>
          <a:lstStyle/>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 </a:t>
            </a:r>
            <a:r>
              <a:rPr lang="en-US" dirty="0">
                <a:latin typeface="Arial" panose="020B0604020202020204" pitchFamily="34" charset="0"/>
                <a:cs typeface="Arial" panose="020B0604020202020204" pitchFamily="34" charset="0"/>
              </a:rPr>
              <a:t>Pneumonia is a common postoperative adverse event associated with significant morbidity and mortality. Risk factors differ by type of surgery but frequently include advanced age and chronic conditions such as congestive heart failure (CHF) and chronic obstructive pulmonary disease (COPD) (Chughtai, et al., 2017).</a:t>
            </a:r>
          </a:p>
          <a:p>
            <a:pPr marL="171450" lvl="1" indent="-171450" defTabSz="963521">
              <a:buFont typeface="Arial" panose="020B0604020202020204" pitchFamily="34" charset="0"/>
              <a:buChar char="•"/>
              <a:defRPr/>
            </a:pPr>
            <a:r>
              <a:rPr lang="en-US" b="1" u="none" dirty="0">
                <a:latin typeface="Arial" panose="020B0604020202020204" pitchFamily="34" charset="0"/>
                <a:cs typeface="Arial" panose="020B0604020202020204" pitchFamily="34" charset="0"/>
              </a:rPr>
              <a:t>Overall Percentage: </a:t>
            </a:r>
            <a:r>
              <a:rPr lang="en-US" u="none" dirty="0">
                <a:latin typeface="Arial" panose="020B0604020202020204" pitchFamily="34" charset="0"/>
                <a:cs typeface="Arial" panose="020B0604020202020204" pitchFamily="34" charset="0"/>
              </a:rPr>
              <a:t>In 2017, 1.1% of adults who had at least one of several selected surgical procedures subsequently contracted pneumonia. </a:t>
            </a:r>
          </a:p>
          <a:p>
            <a:pPr marL="171450" indent="-171450" defTabSz="945555">
              <a:buFont typeface="Arial" panose="020B0604020202020204" pitchFamily="34" charset="0"/>
              <a:buChar char="•"/>
              <a:defRPr/>
            </a:pPr>
            <a:r>
              <a:rPr lang="en-US" b="1" u="none" dirty="0">
                <a:latin typeface="Arial" panose="020B0604020202020204" pitchFamily="34" charset="0"/>
                <a:cs typeface="Arial" panose="020B0604020202020204" pitchFamily="34" charset="0"/>
              </a:rPr>
              <a:t>Trends: </a:t>
            </a:r>
            <a:r>
              <a:rPr lang="en-US" b="0" u="none" dirty="0">
                <a:latin typeface="Arial" panose="020B0604020202020204" pitchFamily="34" charset="0"/>
                <a:cs typeface="Arial" panose="020B0604020202020204" pitchFamily="34" charset="0"/>
              </a:rPr>
              <a:t>There were no statistically significant changes in t</a:t>
            </a:r>
            <a:r>
              <a:rPr lang="en-US" u="none" dirty="0">
                <a:latin typeface="Arial" panose="020B0604020202020204" pitchFamily="34" charset="0"/>
                <a:cs typeface="Arial" panose="020B0604020202020204" pitchFamily="34" charset="0"/>
              </a:rPr>
              <a:t>he percentage of patients who contracted pneumonia after one of several selected surgical procedures between 2014 and 2017 overall or for men or women. Rates by CHF and COPD status were not analyzed for trends. </a:t>
            </a:r>
          </a:p>
          <a:p>
            <a:pPr marL="171450" indent="-171450">
              <a:buFont typeface="Arial" panose="020B0604020202020204" pitchFamily="34" charset="0"/>
              <a:buChar char="•"/>
              <a:defRPr/>
            </a:pPr>
            <a:r>
              <a:rPr lang="en-US" b="1" u="none" dirty="0">
                <a:latin typeface="Arial" panose="020B0604020202020204" pitchFamily="34" charset="0"/>
                <a:cs typeface="Arial" panose="020B0604020202020204" pitchFamily="34" charset="0"/>
              </a:rPr>
              <a:t>Groups With Disparities:</a:t>
            </a:r>
          </a:p>
          <a:p>
            <a:pPr marL="628650" lvl="1" indent="-171450">
              <a:buFont typeface="Arial" panose="020B0604020202020204" pitchFamily="34" charset="0"/>
              <a:buChar char="•"/>
              <a:defRPr/>
            </a:pPr>
            <a:r>
              <a:rPr lang="en-US" b="1" u="none" dirty="0">
                <a:latin typeface="Arial" panose="020B0604020202020204" pitchFamily="34" charset="0"/>
                <a:cs typeface="Arial" panose="020B0604020202020204" pitchFamily="34" charset="0"/>
              </a:rPr>
              <a:t>With CHF: </a:t>
            </a:r>
            <a:r>
              <a:rPr lang="en-US" dirty="0">
                <a:latin typeface="Arial" panose="020B0604020202020204" pitchFamily="34" charset="0"/>
                <a:cs typeface="Arial" panose="020B0604020202020204" pitchFamily="34" charset="0"/>
              </a:rPr>
              <a:t>In 2017, patients with CHF were more likely to contract postoperative pneumonia than those without CHF (3.4% vs. 0.9%).</a:t>
            </a:r>
          </a:p>
          <a:p>
            <a:pPr marL="632182" lvl="1" indent="-174982">
              <a:buFont typeface="Arial" panose="020B0604020202020204" pitchFamily="34" charset="0"/>
              <a:buChar char="•"/>
            </a:pPr>
            <a:r>
              <a:rPr lang="en-US" b="1" dirty="0">
                <a:latin typeface="Arial" panose="020B0604020202020204" pitchFamily="34" charset="0"/>
                <a:cs typeface="Arial" panose="020B0604020202020204" pitchFamily="34" charset="0"/>
              </a:rPr>
              <a:t>With COPD: </a:t>
            </a:r>
            <a:r>
              <a:rPr lang="en-US" dirty="0">
                <a:latin typeface="Arial" panose="020B0604020202020204" pitchFamily="34" charset="0"/>
                <a:cs typeface="Arial" panose="020B0604020202020204" pitchFamily="34" charset="0"/>
              </a:rPr>
              <a:t>In 2017, patients with COPD were more likely to contract postoperative pneumonia than those without COPD (2.9% vs. 0.9%).</a:t>
            </a: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50</a:t>
            </a:fld>
            <a:endParaRPr lang="en-US" dirty="0">
              <a:solidFill>
                <a:prstClr val="black"/>
              </a:solidFill>
              <a:latin typeface="Calibri"/>
            </a:endParaRPr>
          </a:p>
        </p:txBody>
      </p:sp>
    </p:spTree>
    <p:extLst>
      <p:ext uri="{BB962C8B-B14F-4D97-AF65-F5344CB8AC3E}">
        <p14:creationId xmlns:p14="http://schemas.microsoft.com/office/powerpoint/2010/main" val="34680549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51</a:t>
            </a:fld>
            <a:endParaRPr lang="en-US" dirty="0"/>
          </a:p>
        </p:txBody>
      </p:sp>
    </p:spTree>
    <p:extLst>
      <p:ext uri="{BB962C8B-B14F-4D97-AF65-F5344CB8AC3E}">
        <p14:creationId xmlns:p14="http://schemas.microsoft.com/office/powerpoint/2010/main" val="1943826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Three maternal morbidity and mortality measures have been added to the three included in prior NHQDR releases to further understanding of the significance of these events and opportunities for improvement in maternal healthcare.</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33237">
              <a:defRPr/>
            </a:pPr>
            <a:fld id="{C0F596C6-1807-4ED1-A2A6-17F710C0A291}" type="slidenum">
              <a:rPr lang="en-US">
                <a:solidFill>
                  <a:prstClr val="black"/>
                </a:solidFill>
                <a:latin typeface="Calibri"/>
              </a:rPr>
              <a:pPr defTabSz="933237">
                <a:defRPr/>
              </a:pPr>
              <a:t>52</a:t>
            </a:fld>
            <a:endParaRPr lang="en-US" dirty="0">
              <a:solidFill>
                <a:prstClr val="black"/>
              </a:solidFill>
              <a:latin typeface="Calibri"/>
            </a:endParaRPr>
          </a:p>
        </p:txBody>
      </p:sp>
    </p:spTree>
    <p:extLst>
      <p:ext uri="{BB962C8B-B14F-4D97-AF65-F5344CB8AC3E}">
        <p14:creationId xmlns:p14="http://schemas.microsoft.com/office/powerpoint/2010/main" val="32564146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Pregnancy-related mortality in the United States has risen from 7.2 deaths per 100,000 live births in 1987 to 17.3 deaths in 2017 (CDC, 2020b). Severe maternal morbidity, including mortality, disproportionately affects minority and low-income women (Fingar, et al., 2018). About one-third of pregnancy-related deaths occur at delivery or within 1 week of delivery. Maternal deaths that occur during hospital stays may provide a window into both system and provider-level factors that can play a role in preventing maternal death (CDC, 2019). </a:t>
            </a: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Overall Rate: </a:t>
            </a:r>
            <a:r>
              <a:rPr lang="en-US" dirty="0">
                <a:latin typeface="Arial" panose="020B0604020202020204" pitchFamily="34" charset="0"/>
                <a:cs typeface="Arial" panose="020B0604020202020204" pitchFamily="34" charset="0"/>
              </a:rPr>
              <a:t>In 2017, the rate</a:t>
            </a:r>
            <a:r>
              <a:rPr lang="en-US" baseline="0" dirty="0">
                <a:latin typeface="Arial" panose="020B0604020202020204" pitchFamily="34" charset="0"/>
                <a:cs typeface="Arial" panose="020B0604020202020204" pitchFamily="34" charset="0"/>
              </a:rPr>
              <a:t> of</a:t>
            </a:r>
            <a:r>
              <a:rPr lang="en-US" dirty="0">
                <a:latin typeface="Arial" panose="020B0604020202020204" pitchFamily="34" charset="0"/>
                <a:cs typeface="Arial" panose="020B0604020202020204" pitchFamily="34" charset="0"/>
              </a:rPr>
              <a:t> deaths per 100,000 delivery hospitalizations among women ages 12-55 was 6.0 (data not shown).</a:t>
            </a: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Groups With Disparities: </a:t>
            </a:r>
          </a:p>
          <a:p>
            <a:pPr marL="628650" marR="0" lvl="1"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Race/Ethnicity:</a:t>
            </a:r>
          </a:p>
          <a:p>
            <a:pPr marL="1089382" lvl="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In-hospital deaths were more than three times </a:t>
            </a:r>
            <a:r>
              <a:rPr lang="en-US" b="0" dirty="0">
                <a:latin typeface="Arial" panose="020B0604020202020204" pitchFamily="34" charset="0"/>
                <a:cs typeface="Arial" panose="020B0604020202020204" pitchFamily="34" charset="0"/>
              </a:rPr>
              <a:t>as </a:t>
            </a:r>
            <a:r>
              <a:rPr lang="en-US" baseline="0" dirty="0">
                <a:latin typeface="Arial" panose="020B0604020202020204" pitchFamily="34" charset="0"/>
                <a:cs typeface="Arial" panose="020B0604020202020204" pitchFamily="34" charset="0"/>
              </a:rPr>
              <a:t>high </a:t>
            </a:r>
            <a:r>
              <a:rPr lang="en-US" dirty="0">
                <a:latin typeface="Arial" panose="020B0604020202020204" pitchFamily="34" charset="0"/>
                <a:cs typeface="Arial" panose="020B0604020202020204" pitchFamily="34" charset="0"/>
              </a:rPr>
              <a:t>among Black females compared with White females (12.7 vs. 4.1 per 100,000 delivery hospitalizations). </a:t>
            </a:r>
          </a:p>
          <a:p>
            <a:pPr marL="632182" lvl="1" indent="-174982"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Age:</a:t>
            </a:r>
          </a:p>
          <a:p>
            <a:pPr marL="1089382" lvl="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Compared with </a:t>
            </a:r>
            <a:r>
              <a:rPr lang="en-US" sz="1200" dirty="0"/>
              <a:t>f</a:t>
            </a:r>
            <a:r>
              <a:rPr lang="en-US" sz="1200" dirty="0">
                <a:latin typeface="Arial" panose="020B0604020202020204" pitchFamily="34" charset="0"/>
                <a:cs typeface="Arial" panose="020B0604020202020204" pitchFamily="34" charset="0"/>
              </a:rPr>
              <a:t>emales</a:t>
            </a:r>
            <a:r>
              <a:rPr lang="en-US" dirty="0">
                <a:latin typeface="Arial" panose="020B0604020202020204" pitchFamily="34" charset="0"/>
                <a:cs typeface="Arial" panose="020B0604020202020204" pitchFamily="34" charset="0"/>
              </a:rPr>
              <a:t> ages 18-24, females ages 25-34 were more likely to die during a delivery hospitalization (5.8 vs. 3.7 per 100,000 delivery hospitalizations).</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Compared with </a:t>
            </a:r>
            <a:r>
              <a:rPr lang="en-US" sz="1200" dirty="0"/>
              <a:t>f</a:t>
            </a:r>
            <a:r>
              <a:rPr lang="en-US" sz="1200" dirty="0">
                <a:latin typeface="Arial" panose="020B0604020202020204" pitchFamily="34" charset="0"/>
                <a:cs typeface="Arial" panose="020B0604020202020204" pitchFamily="34" charset="0"/>
              </a:rPr>
              <a:t>emales</a:t>
            </a:r>
            <a:r>
              <a:rPr lang="en-US" dirty="0">
                <a:latin typeface="Arial" panose="020B0604020202020204" pitchFamily="34" charset="0"/>
                <a:cs typeface="Arial" panose="020B0604020202020204" pitchFamily="34" charset="0"/>
              </a:rPr>
              <a:t> ages 18-24, females ages 35-55 were more likely to die during a delivery hospitalization (10.1 vs. 3.7 per 100,000 delivery hospitalizations).</a:t>
            </a:r>
          </a:p>
          <a:p>
            <a:pPr marL="632182" lvl="1" indent="-174982" defTabSz="933237">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632182" lvl="1" indent="-174982" defTabSz="933237">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53</a:t>
            </a:fld>
            <a:endParaRPr lang="en-US" dirty="0"/>
          </a:p>
        </p:txBody>
      </p:sp>
    </p:spTree>
    <p:extLst>
      <p:ext uri="{BB962C8B-B14F-4D97-AF65-F5344CB8AC3E}">
        <p14:creationId xmlns:p14="http://schemas.microsoft.com/office/powerpoint/2010/main" val="28835986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 </a:t>
            </a:r>
            <a:r>
              <a:rPr lang="en-US" sz="1200" kern="1200" dirty="0">
                <a:solidFill>
                  <a:schemeClr val="tx1"/>
                </a:solidFill>
                <a:effectLst/>
                <a:latin typeface="+mn-lt"/>
                <a:ea typeface="+mn-ea"/>
                <a:cs typeface="+mn-cs"/>
              </a:rPr>
              <a:t>Like maternal mortality, severe maternal morbidity, which encompasses unintended outcomes of labor and delivery that result in short-term or long-term health issues, has similarly increased in the United States in recent decades. The perinatal period presents unique patient safety challenges, including potential overuse and underuse of interventions, misdiagnosis, and emotional harm, which contribute to maternal morbidity and perinatal adverse events (AHRQ, 2019d).</a:t>
            </a:r>
            <a:endParaRPr lang="en-US" b="1" dirty="0">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Overall Rate: </a:t>
            </a:r>
            <a:r>
              <a:rPr lang="en-US" b="0" dirty="0">
                <a:latin typeface="Arial" panose="020B0604020202020204" pitchFamily="34" charset="0"/>
                <a:cs typeface="Arial" panose="020B0604020202020204" pitchFamily="34" charset="0"/>
              </a:rPr>
              <a:t>Overall in 2017, 7.1 females experienced severe maternal morbidity per 1,000 delivery hospitalizations (data not shown).</a:t>
            </a: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Groups With Disparities:</a:t>
            </a:r>
          </a:p>
          <a:p>
            <a:pPr marL="628650" lvl="1"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Race/Ethnicity:</a:t>
            </a:r>
          </a:p>
          <a:p>
            <a:pPr marL="1089382" lvl="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In 2017, Black </a:t>
            </a:r>
            <a:r>
              <a:rPr lang="en-US" strike="noStrike" dirty="0">
                <a:latin typeface="Arial" panose="020B0604020202020204" pitchFamily="34" charset="0"/>
                <a:cs typeface="Arial" panose="020B0604020202020204" pitchFamily="34" charset="0"/>
              </a:rPr>
              <a:t>females</a:t>
            </a:r>
            <a:r>
              <a:rPr lang="en-US" dirty="0">
                <a:latin typeface="Arial" panose="020B0604020202020204" pitchFamily="34" charset="0"/>
                <a:cs typeface="Arial" panose="020B0604020202020204" pitchFamily="34" charset="0"/>
              </a:rPr>
              <a:t> were more likely to experience severe maternal morbidity compared with White </a:t>
            </a:r>
            <a:r>
              <a:rPr lang="en-US" strike="noStrike" dirty="0">
                <a:latin typeface="Arial" panose="020B0604020202020204" pitchFamily="34" charset="0"/>
                <a:cs typeface="Arial" panose="020B0604020202020204" pitchFamily="34" charset="0"/>
              </a:rPr>
              <a:t>females</a:t>
            </a:r>
            <a:r>
              <a:rPr lang="en-US" dirty="0">
                <a:latin typeface="Arial" panose="020B0604020202020204" pitchFamily="34" charset="0"/>
                <a:cs typeface="Arial" panose="020B0604020202020204" pitchFamily="34" charset="0"/>
              </a:rPr>
              <a:t> (11.2 vs. 5.8 per 1,000 delivery hospitalizations).</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Asian/Pacific Islander </a:t>
            </a:r>
            <a:r>
              <a:rPr lang="en-US" strike="noStrike" dirty="0">
                <a:latin typeface="Arial" panose="020B0604020202020204" pitchFamily="34" charset="0"/>
                <a:cs typeface="Arial" panose="020B0604020202020204" pitchFamily="34" charset="0"/>
              </a:rPr>
              <a:t>females</a:t>
            </a:r>
            <a:r>
              <a:rPr lang="en-US" dirty="0">
                <a:latin typeface="Arial" panose="020B0604020202020204" pitchFamily="34" charset="0"/>
                <a:cs typeface="Arial" panose="020B0604020202020204" pitchFamily="34" charset="0"/>
              </a:rPr>
              <a:t> were more likely to experience severe maternal morbidity compared with White </a:t>
            </a:r>
            <a:r>
              <a:rPr lang="en-US" strike="noStrike" dirty="0">
                <a:latin typeface="Arial" panose="020B0604020202020204" pitchFamily="34" charset="0"/>
                <a:cs typeface="Arial" panose="020B0604020202020204" pitchFamily="34" charset="0"/>
              </a:rPr>
              <a:t>females</a:t>
            </a:r>
            <a:r>
              <a:rPr lang="en-US" dirty="0">
                <a:latin typeface="Arial" panose="020B0604020202020204" pitchFamily="34" charset="0"/>
                <a:cs typeface="Arial" panose="020B0604020202020204" pitchFamily="34" charset="0"/>
              </a:rPr>
              <a:t> (7.5 vs. 5.8 per 1,000 delivery hospitalizations).</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Hispanic </a:t>
            </a:r>
            <a:r>
              <a:rPr lang="en-US" strike="noStrike" dirty="0">
                <a:latin typeface="Arial" panose="020B0604020202020204" pitchFamily="34" charset="0"/>
                <a:cs typeface="Arial" panose="020B0604020202020204" pitchFamily="34" charset="0"/>
              </a:rPr>
              <a:t>females</a:t>
            </a:r>
            <a:r>
              <a:rPr lang="en-US" dirty="0">
                <a:latin typeface="Arial" panose="020B0604020202020204" pitchFamily="34" charset="0"/>
                <a:cs typeface="Arial" panose="020B0604020202020204" pitchFamily="34" charset="0"/>
              </a:rPr>
              <a:t> were more likely to experience severe maternal morbidity compared with White </a:t>
            </a:r>
            <a:r>
              <a:rPr lang="en-US" strike="noStrike" dirty="0">
                <a:latin typeface="Arial" panose="020B0604020202020204" pitchFamily="34" charset="0"/>
                <a:cs typeface="Arial" panose="020B0604020202020204" pitchFamily="34" charset="0"/>
              </a:rPr>
              <a:t>females</a:t>
            </a:r>
            <a:r>
              <a:rPr lang="en-US" dirty="0">
                <a:latin typeface="Arial" panose="020B0604020202020204" pitchFamily="34" charset="0"/>
                <a:cs typeface="Arial" panose="020B0604020202020204" pitchFamily="34" charset="0"/>
              </a:rPr>
              <a:t> (7.3 vs. 5.8 per 1,000 delivery hospitalizations).</a:t>
            </a:r>
          </a:p>
          <a:p>
            <a:pPr marL="632182"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Income:</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poor </a:t>
            </a:r>
            <a:r>
              <a:rPr lang="en-US" strike="noStrike" dirty="0">
                <a:latin typeface="Arial" panose="020B0604020202020204" pitchFamily="34" charset="0"/>
                <a:cs typeface="Arial" panose="020B0604020202020204" pitchFamily="34" charset="0"/>
              </a:rPr>
              <a:t>females</a:t>
            </a:r>
            <a:r>
              <a:rPr lang="en-US" dirty="0">
                <a:latin typeface="Arial" panose="020B0604020202020204" pitchFamily="34" charset="0"/>
                <a:cs typeface="Arial" panose="020B0604020202020204" pitchFamily="34" charset="0"/>
              </a:rPr>
              <a:t> were more likely to experience severe maternal morbidity compared with high-income </a:t>
            </a:r>
            <a:r>
              <a:rPr lang="en-US" strike="noStrike" dirty="0">
                <a:latin typeface="Arial" panose="020B0604020202020204" pitchFamily="34" charset="0"/>
                <a:cs typeface="Arial" panose="020B0604020202020204" pitchFamily="34" charset="0"/>
              </a:rPr>
              <a:t>females</a:t>
            </a:r>
            <a:r>
              <a:rPr lang="en-US" dirty="0">
                <a:latin typeface="Arial" panose="020B0604020202020204" pitchFamily="34" charset="0"/>
                <a:cs typeface="Arial" panose="020B0604020202020204" pitchFamily="34" charset="0"/>
              </a:rPr>
              <a:t> (8.1 vs. 6.5 per 1,000 delivery hospitalizations).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0171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Overall Rate: </a:t>
            </a:r>
            <a:r>
              <a:rPr lang="en-US" b="0" dirty="0">
                <a:latin typeface="Arial" panose="020B0604020202020204" pitchFamily="34" charset="0"/>
                <a:cs typeface="Arial" panose="020B0604020202020204" pitchFamily="34" charset="0"/>
              </a:rPr>
              <a:t>Overall in 2017, 7.1 females experienced severe maternal morbidity per 1,000 delivery hospitalizations (data not shown).</a:t>
            </a: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Groups With Disparities:</a:t>
            </a:r>
          </a:p>
          <a:p>
            <a:pPr marL="628650" lvl="1"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Health Insurance:</a:t>
            </a:r>
          </a:p>
          <a:p>
            <a:pPr marL="1089382" lvl="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In 2017, females with public insurance only were more likely to experience severe maternal morbidity compared with females with any private insurance (7.9 vs. 6.3 per 1,000 delivery hospitalizations).</a:t>
            </a:r>
          </a:p>
          <a:p>
            <a:pPr marL="632182" lvl="1" indent="-174982"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Location of Residence:</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females living in large central metro counties were more likely to experience severe maternal morbidity compared with women living in large fringe metro counties (8.0 vs. 6.9 per 1,000 delivery hospitalizations).</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females living in small metro counties were less likely to experience severe maternal morbidity compared with women living in large fringe metro counties (6.0 vs. 6.9 per 1,000 delivery hospitalizations).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9353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Postpartum hemorrhage is when a woman has heavy bleeding after </a:t>
            </a:r>
            <a:r>
              <a:rPr lang="en-US" baseline="0" dirty="0">
                <a:latin typeface="Arial" panose="020B0604020202020204" pitchFamily="34" charset="0"/>
                <a:cs typeface="Arial" panose="020B0604020202020204" pitchFamily="34" charset="0"/>
              </a:rPr>
              <a:t>a vaginal </a:t>
            </a:r>
            <a:r>
              <a:rPr lang="en-US" dirty="0">
                <a:latin typeface="Arial" panose="020B0604020202020204" pitchFamily="34" charset="0"/>
                <a:cs typeface="Arial" panose="020B0604020202020204" pitchFamily="34" charset="0"/>
              </a:rPr>
              <a:t>delivery</a:t>
            </a:r>
            <a:r>
              <a:rPr lang="en-US" baseline="0" dirty="0">
                <a:latin typeface="Arial" panose="020B0604020202020204" pitchFamily="34" charset="0"/>
                <a:cs typeface="Arial" panose="020B0604020202020204" pitchFamily="34" charset="0"/>
              </a:rPr>
              <a:t> that does not slow or stop. Females who experience p</a:t>
            </a:r>
            <a:r>
              <a:rPr lang="en-US" dirty="0">
                <a:latin typeface="Arial" panose="020B0604020202020204" pitchFamily="34" charset="0"/>
                <a:cs typeface="Arial" panose="020B0604020202020204" pitchFamily="34" charset="0"/>
              </a:rPr>
              <a:t>ostpartum hemorrhage</a:t>
            </a:r>
            <a:r>
              <a:rPr lang="en-US" baseline="0" dirty="0">
                <a:latin typeface="Arial" panose="020B0604020202020204" pitchFamily="34" charset="0"/>
                <a:cs typeface="Arial" panose="020B0604020202020204" pitchFamily="34" charset="0"/>
              </a:rPr>
              <a:t> may have a drop in blood pressure. They may experience p</a:t>
            </a:r>
            <a:r>
              <a:rPr lang="en-US" dirty="0">
                <a:latin typeface="Arial" panose="020B0604020202020204" pitchFamily="34" charset="0"/>
                <a:cs typeface="Arial" panose="020B0604020202020204" pitchFamily="34" charset="0"/>
              </a:rPr>
              <a:t>ostpartum hemorrhage</a:t>
            </a:r>
            <a:r>
              <a:rPr lang="en-US" baseline="0" dirty="0">
                <a:latin typeface="Arial" panose="020B0604020202020204" pitchFamily="34" charset="0"/>
                <a:cs typeface="Arial" panose="020B0604020202020204" pitchFamily="34" charset="0"/>
              </a:rPr>
              <a:t> rapidly, which can lead to death (Ngwenya, 2016).</a:t>
            </a:r>
            <a:r>
              <a:rPr lang="en-US" strike="noStrike" baseline="30000" dirty="0">
                <a:latin typeface="Arial" panose="020B0604020202020204" pitchFamily="34" charset="0"/>
                <a:cs typeface="Arial" panose="020B0604020202020204" pitchFamily="34" charset="0"/>
              </a:rPr>
              <a:t> </a:t>
            </a:r>
            <a:r>
              <a:rPr lang="en-US" strike="noStrike" baseline="0" dirty="0">
                <a:latin typeface="Arial" panose="020B0604020202020204" pitchFamily="34" charset="0"/>
                <a:cs typeface="Arial" panose="020B0604020202020204" pitchFamily="34" charset="0"/>
              </a:rPr>
              <a:t>Women of color experience higher rates of p</a:t>
            </a:r>
            <a:r>
              <a:rPr lang="en-US" dirty="0">
                <a:latin typeface="Arial" panose="020B0604020202020204" pitchFamily="34" charset="0"/>
                <a:cs typeface="Arial" panose="020B0604020202020204" pitchFamily="34" charset="0"/>
              </a:rPr>
              <a:t>ostpartum hemorrhage (</a:t>
            </a:r>
            <a:r>
              <a:rPr lang="en-US" dirty="0" err="1">
                <a:effectLst/>
              </a:rPr>
              <a:t>Gyamfi</a:t>
            </a:r>
            <a:r>
              <a:rPr lang="en-US" dirty="0">
                <a:effectLst/>
              </a:rPr>
              <a:t>-Bannerman, et al., 2018).</a:t>
            </a:r>
            <a:endParaRPr lang="en-US" strike="noStrike" baseline="30000" dirty="0">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Overall Rate: </a:t>
            </a:r>
            <a:r>
              <a:rPr lang="en-US" b="0" dirty="0">
                <a:latin typeface="Arial" panose="020B0604020202020204" pitchFamily="34" charset="0"/>
                <a:cs typeface="Arial" panose="020B0604020202020204" pitchFamily="34" charset="0"/>
              </a:rPr>
              <a:t>Overall in 2017, </a:t>
            </a:r>
            <a:r>
              <a:rPr lang="en-US" sz="1200" b="0" i="0" u="none" strike="noStrike" kern="1200" dirty="0">
                <a:solidFill>
                  <a:schemeClr val="tx1"/>
                </a:solidFill>
                <a:effectLst/>
                <a:latin typeface="Arial" panose="020B0604020202020204" pitchFamily="34" charset="0"/>
                <a:ea typeface="+mn-ea"/>
                <a:cs typeface="+mn-cs"/>
              </a:rPr>
              <a:t>38.0</a:t>
            </a:r>
            <a:r>
              <a:rPr lang="en-US" b="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females</a:t>
            </a:r>
            <a:r>
              <a:rPr lang="en-US" b="0" dirty="0">
                <a:latin typeface="Arial" panose="020B0604020202020204" pitchFamily="34" charset="0"/>
                <a:cs typeface="Arial" panose="020B0604020202020204" pitchFamily="34" charset="0"/>
              </a:rPr>
              <a:t> experienced severe </a:t>
            </a:r>
            <a:r>
              <a:rPr lang="en-US" dirty="0">
                <a:latin typeface="Arial" panose="020B0604020202020204" pitchFamily="34" charset="0"/>
                <a:cs typeface="Arial" panose="020B0604020202020204" pitchFamily="34" charset="0"/>
              </a:rPr>
              <a:t>postpartum hemorrhage</a:t>
            </a:r>
            <a:r>
              <a:rPr lang="en-US" b="0" dirty="0">
                <a:latin typeface="Arial" panose="020B0604020202020204" pitchFamily="34" charset="0"/>
                <a:cs typeface="Arial" panose="020B0604020202020204" pitchFamily="34" charset="0"/>
              </a:rPr>
              <a:t> per 1,000 delivery hospitalizations (data not shown).</a:t>
            </a: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Groups With Disparities:</a:t>
            </a:r>
          </a:p>
          <a:p>
            <a:pPr marL="628650" lvl="1"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Race/Ethnicity:</a:t>
            </a:r>
          </a:p>
          <a:p>
            <a:pPr marL="1089382" lvl="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In 2017, Black females were more likely to experience severe postpartum hemorrhage compared with White females (38.9 vs. 34.0 per 1,000 delivery hospitalizations).</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Asian/Pacific Islander females were more likely to experience severe postpartum hemorrhage compared with White females (49.2 vs. 34.0 per 1,000 delivery hospitalizations).</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Hispanic females were more likely to experience severe postpartum hemorrhage compared with White females (42.7 vs. 34.0 per 1,000 delivery hospitalizations).</a:t>
            </a:r>
          </a:p>
          <a:p>
            <a:pPr marL="632182"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Location of Residence:</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females living in large central metro counties were more likely to experience severe postpartum hemorrhage compared with females living in large fringe metro counties (44.0 vs. 35.8 per 1,000 delivery hospitalizations).</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females living in small metro counties were less likely to experience severe postpartum hemorrhage compared with females living in large fringe metro counties (</a:t>
            </a:r>
            <a:r>
              <a:rPr lang="en-US" sz="1200" b="0" i="0" u="none" strike="noStrike" kern="1200" dirty="0">
                <a:solidFill>
                  <a:schemeClr val="tx1"/>
                </a:solidFill>
                <a:effectLst/>
                <a:latin typeface="Arial" panose="020B0604020202020204" pitchFamily="34" charset="0"/>
                <a:ea typeface="+mn-ea"/>
                <a:cs typeface="+mn-cs"/>
              </a:rPr>
              <a:t>30.4</a:t>
            </a:r>
            <a:r>
              <a:rPr lang="en-US" dirty="0">
                <a:latin typeface="Arial" panose="020B0604020202020204" pitchFamily="34" charset="0"/>
                <a:cs typeface="Arial" panose="020B0604020202020204" pitchFamily="34" charset="0"/>
              </a:rPr>
              <a:t> vs. 35.8 per 1,000 delivery hospitalizations).</a:t>
            </a:r>
          </a:p>
          <a:p>
            <a:pPr marL="0" marR="0" lvl="0" indent="0" algn="l" defTabSz="93323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2116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High</a:t>
            </a:r>
            <a:r>
              <a:rPr lang="en-US" baseline="0" dirty="0">
                <a:latin typeface="Arial" panose="020B0604020202020204" pitchFamily="34" charset="0"/>
                <a:cs typeface="Arial" panose="020B0604020202020204" pitchFamily="34" charset="0"/>
              </a:rPr>
              <a:t> blood pressure occurs in 1 in every 12-17 pregnancies among women ages 22-44 years (Bateman, et al., 2012). Complications due to high blood pressure can result in preeclampsia (untreated high blood pressure that may result in organ damage) or eclampsia (the onset of seizures or a coma in women with </a:t>
            </a:r>
            <a:r>
              <a:rPr lang="en-US" baseline="0" dirty="0" err="1">
                <a:latin typeface="Arial" panose="020B0604020202020204" pitchFamily="34" charset="0"/>
                <a:cs typeface="Arial" panose="020B0604020202020204" pitchFamily="34" charset="0"/>
              </a:rPr>
              <a:t>preclampsia</a:t>
            </a:r>
            <a:r>
              <a:rPr lang="en-US" baseline="0" dirty="0">
                <a:latin typeface="Arial" panose="020B0604020202020204" pitchFamily="34" charset="0"/>
                <a:cs typeface="Arial" panose="020B0604020202020204" pitchFamily="34" charset="0"/>
              </a:rPr>
              <a:t>) (Medline Plus, 2021a, 2021b). </a:t>
            </a:r>
            <a:endParaRPr lang="en-US" dirty="0">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Overall Rate: </a:t>
            </a:r>
            <a:r>
              <a:rPr lang="en-US" b="0" dirty="0">
                <a:latin typeface="Arial" panose="020B0604020202020204" pitchFamily="34" charset="0"/>
                <a:cs typeface="Arial" panose="020B0604020202020204" pitchFamily="34" charset="0"/>
              </a:rPr>
              <a:t>In 2017, 58.3 </a:t>
            </a:r>
            <a:r>
              <a:rPr lang="en-US" sz="1200" dirty="0">
                <a:latin typeface="Arial" panose="020B0604020202020204" pitchFamily="34" charset="0"/>
                <a:cs typeface="Arial" panose="020B0604020202020204" pitchFamily="34" charset="0"/>
              </a:rPr>
              <a:t>females</a:t>
            </a:r>
            <a:r>
              <a:rPr lang="en-US" b="0" dirty="0">
                <a:latin typeface="Arial" panose="020B0604020202020204" pitchFamily="34" charset="0"/>
                <a:cs typeface="Arial" panose="020B0604020202020204" pitchFamily="34" charset="0"/>
              </a:rPr>
              <a:t> ages 12-55 experienced </a:t>
            </a:r>
            <a:r>
              <a:rPr lang="en-US" sz="1200" dirty="0">
                <a:latin typeface="Arial" panose="020B0604020202020204" pitchFamily="34" charset="0"/>
              </a:rPr>
              <a:t>eclampsia or preeclampsia</a:t>
            </a:r>
            <a:r>
              <a:rPr lang="en-US" dirty="0">
                <a:latin typeface="Arial" panose="020B0604020202020204" pitchFamily="34" charset="0"/>
                <a:cs typeface="Arial" panose="020B0604020202020204" pitchFamily="34" charset="0"/>
              </a:rPr>
              <a:t> per 1,000 delivery hospitalizations (data not shown).</a:t>
            </a:r>
            <a:endParaRPr lang="en-US" b="0" dirty="0">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Groups With Disparities: </a:t>
            </a:r>
          </a:p>
          <a:p>
            <a:pPr marL="628650" lvl="1"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Race/Ethnicity:</a:t>
            </a:r>
          </a:p>
          <a:p>
            <a:pPr marL="1089382" lvl="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In 2017, </a:t>
            </a:r>
            <a:r>
              <a:rPr lang="en-US" sz="1200" dirty="0">
                <a:latin typeface="Arial" panose="020B0604020202020204" pitchFamily="34" charset="0"/>
              </a:rPr>
              <a:t>eclampsia or preeclampsia </a:t>
            </a:r>
            <a:r>
              <a:rPr lang="en-US" dirty="0">
                <a:latin typeface="Arial" panose="020B0604020202020204" pitchFamily="34" charset="0"/>
                <a:cs typeface="Arial" panose="020B0604020202020204" pitchFamily="34" charset="0"/>
              </a:rPr>
              <a:t>were more common among Black females compared with White females (83.6 vs. 52.7 per 1,000 delivery hospitalizations). </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a:t>
            </a:r>
            <a:r>
              <a:rPr lang="en-US" sz="1200" dirty="0">
                <a:latin typeface="Arial" panose="020B0604020202020204" pitchFamily="34" charset="0"/>
              </a:rPr>
              <a:t>eclampsia or preeclampsia</a:t>
            </a:r>
            <a:r>
              <a:rPr lang="en-US" dirty="0">
                <a:latin typeface="Arial" panose="020B0604020202020204" pitchFamily="34" charset="0"/>
                <a:cs typeface="Arial" panose="020B0604020202020204" pitchFamily="34" charset="0"/>
              </a:rPr>
              <a:t> were less common among Asian/Pacific Islander females compared with White females (</a:t>
            </a:r>
            <a:r>
              <a:rPr lang="en-US" sz="1200" b="0" i="0" u="none" strike="noStrike" kern="1200" dirty="0">
                <a:solidFill>
                  <a:schemeClr val="tx1"/>
                </a:solidFill>
                <a:effectLst/>
                <a:latin typeface="Arial" panose="020B0604020202020204" pitchFamily="34" charset="0"/>
                <a:ea typeface="+mn-ea"/>
                <a:cs typeface="+mn-cs"/>
              </a:rPr>
              <a:t>41.2</a:t>
            </a:r>
            <a:r>
              <a:rPr lang="en-US" dirty="0">
                <a:latin typeface="Arial" panose="020B0604020202020204" pitchFamily="34" charset="0"/>
              </a:rPr>
              <a:t> </a:t>
            </a:r>
            <a:r>
              <a:rPr lang="en-US" dirty="0">
                <a:latin typeface="Arial" panose="020B0604020202020204" pitchFamily="34" charset="0"/>
                <a:cs typeface="Arial" panose="020B0604020202020204" pitchFamily="34" charset="0"/>
              </a:rPr>
              <a:t>vs. 52.7 per 1,000 delivery hospitalizations). </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a:t>
            </a:r>
            <a:r>
              <a:rPr lang="en-US" sz="1200" dirty="0">
                <a:latin typeface="Arial" panose="020B0604020202020204" pitchFamily="34" charset="0"/>
              </a:rPr>
              <a:t>eclampsia or preeclampsia</a:t>
            </a:r>
            <a:r>
              <a:rPr lang="en-US" dirty="0">
                <a:latin typeface="Arial" panose="020B0604020202020204" pitchFamily="34" charset="0"/>
                <a:cs typeface="Arial" panose="020B0604020202020204" pitchFamily="34" charset="0"/>
              </a:rPr>
              <a:t> were more common among Hispanic females compared with White females (</a:t>
            </a:r>
            <a:r>
              <a:rPr lang="en-US" sz="1200" b="0" i="0" u="none" strike="noStrike" kern="1200" dirty="0">
                <a:solidFill>
                  <a:schemeClr val="tx1"/>
                </a:solidFill>
                <a:effectLst/>
                <a:latin typeface="Arial" panose="020B0604020202020204" pitchFamily="34" charset="0"/>
                <a:ea typeface="+mn-ea"/>
                <a:cs typeface="+mn-cs"/>
              </a:rPr>
              <a:t>59.3</a:t>
            </a:r>
            <a:r>
              <a:rPr lang="en-US" dirty="0">
                <a:latin typeface="Arial" panose="020B0604020202020204" pitchFamily="34" charset="0"/>
              </a:rPr>
              <a:t> </a:t>
            </a:r>
            <a:r>
              <a:rPr lang="en-US" dirty="0">
                <a:latin typeface="Arial" panose="020B0604020202020204" pitchFamily="34" charset="0"/>
                <a:cs typeface="Arial" panose="020B0604020202020204" pitchFamily="34" charset="0"/>
              </a:rPr>
              <a:t>vs. 52.7 per 1,000 delivery hospitalizations). </a:t>
            </a:r>
          </a:p>
          <a:p>
            <a:pPr marL="632182"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Income:</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a:t>
            </a:r>
            <a:r>
              <a:rPr lang="en-US" sz="1200" dirty="0">
                <a:latin typeface="Arial" panose="020B0604020202020204" pitchFamily="34" charset="0"/>
              </a:rPr>
              <a:t>eclampsia or preeclampsia</a:t>
            </a:r>
            <a:r>
              <a:rPr lang="en-US" dirty="0">
                <a:latin typeface="Arial" panose="020B0604020202020204" pitchFamily="34" charset="0"/>
                <a:cs typeface="Arial" panose="020B0604020202020204" pitchFamily="34" charset="0"/>
              </a:rPr>
              <a:t> were more common among middle-income females compared with high-income </a:t>
            </a:r>
            <a:r>
              <a:rPr lang="en-US" sz="1200" dirty="0">
                <a:latin typeface="Arial" panose="020B0604020202020204" pitchFamily="34" charset="0"/>
                <a:cs typeface="Arial" panose="020B0604020202020204" pitchFamily="34" charset="0"/>
              </a:rPr>
              <a:t>females</a:t>
            </a:r>
            <a:r>
              <a:rPr lang="en-US" dirty="0">
                <a:latin typeface="Arial" panose="020B0604020202020204" pitchFamily="34" charset="0"/>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mn-cs"/>
              </a:rPr>
              <a:t>56.6</a:t>
            </a:r>
            <a:r>
              <a:rPr lang="en-US" dirty="0">
                <a:latin typeface="Arial" panose="020B0604020202020204" pitchFamily="34" charset="0"/>
              </a:rPr>
              <a:t> </a:t>
            </a:r>
            <a:r>
              <a:rPr lang="en-US" dirty="0">
                <a:latin typeface="Arial" panose="020B0604020202020204" pitchFamily="34" charset="0"/>
                <a:cs typeface="Arial" panose="020B0604020202020204" pitchFamily="34" charset="0"/>
              </a:rPr>
              <a:t>vs. 49.0 per 1,000 delivery hospitalizations).</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a:t>
            </a:r>
            <a:r>
              <a:rPr lang="en-US" sz="1200" dirty="0">
                <a:latin typeface="Arial" panose="020B0604020202020204" pitchFamily="34" charset="0"/>
              </a:rPr>
              <a:t>eclampsia or preeclampsia</a:t>
            </a:r>
            <a:r>
              <a:rPr lang="en-US" dirty="0">
                <a:latin typeface="Arial" panose="020B0604020202020204" pitchFamily="34" charset="0"/>
                <a:cs typeface="Arial" panose="020B0604020202020204" pitchFamily="34" charset="0"/>
              </a:rPr>
              <a:t> were more common among low-income females compared with high-income </a:t>
            </a:r>
            <a:r>
              <a:rPr lang="en-US" sz="1200" dirty="0">
                <a:latin typeface="Arial" panose="020B0604020202020204" pitchFamily="34" charset="0"/>
                <a:cs typeface="Arial" panose="020B0604020202020204" pitchFamily="34" charset="0"/>
              </a:rPr>
              <a:t>females</a:t>
            </a:r>
            <a:r>
              <a:rPr lang="en-US" dirty="0">
                <a:latin typeface="Arial" panose="020B0604020202020204" pitchFamily="34" charset="0"/>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mn-cs"/>
              </a:rPr>
              <a:t>58.3</a:t>
            </a:r>
            <a:r>
              <a:rPr lang="en-US" dirty="0">
                <a:latin typeface="Arial" panose="020B0604020202020204" pitchFamily="34" charset="0"/>
              </a:rPr>
              <a:t> </a:t>
            </a:r>
            <a:r>
              <a:rPr lang="en-US" dirty="0">
                <a:latin typeface="Arial" panose="020B0604020202020204" pitchFamily="34" charset="0"/>
                <a:cs typeface="Arial" panose="020B0604020202020204" pitchFamily="34" charset="0"/>
              </a:rPr>
              <a:t>vs. 49.0 per 1,000 delivery hospitalizations). </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a:t>
            </a:r>
            <a:r>
              <a:rPr lang="en-US" sz="1200" dirty="0">
                <a:latin typeface="Arial" panose="020B0604020202020204" pitchFamily="34" charset="0"/>
              </a:rPr>
              <a:t>eclampsia or preeclampsia</a:t>
            </a:r>
            <a:r>
              <a:rPr lang="en-US" dirty="0">
                <a:latin typeface="Arial" panose="020B0604020202020204" pitchFamily="34" charset="0"/>
                <a:cs typeface="Arial" panose="020B0604020202020204" pitchFamily="34" charset="0"/>
              </a:rPr>
              <a:t> were more common among poor females compared with high-income </a:t>
            </a:r>
            <a:r>
              <a:rPr lang="en-US" sz="1200" dirty="0">
                <a:latin typeface="Arial" panose="020B0604020202020204" pitchFamily="34" charset="0"/>
                <a:cs typeface="Arial" panose="020B0604020202020204" pitchFamily="34" charset="0"/>
              </a:rPr>
              <a:t>females</a:t>
            </a:r>
            <a:r>
              <a:rPr lang="en-US" dirty="0">
                <a:latin typeface="Arial" panose="020B0604020202020204" pitchFamily="34" charset="0"/>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mn-cs"/>
              </a:rPr>
              <a:t>66.7</a:t>
            </a:r>
            <a:r>
              <a:rPr lang="en-US" dirty="0">
                <a:latin typeface="Arial" panose="020B0604020202020204" pitchFamily="34" charset="0"/>
              </a:rPr>
              <a:t> </a:t>
            </a:r>
            <a:r>
              <a:rPr lang="en-US" dirty="0">
                <a:latin typeface="Arial" panose="020B0604020202020204" pitchFamily="34" charset="0"/>
                <a:cs typeface="Arial" panose="020B0604020202020204" pitchFamily="34" charset="0"/>
              </a:rPr>
              <a:t>vs. 49.0 per 1,000 delivery hospitalizations).</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4982"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4982" marR="0" lvl="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5986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Overall Rate: </a:t>
            </a:r>
            <a:r>
              <a:rPr lang="en-US" b="0" dirty="0">
                <a:latin typeface="Arial" panose="020B0604020202020204" pitchFamily="34" charset="0"/>
                <a:cs typeface="Arial" panose="020B0604020202020204" pitchFamily="34" charset="0"/>
              </a:rPr>
              <a:t>In 2017, 58.3 females ages 12-55 experienced </a:t>
            </a:r>
            <a:r>
              <a:rPr lang="en-US" sz="1200" dirty="0">
                <a:latin typeface="Arial" panose="020B0604020202020204" pitchFamily="34" charset="0"/>
              </a:rPr>
              <a:t>eclampsia or preeclampsia</a:t>
            </a:r>
            <a:r>
              <a:rPr lang="en-US" dirty="0">
                <a:latin typeface="Arial" panose="020B0604020202020204" pitchFamily="34" charset="0"/>
                <a:cs typeface="Arial" panose="020B0604020202020204" pitchFamily="34" charset="0"/>
              </a:rPr>
              <a:t> per 1,000 delivery hospitalizations (data not shown).</a:t>
            </a: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Groups With Disparities: </a:t>
            </a:r>
          </a:p>
          <a:p>
            <a:pPr marL="628650" lvl="1"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Health Insurance:</a:t>
            </a:r>
          </a:p>
          <a:p>
            <a:pPr marL="1089382" lvl="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In 2017, </a:t>
            </a:r>
            <a:r>
              <a:rPr lang="en-US" sz="1200" dirty="0">
                <a:latin typeface="Arial" panose="020B0604020202020204" pitchFamily="34" charset="0"/>
              </a:rPr>
              <a:t>eclampsia or preeclampsia</a:t>
            </a:r>
            <a:r>
              <a:rPr lang="en-US" dirty="0">
                <a:latin typeface="Arial" panose="020B0604020202020204" pitchFamily="34" charset="0"/>
                <a:cs typeface="Arial" panose="020B0604020202020204" pitchFamily="34" charset="0"/>
              </a:rPr>
              <a:t> were less common among uninsured females compared with females with any private insurance (43.9 vs. 56.3 per 1,000 delivery hospitalizations). </a:t>
            </a:r>
          </a:p>
          <a:p>
            <a:pPr marL="632182" lvl="1" indent="-174982"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Location of Residence:</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a:t>
            </a:r>
            <a:r>
              <a:rPr lang="en-US" sz="1200" dirty="0">
                <a:latin typeface="Arial" panose="020B0604020202020204" pitchFamily="34" charset="0"/>
              </a:rPr>
              <a:t>eclampsia or preeclampsia</a:t>
            </a:r>
            <a:r>
              <a:rPr lang="en-US" dirty="0">
                <a:latin typeface="Arial" panose="020B0604020202020204" pitchFamily="34" charset="0"/>
                <a:cs typeface="Arial" panose="020B0604020202020204" pitchFamily="34" charset="0"/>
              </a:rPr>
              <a:t> were more common among females residing in large central metro counties compared with females residing in large fringe metro counties (</a:t>
            </a:r>
            <a:r>
              <a:rPr lang="en-US" sz="1200" b="0" i="0" u="none" strike="noStrike" kern="1200" dirty="0">
                <a:effectLst/>
                <a:latin typeface="Arial" panose="020B0604020202020204" pitchFamily="34" charset="0"/>
                <a:ea typeface="+mn-ea"/>
                <a:cs typeface="+mn-cs"/>
              </a:rPr>
              <a:t>61.6</a:t>
            </a:r>
            <a:r>
              <a:rPr lang="en-US" dirty="0">
                <a:latin typeface="Arial" panose="020B0604020202020204" pitchFamily="34" charset="0"/>
              </a:rPr>
              <a:t> </a:t>
            </a:r>
            <a:r>
              <a:rPr lang="en-US" dirty="0">
                <a:latin typeface="Arial" panose="020B0604020202020204" pitchFamily="34" charset="0"/>
                <a:cs typeface="Arial" panose="020B0604020202020204" pitchFamily="34" charset="0"/>
              </a:rPr>
              <a:t>vs. 54.7 per 1,000 delivery hospitalizations).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323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b="0" i="0" kern="1200" dirty="0">
                <a:solidFill>
                  <a:schemeClr val="tx1"/>
                </a:solidFill>
                <a:effectLst/>
                <a:latin typeface="+mn-lt"/>
                <a:ea typeface="+mn-ea"/>
                <a:cs typeface="+mn-cs"/>
              </a:rPr>
              <a:t>Venous thromboembolism (VTE), which includes deep vein thrombosis (DVT) and pulmonary embolism (PE), is one cause of pregnancy-related mortality. </a:t>
            </a:r>
            <a:r>
              <a:rPr lang="en-US" dirty="0">
                <a:latin typeface="Arial" panose="020B0604020202020204" pitchFamily="34" charset="0"/>
                <a:cs typeface="Arial" panose="020B0604020202020204" pitchFamily="34" charset="0"/>
              </a:rPr>
              <a:t>D</a:t>
            </a:r>
            <a:r>
              <a:rPr lang="en-US" sz="1200" b="0" i="0" kern="1200" dirty="0">
                <a:solidFill>
                  <a:schemeClr val="tx1"/>
                </a:solidFill>
                <a:effectLst/>
                <a:latin typeface="+mn-lt"/>
                <a:ea typeface="+mn-ea"/>
                <a:cs typeface="+mn-cs"/>
              </a:rPr>
              <a:t>eaths due to PE account for 9.2% of all pregnancy-related deaths or approximately 1.5 deaths per 100,000 live births</a:t>
            </a:r>
            <a:r>
              <a:rPr lang="en-US" dirty="0">
                <a:latin typeface="Arial" panose="020B0604020202020204" pitchFamily="34" charset="0"/>
                <a:cs typeface="Arial" panose="020B0604020202020204" pitchFamily="34" charset="0"/>
              </a:rPr>
              <a:t> (Abe, et al., 2019). Reductions in VTE and PE could save lives.</a:t>
            </a: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Overall Rate: </a:t>
            </a:r>
            <a:r>
              <a:rPr lang="en-US" dirty="0">
                <a:latin typeface="Arial" panose="020B0604020202020204" pitchFamily="34" charset="0"/>
                <a:cs typeface="Arial" panose="020B0604020202020204" pitchFamily="34" charset="0"/>
              </a:rPr>
              <a:t>In 2017, the overall rate of VTE or PE among females ages 12-55 was 0.25 per 1,000 delivery discharges (data not shown).</a:t>
            </a:r>
          </a:p>
          <a:p>
            <a:pPr marL="171450" indent="-171450"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Groups With Disparities: </a:t>
            </a:r>
          </a:p>
          <a:p>
            <a:pPr marL="628650" marR="0" lvl="1"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Race/Ethnicity:</a:t>
            </a:r>
          </a:p>
          <a:p>
            <a:pPr marL="1089382" lvl="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Hispanic females were less likely to experience VTE/PE during a delivery hospitalization than White </a:t>
            </a:r>
            <a:r>
              <a:rPr lang="en-US" sz="1200" dirty="0"/>
              <a:t>f</a:t>
            </a:r>
            <a:r>
              <a:rPr lang="en-US" sz="1200" dirty="0">
                <a:latin typeface="Arial" panose="020B0604020202020204" pitchFamily="34" charset="0"/>
                <a:cs typeface="Arial" panose="020B0604020202020204" pitchFamily="34" charset="0"/>
              </a:rPr>
              <a:t>emales</a:t>
            </a:r>
            <a:r>
              <a:rPr lang="en-US" dirty="0">
                <a:latin typeface="Arial" panose="020B0604020202020204" pitchFamily="34" charset="0"/>
                <a:cs typeface="Arial" panose="020B0604020202020204" pitchFamily="34" charset="0"/>
              </a:rPr>
              <a:t> (0.18 vs. 0.26 per 1,000 delivery discharges). </a:t>
            </a:r>
          </a:p>
          <a:p>
            <a:pPr marL="1089382" lvl="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Asian and Pacific Islander females also</a:t>
            </a:r>
            <a:r>
              <a:rPr lang="en-US" baseline="0" dirty="0">
                <a:latin typeface="Arial" panose="020B0604020202020204" pitchFamily="34" charset="0"/>
                <a:cs typeface="Arial" panose="020B0604020202020204" pitchFamily="34" charset="0"/>
              </a:rPr>
              <a:t> had a lower VTE/PE rate than </a:t>
            </a:r>
            <a:r>
              <a:rPr lang="en-US" dirty="0">
                <a:latin typeface="Arial" panose="020B0604020202020204" pitchFamily="34" charset="0"/>
                <a:cs typeface="Arial" panose="020B0604020202020204" pitchFamily="34" charset="0"/>
              </a:rPr>
              <a:t>White </a:t>
            </a:r>
            <a:r>
              <a:rPr lang="en-US" sz="1200" dirty="0"/>
              <a:t>f</a:t>
            </a:r>
            <a:r>
              <a:rPr lang="en-US" sz="1200" dirty="0">
                <a:latin typeface="Arial" panose="020B0604020202020204" pitchFamily="34" charset="0"/>
                <a:cs typeface="Arial" panose="020B0604020202020204" pitchFamily="34" charset="0"/>
              </a:rPr>
              <a:t>emales</a:t>
            </a:r>
            <a:r>
              <a:rPr lang="en-US" dirty="0">
                <a:latin typeface="Arial" panose="020B0604020202020204" pitchFamily="34" charset="0"/>
                <a:cs typeface="Arial" panose="020B0604020202020204" pitchFamily="34" charset="0"/>
              </a:rPr>
              <a:t> (0.12 vs. 0.26 per 1,000 delivery discharges). </a:t>
            </a:r>
          </a:p>
          <a:p>
            <a:pPr marL="1089382" lvl="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Black females, however, were more likely than White females to experience VTE/PE (0.39 vs. 0.26 per 1,000 delivery discharges). </a:t>
            </a:r>
          </a:p>
          <a:p>
            <a:pPr marL="632182" lvl="1" indent="-174982"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Age:</a:t>
            </a:r>
          </a:p>
          <a:p>
            <a:pPr marL="1089382" lvl="2"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Compared with females ages 18-24, females ages 25-34 were more likely to experience VTE/PE (0.24 vs. 0.19 per 1,000 delivery discharges).</a:t>
            </a:r>
          </a:p>
          <a:p>
            <a:pPr marL="1089382" marR="0" lvl="2"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Compared with females ages 18-24, females ages 35-55 were also more likely to experience VTE/PE (0.40 vs. 0.19 per 1,000 delivery discharges).</a:t>
            </a:r>
          </a:p>
        </p:txBody>
      </p:sp>
      <p:sp>
        <p:nvSpPr>
          <p:cNvPr id="4" name="Slide Number Placeholder 3"/>
          <p:cNvSpPr>
            <a:spLocks noGrp="1"/>
          </p:cNvSpPr>
          <p:nvPr>
            <p:ph type="sldNum" sz="quarter" idx="5"/>
          </p:nvPr>
        </p:nvSpPr>
        <p:spPr/>
        <p:txBody>
          <a:bodyPr/>
          <a:lstStyle/>
          <a:p>
            <a:fld id="{C0F596C6-1807-4ED1-A2A6-17F710C0A291}" type="slidenum">
              <a:rPr lang="en-US" smtClean="0"/>
              <a:pPr/>
              <a:t>59</a:t>
            </a:fld>
            <a:endParaRPr lang="en-US" dirty="0"/>
          </a:p>
        </p:txBody>
      </p:sp>
    </p:spTree>
    <p:extLst>
      <p:ext uri="{BB962C8B-B14F-4D97-AF65-F5344CB8AC3E}">
        <p14:creationId xmlns:p14="http://schemas.microsoft.com/office/powerpoint/2010/main" val="2150552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7" indent="-178307" defTabSz="475458">
              <a:buFont typeface="Arial" panose="020B0604020202020204" pitchFamily="34" charset="0"/>
              <a:buChar char="•"/>
              <a:defRPr/>
            </a:pPr>
            <a:r>
              <a:rPr lang="en-US" b="0" strike="noStrike" dirty="0">
                <a:latin typeface="Arial" panose="020B0604020202020204" pitchFamily="34" charset="0"/>
                <a:cs typeface="Arial" panose="020B0604020202020204" pitchFamily="34" charset="0"/>
              </a:rPr>
              <a:t>AHRQ</a:t>
            </a:r>
            <a:r>
              <a:rPr lang="en-US" b="1" strike="noStrike"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has identified three long-term goals related to patient safety: reduce preventable hospital admissions and readmissions, reduce the incidence of adverse healthcare-associated conditions, and reduce harm from inappropriate or unnecessary care.</a:t>
            </a:r>
          </a:p>
          <a:p>
            <a:pPr marL="178307" indent="-178307" defTabSz="475458">
              <a:buFont typeface="Arial" panose="020B0604020202020204" pitchFamily="34" charset="0"/>
              <a:buChar char="•"/>
              <a:defRPr/>
            </a:pPr>
            <a:r>
              <a:rPr lang="en-US" dirty="0">
                <a:latin typeface="Arial" panose="020B0604020202020204" pitchFamily="34" charset="0"/>
                <a:cs typeface="Arial" panose="020B0604020202020204" pitchFamily="34" charset="0"/>
              </a:rPr>
              <a:t>This chartbook focuses on adverse healthcare-associated conditions and harm from inappropriate or unnecessary care. </a:t>
            </a:r>
            <a:endParaRPr lang="en-US" strike="sngStrike" dirty="0">
              <a:latin typeface="Arial" panose="020B0604020202020204" pitchFamily="34" charset="0"/>
              <a:cs typeface="Arial" panose="020B0604020202020204" pitchFamily="34" charset="0"/>
            </a:endParaRPr>
          </a:p>
          <a:p>
            <a:pPr marL="178307" indent="-178307" defTabSz="475458">
              <a:buFont typeface="Arial" panose="020B0604020202020204" pitchFamily="34" charset="0"/>
              <a:buChar char="•"/>
              <a:defRPr/>
            </a:pPr>
            <a:r>
              <a:rPr lang="en-US" dirty="0">
                <a:latin typeface="Arial" panose="020B0604020202020204" pitchFamily="34" charset="0"/>
                <a:cs typeface="Arial" panose="020B0604020202020204" pitchFamily="34" charset="0"/>
              </a:rPr>
              <a:t>Preventable admissions and readmissions can result from problems with patient safety or problems with care coordination. We have chosen to include </a:t>
            </a:r>
            <a:r>
              <a:rPr lang="en-US" b="0" dirty="0">
                <a:latin typeface="Arial" panose="020B0604020202020204" pitchFamily="34" charset="0"/>
                <a:cs typeface="Arial" panose="020B0604020202020204" pitchFamily="34" charset="0"/>
              </a:rPr>
              <a:t>most</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measures of preventable admissions and readmissions in the Care Coordination chartbook.</a:t>
            </a:r>
            <a:r>
              <a:rPr lang="en-US" baseline="0" dirty="0">
                <a:latin typeface="Arial" panose="020B0604020202020204" pitchFamily="34" charset="0"/>
                <a:cs typeface="Arial" panose="020B0604020202020204" pitchFamily="34" charset="0"/>
              </a:rPr>
              <a:t> To access the most recent Care Coordination chartbook, go to </a:t>
            </a:r>
            <a:r>
              <a:rPr lang="en-US" dirty="0">
                <a:latin typeface="Arial" panose="020B0604020202020204" pitchFamily="34" charset="0"/>
                <a:cs typeface="Arial" panose="020B0604020202020204" pitchFamily="34" charset="0"/>
                <a:hlinkClick r:id="rId3"/>
              </a:rPr>
              <a:t>https://www.ahrq.gov/research/findings/nhqrdr/chartbooks/carecoordination/index.html</a:t>
            </a:r>
            <a:r>
              <a:rPr lang="en-US" baseline="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6</a:t>
            </a:fld>
            <a:endParaRPr lang="en-US" dirty="0"/>
          </a:p>
        </p:txBody>
      </p:sp>
    </p:spTree>
    <p:extLst>
      <p:ext uri="{BB962C8B-B14F-4D97-AF65-F5344CB8AC3E}">
        <p14:creationId xmlns:p14="http://schemas.microsoft.com/office/powerpoint/2010/main" val="41369462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79450"/>
            <a:ext cx="4194175" cy="3146425"/>
          </a:xfrm>
        </p:spPr>
      </p:sp>
      <p:sp>
        <p:nvSpPr>
          <p:cNvPr id="3" name="Notes Placeholder 2"/>
          <p:cNvSpPr>
            <a:spLocks noGrp="1"/>
          </p:cNvSpPr>
          <p:nvPr>
            <p:ph type="body" idx="1"/>
          </p:nvPr>
        </p:nvSpPr>
        <p:spPr>
          <a:xfrm>
            <a:off x="717917" y="4111519"/>
            <a:ext cx="5743335" cy="4642914"/>
          </a:xfrm>
          <a:prstGeom prst="rect">
            <a:avLst/>
          </a:prstGeom>
        </p:spPr>
        <p:txBody>
          <a:bodyPr>
            <a:normAutofit/>
          </a:bodyPr>
          <a:lstStyle/>
          <a:p>
            <a:pPr marL="171450" lvl="1" indent="-171450" defTabSz="963521">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Cesarean deliveries are associated with heightened levels of adverse events and complications for future pregnancies. Limiting cesarean deliveries in low-risk births is seen as an important part of reducing cesarean deliveries overall. </a:t>
            </a:r>
          </a:p>
          <a:p>
            <a:pPr marL="171450" lvl="1" indent="-171450" defTabSz="963521">
              <a:buFont typeface="Arial" panose="020B0604020202020204" pitchFamily="34" charset="0"/>
              <a:buChar char="•"/>
              <a:defRPr/>
            </a:pPr>
            <a:r>
              <a:rPr lang="en-US" b="1" dirty="0">
                <a:latin typeface="Arial" panose="020B0604020202020204" pitchFamily="34" charset="0"/>
                <a:cs typeface="Arial" panose="020B0604020202020204" pitchFamily="34" charset="0"/>
              </a:rPr>
              <a:t>Overall Percentage: </a:t>
            </a:r>
            <a:r>
              <a:rPr lang="en-US" dirty="0">
                <a:latin typeface="Arial" panose="020B0604020202020204" pitchFamily="34" charset="0"/>
                <a:cs typeface="Arial" panose="020B0604020202020204" pitchFamily="34" charset="0"/>
              </a:rPr>
              <a:t>In 2018, cesarean deliveries made up </a:t>
            </a:r>
            <a:r>
              <a:rPr lang="en-US" baseline="0" dirty="0">
                <a:latin typeface="Arial" panose="020B0604020202020204" pitchFamily="34" charset="0"/>
                <a:cs typeface="Arial" panose="020B0604020202020204" pitchFamily="34" charset="0"/>
              </a:rPr>
              <a:t>25.9% of low-risk first births.</a:t>
            </a:r>
          </a:p>
          <a:p>
            <a:pPr marL="171450" marR="0" lvl="1" indent="-171450"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Trends: </a:t>
            </a:r>
            <a:r>
              <a:rPr lang="en-US" dirty="0">
                <a:latin typeface="Arial" panose="020B0604020202020204" pitchFamily="34" charset="0"/>
                <a:cs typeface="Arial" panose="020B0604020202020204" pitchFamily="34" charset="0"/>
              </a:rPr>
              <a:t>From 2007 to 2018, the percentage of </a:t>
            </a:r>
            <a:r>
              <a:rPr lang="en-US" b="0" dirty="0">
                <a:latin typeface="Arial" panose="020B0604020202020204" pitchFamily="34" charset="0"/>
                <a:cs typeface="Arial" panose="020B0604020202020204" pitchFamily="34" charset="0"/>
              </a:rPr>
              <a:t>females having </a:t>
            </a:r>
            <a:r>
              <a:rPr lang="en-US" dirty="0">
                <a:latin typeface="Arial" panose="020B0604020202020204" pitchFamily="34" charset="0"/>
                <a:cs typeface="Arial" panose="020B0604020202020204" pitchFamily="34" charset="0"/>
              </a:rPr>
              <a:t>cesarean deliveries for low-risk first births improved (decreased) for </a:t>
            </a:r>
            <a:r>
              <a:rPr lang="en-US" kern="1200" dirty="0">
                <a:solidFill>
                  <a:schemeClr val="tx1"/>
                </a:solidFill>
                <a:effectLst/>
                <a:latin typeface="Arial" panose="020B0604020202020204" pitchFamily="34" charset="0"/>
                <a:cs typeface="Arial" panose="020B0604020202020204" pitchFamily="34" charset="0"/>
              </a:rPr>
              <a:t>non-Hispanic Whites from 27.3% to 24.9%. </a:t>
            </a:r>
            <a:endParaRPr lang="en-US" dirty="0">
              <a:latin typeface="Arial" panose="020B0604020202020204" pitchFamily="34" charset="0"/>
              <a:cs typeface="Arial" panose="020B0604020202020204" pitchFamily="34" charset="0"/>
            </a:endParaRPr>
          </a:p>
          <a:p>
            <a:pPr marL="171450" marR="0" lvl="1" indent="-171450"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Groups With Disparities: </a:t>
            </a:r>
            <a:r>
              <a:rPr lang="en-US" dirty="0">
                <a:latin typeface="Arial" panose="020B0604020202020204" pitchFamily="34" charset="0"/>
                <a:cs typeface="Arial" panose="020B0604020202020204" pitchFamily="34" charset="0"/>
              </a:rPr>
              <a:t>In 2007 and in 2018, </a:t>
            </a:r>
            <a:r>
              <a:rPr lang="en-US" b="0" dirty="0">
                <a:latin typeface="Arial" panose="020B0604020202020204" pitchFamily="34" charset="0"/>
                <a:cs typeface="Arial" panose="020B0604020202020204" pitchFamily="34" charset="0"/>
              </a:rPr>
              <a:t>the percentage of females having cesarean deliveries for low-risk first births was higher for</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Blacks compared with Whites (30.3% vs. 27.3% in 2007; 30.1% vs. 24.9% in 2018). This disparity has not narrowed over time. </a:t>
            </a:r>
          </a:p>
          <a:p>
            <a:pPr marL="0" marR="0" lvl="1" indent="0" algn="l" defTabSz="96352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F596C6-1807-4ED1-A2A6-17F710C0A291}" type="slidenum">
              <a:rPr lang="en-US" smtClean="0"/>
              <a:pPr/>
              <a:t>60</a:t>
            </a:fld>
            <a:endParaRPr lang="en-US" dirty="0"/>
          </a:p>
        </p:txBody>
      </p:sp>
    </p:spTree>
    <p:extLst>
      <p:ext uri="{BB962C8B-B14F-4D97-AF65-F5344CB8AC3E}">
        <p14:creationId xmlns:p14="http://schemas.microsoft.com/office/powerpoint/2010/main" val="27423250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defTabSz="963521">
              <a:buFont typeface="Arial" panose="020B0604020202020204" pitchFamily="34" charset="0"/>
              <a:buChar char="•"/>
              <a:defRPr/>
            </a:pPr>
            <a:r>
              <a:rPr lang="en-US" b="1" dirty="0">
                <a:latin typeface="Arial" panose="020B0604020202020204" pitchFamily="34" charset="0"/>
                <a:cs typeface="Arial" panose="020B0604020202020204" pitchFamily="34" charset="0"/>
              </a:rPr>
              <a:t>Overall Percentage: </a:t>
            </a:r>
            <a:r>
              <a:rPr lang="en-US" dirty="0">
                <a:latin typeface="Arial" panose="020B0604020202020204" pitchFamily="34" charset="0"/>
                <a:cs typeface="Arial" panose="020B0604020202020204" pitchFamily="34" charset="0"/>
              </a:rPr>
              <a:t>In 2018, the percentage of cesarean deliveries among </a:t>
            </a:r>
            <a:r>
              <a:rPr lang="en-US" baseline="0" dirty="0">
                <a:latin typeface="Arial" panose="020B0604020202020204" pitchFamily="34" charset="0"/>
                <a:cs typeface="Arial" panose="020B0604020202020204" pitchFamily="34" charset="0"/>
              </a:rPr>
              <a:t>low-risk first births was 25.9% </a:t>
            </a:r>
            <a:r>
              <a:rPr lang="en-US" dirty="0">
                <a:latin typeface="Arial" panose="020B0604020202020204" pitchFamily="34" charset="0"/>
                <a:cs typeface="Arial" panose="020B0604020202020204" pitchFamily="34" charset="0"/>
              </a:rPr>
              <a:t>(data not shown)</a:t>
            </a:r>
            <a:r>
              <a:rPr lang="en-US" baseline="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Groups With Disparities: </a:t>
            </a:r>
          </a:p>
          <a:p>
            <a:pPr marL="632182" lvl="1" indent="-174982">
              <a:buFont typeface="Arial" panose="020B0604020202020204" pitchFamily="34" charset="0"/>
              <a:buChar char="•"/>
              <a:defRPr/>
            </a:pPr>
            <a:r>
              <a:rPr lang="en-US" b="0" dirty="0">
                <a:latin typeface="Arial" panose="020B0604020202020204" pitchFamily="34" charset="0"/>
                <a:cs typeface="Arial" panose="020B0604020202020204" pitchFamily="34" charset="0"/>
              </a:rPr>
              <a:t>Females ages 15-19 giving birth for the first time had lower rates of cesarean delivery than females ages 20-24 (16.2% vs. 21.6%). </a:t>
            </a:r>
          </a:p>
          <a:p>
            <a:pPr marL="632182" lvl="1" indent="-174982">
              <a:buFont typeface="Arial" panose="020B0604020202020204" pitchFamily="34" charset="0"/>
              <a:buChar char="•"/>
              <a:defRPr/>
            </a:pPr>
            <a:r>
              <a:rPr lang="en-US" b="0" dirty="0">
                <a:latin typeface="Arial" panose="020B0604020202020204" pitchFamily="34" charset="0"/>
                <a:cs typeface="Arial" panose="020B0604020202020204" pitchFamily="34" charset="0"/>
              </a:rPr>
              <a:t>Females ages 25-29, 30-34, and 35 and over giving birth for the first time all had higher rates of cesarean delivery compared with females ages 20-24 (25.5%, 29.5%, and 41.2%, respectively, vs. 21.6%).</a:t>
            </a:r>
          </a:p>
        </p:txBody>
      </p:sp>
      <p:sp>
        <p:nvSpPr>
          <p:cNvPr id="4" name="Slide Number Placeholder 3"/>
          <p:cNvSpPr>
            <a:spLocks noGrp="1"/>
          </p:cNvSpPr>
          <p:nvPr>
            <p:ph type="sldNum" sz="quarter" idx="5"/>
          </p:nvPr>
        </p:nvSpPr>
        <p:spPr/>
        <p:txBody>
          <a:bodyPr/>
          <a:lstStyle/>
          <a:p>
            <a:fld id="{C0F596C6-1807-4ED1-A2A6-17F710C0A291}" type="slidenum">
              <a:rPr lang="en-US" smtClean="0"/>
              <a:pPr/>
              <a:t>61</a:t>
            </a:fld>
            <a:endParaRPr lang="en-US" dirty="0"/>
          </a:p>
        </p:txBody>
      </p:sp>
    </p:spTree>
    <p:extLst>
      <p:ext uri="{BB962C8B-B14F-4D97-AF65-F5344CB8AC3E}">
        <p14:creationId xmlns:p14="http://schemas.microsoft.com/office/powerpoint/2010/main" val="23674105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595313"/>
            <a:ext cx="4194175" cy="3146425"/>
          </a:xfrm>
        </p:spPr>
      </p:sp>
      <p:sp>
        <p:nvSpPr>
          <p:cNvPr id="3" name="Notes Placeholder 2"/>
          <p:cNvSpPr>
            <a:spLocks noGrp="1"/>
          </p:cNvSpPr>
          <p:nvPr>
            <p:ph type="body" idx="1"/>
          </p:nvPr>
        </p:nvSpPr>
        <p:spPr>
          <a:xfrm>
            <a:off x="312138" y="3878793"/>
            <a:ext cx="6509373" cy="5110604"/>
          </a:xfrm>
          <a:prstGeom prst="rect">
            <a:avLst/>
          </a:prstGeom>
        </p:spPr>
        <p:txBody>
          <a:bodyPr>
            <a:noAutofit/>
          </a:bodyPr>
          <a:lstStyle/>
          <a:p>
            <a:pPr marL="0" indent="0">
              <a:buFont typeface="Arial" panose="020B0604020202020204" pitchFamily="34" charset="0"/>
              <a:buNone/>
            </a:pPr>
            <a:r>
              <a:rPr lang="en-US" sz="1100" dirty="0"/>
              <a:t> </a:t>
            </a:r>
          </a:p>
        </p:txBody>
      </p:sp>
      <p:sp>
        <p:nvSpPr>
          <p:cNvPr id="4" name="Slide Number Placeholder 3"/>
          <p:cNvSpPr>
            <a:spLocks noGrp="1"/>
          </p:cNvSpPr>
          <p:nvPr>
            <p:ph type="sldNum" sz="quarter" idx="10"/>
          </p:nvPr>
        </p:nvSpPr>
        <p:spPr/>
        <p:txBody>
          <a:bodyPr/>
          <a:lstStyle/>
          <a:p>
            <a:fld id="{C0F596C6-1807-4ED1-A2A6-17F710C0A291}" type="slidenum">
              <a:rPr lang="en-US" smtClean="0"/>
              <a:pPr/>
              <a:t>62</a:t>
            </a:fld>
            <a:endParaRPr lang="en-US" dirty="0"/>
          </a:p>
        </p:txBody>
      </p:sp>
    </p:spTree>
    <p:extLst>
      <p:ext uri="{BB962C8B-B14F-4D97-AF65-F5344CB8AC3E}">
        <p14:creationId xmlns:p14="http://schemas.microsoft.com/office/powerpoint/2010/main" val="5248147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An adverse drug event (ADE) is an injury—including physical harm, mental harm, or loss of function—resulting from medical intervention involving a drug.</a:t>
            </a: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More information is available in Patient Safety Primer: Medication Errors and Adverse Drug Events at </a:t>
            </a:r>
            <a:r>
              <a:rPr lang="en-US" u="sng" dirty="0">
                <a:latin typeface="Arial" panose="020B0604020202020204" pitchFamily="34" charset="0"/>
                <a:cs typeface="Arial" panose="020B0604020202020204" pitchFamily="34" charset="0"/>
                <a:hlinkClick r:id="rId3"/>
              </a:rPr>
              <a:t>https://psnet.ahrq.gov/primers/primer/23/medication-errors</a:t>
            </a:r>
            <a:r>
              <a:rPr lang="en-US" dirty="0">
                <a:solidFill>
                  <a:schemeClr val="tx1"/>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More information is available in the HHS National Action Plan for Adverse Drug Event Prevention at </a:t>
            </a:r>
            <a:r>
              <a:rPr lang="en-US" u="sng" dirty="0">
                <a:latin typeface="Arial" panose="020B0604020202020204" pitchFamily="34" charset="0"/>
                <a:cs typeface="Arial" panose="020B0604020202020204" pitchFamily="34" charset="0"/>
                <a:hlinkClick r:id="rId4"/>
              </a:rPr>
              <a:t>https://health.gov/hcq/ade-action-plan.asp</a:t>
            </a:r>
            <a:r>
              <a:rPr lang="en-US" u="none" dirty="0">
                <a:solidFill>
                  <a:schemeClr val="tx1"/>
                </a:solidFill>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63</a:t>
            </a:fld>
            <a:endParaRPr lang="en-US" dirty="0"/>
          </a:p>
        </p:txBody>
      </p:sp>
    </p:spTree>
    <p:extLst>
      <p:ext uri="{BB962C8B-B14F-4D97-AF65-F5344CB8AC3E}">
        <p14:creationId xmlns:p14="http://schemas.microsoft.com/office/powerpoint/2010/main" val="10301816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64</a:t>
            </a:fld>
            <a:endParaRPr lang="en-US" dirty="0"/>
          </a:p>
        </p:txBody>
      </p:sp>
    </p:spTree>
    <p:extLst>
      <p:ext uri="{BB962C8B-B14F-4D97-AF65-F5344CB8AC3E}">
        <p14:creationId xmlns:p14="http://schemas.microsoft.com/office/powerpoint/2010/main" val="16474681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 </a:t>
            </a:r>
            <a:r>
              <a:rPr lang="en-US" b="0" dirty="0">
                <a:latin typeface="Arial" panose="020B0604020202020204" pitchFamily="34" charset="0"/>
                <a:cs typeface="Arial" panose="020B0604020202020204" pitchFamily="34" charset="0"/>
              </a:rPr>
              <a:t>Hypoglycemic agents</a:t>
            </a:r>
            <a:r>
              <a:rPr lang="en-US" b="0" baseline="0" dirty="0">
                <a:latin typeface="Arial" panose="020B0604020202020204" pitchFamily="34" charset="0"/>
                <a:cs typeface="Arial" panose="020B0604020202020204" pitchFamily="34" charset="0"/>
              </a:rPr>
              <a:t> ingested by mouth are typically used in patients with type 2 diabetes to control blood sugar levels. In some cases, diabetic patients use hypoglycemic agents together with insulin. The risk of chronic kidney disease increases for people with diabetes, and renal impairment can increase the risk of adverse events related to hypoglycemic agents.</a:t>
            </a:r>
          </a:p>
          <a:p>
            <a:pPr marL="171450"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Overall Percentage:</a:t>
            </a:r>
            <a:r>
              <a:rPr lang="en-US" b="0" baseline="0" dirty="0">
                <a:latin typeface="Arial" panose="020B0604020202020204" pitchFamily="34" charset="0"/>
                <a:cs typeface="Arial" panose="020B0604020202020204" pitchFamily="34" charset="0"/>
              </a:rPr>
              <a:t> </a:t>
            </a:r>
            <a:r>
              <a:rPr lang="en-US" b="0" u="none" baseline="0" dirty="0">
                <a:latin typeface="Arial" panose="020B0604020202020204" pitchFamily="34" charset="0"/>
                <a:cs typeface="Arial" panose="020B0604020202020204" pitchFamily="34" charset="0"/>
              </a:rPr>
              <a:t>In 2017, 6.9% </a:t>
            </a:r>
            <a:r>
              <a:rPr lang="en-US" b="0" baseline="0" dirty="0">
                <a:latin typeface="Arial" panose="020B0604020202020204" pitchFamily="34" charset="0"/>
                <a:cs typeface="Arial" panose="020B0604020202020204" pitchFamily="34" charset="0"/>
              </a:rPr>
              <a:t>of hospital patients receiving hypoglycemic agents had an adverse drug event.</a:t>
            </a: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b="1" baseline="0" dirty="0">
                <a:latin typeface="Arial" panose="020B0604020202020204" pitchFamily="34" charset="0"/>
                <a:cs typeface="Arial" panose="020B0604020202020204" pitchFamily="34" charset="0"/>
              </a:rPr>
              <a:t>Trends: </a:t>
            </a:r>
          </a:p>
          <a:p>
            <a:pPr marL="632182" lvl="1" indent="-174982">
              <a:buFont typeface="Arial" panose="020B0604020202020204" pitchFamily="34" charset="0"/>
              <a:buChar char="•"/>
              <a:defRPr/>
            </a:pPr>
            <a:r>
              <a:rPr lang="en-US" b="0" u="none" baseline="0" dirty="0">
                <a:latin typeface="Arial" panose="020B0604020202020204" pitchFamily="34" charset="0"/>
                <a:cs typeface="Arial" panose="020B0604020202020204" pitchFamily="34" charset="0"/>
              </a:rPr>
              <a:t>From 2014 to 2017, the percentage of patients experiencing an adverse drug event with hypoglycemic agents fell for Blacks. There were no statistically significant changes for Whites, Hispanics, or overall.</a:t>
            </a:r>
          </a:p>
          <a:p>
            <a:pPr marL="632182" lvl="1" indent="-174982">
              <a:buFont typeface="Arial" panose="020B0604020202020204" pitchFamily="34" charset="0"/>
              <a:buChar char="•"/>
            </a:pPr>
            <a:r>
              <a:rPr lang="en-US" dirty="0">
                <a:latin typeface="Arial" panose="020B0604020202020204" pitchFamily="34" charset="0"/>
                <a:cs typeface="Arial" panose="020B0604020202020204" pitchFamily="34" charset="0"/>
              </a:rPr>
              <a:t>The percentage of patients experiencing an adverse drug event with hypoglycemic agents fell (improved) for females, from 9.2% in </a:t>
            </a:r>
            <a:r>
              <a:rPr lang="en-US" sz="1200" b="0" i="0" u="none" strike="noStrike" kern="1200" dirty="0">
                <a:solidFill>
                  <a:schemeClr val="tx1"/>
                </a:solidFill>
                <a:effectLst/>
                <a:latin typeface="Arial" panose="020B0604020202020204" pitchFamily="34" charset="0"/>
                <a:cs typeface="Arial" panose="020B0604020202020204" pitchFamily="34" charset="0"/>
              </a:rPr>
              <a:t>2014</a:t>
            </a:r>
            <a:r>
              <a:rPr lang="en-US" dirty="0">
                <a:latin typeface="Arial" panose="020B0604020202020204" pitchFamily="34" charset="0"/>
                <a:cs typeface="Arial" panose="020B0604020202020204" pitchFamily="34" charset="0"/>
              </a:rPr>
              <a:t> </a:t>
            </a:r>
            <a:r>
              <a:rPr lang="en-US" sz="1200" b="0" i="0" u="none" strike="noStrike" kern="1200" dirty="0">
                <a:solidFill>
                  <a:schemeClr val="tx1"/>
                </a:solidFill>
                <a:effectLst/>
                <a:latin typeface="Arial" panose="020B0604020202020204" pitchFamily="34" charset="0"/>
                <a:cs typeface="Arial" panose="020B0604020202020204" pitchFamily="34" charset="0"/>
              </a:rPr>
              <a:t>to 7.1</a:t>
            </a:r>
            <a:r>
              <a:rPr lang="en-US" dirty="0">
                <a:latin typeface="Arial" panose="020B0604020202020204" pitchFamily="34" charset="0"/>
                <a:cs typeface="Arial" panose="020B0604020202020204" pitchFamily="34" charset="0"/>
              </a:rPr>
              <a:t>% in 2017, with no </a:t>
            </a:r>
            <a:r>
              <a:rPr lang="en-US" b="0" dirty="0">
                <a:latin typeface="Arial" panose="020B0604020202020204" pitchFamily="34" charset="0"/>
                <a:cs typeface="Arial" panose="020B0604020202020204" pitchFamily="34" charset="0"/>
              </a:rPr>
              <a:t>statistically significant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improvement for males or overall.</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 </a:t>
            </a:r>
          </a:p>
          <a:p>
            <a:pPr marL="628650"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In 2017, there were no</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statistically significant disparities by sex.</a:t>
            </a:r>
          </a:p>
          <a:p>
            <a:pPr marL="632182" lvl="1" indent="-174982">
              <a:buFont typeface="Arial" panose="020B0604020202020204" pitchFamily="34" charset="0"/>
              <a:buChar char="•"/>
              <a:defRPr/>
            </a:pPr>
            <a:endParaRPr lang="en-US" b="0" u="non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65</a:t>
            </a:fld>
            <a:endParaRPr lang="en-US" dirty="0"/>
          </a:p>
        </p:txBody>
      </p:sp>
    </p:spTree>
    <p:extLst>
      <p:ext uri="{BB962C8B-B14F-4D97-AF65-F5344CB8AC3E}">
        <p14:creationId xmlns:p14="http://schemas.microsoft.com/office/powerpoint/2010/main" val="3911045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defTabSz="963521">
              <a:buFont typeface="Arial" panose="020B0604020202020204" pitchFamily="34" charset="0"/>
              <a:buChar char="•"/>
              <a:defRPr/>
            </a:pPr>
            <a:r>
              <a:rPr lang="en-US" b="1" u="none" dirty="0">
                <a:latin typeface="Arial" panose="020B0604020202020204" pitchFamily="34" charset="0"/>
                <a:cs typeface="Arial" panose="020B0604020202020204" pitchFamily="34" charset="0"/>
              </a:rPr>
              <a:t>Importance:</a:t>
            </a:r>
            <a:r>
              <a:rPr lang="en-US" u="none" dirty="0">
                <a:latin typeface="Arial" panose="020B0604020202020204" pitchFamily="34" charset="0"/>
                <a:cs typeface="Arial" panose="020B0604020202020204" pitchFamily="34" charset="0"/>
              </a:rPr>
              <a:t> </a:t>
            </a:r>
            <a:r>
              <a:rPr lang="en-US" b="0" u="none" baseline="0" dirty="0">
                <a:latin typeface="Arial" panose="020B0604020202020204" pitchFamily="34" charset="0"/>
                <a:cs typeface="Arial" panose="020B0604020202020204" pitchFamily="34" charset="0"/>
              </a:rPr>
              <a:t>Blood clots in arteries and veins can cause a blockage of blood flow and lead to strokes and heart attacks. Stroke survivors have an increased risk of another stroke, and obese individuals are at higher risk of blood clots. Anticoagulants, such as warfarin, reduce this risk but pose an increased risk of bleeding. </a:t>
            </a:r>
            <a:endParaRPr lang="en-US" b="0" u="none" dirty="0">
              <a:latin typeface="Arial" panose="020B0604020202020204" pitchFamily="34" charset="0"/>
              <a:cs typeface="Arial" panose="020B0604020202020204" pitchFamily="34" charset="0"/>
            </a:endParaRPr>
          </a:p>
          <a:p>
            <a:pPr marL="171450" lvl="1" indent="-171450" defTabSz="963521">
              <a:buFont typeface="Arial" panose="020B0604020202020204" pitchFamily="34" charset="0"/>
              <a:buChar char="•"/>
              <a:defRPr/>
            </a:pPr>
            <a:r>
              <a:rPr lang="en-US" b="1" u="none" dirty="0">
                <a:latin typeface="Arial" panose="020B0604020202020204" pitchFamily="34" charset="0"/>
                <a:cs typeface="Arial" panose="020B0604020202020204" pitchFamily="34" charset="0"/>
              </a:rPr>
              <a:t>Overall Percentage: </a:t>
            </a:r>
            <a:r>
              <a:rPr lang="en-US" u="none" dirty="0">
                <a:latin typeface="Arial" panose="020B0604020202020204" pitchFamily="34" charset="0"/>
                <a:cs typeface="Arial" panose="020B0604020202020204" pitchFamily="34" charset="0"/>
              </a:rPr>
              <a:t>In 2017, 3.7% of adult hospital patients using</a:t>
            </a:r>
            <a:r>
              <a:rPr lang="en-US" u="none" baseline="0" dirty="0">
                <a:latin typeface="Arial" panose="020B0604020202020204" pitchFamily="34" charset="0"/>
                <a:cs typeface="Arial" panose="020B0604020202020204" pitchFamily="34" charset="0"/>
              </a:rPr>
              <a:t> warfarin </a:t>
            </a:r>
            <a:r>
              <a:rPr lang="en-US" u="none" dirty="0">
                <a:latin typeface="Arial" panose="020B0604020202020204" pitchFamily="34" charset="0"/>
                <a:cs typeface="Arial" panose="020B0604020202020204" pitchFamily="34" charset="0"/>
              </a:rPr>
              <a:t>experienced an anticoagulant</a:t>
            </a:r>
            <a:r>
              <a:rPr lang="en-US" u="none" baseline="0" dirty="0">
                <a:latin typeface="Arial" panose="020B0604020202020204" pitchFamily="34" charset="0"/>
                <a:cs typeface="Arial" panose="020B0604020202020204" pitchFamily="34" charset="0"/>
              </a:rPr>
              <a:t>-related adverse drug event.</a:t>
            </a:r>
            <a:endParaRPr lang="en-US" b="1" u="none" dirty="0">
              <a:latin typeface="Arial" panose="020B0604020202020204" pitchFamily="34" charset="0"/>
              <a:cs typeface="Arial" panose="020B0604020202020204" pitchFamily="34" charset="0"/>
            </a:endParaRPr>
          </a:p>
          <a:p>
            <a:pPr marL="171450" indent="-171450" defTabSz="945555">
              <a:buFont typeface="Arial" panose="020B0604020202020204" pitchFamily="34" charset="0"/>
              <a:buChar char="•"/>
              <a:defRPr/>
            </a:pPr>
            <a:r>
              <a:rPr lang="en-US" b="1" u="none" dirty="0">
                <a:latin typeface="Arial" panose="020B0604020202020204" pitchFamily="34" charset="0"/>
                <a:cs typeface="Arial" panose="020B0604020202020204" pitchFamily="34" charset="0"/>
              </a:rPr>
              <a:t>Trends: </a:t>
            </a:r>
            <a:r>
              <a:rPr lang="en-US" u="none" dirty="0">
                <a:latin typeface="Arial" panose="020B0604020202020204" pitchFamily="34" charset="0"/>
                <a:cs typeface="Arial" panose="020B0604020202020204" pitchFamily="34" charset="0"/>
              </a:rPr>
              <a:t>From 20</a:t>
            </a:r>
            <a:r>
              <a:rPr lang="en-US" b="0" u="none" dirty="0">
                <a:latin typeface="Arial" panose="020B0604020202020204" pitchFamily="34" charset="0"/>
                <a:cs typeface="Arial" panose="020B0604020202020204" pitchFamily="34" charset="0"/>
              </a:rPr>
              <a:t>14</a:t>
            </a:r>
            <a:r>
              <a:rPr lang="en-US" u="none" dirty="0">
                <a:latin typeface="Arial" panose="020B0604020202020204" pitchFamily="34" charset="0"/>
                <a:cs typeface="Arial" panose="020B0604020202020204" pitchFamily="34" charset="0"/>
              </a:rPr>
              <a:t> to 2017, </a:t>
            </a:r>
            <a:r>
              <a:rPr lang="en-US" b="0" u="none" dirty="0">
                <a:latin typeface="Arial" panose="020B0604020202020204" pitchFamily="34" charset="0"/>
                <a:cs typeface="Arial" panose="020B0604020202020204" pitchFamily="34" charset="0"/>
              </a:rPr>
              <a:t>there was no statistically significant change </a:t>
            </a:r>
            <a:r>
              <a:rPr lang="en-US" u="none" dirty="0">
                <a:latin typeface="Arial" panose="020B0604020202020204" pitchFamily="34" charset="0"/>
                <a:cs typeface="Arial" panose="020B0604020202020204" pitchFamily="34" charset="0"/>
              </a:rPr>
              <a:t>overall in the</a:t>
            </a:r>
            <a:r>
              <a:rPr lang="en-US" u="none" baseline="0" dirty="0">
                <a:latin typeface="Arial" panose="020B0604020202020204" pitchFamily="34" charset="0"/>
                <a:cs typeface="Arial" panose="020B0604020202020204" pitchFamily="34" charset="0"/>
              </a:rPr>
              <a:t> </a:t>
            </a:r>
            <a:r>
              <a:rPr lang="en-US" u="none" dirty="0">
                <a:latin typeface="Arial" panose="020B0604020202020204" pitchFamily="34" charset="0"/>
                <a:cs typeface="Arial" panose="020B0604020202020204" pitchFamily="34" charset="0"/>
              </a:rPr>
              <a:t>percentage of hospital</a:t>
            </a:r>
            <a:r>
              <a:rPr lang="en-US" u="none" baseline="0" dirty="0">
                <a:latin typeface="Arial" panose="020B0604020202020204" pitchFamily="34" charset="0"/>
                <a:cs typeface="Arial" panose="020B0604020202020204" pitchFamily="34" charset="0"/>
              </a:rPr>
              <a:t> patients </a:t>
            </a:r>
            <a:r>
              <a:rPr lang="en-US" u="none" dirty="0">
                <a:latin typeface="Arial" panose="020B0604020202020204" pitchFamily="34" charset="0"/>
                <a:cs typeface="Arial" panose="020B0604020202020204" pitchFamily="34" charset="0"/>
              </a:rPr>
              <a:t>with an adverse drug</a:t>
            </a:r>
            <a:r>
              <a:rPr lang="en-US" u="none" baseline="0" dirty="0">
                <a:latin typeface="Arial" panose="020B0604020202020204" pitchFamily="34" charset="0"/>
                <a:cs typeface="Arial" panose="020B0604020202020204" pitchFamily="34" charset="0"/>
              </a:rPr>
              <a:t> event related to warfarin. No trend analysis was performed by </a:t>
            </a:r>
            <a:r>
              <a:rPr lang="en-US" dirty="0">
                <a:latin typeface="Arial" panose="020B0604020202020204" pitchFamily="34" charset="0"/>
                <a:cs typeface="Arial" panose="020B0604020202020204" pitchFamily="34" charset="0"/>
              </a:rPr>
              <a:t>obesity status or cerebrovascular disease status.</a:t>
            </a:r>
          </a:p>
          <a:p>
            <a:pPr marL="171450" marR="0" lvl="0" indent="-171450" algn="l" defTabSz="945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dirty="0">
                <a:latin typeface="Arial" panose="020B0604020202020204" pitchFamily="34" charset="0"/>
                <a:cs typeface="Arial" panose="020B0604020202020204" pitchFamily="34" charset="0"/>
              </a:rPr>
              <a:t>Groups With Disparities: </a:t>
            </a:r>
            <a:r>
              <a:rPr lang="en-US" b="0" u="none" baseline="0" dirty="0">
                <a:latin typeface="Arial" panose="020B0604020202020204" pitchFamily="34" charset="0"/>
                <a:cs typeface="Arial" panose="020B0604020202020204" pitchFamily="34" charset="0"/>
              </a:rPr>
              <a:t>In 2017, there were no statistically significant disparities by obesity status or cerebrovascular disease status in the percentage of hospital patients who had an adverse drug event related to warfarin.</a:t>
            </a:r>
          </a:p>
        </p:txBody>
      </p:sp>
      <p:sp>
        <p:nvSpPr>
          <p:cNvPr id="4" name="Slide Number Placeholder 3"/>
          <p:cNvSpPr>
            <a:spLocks noGrp="1"/>
          </p:cNvSpPr>
          <p:nvPr>
            <p:ph type="sldNum" sz="quarter" idx="5"/>
          </p:nvPr>
        </p:nvSpPr>
        <p:spPr/>
        <p:txBody>
          <a:bodyPr/>
          <a:lstStyle/>
          <a:p>
            <a:fld id="{C0F596C6-1807-4ED1-A2A6-17F710C0A291}" type="slidenum">
              <a:rPr lang="en-US" smtClean="0"/>
              <a:pPr/>
              <a:t>66</a:t>
            </a:fld>
            <a:endParaRPr lang="en-US" dirty="0"/>
          </a:p>
        </p:txBody>
      </p:sp>
    </p:spTree>
    <p:extLst>
      <p:ext uri="{BB962C8B-B14F-4D97-AF65-F5344CB8AC3E}">
        <p14:creationId xmlns:p14="http://schemas.microsoft.com/office/powerpoint/2010/main" val="8315797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085850"/>
            <a:ext cx="4194175" cy="3146425"/>
          </a:xfrm>
        </p:spPr>
      </p:sp>
      <p:sp>
        <p:nvSpPr>
          <p:cNvPr id="3" name="Notes Placeholder 2"/>
          <p:cNvSpPr>
            <a:spLocks noGrp="1"/>
          </p:cNvSpPr>
          <p:nvPr>
            <p:ph type="body" idx="1"/>
          </p:nvPr>
        </p:nvSpPr>
        <p:spPr>
          <a:xfrm>
            <a:off x="717917" y="4421823"/>
            <a:ext cx="5743335" cy="4332610"/>
          </a:xfrm>
          <a:prstGeom prst="rect">
            <a:avLst/>
          </a:prstGeom>
        </p:spPr>
        <p:txBody>
          <a:bodyPr>
            <a:normAutofit/>
          </a:bodyPr>
          <a:lstStyle/>
          <a:p>
            <a:pPr marL="171450" lvl="1" indent="-171450" defTabSz="963521">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Low-molecular-weight heparin (LMWH) and factor Xa inhibitors are widely used to prevent and treat venous thromboembolism and acute coronary syndromes. Although these drugs have been shown to improve outcomes, adverse events associated with bleeding remain a concern, and uncertainties </a:t>
            </a:r>
            <a:r>
              <a:rPr lang="en-US" b="0" dirty="0">
                <a:latin typeface="Arial" panose="020B0604020202020204" pitchFamily="34" charset="0"/>
                <a:cs typeface="Arial" panose="020B0604020202020204" pitchFamily="34" charset="0"/>
              </a:rPr>
              <a:t>remain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about safety for specific patient populations, including pregnant women (Lim, 2010; Sobieraj, et al., 2012).</a:t>
            </a:r>
          </a:p>
          <a:p>
            <a:pPr marL="171450" lvl="1" indent="-171450" defTabSz="963521">
              <a:buFont typeface="Arial" panose="020B0604020202020204" pitchFamily="34" charset="0"/>
              <a:buChar char="•"/>
              <a:defRPr/>
            </a:pPr>
            <a:r>
              <a:rPr lang="en-US" b="1" dirty="0">
                <a:latin typeface="Arial" panose="020B0604020202020204" pitchFamily="34" charset="0"/>
                <a:cs typeface="Arial" panose="020B0604020202020204" pitchFamily="34" charset="0"/>
              </a:rPr>
              <a:t>Overall Percentage:</a:t>
            </a:r>
            <a:r>
              <a:rPr lang="en-US" b="0" dirty="0">
                <a:latin typeface="Arial" panose="020B0604020202020204" pitchFamily="34" charset="0"/>
                <a:cs typeface="Arial" panose="020B0604020202020204" pitchFamily="34" charset="0"/>
              </a:rPr>
              <a:t> In 2017, 1.7% of patients who </a:t>
            </a:r>
            <a:r>
              <a:rPr lang="en-US" dirty="0">
                <a:latin typeface="Arial" panose="020B0604020202020204" pitchFamily="34" charset="0"/>
                <a:cs typeface="Arial" panose="020B0604020202020204" pitchFamily="34" charset="0"/>
              </a:rPr>
              <a:t>received LMWH or factor Xa inhibitor during an index hospital stay experienced an </a:t>
            </a:r>
            <a:r>
              <a:rPr lang="en-US" b="0" dirty="0">
                <a:latin typeface="Arial" panose="020B0604020202020204" pitchFamily="34" charset="0"/>
                <a:cs typeface="Arial" panose="020B0604020202020204" pitchFamily="34" charset="0"/>
              </a:rPr>
              <a:t>anticoagulant-related </a:t>
            </a:r>
            <a:r>
              <a:rPr lang="en-US" dirty="0">
                <a:latin typeface="Arial" panose="020B0604020202020204" pitchFamily="34" charset="0"/>
                <a:cs typeface="Arial" panose="020B0604020202020204" pitchFamily="34" charset="0"/>
              </a:rPr>
              <a:t>adverse event.</a:t>
            </a:r>
          </a:p>
          <a:p>
            <a:pPr marL="171450" marR="0" lvl="1" indent="-171450"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dirty="0">
                <a:latin typeface="Arial" panose="020B0604020202020204" pitchFamily="34" charset="0"/>
                <a:cs typeface="Arial" panose="020B0604020202020204" pitchFamily="34" charset="0"/>
              </a:rPr>
              <a:t>Trends: </a:t>
            </a:r>
            <a:r>
              <a:rPr lang="en-US" b="0" u="none" baseline="0" dirty="0">
                <a:latin typeface="Arial" panose="020B0604020202020204" pitchFamily="34" charset="0"/>
                <a:cs typeface="Arial" panose="020B0604020202020204" pitchFamily="34" charset="0"/>
              </a:rPr>
              <a:t>The overall percentage</a:t>
            </a:r>
            <a:r>
              <a:rPr lang="en-US" b="0" u="none" dirty="0">
                <a:latin typeface="Arial" panose="020B0604020202020204" pitchFamily="34" charset="0"/>
                <a:cs typeface="Arial" panose="020B0604020202020204" pitchFamily="34" charset="0"/>
              </a:rPr>
              <a:t> of patients experiencing adverse drug events </a:t>
            </a:r>
            <a:r>
              <a:rPr lang="en-US" u="none" dirty="0">
                <a:latin typeface="Arial" panose="020B0604020202020204" pitchFamily="34" charset="0"/>
                <a:cs typeface="Arial" panose="020B0604020202020204" pitchFamily="34" charset="0"/>
              </a:rPr>
              <a:t>associated with </a:t>
            </a:r>
            <a:r>
              <a:rPr lang="en-US" dirty="0">
                <a:latin typeface="Arial" panose="020B0604020202020204" pitchFamily="34" charset="0"/>
                <a:cs typeface="Arial" panose="020B0604020202020204" pitchFamily="34" charset="0"/>
              </a:rPr>
              <a:t>LMWH or factor </a:t>
            </a:r>
            <a:r>
              <a:rPr lang="en-US" dirty="0" err="1">
                <a:latin typeface="Arial" panose="020B0604020202020204" pitchFamily="34" charset="0"/>
                <a:cs typeface="Arial" panose="020B0604020202020204" pitchFamily="34" charset="0"/>
              </a:rPr>
              <a:t>Xa</a:t>
            </a:r>
            <a:r>
              <a:rPr lang="en-US" dirty="0">
                <a:latin typeface="Arial" panose="020B0604020202020204" pitchFamily="34" charset="0"/>
                <a:cs typeface="Arial" panose="020B0604020202020204" pitchFamily="34" charset="0"/>
              </a:rPr>
              <a:t> inhibitor fell (improved) from </a:t>
            </a:r>
            <a:r>
              <a:rPr lang="en-US" b="0" i="0" u="none" strike="noStrike" kern="1200" dirty="0">
                <a:solidFill>
                  <a:schemeClr val="tx1"/>
                </a:solidFill>
                <a:effectLst/>
                <a:latin typeface="Arial" panose="020B0604020202020204" pitchFamily="34" charset="0"/>
                <a:cs typeface="Arial" panose="020B0604020202020204" pitchFamily="34" charset="0"/>
              </a:rPr>
              <a:t>3.5</a:t>
            </a:r>
            <a:r>
              <a:rPr lang="en-US" dirty="0">
                <a:latin typeface="Arial" panose="020B0604020202020204" pitchFamily="34" charset="0"/>
                <a:cs typeface="Arial" panose="020B0604020202020204" pitchFamily="34" charset="0"/>
              </a:rPr>
              <a:t>% in 2014 to 1.7% in 2017. The percentage also improved for males and females, from 3.4% and 3.7%, respectively, in 2014 to 2.0% and 1.5% in 2017.</a:t>
            </a:r>
          </a:p>
          <a:p>
            <a:pPr marL="171450" marR="0" lvl="1" indent="-171450"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Groups With Disparities:</a:t>
            </a:r>
            <a:r>
              <a:rPr lang="en-US" b="0" dirty="0">
                <a:latin typeface="Arial" panose="020B0604020202020204" pitchFamily="34" charset="0"/>
                <a:cs typeface="Arial" panose="020B0604020202020204" pitchFamily="34" charset="0"/>
              </a:rPr>
              <a:t> </a:t>
            </a:r>
            <a:r>
              <a:rPr lang="en-US" b="0" u="none" baseline="0" dirty="0">
                <a:latin typeface="Arial" panose="020B0604020202020204" pitchFamily="34" charset="0"/>
                <a:cs typeface="Arial" panose="020B0604020202020204" pitchFamily="34" charset="0"/>
              </a:rPr>
              <a:t>In 2017, there were no statistically</a:t>
            </a:r>
            <a:r>
              <a:rPr lang="en-US" b="1" u="none" baseline="0" dirty="0">
                <a:latin typeface="Arial" panose="020B0604020202020204" pitchFamily="34" charset="0"/>
                <a:cs typeface="Arial" panose="020B0604020202020204" pitchFamily="34" charset="0"/>
              </a:rPr>
              <a:t> </a:t>
            </a:r>
            <a:r>
              <a:rPr lang="en-US" b="0" u="none" baseline="0" dirty="0">
                <a:latin typeface="Arial" panose="020B0604020202020204" pitchFamily="34" charset="0"/>
                <a:cs typeface="Arial" panose="020B0604020202020204" pitchFamily="34" charset="0"/>
              </a:rPr>
              <a:t>significant </a:t>
            </a:r>
            <a:r>
              <a:rPr lang="en-US" b="0" dirty="0">
                <a:latin typeface="Arial" panose="020B0604020202020204" pitchFamily="34" charset="0"/>
                <a:cs typeface="Arial" panose="020B0604020202020204" pitchFamily="34" charset="0"/>
              </a:rPr>
              <a:t>disparities by sex.</a:t>
            </a: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67</a:t>
            </a:fld>
            <a:endParaRPr lang="en-US" dirty="0">
              <a:solidFill>
                <a:prstClr val="black"/>
              </a:solidFill>
              <a:latin typeface="Calibri"/>
            </a:endParaRPr>
          </a:p>
        </p:txBody>
      </p:sp>
    </p:spTree>
    <p:extLst>
      <p:ext uri="{BB962C8B-B14F-4D97-AF65-F5344CB8AC3E}">
        <p14:creationId xmlns:p14="http://schemas.microsoft.com/office/powerpoint/2010/main" val="17042054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defTabSz="963521">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Low-molecular-weight heparin (LMWH) and factor Xa inhibitors are widely used to prevent and treat venous thromboembolism and acute coronary syndromes. There are concerns about correct dosages for these drugs among morbidly obese patients and about their effects on pregnant patients and those with renal disease (Lim, 2010; Lobo, 2007).</a:t>
            </a:r>
          </a:p>
          <a:p>
            <a:pPr marL="171450" marR="0" lvl="1" indent="-171450"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Overall Percentage:</a:t>
            </a:r>
            <a:r>
              <a:rPr lang="en-US" b="0" dirty="0">
                <a:latin typeface="Arial" panose="020B0604020202020204" pitchFamily="34" charset="0"/>
                <a:cs typeface="Arial" panose="020B0604020202020204" pitchFamily="34" charset="0"/>
              </a:rPr>
              <a:t> In 2017, 1.7% of patients who </a:t>
            </a:r>
            <a:r>
              <a:rPr lang="en-US" dirty="0">
                <a:latin typeface="Arial" panose="020B0604020202020204" pitchFamily="34" charset="0"/>
                <a:cs typeface="Arial" panose="020B0604020202020204" pitchFamily="34" charset="0"/>
              </a:rPr>
              <a:t>received LMWH or factor Xa inhibitor during an index hospital stay experienced an </a:t>
            </a:r>
            <a:r>
              <a:rPr lang="en-US" b="0" dirty="0">
                <a:latin typeface="Arial" panose="020B0604020202020204" pitchFamily="34" charset="0"/>
                <a:cs typeface="Arial" panose="020B0604020202020204" pitchFamily="34" charset="0"/>
              </a:rPr>
              <a:t>anticoagulant-related </a:t>
            </a:r>
            <a:r>
              <a:rPr lang="en-US" dirty="0">
                <a:latin typeface="Arial" panose="020B0604020202020204" pitchFamily="34" charset="0"/>
                <a:cs typeface="Arial" panose="020B0604020202020204" pitchFamily="34" charset="0"/>
              </a:rPr>
              <a:t>adverse event.</a:t>
            </a:r>
          </a:p>
          <a:p>
            <a:pPr marL="171450" lvl="1" indent="-171450" defTabSz="963521">
              <a:buFont typeface="Arial" panose="020B0604020202020204" pitchFamily="34" charset="0"/>
              <a:buChar char="•"/>
              <a:defRPr/>
            </a:pPr>
            <a:r>
              <a:rPr lang="en-US" b="1" dirty="0">
                <a:latin typeface="Arial" panose="020B0604020202020204" pitchFamily="34" charset="0"/>
                <a:cs typeface="Arial" panose="020B0604020202020204" pitchFamily="34" charset="0"/>
              </a:rPr>
              <a:t>Groups With Disparities: </a:t>
            </a:r>
          </a:p>
          <a:p>
            <a:pPr marL="632182" marR="0" lvl="2" indent="-174982" algn="l" defTabSz="96352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Obesity/COPD: </a:t>
            </a:r>
            <a:r>
              <a:rPr lang="en-US" b="0" dirty="0">
                <a:latin typeface="Arial" panose="020B0604020202020204" pitchFamily="34" charset="0"/>
                <a:cs typeface="Arial" panose="020B0604020202020204" pitchFamily="34" charset="0"/>
              </a:rPr>
              <a:t>In 2017, there was no statistically significant difference in the rate of anticoagulant-related adverse events between obese patients and those who were not obese (1.6% vs. 1.8%) or those with or without COPD (2.2% vs. 1.5%).</a:t>
            </a:r>
          </a:p>
          <a:p>
            <a:pPr marL="632182" lvl="2" indent="-174982" defTabSz="963521">
              <a:buFont typeface="Arial" panose="020B0604020202020204" pitchFamily="34" charset="0"/>
              <a:buChar char="•"/>
              <a:defRPr/>
            </a:pPr>
            <a:r>
              <a:rPr lang="en-US" b="1" dirty="0">
                <a:latin typeface="Arial" panose="020B0604020202020204" pitchFamily="34" charset="0"/>
                <a:cs typeface="Arial" panose="020B0604020202020204" pitchFamily="34" charset="0"/>
              </a:rPr>
              <a:t>Renal Disease: </a:t>
            </a:r>
            <a:r>
              <a:rPr lang="en-US" b="0" dirty="0">
                <a:latin typeface="Arial" panose="020B0604020202020204" pitchFamily="34" charset="0"/>
                <a:cs typeface="Arial" panose="020B0604020202020204" pitchFamily="34" charset="0"/>
              </a:rPr>
              <a:t>In 2017, patients with renal disease were more likely to experience anticoagulant-related adverse events than those without renal disease (2.7% vs. 1.3%).</a:t>
            </a:r>
          </a:p>
          <a:p>
            <a:pPr marL="632182" lvl="2" indent="-174982" defTabSz="963521">
              <a:buFont typeface="Arial" panose="020B0604020202020204" pitchFamily="34" charset="0"/>
              <a:buChar char="•"/>
              <a:defRPr/>
            </a:pPr>
            <a:r>
              <a:rPr lang="en-US" b="1" dirty="0">
                <a:latin typeface="Arial" panose="020B0604020202020204" pitchFamily="34" charset="0"/>
                <a:cs typeface="Arial" panose="020B0604020202020204" pitchFamily="34" charset="0"/>
              </a:rPr>
              <a:t>Diabetes: </a:t>
            </a:r>
            <a:r>
              <a:rPr lang="en-US" b="0" dirty="0">
                <a:latin typeface="Arial" panose="020B0604020202020204" pitchFamily="34" charset="0"/>
                <a:cs typeface="Arial" panose="020B0604020202020204" pitchFamily="34" charset="0"/>
              </a:rPr>
              <a:t>In 2017, diabetic patients were more likely to experience anticoagulant-related adverse events than those without diabetes (2.4% vs. 1.3%).</a:t>
            </a:r>
          </a:p>
        </p:txBody>
      </p:sp>
      <p:sp>
        <p:nvSpPr>
          <p:cNvPr id="4" name="Slide Number Placeholder 3"/>
          <p:cNvSpPr>
            <a:spLocks noGrp="1"/>
          </p:cNvSpPr>
          <p:nvPr>
            <p:ph type="sldNum" sz="quarter" idx="5"/>
          </p:nvPr>
        </p:nvSpPr>
        <p:spPr/>
        <p:txBody>
          <a:bodyPr/>
          <a:lstStyle/>
          <a:p>
            <a:fld id="{C0F596C6-1807-4ED1-A2A6-17F710C0A291}" type="slidenum">
              <a:rPr lang="en-US" smtClean="0"/>
              <a:pPr/>
              <a:t>68</a:t>
            </a:fld>
            <a:endParaRPr lang="en-US" dirty="0"/>
          </a:p>
        </p:txBody>
      </p:sp>
    </p:spTree>
    <p:extLst>
      <p:ext uri="{BB962C8B-B14F-4D97-AF65-F5344CB8AC3E}">
        <p14:creationId xmlns:p14="http://schemas.microsoft.com/office/powerpoint/2010/main" val="23674105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69</a:t>
            </a:fld>
            <a:endParaRPr lang="en-US" dirty="0"/>
          </a:p>
        </p:txBody>
      </p:sp>
    </p:spTree>
    <p:extLst>
      <p:ext uri="{BB962C8B-B14F-4D97-AF65-F5344CB8AC3E}">
        <p14:creationId xmlns:p14="http://schemas.microsoft.com/office/powerpoint/2010/main" val="270132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CMS = Centers for Medicare &amp; Medicaid Services; CDC = Centers for Disease Control and Prevention; FDA = Food and Drug Administration; HRSA = Health Resources and Services Administration.</a:t>
            </a:r>
          </a:p>
        </p:txBody>
      </p:sp>
      <p:sp>
        <p:nvSpPr>
          <p:cNvPr id="4" name="Slide Number Placeholder 3"/>
          <p:cNvSpPr>
            <a:spLocks noGrp="1"/>
          </p:cNvSpPr>
          <p:nvPr>
            <p:ph type="sldNum" sz="quarter" idx="10"/>
          </p:nvPr>
        </p:nvSpPr>
        <p:spPr/>
        <p:txBody>
          <a:bodyPr/>
          <a:lstStyle/>
          <a:p>
            <a:fld id="{B17BA40C-25F7-4A81-B7B0-365A5351FE20}" type="slidenum">
              <a:rPr lang="en-US" smtClean="0"/>
              <a:t>7</a:t>
            </a:fld>
            <a:endParaRPr lang="en-US" dirty="0"/>
          </a:p>
        </p:txBody>
      </p:sp>
    </p:spTree>
    <p:extLst>
      <p:ext uri="{BB962C8B-B14F-4D97-AF65-F5344CB8AC3E}">
        <p14:creationId xmlns:p14="http://schemas.microsoft.com/office/powerpoint/2010/main" val="35828033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More information is available in Patient Safety Primer: Ambulatory Care Safety at </a:t>
            </a:r>
            <a:r>
              <a:rPr lang="en-US" u="sng" dirty="0">
                <a:latin typeface="Arial" panose="020B0604020202020204" pitchFamily="34" charset="0"/>
                <a:cs typeface="Arial" panose="020B0604020202020204" pitchFamily="34" charset="0"/>
                <a:hlinkClick r:id="rId3"/>
              </a:rPr>
              <a:t>https://psnet.ahrq.gov/primers/primer/16/patient-safety-in-ambulatory-care</a:t>
            </a:r>
            <a:r>
              <a:rPr lang="en-US"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C0F596C6-1807-4ED1-A2A6-17F710C0A291}" type="slidenum">
              <a:rPr lang="en-US" smtClean="0"/>
              <a:pPr/>
              <a:t>70</a:t>
            </a:fld>
            <a:endParaRPr lang="en-US" dirty="0"/>
          </a:p>
        </p:txBody>
      </p:sp>
    </p:spTree>
    <p:extLst>
      <p:ext uri="{BB962C8B-B14F-4D97-AF65-F5344CB8AC3E}">
        <p14:creationId xmlns:p14="http://schemas.microsoft.com/office/powerpoint/2010/main" val="24634144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596C6-1807-4ED1-A2A6-17F710C0A291}" type="slidenum">
              <a:rPr lang="en-US" smtClean="0"/>
              <a:pPr/>
              <a:t>71</a:t>
            </a:fld>
            <a:endParaRPr lang="en-US" dirty="0"/>
          </a:p>
        </p:txBody>
      </p:sp>
    </p:spTree>
    <p:extLst>
      <p:ext uri="{BB962C8B-B14F-4D97-AF65-F5344CB8AC3E}">
        <p14:creationId xmlns:p14="http://schemas.microsoft.com/office/powerpoint/2010/main" val="7337015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xfrm>
            <a:off x="312138" y="4654550"/>
            <a:ext cx="6554893" cy="44218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33237">
              <a:buFont typeface="Arial" panose="020B0604020202020204" pitchFamily="34" charset="0"/>
              <a:buChar char="•"/>
              <a:defRPr/>
            </a:pPr>
            <a:r>
              <a:rPr lang="en-US" b="1" strike="noStrike" dirty="0">
                <a:latin typeface="Arial" panose="020B0604020202020204" pitchFamily="34" charset="0"/>
                <a:cs typeface="Arial" panose="020B0604020202020204" pitchFamily="34" charset="0"/>
              </a:rPr>
              <a:t>Importance:</a:t>
            </a:r>
            <a:r>
              <a:rPr lang="en-US" b="1" strike="noStrike" baseline="0" dirty="0">
                <a:latin typeface="Arial" panose="020B0604020202020204" pitchFamily="34" charset="0"/>
                <a:cs typeface="Arial" panose="020B0604020202020204" pitchFamily="34" charset="0"/>
              </a:rPr>
              <a:t> </a:t>
            </a:r>
            <a:r>
              <a:rPr lang="en-US" b="0" strike="noStrike" baseline="0" dirty="0">
                <a:latin typeface="Arial" panose="020B0604020202020204" pitchFamily="34" charset="0"/>
                <a:cs typeface="Arial" panose="020B0604020202020204" pitchFamily="34" charset="0"/>
              </a:rPr>
              <a:t>In hemodialysis patients, central venous catheters (CVCs) are frequently used for vascular access until a fistula or graft is ready for use. Compared with other forms of vascular access for hemodialysis, CVC use is associated with higher rates of infection and other adverse events (Pisoni, et. al., 2015). To decrease the likelihood of adverse events, CVCs should be used for 90 days or less.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strike="noStrike" dirty="0">
                <a:latin typeface="Arial" panose="020B0604020202020204" pitchFamily="34" charset="0"/>
                <a:cs typeface="Arial" panose="020B0604020202020204" pitchFamily="34" charset="0"/>
              </a:rPr>
              <a:t>Overall Percentage: </a:t>
            </a:r>
            <a:r>
              <a:rPr lang="en-US" b="0" strike="noStrike" dirty="0">
                <a:latin typeface="Arial" panose="020B0604020202020204" pitchFamily="34" charset="0"/>
                <a:cs typeface="Arial" panose="020B0604020202020204" pitchFamily="34" charset="0"/>
              </a:rPr>
              <a:t>Nationally, among </a:t>
            </a:r>
            <a:r>
              <a:rPr lang="en-US" b="0" strike="noStrike" baseline="0" dirty="0">
                <a:latin typeface="Arial" panose="020B0604020202020204" pitchFamily="34" charset="0"/>
                <a:cs typeface="Arial" panose="020B0604020202020204" pitchFamily="34" charset="0"/>
              </a:rPr>
              <a:t>adult </a:t>
            </a:r>
            <a:r>
              <a:rPr lang="en-US" strike="noStrike" dirty="0">
                <a:latin typeface="Arial" panose="020B0604020202020204" pitchFamily="34" charset="0"/>
                <a:cs typeface="Arial" panose="020B0604020202020204" pitchFamily="34" charset="0"/>
              </a:rPr>
              <a:t>end stage renal disease </a:t>
            </a:r>
            <a:r>
              <a:rPr lang="en-US" b="0" strike="noStrike" baseline="0" dirty="0">
                <a:latin typeface="Arial" panose="020B0604020202020204" pitchFamily="34" charset="0"/>
                <a:cs typeface="Arial" panose="020B0604020202020204" pitchFamily="34" charset="0"/>
              </a:rPr>
              <a:t>patients on any form of hemodialysis for 90 or more days during the observation period of July 1, 2018,</a:t>
            </a:r>
            <a:r>
              <a:rPr lang="en-US" strike="noStrike" dirty="0">
                <a:latin typeface="Arial" panose="020B0604020202020204" pitchFamily="34" charset="0"/>
                <a:cs typeface="Arial" panose="020B0604020202020204" pitchFamily="34" charset="0"/>
              </a:rPr>
              <a:t> through June 30, 2019</a:t>
            </a:r>
            <a:r>
              <a:rPr lang="en-US" b="0" strike="noStrike" dirty="0">
                <a:latin typeface="Arial" panose="020B0604020202020204" pitchFamily="34" charset="0"/>
                <a:cs typeface="Arial" panose="020B0604020202020204" pitchFamily="34" charset="0"/>
              </a:rPr>
              <a:t>,</a:t>
            </a:r>
            <a:r>
              <a:rPr lang="en-US" b="0" strike="noStrike" baseline="0" dirty="0">
                <a:latin typeface="Arial" panose="020B0604020202020204" pitchFamily="34" charset="0"/>
                <a:cs typeface="Arial" panose="020B0604020202020204" pitchFamily="34" charset="0"/>
              </a:rPr>
              <a:t> an average of </a:t>
            </a:r>
            <a:r>
              <a:rPr lang="en-US" b="0" strike="noStrike" baseline="0" dirty="0">
                <a:effectLst/>
                <a:latin typeface="Arial" panose="020B0604020202020204" pitchFamily="34" charset="0"/>
                <a:cs typeface="Arial" panose="020B0604020202020204" pitchFamily="34" charset="0"/>
              </a:rPr>
              <a:t>13% </a:t>
            </a:r>
            <a:r>
              <a:rPr lang="en-US" b="0" strike="noStrike" baseline="0" dirty="0">
                <a:latin typeface="Arial" panose="020B0604020202020204" pitchFamily="34" charset="0"/>
                <a:cs typeface="Arial" panose="020B0604020202020204" pitchFamily="34" charset="0"/>
              </a:rPr>
              <a:t>used CVCs for more than 90 days (data not shown).</a:t>
            </a:r>
            <a:r>
              <a:rPr lang="en-US" b="0" strike="sngStrike" baseline="0" dirty="0">
                <a:latin typeface="Arial" panose="020B0604020202020204" pitchFamily="34" charset="0"/>
                <a:cs typeface="Arial" panose="020B0604020202020204" pitchFamily="34" charset="0"/>
              </a:rPr>
              <a:t> </a:t>
            </a:r>
            <a:endParaRPr lang="en-US" b="1" strike="noStrik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strike="noStrike" baseline="0" dirty="0">
                <a:latin typeface="Arial" panose="020B0604020202020204" pitchFamily="34" charset="0"/>
                <a:cs typeface="Arial" panose="020B0604020202020204" pitchFamily="34" charset="0"/>
              </a:rPr>
              <a:t>Differences by State: </a:t>
            </a:r>
            <a:r>
              <a:rPr lang="en-US" b="0" strike="noStrike" baseline="0" dirty="0">
                <a:latin typeface="Arial" panose="020B0604020202020204" pitchFamily="34" charset="0"/>
                <a:cs typeface="Arial" panose="020B0604020202020204" pitchFamily="34" charset="0"/>
              </a:rPr>
              <a:t>Percentages for State-equivalent jurisdictions and U.S. territories were provided as whole numbers (with multiple tied values). Therefore, the quartiles have varying numbers of States, and ranges are approximate. The States and territories are listed in alphabetical order:</a:t>
            </a:r>
          </a:p>
          <a:p>
            <a:pPr marL="171450" indent="-171450">
              <a:buFont typeface="Arial" panose="020B0604020202020204" pitchFamily="34" charset="0"/>
              <a:buChar char="•"/>
            </a:pPr>
            <a:endParaRPr lang="en-US" b="0" strike="noStrike" baseline="0" dirty="0">
              <a:latin typeface="Arial" panose="020B0604020202020204" pitchFamily="34" charset="0"/>
              <a:cs typeface="Arial" panose="020B0604020202020204" pitchFamily="34" charset="0"/>
            </a:endParaRPr>
          </a:p>
          <a:p>
            <a:pPr marL="632182" lvl="1" indent="-174982">
              <a:buFont typeface="Arial" panose="020B0604020202020204" pitchFamily="34" charset="0"/>
              <a:buChar char="•"/>
            </a:pPr>
            <a:r>
              <a:rPr lang="en-US" b="0" u="none" strike="noStrike" dirty="0">
                <a:latin typeface="Arial" panose="020B0604020202020204" pitchFamily="34" charset="0"/>
                <a:cs typeface="Arial" panose="020B0604020202020204" pitchFamily="34" charset="0"/>
              </a:rPr>
              <a:t>First quartile (best performers)</a:t>
            </a:r>
            <a:r>
              <a:rPr lang="en-US" b="0" u="none" strike="noStrike" baseline="0" dirty="0">
                <a:latin typeface="Arial" panose="020B0604020202020204" pitchFamily="34" charset="0"/>
                <a:cs typeface="Arial" panose="020B0604020202020204" pitchFamily="34" charset="0"/>
              </a:rPr>
              <a:t>: 8</a:t>
            </a:r>
            <a:r>
              <a:rPr lang="en-US" b="0" u="none" strike="noStrike" dirty="0">
                <a:latin typeface="Arial" panose="020B0604020202020204" pitchFamily="34" charset="0"/>
                <a:cs typeface="Arial" panose="020B0604020202020204" pitchFamily="34" charset="0"/>
              </a:rPr>
              <a:t>%-11%</a:t>
            </a:r>
            <a:r>
              <a:rPr lang="en-US" b="0" u="none" strike="noStrike" baseline="0" dirty="0">
                <a:latin typeface="Arial" panose="020B0604020202020204" pitchFamily="34" charset="0"/>
                <a:cs typeface="Arial" panose="020B0604020202020204" pitchFamily="34" charset="0"/>
              </a:rPr>
              <a:t> (</a:t>
            </a:r>
            <a:r>
              <a:rPr lang="it-IT" b="0" u="none" strike="noStrike" baseline="0" dirty="0">
                <a:latin typeface="Arial" panose="020B0604020202020204" pitchFamily="34" charset="0"/>
                <a:cs typeface="Arial" panose="020B0604020202020204" pitchFamily="34" charset="0"/>
              </a:rPr>
              <a:t>AL, CO, CT, DC, DE, GA, HI, ID, KS, KY, LA, MO, MS ,NJ, OR, RI, SC, UT</a:t>
            </a:r>
            <a:r>
              <a:rPr lang="en-US" b="0" u="none" strike="noStrike" baseline="0" dirty="0">
                <a:latin typeface="Arial" panose="020B0604020202020204" pitchFamily="34" charset="0"/>
                <a:cs typeface="Arial" panose="020B0604020202020204" pitchFamily="34" charset="0"/>
              </a:rPr>
              <a:t>)</a:t>
            </a:r>
          </a:p>
          <a:p>
            <a:pPr marL="632182" lvl="1" indent="-174982">
              <a:buFont typeface="Arial" panose="020B0604020202020204" pitchFamily="34" charset="0"/>
              <a:buChar char="•"/>
            </a:pPr>
            <a:r>
              <a:rPr lang="en-US" b="0" u="none" strike="noStrike" dirty="0">
                <a:latin typeface="Arial" panose="020B0604020202020204" pitchFamily="34" charset="0"/>
                <a:cs typeface="Arial" panose="020B0604020202020204" pitchFamily="34" charset="0"/>
              </a:rPr>
              <a:t>Second quartile</a:t>
            </a:r>
            <a:r>
              <a:rPr lang="en-US" b="0" u="none" strike="noStrike" baseline="0" dirty="0">
                <a:latin typeface="Arial" panose="020B0604020202020204" pitchFamily="34" charset="0"/>
                <a:cs typeface="Arial" panose="020B0604020202020204" pitchFamily="34" charset="0"/>
              </a:rPr>
              <a:t>: 12% </a:t>
            </a:r>
            <a:r>
              <a:rPr lang="en-US" b="0" u="none" strike="noStrike" dirty="0">
                <a:latin typeface="Arial" panose="020B0604020202020204" pitchFamily="34" charset="0"/>
                <a:cs typeface="Arial" panose="020B0604020202020204" pitchFamily="34" charset="0"/>
              </a:rPr>
              <a:t>(AK, AZ, CA, IA, MA, MI, MN, MP, NC, ND, NM, TX, WA)</a:t>
            </a:r>
          </a:p>
          <a:p>
            <a:pPr marL="632182" lvl="1" indent="-174982">
              <a:buFont typeface="Arial" panose="020B0604020202020204" pitchFamily="34" charset="0"/>
              <a:buChar char="•"/>
            </a:pPr>
            <a:r>
              <a:rPr lang="en-US" b="0" u="none" strike="noStrike" dirty="0">
                <a:latin typeface="Arial" panose="020B0604020202020204" pitchFamily="34" charset="0"/>
                <a:cs typeface="Arial" panose="020B0604020202020204" pitchFamily="34" charset="0"/>
              </a:rPr>
              <a:t>Third quartile</a:t>
            </a:r>
            <a:r>
              <a:rPr lang="en-US" b="0" u="none" strike="noStrike" baseline="0" dirty="0">
                <a:latin typeface="Arial" panose="020B0604020202020204" pitchFamily="34" charset="0"/>
                <a:cs typeface="Arial" panose="020B0604020202020204" pitchFamily="34" charset="0"/>
              </a:rPr>
              <a:t>: 13%-14% (</a:t>
            </a:r>
            <a:r>
              <a:rPr lang="pl-PL" b="0" u="none" strike="noStrike" baseline="0" dirty="0">
                <a:latin typeface="Arial" panose="020B0604020202020204" pitchFamily="34" charset="0"/>
                <a:cs typeface="Arial" panose="020B0604020202020204" pitchFamily="34" charset="0"/>
              </a:rPr>
              <a:t>FL,</a:t>
            </a:r>
            <a:r>
              <a:rPr lang="en-US" b="0" u="none" strike="noStrike" baseline="0" dirty="0">
                <a:latin typeface="Arial" panose="020B0604020202020204" pitchFamily="34" charset="0"/>
                <a:cs typeface="Arial" panose="020B0604020202020204" pitchFamily="34" charset="0"/>
              </a:rPr>
              <a:t> GU, IN, MD, ME, MT, NE, NV, NY,</a:t>
            </a:r>
            <a:r>
              <a:rPr lang="pl-PL" b="0" u="none" strike="noStrike" baseline="0" dirty="0">
                <a:latin typeface="Arial" panose="020B0604020202020204" pitchFamily="34" charset="0"/>
                <a:cs typeface="Arial" panose="020B0604020202020204" pitchFamily="34" charset="0"/>
              </a:rPr>
              <a:t> OH, OK, PA,</a:t>
            </a:r>
            <a:r>
              <a:rPr lang="en-US" b="0" u="none" strike="noStrike" baseline="0" dirty="0">
                <a:latin typeface="Arial" panose="020B0604020202020204" pitchFamily="34" charset="0"/>
                <a:cs typeface="Arial" panose="020B0604020202020204" pitchFamily="34" charset="0"/>
              </a:rPr>
              <a:t> TN, VA, WI,</a:t>
            </a:r>
            <a:r>
              <a:rPr lang="pl-PL" b="0" u="none" strike="noStrike" baseline="0" dirty="0">
                <a:latin typeface="Arial" panose="020B0604020202020204" pitchFamily="34" charset="0"/>
                <a:cs typeface="Arial" panose="020B0604020202020204" pitchFamily="34" charset="0"/>
              </a:rPr>
              <a:t> WY</a:t>
            </a:r>
            <a:r>
              <a:rPr lang="en-US" b="0" u="none" strike="noStrike" baseline="0" dirty="0">
                <a:latin typeface="Arial" panose="020B0604020202020204" pitchFamily="34" charset="0"/>
                <a:cs typeface="Arial" panose="020B0604020202020204" pitchFamily="34" charset="0"/>
              </a:rPr>
              <a:t>) </a:t>
            </a:r>
          </a:p>
          <a:p>
            <a:pPr marL="632182" lvl="1" indent="-174982">
              <a:buFont typeface="Arial" panose="020B0604020202020204" pitchFamily="34" charset="0"/>
              <a:buChar char="•"/>
            </a:pPr>
            <a:r>
              <a:rPr lang="en-US" b="0" u="none" strike="noStrike" dirty="0">
                <a:latin typeface="Arial" panose="020B0604020202020204" pitchFamily="34" charset="0"/>
                <a:cs typeface="Arial" panose="020B0604020202020204" pitchFamily="34" charset="0"/>
              </a:rPr>
              <a:t>Fourth quartile (worst performers)</a:t>
            </a:r>
            <a:r>
              <a:rPr lang="en-US" b="0" u="none" strike="noStrike" baseline="0" dirty="0">
                <a:latin typeface="Arial" panose="020B0604020202020204" pitchFamily="34" charset="0"/>
                <a:cs typeface="Arial" panose="020B0604020202020204" pitchFamily="34" charset="0"/>
              </a:rPr>
              <a:t>: </a:t>
            </a:r>
            <a:r>
              <a:rPr lang="en-US" b="0" u="none" strike="noStrike" dirty="0">
                <a:latin typeface="Arial" panose="020B0604020202020204" pitchFamily="34" charset="0"/>
                <a:cs typeface="Arial" panose="020B0604020202020204" pitchFamily="34" charset="0"/>
              </a:rPr>
              <a:t>15%</a:t>
            </a:r>
            <a:r>
              <a:rPr lang="en-US" b="0" u="none" strike="noStrike" baseline="0" dirty="0">
                <a:latin typeface="Arial" panose="020B0604020202020204" pitchFamily="34" charset="0"/>
                <a:cs typeface="Arial" panose="020B0604020202020204" pitchFamily="34" charset="0"/>
              </a:rPr>
              <a:t>-25%</a:t>
            </a:r>
            <a:r>
              <a:rPr lang="en-US" b="0" u="none" strike="noStrike" dirty="0">
                <a:latin typeface="Arial" panose="020B0604020202020204" pitchFamily="34" charset="0"/>
                <a:cs typeface="Arial" panose="020B0604020202020204" pitchFamily="34" charset="0"/>
              </a:rPr>
              <a:t> (</a:t>
            </a:r>
            <a:r>
              <a:rPr lang="pt-BR" b="0" u="none" strike="noStrike" dirty="0">
                <a:latin typeface="Arial" panose="020B0604020202020204" pitchFamily="34" charset="0"/>
                <a:cs typeface="Arial" panose="020B0604020202020204" pitchFamily="34" charset="0"/>
              </a:rPr>
              <a:t>AR, AS, IL, NH, PR, SD, VI, VT, WV</a:t>
            </a:r>
            <a:r>
              <a:rPr lang="en-US" b="0" u="none" strike="noStrike" dirty="0">
                <a:latin typeface="Arial" panose="020B0604020202020204" pitchFamily="34" charset="0"/>
                <a:cs typeface="Arial" panose="020B0604020202020204" pitchFamily="34" charset="0"/>
              </a:rPr>
              <a:t>)</a:t>
            </a:r>
            <a:r>
              <a:rPr lang="en-US" b="0" u="none" strike="noStrike" baseline="0" dirty="0">
                <a:latin typeface="Arial" panose="020B0604020202020204" pitchFamily="34" charset="0"/>
                <a:cs typeface="Arial" panose="020B0604020202020204" pitchFamily="34" charset="0"/>
              </a:rPr>
              <a:t> </a:t>
            </a:r>
          </a:p>
          <a:p>
            <a:pPr marL="174982" indent="-174982">
              <a:buFont typeface="Arial" panose="020B0604020202020204" pitchFamily="34" charset="0"/>
              <a:buChar char="•"/>
            </a:pPr>
            <a:endParaRPr lang="en-US" b="0" u="none" strike="noStrike"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he differences among States have not been assessed for statistical significance. </a:t>
            </a:r>
          </a:p>
          <a:p>
            <a:endParaRPr lang="en-US" b="0" strike="sngStrike" baseline="0"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endParaRPr lang="en-US" b="0" u="none" strike="noStrike" dirty="0">
              <a:latin typeface="Arial" panose="020B0604020202020204" pitchFamily="34" charset="0"/>
              <a:cs typeface="Arial" panose="020B0604020202020204" pitchFamily="34"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68221" indent="-295470" eaLnBrk="0" hangingPunct="0">
              <a:defRPr>
                <a:solidFill>
                  <a:schemeClr val="tx1"/>
                </a:solidFill>
                <a:latin typeface="Arial" panose="020B0604020202020204" pitchFamily="34" charset="0"/>
              </a:defRPr>
            </a:lvl2pPr>
            <a:lvl3pPr marL="1181879" indent="-236376" eaLnBrk="0" hangingPunct="0">
              <a:defRPr>
                <a:solidFill>
                  <a:schemeClr val="tx1"/>
                </a:solidFill>
                <a:latin typeface="Arial" panose="020B0604020202020204" pitchFamily="34" charset="0"/>
              </a:defRPr>
            </a:lvl3pPr>
            <a:lvl4pPr marL="1654630" indent="-236376" eaLnBrk="0" hangingPunct="0">
              <a:defRPr>
                <a:solidFill>
                  <a:schemeClr val="tx1"/>
                </a:solidFill>
                <a:latin typeface="Arial" panose="020B0604020202020204" pitchFamily="34" charset="0"/>
              </a:defRPr>
            </a:lvl4pPr>
            <a:lvl5pPr marL="2127383" indent="-236376" eaLnBrk="0" hangingPunct="0">
              <a:defRPr>
                <a:solidFill>
                  <a:schemeClr val="tx1"/>
                </a:solidFill>
                <a:latin typeface="Arial" panose="020B0604020202020204" pitchFamily="34" charset="0"/>
              </a:defRPr>
            </a:lvl5pPr>
            <a:lvl6pPr marL="2600134" indent="-236376" eaLnBrk="0" fontAlgn="base" hangingPunct="0">
              <a:spcBef>
                <a:spcPct val="0"/>
              </a:spcBef>
              <a:spcAft>
                <a:spcPct val="0"/>
              </a:spcAft>
              <a:defRPr>
                <a:solidFill>
                  <a:schemeClr val="tx1"/>
                </a:solidFill>
                <a:latin typeface="Arial" panose="020B0604020202020204" pitchFamily="34" charset="0"/>
              </a:defRPr>
            </a:lvl6pPr>
            <a:lvl7pPr marL="3072886" indent="-236376" eaLnBrk="0" fontAlgn="base" hangingPunct="0">
              <a:spcBef>
                <a:spcPct val="0"/>
              </a:spcBef>
              <a:spcAft>
                <a:spcPct val="0"/>
              </a:spcAft>
              <a:defRPr>
                <a:solidFill>
                  <a:schemeClr val="tx1"/>
                </a:solidFill>
                <a:latin typeface="Arial" panose="020B0604020202020204" pitchFamily="34" charset="0"/>
              </a:defRPr>
            </a:lvl7pPr>
            <a:lvl8pPr marL="3545637" indent="-236376" eaLnBrk="0" fontAlgn="base" hangingPunct="0">
              <a:spcBef>
                <a:spcPct val="0"/>
              </a:spcBef>
              <a:spcAft>
                <a:spcPct val="0"/>
              </a:spcAft>
              <a:defRPr>
                <a:solidFill>
                  <a:schemeClr val="tx1"/>
                </a:solidFill>
                <a:latin typeface="Arial" panose="020B0604020202020204" pitchFamily="34" charset="0"/>
              </a:defRPr>
            </a:lvl8pPr>
            <a:lvl9pPr marL="4018388" indent="-236376" eaLnBrk="0" fontAlgn="base" hangingPunct="0">
              <a:spcBef>
                <a:spcPct val="0"/>
              </a:spcBef>
              <a:spcAft>
                <a:spcPct val="0"/>
              </a:spcAft>
              <a:defRPr>
                <a:solidFill>
                  <a:schemeClr val="tx1"/>
                </a:solidFill>
                <a:latin typeface="Arial" panose="020B0604020202020204" pitchFamily="34" charset="0"/>
              </a:defRPr>
            </a:lvl9pPr>
          </a:lstStyle>
          <a:p>
            <a:pPr defTabSz="933237" eaLnBrk="1" hangingPunct="1">
              <a:defRPr/>
            </a:pPr>
            <a:fld id="{ADF551F5-D15B-4475-B19D-F175CCB5A8AC}" type="slidenum">
              <a:rPr lang="en-US" altLang="en-US">
                <a:solidFill>
                  <a:prstClr val="black"/>
                </a:solidFill>
                <a:latin typeface="Calibri"/>
              </a:rPr>
              <a:pPr defTabSz="933237" eaLnBrk="1" hangingPunct="1">
                <a:defRPr/>
              </a:pPr>
              <a:t>72</a:t>
            </a:fld>
            <a:endParaRPr lang="en-US" altLang="en-US" dirty="0">
              <a:solidFill>
                <a:prstClr val="black"/>
              </a:solidFill>
              <a:latin typeface="Calibri"/>
            </a:endParaRPr>
          </a:p>
        </p:txBody>
      </p:sp>
    </p:spTree>
    <p:extLst>
      <p:ext uri="{BB962C8B-B14F-4D97-AF65-F5344CB8AC3E}">
        <p14:creationId xmlns:p14="http://schemas.microsoft.com/office/powerpoint/2010/main" val="10949235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defTabSz="963521">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Some drugs that are prescribed for older patients are known to be potentially harmful for this age group. </a:t>
            </a:r>
          </a:p>
          <a:p>
            <a:pPr marL="171450" lvl="1" indent="-171450" defTabSz="963521">
              <a:buFont typeface="Arial" panose="020B0604020202020204" pitchFamily="34" charset="0"/>
              <a:buChar char="•"/>
              <a:defRPr/>
            </a:pPr>
            <a:r>
              <a:rPr lang="en-US" b="1" dirty="0">
                <a:latin typeface="Arial" panose="020B0604020202020204" pitchFamily="34" charset="0"/>
                <a:cs typeface="Arial" panose="020B0604020202020204" pitchFamily="34" charset="0"/>
              </a:rPr>
              <a:t>Overall</a:t>
            </a:r>
            <a:r>
              <a:rPr lang="en-US" b="1" baseline="0" dirty="0">
                <a:latin typeface="Arial" panose="020B0604020202020204" pitchFamily="34" charset="0"/>
                <a:cs typeface="Arial" panose="020B0604020202020204" pitchFamily="34" charset="0"/>
              </a:rPr>
              <a:t> Percentage: </a:t>
            </a:r>
            <a:r>
              <a:rPr lang="en-US" b="0" u="none" baseline="0" dirty="0">
                <a:latin typeface="Arial" panose="020B0604020202020204" pitchFamily="34" charset="0"/>
                <a:cs typeface="Arial" panose="020B0604020202020204" pitchFamily="34" charset="0"/>
              </a:rPr>
              <a:t>In 2017, 9.6% of</a:t>
            </a:r>
            <a:r>
              <a:rPr lang="en-US" b="0" u="none" dirty="0">
                <a:latin typeface="Arial" panose="020B0604020202020204" pitchFamily="34" charset="0"/>
                <a:cs typeface="Arial" panose="020B0604020202020204" pitchFamily="34" charset="0"/>
              </a:rPr>
              <a:t> adults age 65 years and over received potentially inappropriate prescription medications. </a:t>
            </a:r>
          </a:p>
          <a:p>
            <a:pPr marL="171450" lvl="1" indent="-171450">
              <a:buFont typeface="Arial" panose="020B0604020202020204" pitchFamily="34" charset="0"/>
              <a:buChar char="•"/>
              <a:defRPr/>
            </a:pPr>
            <a:r>
              <a:rPr lang="en-US" b="1" u="none" dirty="0">
                <a:latin typeface="Arial" panose="020B0604020202020204" pitchFamily="34" charset="0"/>
                <a:cs typeface="Arial" panose="020B0604020202020204" pitchFamily="34" charset="0"/>
              </a:rPr>
              <a:t>Trends: </a:t>
            </a:r>
            <a:r>
              <a:rPr lang="en-US" u="none" dirty="0">
                <a:latin typeface="Arial" panose="020B0604020202020204" pitchFamily="34" charset="0"/>
                <a:cs typeface="Arial" panose="020B0604020202020204" pitchFamily="34" charset="0"/>
              </a:rPr>
              <a:t>From 2002 to </a:t>
            </a:r>
            <a:r>
              <a:rPr lang="en-US" b="0" u="none" dirty="0">
                <a:latin typeface="Arial" panose="020B0604020202020204" pitchFamily="34" charset="0"/>
                <a:cs typeface="Arial" panose="020B0604020202020204" pitchFamily="34" charset="0"/>
              </a:rPr>
              <a:t>2017, </a:t>
            </a:r>
            <a:r>
              <a:rPr lang="en-US" u="none" dirty="0">
                <a:latin typeface="Arial" panose="020B0604020202020204" pitchFamily="34" charset="0"/>
                <a:cs typeface="Arial" panose="020B0604020202020204" pitchFamily="34" charset="0"/>
              </a:rPr>
              <a:t>the percentage of adults age 65 years and over who received potentially inappropriate prescription medications fell (improved) overall and for both sexes.</a:t>
            </a:r>
          </a:p>
          <a:p>
            <a:pPr marL="171450" lvl="1" indent="-171450">
              <a:buFont typeface="Arial" panose="020B0604020202020204" pitchFamily="34" charset="0"/>
              <a:buChar char="•"/>
              <a:defRPr/>
            </a:pPr>
            <a:r>
              <a:rPr lang="en-US" b="1" u="none" dirty="0">
                <a:latin typeface="Arial" panose="020B0604020202020204" pitchFamily="34" charset="0"/>
                <a:cs typeface="Arial" panose="020B0604020202020204" pitchFamily="34" charset="0"/>
              </a:rPr>
              <a:t>Groups With Disparities:</a:t>
            </a:r>
            <a:r>
              <a:rPr lang="en-US" u="none" dirty="0">
                <a:latin typeface="Arial" panose="020B0604020202020204" pitchFamily="34" charset="0"/>
                <a:cs typeface="Arial" panose="020B0604020202020204" pitchFamily="34" charset="0"/>
              </a:rPr>
              <a:t> </a:t>
            </a:r>
            <a:r>
              <a:rPr lang="en-US" b="0" u="none" dirty="0">
                <a:latin typeface="Arial" panose="020B0604020202020204" pitchFamily="34" charset="0"/>
                <a:cs typeface="Arial" panose="020B0604020202020204" pitchFamily="34" charset="0"/>
              </a:rPr>
              <a:t>In 2017, the percentage of female adults age 65 years and over receiving at least 1 of 33 prescription medications potentially inappropriate for older adults was higher (worse) than the percentage of male adults age 65 years and older (</a:t>
            </a:r>
            <a:r>
              <a:rPr lang="en-US" sz="1200" b="0" i="0" u="none" strike="noStrike" kern="1200" dirty="0">
                <a:solidFill>
                  <a:schemeClr val="tx1"/>
                </a:solidFill>
                <a:effectLst/>
                <a:latin typeface="Arial" panose="020B0604020202020204" pitchFamily="34" charset="0"/>
                <a:cs typeface="Arial" panose="020B0604020202020204" pitchFamily="34" charset="0"/>
              </a:rPr>
              <a:t>10.9</a:t>
            </a:r>
            <a:r>
              <a:rPr lang="en-US" dirty="0">
                <a:latin typeface="Arial" panose="020B0604020202020204" pitchFamily="34" charset="0"/>
                <a:cs typeface="Arial" panose="020B0604020202020204" pitchFamily="34" charset="0"/>
              </a:rPr>
              <a:t>% vs. </a:t>
            </a:r>
            <a:r>
              <a:rPr lang="en-US" sz="1200" b="0" i="0" u="none" strike="noStrike" kern="1200" dirty="0">
                <a:solidFill>
                  <a:schemeClr val="tx1"/>
                </a:solidFill>
                <a:effectLst/>
                <a:latin typeface="Arial" panose="020B0604020202020204" pitchFamily="34" charset="0"/>
                <a:cs typeface="Arial" panose="020B0604020202020204" pitchFamily="34" charset="0"/>
              </a:rPr>
              <a:t>7.9%).</a:t>
            </a:r>
          </a:p>
          <a:p>
            <a:pPr marL="171450" lvl="1" indent="-171450">
              <a:buFont typeface="Arial" panose="020B0604020202020204" pitchFamily="34" charset="0"/>
              <a:buChar char="•"/>
              <a:defRPr/>
            </a:pPr>
            <a:r>
              <a:rPr lang="en-US" b="1" u="none" dirty="0">
                <a:latin typeface="Arial" panose="020B0604020202020204" pitchFamily="34" charset="0"/>
                <a:cs typeface="Arial" panose="020B0604020202020204" pitchFamily="34" charset="0"/>
              </a:rPr>
              <a:t>Changes in Disparities:</a:t>
            </a:r>
            <a:r>
              <a:rPr lang="en-US" u="none" dirty="0">
                <a:latin typeface="Arial" panose="020B0604020202020204" pitchFamily="34" charset="0"/>
                <a:cs typeface="Arial" panose="020B0604020202020204" pitchFamily="34" charset="0"/>
              </a:rPr>
              <a:t> In 2002, </a:t>
            </a:r>
            <a:r>
              <a:rPr lang="en-US" b="0" u="none" dirty="0">
                <a:latin typeface="Arial" panose="020B0604020202020204" pitchFamily="34" charset="0"/>
                <a:cs typeface="Arial" panose="020B0604020202020204" pitchFamily="34" charset="0"/>
              </a:rPr>
              <a:t>the</a:t>
            </a:r>
            <a:r>
              <a:rPr lang="en-US" b="0" u="none" baseline="0" dirty="0">
                <a:latin typeface="Arial" panose="020B0604020202020204" pitchFamily="34" charset="0"/>
                <a:cs typeface="Arial" panose="020B0604020202020204" pitchFamily="34" charset="0"/>
              </a:rPr>
              <a:t> percentage </a:t>
            </a:r>
            <a:r>
              <a:rPr lang="en-US" u="none" dirty="0">
                <a:latin typeface="Arial" panose="020B0604020202020204" pitchFamily="34" charset="0"/>
                <a:cs typeface="Arial" panose="020B0604020202020204" pitchFamily="34" charset="0"/>
              </a:rPr>
              <a:t>of patients receiving potentially inappropriate medications was higher among females than males.</a:t>
            </a:r>
            <a:r>
              <a:rPr lang="en-US" b="1" u="none" dirty="0">
                <a:latin typeface="Arial" panose="020B0604020202020204" pitchFamily="34" charset="0"/>
                <a:cs typeface="Arial" panose="020B0604020202020204" pitchFamily="34" charset="0"/>
              </a:rPr>
              <a:t> </a:t>
            </a:r>
            <a:r>
              <a:rPr lang="en-US" u="none" dirty="0">
                <a:latin typeface="Arial" panose="020B0604020202020204" pitchFamily="34" charset="0"/>
                <a:cs typeface="Arial" panose="020B0604020202020204" pitchFamily="34" charset="0"/>
              </a:rPr>
              <a:t>This gap has not narrowed significantly over time.</a:t>
            </a:r>
            <a:endParaRPr lang="en-US" b="1" u="none" baseline="0" dirty="0">
              <a:latin typeface="Arial" panose="020B0604020202020204" pitchFamily="34" charset="0"/>
              <a:cs typeface="Arial" panose="020B0604020202020204" pitchFamily="34" charset="0"/>
            </a:endParaRPr>
          </a:p>
          <a:p>
            <a:pPr marL="174982" lvl="1" indent="-174982">
              <a:buFont typeface="Arial" panose="020B0604020202020204" pitchFamily="34" charset="0"/>
              <a:buChar char="•"/>
              <a:defRPr/>
            </a:pPr>
            <a:endParaRPr lang="en-US" b="1"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73</a:t>
            </a:fld>
            <a:endParaRPr lang="en-US" dirty="0"/>
          </a:p>
        </p:txBody>
      </p:sp>
    </p:spTree>
    <p:extLst>
      <p:ext uri="{BB962C8B-B14F-4D97-AF65-F5344CB8AC3E}">
        <p14:creationId xmlns:p14="http://schemas.microsoft.com/office/powerpoint/2010/main" val="6710571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defTabSz="963521">
              <a:buFont typeface="Arial" panose="020B0604020202020204" pitchFamily="34" charset="0"/>
              <a:buChar char="•"/>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Some drugs that are prescribed for older patients are known to be potentially harmful for this age group.</a:t>
            </a:r>
          </a:p>
          <a:p>
            <a:pPr marL="171450" lvl="1" indent="-171450">
              <a:buFont typeface="Arial" panose="020B0604020202020204" pitchFamily="34" charset="0"/>
              <a:buChar char="•"/>
              <a:defRPr/>
            </a:pPr>
            <a:r>
              <a:rPr lang="en-US" b="1" u="none" dirty="0">
                <a:latin typeface="Arial" panose="020B0604020202020204" pitchFamily="34" charset="0"/>
                <a:cs typeface="Arial" panose="020B0604020202020204" pitchFamily="34" charset="0"/>
              </a:rPr>
              <a:t>Groups With Disparities:</a:t>
            </a:r>
            <a:r>
              <a:rPr lang="en-US" u="none" dirty="0">
                <a:latin typeface="Arial" panose="020B0604020202020204" pitchFamily="34" charset="0"/>
                <a:cs typeface="Arial" panose="020B0604020202020204" pitchFamily="34" charset="0"/>
              </a:rPr>
              <a:t> </a:t>
            </a:r>
            <a:r>
              <a:rPr lang="en-US" u="none" baseline="0" dirty="0">
                <a:latin typeface="Arial" panose="020B0604020202020204" pitchFamily="34" charset="0"/>
                <a:cs typeface="Arial" panose="020B0604020202020204" pitchFamily="34" charset="0"/>
              </a:rPr>
              <a:t>In 2017</a:t>
            </a:r>
            <a:r>
              <a:rPr lang="en-US" b="0" u="none" baseline="0" dirty="0">
                <a:latin typeface="Arial" panose="020B0604020202020204" pitchFamily="34" charset="0"/>
                <a:cs typeface="Arial" panose="020B0604020202020204" pitchFamily="34" charset="0"/>
              </a:rPr>
              <a:t>,</a:t>
            </a:r>
            <a:r>
              <a:rPr lang="en-US" b="1" u="none" baseline="0" dirty="0">
                <a:latin typeface="Arial" panose="020B0604020202020204" pitchFamily="34" charset="0"/>
                <a:cs typeface="Arial" panose="020B0604020202020204" pitchFamily="34" charset="0"/>
              </a:rPr>
              <a:t> </a:t>
            </a:r>
            <a:r>
              <a:rPr lang="en-US" u="none" baseline="0" dirty="0">
                <a:latin typeface="Arial" panose="020B0604020202020204" pitchFamily="34" charset="0"/>
                <a:cs typeface="Arial" panose="020B0604020202020204" pitchFamily="34" charset="0"/>
              </a:rPr>
              <a:t>the percentage of </a:t>
            </a:r>
            <a:r>
              <a:rPr lang="en-US" u="none" dirty="0">
                <a:latin typeface="Arial" panose="020B0604020202020204" pitchFamily="34" charset="0"/>
                <a:cs typeface="Arial" panose="020B0604020202020204" pitchFamily="34" charset="0"/>
              </a:rPr>
              <a:t>patients receiving potentially inappropriate medications was higher (worse) among people </a:t>
            </a:r>
            <a:r>
              <a:rPr lang="en-US" b="0" u="none" baseline="0" dirty="0">
                <a:latin typeface="Arial" panose="020B0604020202020204" pitchFamily="34" charset="0"/>
                <a:cs typeface="Arial" panose="020B0604020202020204" pitchFamily="34" charset="0"/>
              </a:rPr>
              <a:t>with fair/poor health status compared with people with excellent/very good/good health status (14.1% vs. 8.6%).</a:t>
            </a:r>
            <a:endParaRPr lang="en-US" b="1"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74</a:t>
            </a:fld>
            <a:endParaRPr lang="en-US" dirty="0"/>
          </a:p>
        </p:txBody>
      </p:sp>
    </p:spTree>
    <p:extLst>
      <p:ext uri="{BB962C8B-B14F-4D97-AF65-F5344CB8AC3E}">
        <p14:creationId xmlns:p14="http://schemas.microsoft.com/office/powerpoint/2010/main" val="16371788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241425"/>
            <a:ext cx="4194175" cy="3146425"/>
          </a:xfrm>
        </p:spPr>
      </p:sp>
      <p:sp>
        <p:nvSpPr>
          <p:cNvPr id="3" name="Notes Placeholder 2"/>
          <p:cNvSpPr>
            <a:spLocks noGrp="1"/>
          </p:cNvSpPr>
          <p:nvPr>
            <p:ph type="body" idx="1"/>
          </p:nvPr>
        </p:nvSpPr>
        <p:spPr>
          <a:xfrm>
            <a:off x="717917" y="4654550"/>
            <a:ext cx="5743335" cy="4099883"/>
          </a:xfrm>
          <a:prstGeom prst="rect">
            <a:avLst/>
          </a:prstGeom>
        </p:spPr>
        <p:txBody>
          <a:bodyPr>
            <a:noAutofit/>
          </a:bodyPr>
          <a:lstStyle/>
          <a:p>
            <a:pPr marL="171450" indent="-171450" defTabSz="933237">
              <a:buFont typeface="Arial" panose="020B0604020202020204" pitchFamily="34" charset="0"/>
              <a:buChar char="•"/>
              <a:defRPr/>
            </a:pPr>
            <a:r>
              <a:rPr lang="en-US" b="1" u="none" dirty="0">
                <a:latin typeface="Arial" panose="020B0604020202020204" pitchFamily="34" charset="0"/>
                <a:cs typeface="Arial" panose="020B0604020202020204" pitchFamily="34" charset="0"/>
              </a:rPr>
              <a:t>Importance:</a:t>
            </a:r>
            <a:r>
              <a:rPr lang="en-US" b="0" u="none" dirty="0">
                <a:latin typeface="Arial" panose="020B0604020202020204" pitchFamily="34" charset="0"/>
                <a:cs typeface="Arial" panose="020B0604020202020204" pitchFamily="34" charset="0"/>
              </a:rPr>
              <a:t> The inappropriate use of antibiotics has substantial patient safety implications, including the development of antibiotic resistance without corresponding clinical benefit and unnecessary exposure of patients to the risk of adverse reactions to the antibiotics. The high volume of cases of inappropriate use of antibiotics also results in higher and unnecessary costs for care. </a:t>
            </a:r>
          </a:p>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dirty="0">
                <a:latin typeface="Arial" panose="020B0604020202020204" pitchFamily="34" charset="0"/>
                <a:cs typeface="Arial" panose="020B0604020202020204" pitchFamily="34" charset="0"/>
              </a:rPr>
              <a:t>Overall Rate: </a:t>
            </a:r>
            <a:r>
              <a:rPr lang="en-US" b="0" u="none" dirty="0">
                <a:latin typeface="Arial" panose="020B0604020202020204" pitchFamily="34" charset="0"/>
                <a:cs typeface="Arial" panose="020B0604020202020204" pitchFamily="34" charset="0"/>
              </a:rPr>
              <a:t>In 2015-2016, the rate of doctor’s office, emergency department, and outpatient department visits where antibiotics were prescribed for a diagnosis of common cold was 42.9 per 10,000 population. </a:t>
            </a:r>
          </a:p>
          <a:p>
            <a:pPr marL="171450" indent="-171450" defTabSz="933237">
              <a:buFont typeface="Arial" panose="020B0604020202020204" pitchFamily="34" charset="0"/>
              <a:buChar char="•"/>
              <a:defRPr/>
            </a:pPr>
            <a:r>
              <a:rPr lang="en-US" b="1" u="none" dirty="0">
                <a:latin typeface="Arial" panose="020B0604020202020204" pitchFamily="34" charset="0"/>
                <a:cs typeface="Arial" panose="020B0604020202020204" pitchFamily="34" charset="0"/>
              </a:rPr>
              <a:t>Trends: </a:t>
            </a:r>
          </a:p>
          <a:p>
            <a:pPr marL="628650" lvl="1" indent="-171450" defTabSz="933237">
              <a:buFont typeface="Arial" panose="020B0604020202020204" pitchFamily="34" charset="0"/>
              <a:buChar char="•"/>
              <a:defRPr/>
            </a:pPr>
            <a:r>
              <a:rPr lang="en-US" b="0" u="none" dirty="0">
                <a:latin typeface="Arial" panose="020B0604020202020204" pitchFamily="34" charset="0"/>
                <a:cs typeface="Arial" panose="020B0604020202020204" pitchFamily="34" charset="0"/>
              </a:rPr>
              <a:t>The overall rate of antibiotics prescribed for a diagnosis of common cold has fallen (improved) over time, from 108.8 in 2010-2011 to 42.9 in 2015-2016. </a:t>
            </a:r>
          </a:p>
          <a:p>
            <a:pPr marL="628650" lvl="1" indent="-171450" defTabSz="933237">
              <a:buFont typeface="Arial" panose="020B0604020202020204" pitchFamily="34" charset="0"/>
              <a:buChar char="•"/>
              <a:defRPr/>
            </a:pPr>
            <a:r>
              <a:rPr lang="en-US" b="0" u="none" dirty="0">
                <a:latin typeface="Arial" panose="020B0604020202020204" pitchFamily="34" charset="0"/>
                <a:cs typeface="Arial" panose="020B0604020202020204" pitchFamily="34" charset="0"/>
              </a:rPr>
              <a:t>The rate also fell (improved) for the 0-17 age group (2010-2011 to 2015-2016) and for the 45-64 age group (2010-2011 to 2013-2014).</a:t>
            </a:r>
          </a:p>
          <a:p>
            <a:pPr marL="171450" indent="-171450" defTabSz="933237">
              <a:buFont typeface="Arial" panose="020B0604020202020204" pitchFamily="34" charset="0"/>
              <a:buChar char="•"/>
              <a:defRPr/>
            </a:pPr>
            <a:r>
              <a:rPr lang="en-US" b="1" u="none" dirty="0">
                <a:latin typeface="Arial" panose="020B0604020202020204" pitchFamily="34" charset="0"/>
                <a:cs typeface="Arial" panose="020B0604020202020204" pitchFamily="34" charset="0"/>
              </a:rPr>
              <a:t>Disparities: </a:t>
            </a:r>
            <a:r>
              <a:rPr lang="en-US" b="0" u="none" dirty="0">
                <a:latin typeface="Arial" panose="020B0604020202020204" pitchFamily="34" charset="0"/>
                <a:cs typeface="Arial" panose="020B0604020202020204" pitchFamily="34" charset="0"/>
              </a:rPr>
              <a:t>No disparity analysis was done due to the lack of data for multiple age stratifications.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Improvement Efforts: </a:t>
            </a:r>
            <a:r>
              <a:rPr lang="en-US" sz="1200" dirty="0">
                <a:latin typeface="Arial" panose="020B0604020202020204" pitchFamily="34" charset="0"/>
                <a:cs typeface="Arial" panose="020B0604020202020204" pitchFamily="34" charset="0"/>
              </a:rPr>
              <a:t>Most of the data shown here predate and therefore do not reflect the impact of recent concentrated national efforts to improve antibiotic management, including:</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2015 National Action Plan for Combating Antibiotic-Resistant Bacteria. </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Centers for Disease Control and Prevention campaign to reduce unnecessary antibiotic use and subsequent revisions of primary care, specialty, and hospital guidelines regarding the appropriate use of antibiotics. See, for example, Antibiotic Use in the United States, 2017: Progress and Opportunities. </a:t>
            </a:r>
            <a:r>
              <a:rPr lang="en-US" sz="1200" dirty="0">
                <a:latin typeface="Arial" panose="020B0604020202020204" pitchFamily="34" charset="0"/>
                <a:cs typeface="Arial" panose="020B0604020202020204" pitchFamily="34" charset="0"/>
                <a:hlinkClick r:id="rId3"/>
              </a:rPr>
              <a:t>https://www.cdc.gov/antibiotic-use/stewardship-report/outpatient.html</a:t>
            </a:r>
            <a:r>
              <a:rPr lang="en-US" sz="12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C0F596C6-1807-4ED1-A2A6-17F710C0A291}" type="slidenum">
              <a:rPr lang="en-US" smtClean="0"/>
              <a:pPr/>
              <a:t>75</a:t>
            </a:fld>
            <a:endParaRPr lang="en-US" dirty="0"/>
          </a:p>
        </p:txBody>
      </p:sp>
    </p:spTree>
    <p:extLst>
      <p:ext uri="{BB962C8B-B14F-4D97-AF65-F5344CB8AC3E}">
        <p14:creationId xmlns:p14="http://schemas.microsoft.com/office/powerpoint/2010/main" val="27423250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Patient safety measures that could be directly affected by implementation of this toolkit by ambulatory care providers include:</a:t>
            </a:r>
          </a:p>
          <a:p>
            <a:pPr marL="632182" lvl="1" indent="-174982">
              <a:buFont typeface="Arial" panose="020B0604020202020204" pitchFamily="34" charset="0"/>
              <a:buChar char="•"/>
            </a:pPr>
            <a:r>
              <a:rPr lang="en-US" dirty="0">
                <a:latin typeface="Arial" panose="020B0604020202020204" pitchFamily="34" charset="0"/>
                <a:cs typeface="Arial" panose="020B0604020202020204" pitchFamily="34" charset="0"/>
              </a:rPr>
              <a:t>Adults age 65 and over who received in the calendar year at least 1 of 11 prescription medications that should be avoided in older adults.</a:t>
            </a:r>
          </a:p>
          <a:p>
            <a:pPr marL="632182" lvl="1" indent="-174982">
              <a:buFont typeface="Arial" panose="020B0604020202020204" pitchFamily="34" charset="0"/>
              <a:buChar char="•"/>
            </a:pPr>
            <a:r>
              <a:rPr lang="en-US" dirty="0">
                <a:latin typeface="Arial" panose="020B0604020202020204" pitchFamily="34" charset="0"/>
                <a:cs typeface="Arial" panose="020B0604020202020204" pitchFamily="34" charset="0"/>
              </a:rPr>
              <a:t>Adults age 65 and over who received in the calendar year at least 1 of 33 potentially inappropriate prescription medications for older adults.</a:t>
            </a:r>
          </a:p>
          <a:p>
            <a:pPr marL="632182" lvl="1" indent="-174982">
              <a:buFont typeface="Arial" panose="020B0604020202020204" pitchFamily="34" charset="0"/>
              <a:buChar char="•"/>
            </a:pPr>
            <a:r>
              <a:rPr lang="en-US" dirty="0">
                <a:latin typeface="Arial" panose="020B0604020202020204" pitchFamily="34" charset="0"/>
                <a:cs typeface="Arial" panose="020B0604020202020204" pitchFamily="34" charset="0"/>
              </a:rPr>
              <a:t>Short-stay home health patients who had drug education on all medications.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Patient safety measures that could be indirectly affected by implementation of this toolkit by ambulatory care providers who share information with home health providers include:</a:t>
            </a:r>
          </a:p>
          <a:p>
            <a:pPr marL="632182" lvl="1" indent="-174982">
              <a:buFont typeface="Arial" panose="020B0604020202020204" pitchFamily="34" charset="0"/>
              <a:buChar char="•"/>
            </a:pPr>
            <a:r>
              <a:rPr lang="en-US" dirty="0">
                <a:latin typeface="Arial" panose="020B0604020202020204" pitchFamily="34" charset="0"/>
                <a:cs typeface="Arial" panose="020B0604020202020204" pitchFamily="34" charset="0"/>
              </a:rPr>
              <a:t>Adults who reported a home health provider talking with them about all the prescription and over-the-counter medicines they were taking when they first started getting home health care.</a:t>
            </a:r>
          </a:p>
          <a:p>
            <a:pPr marL="632182" lvl="1" indent="-174982">
              <a:buFont typeface="Arial" panose="020B0604020202020204" pitchFamily="34" charset="0"/>
              <a:buChar char="•"/>
            </a:pPr>
            <a:r>
              <a:rPr lang="en-US" dirty="0">
                <a:latin typeface="Arial" panose="020B0604020202020204" pitchFamily="34" charset="0"/>
                <a:cs typeface="Arial" panose="020B0604020202020204" pitchFamily="34" charset="0"/>
              </a:rPr>
              <a:t>Adults who reported a home health provider asking to see all the prescription and over-the-counter medicines they were taking when they first started getting home health care.</a:t>
            </a:r>
          </a:p>
          <a:p>
            <a:pPr marL="632182" marR="0" lvl="1"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Adults who reported that home health providers talked with them in the last 2 months of care about the purpose of taking their new or changed prescription medicines.</a:t>
            </a:r>
          </a:p>
        </p:txBody>
      </p:sp>
      <p:sp>
        <p:nvSpPr>
          <p:cNvPr id="4" name="Slide Number Placeholder 3"/>
          <p:cNvSpPr>
            <a:spLocks noGrp="1"/>
          </p:cNvSpPr>
          <p:nvPr>
            <p:ph type="sldNum" sz="quarter" idx="5"/>
          </p:nvPr>
        </p:nvSpPr>
        <p:spPr/>
        <p:txBody>
          <a:bodyPr/>
          <a:lstStyle/>
          <a:p>
            <a:fld id="{C0F596C6-1807-4ED1-A2A6-17F710C0A291}" type="slidenum">
              <a:rPr lang="en-US" smtClean="0"/>
              <a:pPr/>
              <a:t>76</a:t>
            </a:fld>
            <a:endParaRPr lang="en-US" dirty="0"/>
          </a:p>
        </p:txBody>
      </p:sp>
    </p:spTree>
    <p:extLst>
      <p:ext uri="{BB962C8B-B14F-4D97-AF65-F5344CB8AC3E}">
        <p14:creationId xmlns:p14="http://schemas.microsoft.com/office/powerpoint/2010/main" val="19319083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77</a:t>
            </a:fld>
            <a:endParaRPr lang="en-US" dirty="0"/>
          </a:p>
        </p:txBody>
      </p:sp>
    </p:spTree>
    <p:extLst>
      <p:ext uri="{BB962C8B-B14F-4D97-AF65-F5344CB8AC3E}">
        <p14:creationId xmlns:p14="http://schemas.microsoft.com/office/powerpoint/2010/main" val="16126551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397000"/>
            <a:ext cx="4194175" cy="3146425"/>
          </a:xfrm>
        </p:spPr>
      </p:sp>
      <p:sp>
        <p:nvSpPr>
          <p:cNvPr id="3" name="Notes Placeholder 2"/>
          <p:cNvSpPr>
            <a:spLocks noGrp="1"/>
          </p:cNvSpPr>
          <p:nvPr>
            <p:ph type="body" idx="1"/>
          </p:nvPr>
        </p:nvSpPr>
        <p:spPr>
          <a:xfrm>
            <a:off x="717917" y="5441945"/>
            <a:ext cx="5743335" cy="3312488"/>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78</a:t>
            </a:fld>
            <a:endParaRPr lang="en-US" dirty="0"/>
          </a:p>
        </p:txBody>
      </p:sp>
    </p:spTree>
    <p:extLst>
      <p:ext uri="{BB962C8B-B14F-4D97-AF65-F5344CB8AC3E}">
        <p14:creationId xmlns:p14="http://schemas.microsoft.com/office/powerpoint/2010/main" val="5751852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397000"/>
            <a:ext cx="4194175" cy="3146425"/>
          </a:xfrm>
        </p:spPr>
      </p:sp>
      <p:sp>
        <p:nvSpPr>
          <p:cNvPr id="3" name="Notes Placeholder 2"/>
          <p:cNvSpPr>
            <a:spLocks noGrp="1"/>
          </p:cNvSpPr>
          <p:nvPr>
            <p:ph type="body" idx="1"/>
          </p:nvPr>
        </p:nvSpPr>
        <p:spPr>
          <a:xfrm>
            <a:off x="717917" y="5441945"/>
            <a:ext cx="5743335" cy="3312488"/>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79</a:t>
            </a:fld>
            <a:endParaRPr lang="en-US" dirty="0"/>
          </a:p>
        </p:txBody>
      </p:sp>
    </p:spTree>
    <p:extLst>
      <p:ext uri="{BB962C8B-B14F-4D97-AF65-F5344CB8AC3E}">
        <p14:creationId xmlns:p14="http://schemas.microsoft.com/office/powerpoint/2010/main" val="254032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These definitions are defined on AHRQ’s </a:t>
            </a:r>
            <a:r>
              <a:rPr lang="en-US" b="0" dirty="0" err="1"/>
              <a:t>PSNet</a:t>
            </a:r>
            <a:r>
              <a:rPr lang="en-US" b="0" dirty="0"/>
              <a:t> website </a:t>
            </a:r>
            <a:r>
              <a:rPr lang="en-US" dirty="0"/>
              <a:t>(</a:t>
            </a:r>
            <a:r>
              <a:rPr lang="en-US" dirty="0">
                <a:hlinkClick r:id="rId3"/>
              </a:rPr>
              <a:t>https://psnet.ahrq.gov/primer/patient-safety-101</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information on sentinel events is available at https://www.jointcommission.org/resources/patient-safety-topics/sentinel-event/.</a:t>
            </a:r>
          </a:p>
        </p:txBody>
      </p:sp>
      <p:sp>
        <p:nvSpPr>
          <p:cNvPr id="4" name="Slide Number Placeholder 3"/>
          <p:cNvSpPr>
            <a:spLocks noGrp="1"/>
          </p:cNvSpPr>
          <p:nvPr>
            <p:ph type="sldNum" sz="quarter" idx="10"/>
          </p:nvPr>
        </p:nvSpPr>
        <p:spPr/>
        <p:txBody>
          <a:bodyPr/>
          <a:lstStyle/>
          <a:p>
            <a:fld id="{B17BA40C-25F7-4A81-B7B0-365A5351FE20}" type="slidenum">
              <a:rPr lang="en-US" smtClean="0"/>
              <a:t>8</a:t>
            </a:fld>
            <a:endParaRPr lang="en-US" dirty="0"/>
          </a:p>
        </p:txBody>
      </p:sp>
    </p:spTree>
    <p:extLst>
      <p:ext uri="{BB962C8B-B14F-4D97-AF65-F5344CB8AC3E}">
        <p14:creationId xmlns:p14="http://schemas.microsoft.com/office/powerpoint/2010/main" val="22388325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Research</a:t>
            </a:r>
            <a:r>
              <a:rPr lang="en-US" baseline="0" dirty="0">
                <a:latin typeface="Arial" panose="020B0604020202020204" pitchFamily="34" charset="0"/>
                <a:cs typeface="Arial" panose="020B0604020202020204" pitchFamily="34" charset="0"/>
              </a:rPr>
              <a:t> by Kennedy (2004), shows “</a:t>
            </a:r>
            <a:r>
              <a:rPr lang="en-US" sz="1200" kern="1200" dirty="0">
                <a:solidFill>
                  <a:schemeClr val="tx1"/>
                </a:solidFill>
                <a:effectLst/>
                <a:latin typeface="+mn-lt"/>
                <a:ea typeface="+mn-ea"/>
                <a:cs typeface="+mn-cs"/>
              </a:rPr>
              <a:t>66% greater likelihood that black residents would develop a stage 2 (or worse) pressure ulcer.”</a:t>
            </a:r>
            <a:r>
              <a:rPr lang="en-US" sz="1200" kern="1200" baseline="0" dirty="0">
                <a:solidFill>
                  <a:schemeClr val="tx1"/>
                </a:solidFill>
                <a:effectLst/>
                <a:latin typeface="+mn-lt"/>
                <a:ea typeface="+mn-ea"/>
                <a:cs typeface="+mn-cs"/>
              </a:rPr>
              <a:t> After controlling for eight patient characteristics including age and sex, Black residents were 35% more likely than White residents to develop a pressure ulcer. </a:t>
            </a:r>
            <a:r>
              <a:rPr lang="en-US" sz="1200" kern="1200" dirty="0">
                <a:solidFill>
                  <a:schemeClr val="tx1"/>
                </a:solidFill>
                <a:effectLst/>
                <a:latin typeface="+mn-lt"/>
                <a:ea typeface="+mn-ea"/>
                <a:cs typeface="+mn-cs"/>
              </a:rPr>
              <a:t>Further research by </a:t>
            </a:r>
            <a:r>
              <a:rPr lang="en-US" sz="1200" kern="1200" dirty="0" err="1">
                <a:solidFill>
                  <a:schemeClr val="tx1"/>
                </a:solidFill>
                <a:effectLst/>
                <a:latin typeface="+mn-lt"/>
                <a:ea typeface="+mn-ea"/>
                <a:cs typeface="+mn-cs"/>
              </a:rPr>
              <a:t>Oozageer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Gunowa</a:t>
            </a:r>
            <a:r>
              <a:rPr lang="en-US" sz="1200" kern="1200" dirty="0">
                <a:solidFill>
                  <a:schemeClr val="tx1"/>
                </a:solidFill>
                <a:effectLst/>
                <a:latin typeface="+mn-lt"/>
                <a:ea typeface="+mn-ea"/>
                <a:cs typeface="+mn-cs"/>
              </a:rPr>
              <a:t>, et al. (2018),</a:t>
            </a:r>
            <a:r>
              <a:rPr lang="en-US" sz="1200" kern="1200" baseline="0" dirty="0">
                <a:solidFill>
                  <a:schemeClr val="tx1"/>
                </a:solidFill>
                <a:effectLst/>
                <a:latin typeface="+mn-lt"/>
                <a:ea typeface="+mn-ea"/>
                <a:cs typeface="+mn-cs"/>
              </a:rPr>
              <a:t> shows that patients with darker complexions are more likely to experience higher stage pressure ulcers and injuries. </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Overall Percentage:</a:t>
            </a:r>
            <a:r>
              <a:rPr lang="en-US" dirty="0">
                <a:latin typeface="Arial" panose="020B0604020202020204" pitchFamily="34" charset="0"/>
                <a:cs typeface="Arial" panose="020B0604020202020204" pitchFamily="34" charset="0"/>
              </a:rPr>
              <a:t> In 2017, 4.8% of long-stay nursing home patients who were impaired in bed mobility or transfer, comatose, or suffering from malnutrition at the time of an assessment were experiencing a pressure ulcer.</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Trends: </a:t>
            </a:r>
            <a:r>
              <a:rPr lang="en-US" dirty="0">
                <a:latin typeface="Arial" panose="020B0604020202020204" pitchFamily="34" charset="0"/>
                <a:cs typeface="Arial" panose="020B0604020202020204" pitchFamily="34" charset="0"/>
              </a:rPr>
              <a:t>From 2013 to 2017, the number of denominator-eligible nursing home patients who experienced a pressure ulcer declined (improved) overall and for all race/ethnicity groups except AI/AN and NHPI.</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a:t>
            </a:r>
            <a:endParaRPr lang="en-US"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Black patients were more likely than White patients to have a pressure ulcer (</a:t>
            </a:r>
            <a:r>
              <a:rPr lang="en-US" b="0" i="0" u="none" strike="noStrike" kern="1200" dirty="0">
                <a:effectLst/>
                <a:latin typeface="Arial" panose="020B0604020202020204" pitchFamily="34" charset="0"/>
                <a:cs typeface="Arial" panose="020B0604020202020204" pitchFamily="34" charset="0"/>
              </a:rPr>
              <a:t>7.2%</a:t>
            </a:r>
            <a:r>
              <a:rPr lang="en-US" dirty="0">
                <a:latin typeface="Arial" panose="020B0604020202020204" pitchFamily="34" charset="0"/>
                <a:cs typeface="Arial" panose="020B0604020202020204" pitchFamily="34" charset="0"/>
              </a:rPr>
              <a:t> vs. </a:t>
            </a:r>
            <a:r>
              <a:rPr lang="en-US" b="0" i="0" u="none" strike="noStrike" kern="1200" dirty="0">
                <a:effectLst/>
                <a:latin typeface="Arial" panose="020B0604020202020204" pitchFamily="34" charset="0"/>
                <a:cs typeface="Arial" panose="020B0604020202020204" pitchFamily="34" charset="0"/>
              </a:rPr>
              <a:t>4.3%).</a:t>
            </a:r>
          </a:p>
          <a:p>
            <a:pPr marL="628650" lvl="1" indent="-171450">
              <a:buFont typeface="Arial" panose="020B0604020202020204" pitchFamily="34" charset="0"/>
              <a:buChar char="•"/>
            </a:pPr>
            <a:r>
              <a:rPr lang="en-US" b="0" i="0" u="none" strike="noStrike" kern="1200" dirty="0">
                <a:effectLst/>
                <a:latin typeface="Arial" panose="020B0604020202020204" pitchFamily="34" charset="0"/>
                <a:cs typeface="Arial" panose="020B0604020202020204" pitchFamily="34" charset="0"/>
              </a:rPr>
              <a:t>Black patients were also more likely than White patients to have a pressure ulcer in 2013, and the disparity did not improve over time.</a:t>
            </a:r>
            <a:endParaRPr lang="en-US"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Asian patients were less likely than White patients to have a pressure ulcer (3.4% vs. 4.3%).</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AI/AN patients were more likely than White patients to have a pressure ulcer (8.0% vs. 4.3%).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kern="1200" dirty="0">
                <a:effectLst/>
                <a:latin typeface="Arial" panose="020B0604020202020204" pitchFamily="34" charset="0"/>
                <a:cs typeface="Arial" panose="020B0604020202020204" pitchFamily="34" charset="0"/>
              </a:rPr>
              <a:t>AI/AN patients were also more likely than White patients to have a pressure ulcer in 2013, and the disparity did not improve over time.</a:t>
            </a:r>
            <a:endParaRPr lang="en-US"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Hispanic patients were more likely than White patients to have a pressure ulcer (5.1% vs. 4.3%).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kern="1200" dirty="0">
                <a:effectLst/>
                <a:latin typeface="Arial" panose="020B0604020202020204" pitchFamily="34" charset="0"/>
                <a:cs typeface="Arial" panose="020B0604020202020204" pitchFamily="34" charset="0"/>
              </a:rPr>
              <a:t>Hispanic patients were also more likely than White patients to have a pressure ulcer in 2013, and the disparity did not improve over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dirty="0">
                <a:effectLst/>
                <a:latin typeface="Arial" panose="020B0604020202020204" pitchFamily="34" charset="0"/>
                <a:ea typeface="+mn-ea"/>
                <a:cs typeface="Arial" panose="020B0604020202020204" pitchFamily="34" charset="0"/>
              </a:rPr>
              <a:t>Trends in Disparities: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effectLst/>
                <a:latin typeface="Arial" panose="020B0604020202020204" pitchFamily="34" charset="0"/>
                <a:ea typeface="+mn-ea"/>
                <a:cs typeface="Arial" panose="020B0604020202020204" pitchFamily="34" charset="0"/>
              </a:rPr>
              <a:t>Disparities existed between Blacks and Whites, AI/ANs and Whites, and Hispanics and Whites in 2013 and remained the same through 2017.</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80</a:t>
            </a:fld>
            <a:endParaRPr lang="en-US" dirty="0"/>
          </a:p>
        </p:txBody>
      </p:sp>
    </p:spTree>
    <p:extLst>
      <p:ext uri="{BB962C8B-B14F-4D97-AF65-F5344CB8AC3E}">
        <p14:creationId xmlns:p14="http://schemas.microsoft.com/office/powerpoint/2010/main" val="40334573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Overall Percentage:</a:t>
            </a:r>
            <a:r>
              <a:rPr lang="en-US" dirty="0">
                <a:latin typeface="Arial" panose="020B0604020202020204" pitchFamily="34" charset="0"/>
                <a:cs typeface="Arial" panose="020B0604020202020204" pitchFamily="34" charset="0"/>
              </a:rPr>
              <a:t> In 2017, 4.8% of long-stay nursing home patients who were impaired in bed mobility or transfer, comatose, or suffering from malnutrition at the time of an assessment were experiencing a pressure ulcer.</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Trends: </a:t>
            </a:r>
            <a:r>
              <a:rPr lang="en-US" dirty="0">
                <a:latin typeface="Arial" panose="020B0604020202020204" pitchFamily="34" charset="0"/>
                <a:cs typeface="Arial" panose="020B0604020202020204" pitchFamily="34" charset="0"/>
              </a:rPr>
              <a:t>From 2013 to 2017, the number of denominator-eligible nursing home patients who experienced a pressure ulcer declined (improved) overall and for both sexes.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a:t>
            </a:r>
            <a:endParaRPr lang="en-US"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female nursing home patients were less likely than male patients to have a pressure ulcer (4.3% vs. 5.9).</a:t>
            </a:r>
          </a:p>
        </p:txBody>
      </p:sp>
      <p:sp>
        <p:nvSpPr>
          <p:cNvPr id="4" name="Slide Number Placeholder 3"/>
          <p:cNvSpPr>
            <a:spLocks noGrp="1"/>
          </p:cNvSpPr>
          <p:nvPr>
            <p:ph type="sldNum" sz="quarter" idx="5"/>
          </p:nvPr>
        </p:nvSpPr>
        <p:spPr/>
        <p:txBody>
          <a:bodyPr/>
          <a:lstStyle/>
          <a:p>
            <a:fld id="{C0F596C6-1807-4ED1-A2A6-17F710C0A291}" type="slidenum">
              <a:rPr lang="en-US" smtClean="0"/>
              <a:pPr/>
              <a:t>81</a:t>
            </a:fld>
            <a:endParaRPr lang="en-US" dirty="0"/>
          </a:p>
        </p:txBody>
      </p:sp>
    </p:spTree>
    <p:extLst>
      <p:ext uri="{BB962C8B-B14F-4D97-AF65-F5344CB8AC3E}">
        <p14:creationId xmlns:p14="http://schemas.microsoft.com/office/powerpoint/2010/main" val="39783315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 </a:t>
            </a:r>
            <a:r>
              <a:rPr lang="en-US" b="0" dirty="0">
                <a:latin typeface="Arial" panose="020B0604020202020204" pitchFamily="34" charset="0"/>
                <a:cs typeface="Arial" panose="020B0604020202020204" pitchFamily="34" charset="0"/>
              </a:rPr>
              <a:t>A</a:t>
            </a:r>
            <a:r>
              <a:rPr lang="en-US" b="0" baseline="0" dirty="0">
                <a:latin typeface="Arial" panose="020B0604020202020204" pitchFamily="34" charset="0"/>
                <a:cs typeface="Arial" panose="020B0604020202020204" pitchFamily="34" charset="0"/>
              </a:rPr>
              <a:t> urinary tract infection and particularly a catheter-associated urinary tract infection is an example of a preventable infection that occurs in many long-term care facilities. Several national, State, and local programs, including </a:t>
            </a:r>
            <a:r>
              <a:rPr lang="en-US" sz="1200" b="0" i="0" kern="1200" dirty="0">
                <a:solidFill>
                  <a:schemeClr val="tx1"/>
                </a:solidFill>
                <a:effectLst/>
                <a:latin typeface="+mn-lt"/>
                <a:ea typeface="+mn-ea"/>
                <a:cs typeface="+mn-cs"/>
              </a:rPr>
              <a:t>AHRQ Safety Program for Long-Term Care: HAIs/CAUTI, have worked to bring quality</a:t>
            </a:r>
            <a:r>
              <a:rPr lang="en-US" sz="1200" b="0" i="0" kern="1200" baseline="0" dirty="0">
                <a:solidFill>
                  <a:schemeClr val="tx1"/>
                </a:solidFill>
                <a:effectLst/>
                <a:latin typeface="+mn-lt"/>
                <a:ea typeface="+mn-ea"/>
                <a:cs typeface="+mn-cs"/>
              </a:rPr>
              <a:t> and safety tools to nursing homes in an effort to reduce these infections. While infection rates for most populations have declined, racial, ethnic, and sex disparities still persist.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Overall Percentage:</a:t>
            </a:r>
            <a:r>
              <a:rPr lang="en-US" dirty="0">
                <a:latin typeface="Arial" panose="020B0604020202020204" pitchFamily="34" charset="0"/>
                <a:cs typeface="Arial" panose="020B0604020202020204" pitchFamily="34" charset="0"/>
              </a:rPr>
              <a:t> In 2017, 2.2% of long-stay nursing home patients had a urinary tract infection within the 30 days prior to assessment.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Trends: </a:t>
            </a:r>
            <a:r>
              <a:rPr lang="en-US" dirty="0">
                <a:latin typeface="Arial" panose="020B0604020202020204" pitchFamily="34" charset="0"/>
                <a:cs typeface="Arial" panose="020B0604020202020204" pitchFamily="34" charset="0"/>
              </a:rPr>
              <a:t>From 2013 to 2017, the number of long-stay nursing home patients with a urinary tract infection declined (improved) overall and for all race/ethnicity groups.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a:t>
            </a:r>
            <a:endParaRPr lang="en-US"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Black patients were less likely than White patients to have a urinary tract infection (</a:t>
            </a:r>
            <a:r>
              <a:rPr lang="en-US" b="0" i="0" u="none" strike="noStrike" kern="1200" dirty="0">
                <a:solidFill>
                  <a:schemeClr val="tx1"/>
                </a:solidFill>
                <a:effectLst/>
                <a:latin typeface="Arial" panose="020B0604020202020204" pitchFamily="34" charset="0"/>
                <a:cs typeface="Arial" panose="020B0604020202020204" pitchFamily="34" charset="0"/>
              </a:rPr>
              <a:t>1.5% vs. 2.4%).</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Asian patients were less likely than White patients to have a urinary tract infection (</a:t>
            </a:r>
            <a:r>
              <a:rPr lang="en-US" b="0" i="0" u="none" strike="noStrike" kern="1200" dirty="0">
                <a:solidFill>
                  <a:schemeClr val="tx1"/>
                </a:solidFill>
                <a:effectLst/>
                <a:latin typeface="Arial" panose="020B0604020202020204" pitchFamily="34" charset="0"/>
                <a:cs typeface="Arial" panose="020B0604020202020204" pitchFamily="34" charset="0"/>
              </a:rPr>
              <a:t>1.3% vs. 2.4%</a:t>
            </a:r>
            <a:r>
              <a:rPr lang="en-US" dirty="0">
                <a:latin typeface="Arial" panose="020B0604020202020204" pitchFamily="34" charset="0"/>
                <a:cs typeface="Arial" panose="020B0604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Native Hawaiian/Pacific Islander patients were less likely than White patients to have a urinary tract infection (</a:t>
            </a:r>
            <a:r>
              <a:rPr lang="en-US" b="0" i="0" u="none" strike="noStrike" kern="1200" dirty="0">
                <a:solidFill>
                  <a:schemeClr val="tx1"/>
                </a:solidFill>
                <a:effectLst/>
                <a:latin typeface="Arial" panose="020B0604020202020204" pitchFamily="34" charset="0"/>
                <a:cs typeface="Arial" panose="020B0604020202020204" pitchFamily="34" charset="0"/>
              </a:rPr>
              <a:t>1.7% vs. 2.4%</a:t>
            </a:r>
            <a:r>
              <a:rPr lang="en-US" dirty="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Hispanic patients were less likely than White patients to have a urinary tract infection (</a:t>
            </a:r>
            <a:r>
              <a:rPr lang="en-US" b="0" i="0" u="none" strike="noStrike" kern="1200" dirty="0">
                <a:solidFill>
                  <a:schemeClr val="tx1"/>
                </a:solidFill>
                <a:effectLst/>
                <a:latin typeface="Arial" panose="020B0604020202020204" pitchFamily="34" charset="0"/>
                <a:cs typeface="Arial" panose="020B0604020202020204" pitchFamily="34" charset="0"/>
              </a:rPr>
              <a:t>1.7% vs. 2.4%</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C0F596C6-1807-4ED1-A2A6-17F710C0A291}" type="slidenum">
              <a:rPr lang="en-US" smtClean="0"/>
              <a:pPr/>
              <a:t>82</a:t>
            </a:fld>
            <a:endParaRPr lang="en-US" dirty="0"/>
          </a:p>
        </p:txBody>
      </p:sp>
    </p:spTree>
    <p:extLst>
      <p:ext uri="{BB962C8B-B14F-4D97-AF65-F5344CB8AC3E}">
        <p14:creationId xmlns:p14="http://schemas.microsoft.com/office/powerpoint/2010/main" val="40304801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Overall Percentage:</a:t>
            </a:r>
            <a:r>
              <a:rPr lang="en-US" dirty="0">
                <a:latin typeface="Arial" panose="020B0604020202020204" pitchFamily="34" charset="0"/>
                <a:cs typeface="Arial" panose="020B0604020202020204" pitchFamily="34" charset="0"/>
              </a:rPr>
              <a:t> In 2017, 2.2% of long-stay nursing home patients had a urinary tract infection within the 30 days prior to assessment.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Trends: </a:t>
            </a:r>
            <a:r>
              <a:rPr lang="en-US" dirty="0">
                <a:latin typeface="Arial" panose="020B0604020202020204" pitchFamily="34" charset="0"/>
                <a:cs typeface="Arial" panose="020B0604020202020204" pitchFamily="34" charset="0"/>
              </a:rPr>
              <a:t>From 2013 to 2017, the number of long-stay nursing home patients with a urinary tract infection declined (improved) overall and for both sexes.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a:t>
            </a:r>
            <a:endParaRPr lang="en-US"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female nursing home patients were more likely than male patients to have a urinary tract infection (</a:t>
            </a:r>
            <a:r>
              <a:rPr lang="en-US" b="0" i="0" u="none" strike="noStrike" kern="1200" dirty="0">
                <a:solidFill>
                  <a:schemeClr val="tx1"/>
                </a:solidFill>
                <a:effectLst/>
                <a:latin typeface="Arial" panose="020B0604020202020204" pitchFamily="34" charset="0"/>
                <a:cs typeface="Arial" panose="020B0604020202020204" pitchFamily="34" charset="0"/>
              </a:rPr>
              <a:t>2.4% vs. 1.7%</a:t>
            </a:r>
            <a:r>
              <a:rPr lang="en-US" dirty="0">
                <a:latin typeface="Arial" panose="020B0604020202020204" pitchFamily="34" charset="0"/>
                <a:cs typeface="Arial" panose="020B0604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kern="1200" dirty="0">
                <a:solidFill>
                  <a:schemeClr val="tx1"/>
                </a:solidFill>
                <a:effectLst/>
                <a:latin typeface="Arial" panose="020B0604020202020204" pitchFamily="34" charset="0"/>
                <a:cs typeface="Arial" panose="020B0604020202020204" pitchFamily="34" charset="0"/>
              </a:rPr>
              <a:t>Female patients were also more likely than male patients to have a </a:t>
            </a:r>
            <a:r>
              <a:rPr lang="en-US" dirty="0">
                <a:latin typeface="Arial" panose="020B0604020202020204" pitchFamily="34" charset="0"/>
                <a:cs typeface="Arial" panose="020B0604020202020204" pitchFamily="34" charset="0"/>
              </a:rPr>
              <a:t>urinary tract infection</a:t>
            </a:r>
            <a:r>
              <a:rPr lang="en-US" b="0" i="0" u="none" strike="noStrike" kern="1200" dirty="0">
                <a:solidFill>
                  <a:schemeClr val="tx1"/>
                </a:solidFill>
                <a:effectLst/>
                <a:latin typeface="Arial" panose="020B0604020202020204" pitchFamily="34" charset="0"/>
                <a:cs typeface="Arial" panose="020B0604020202020204" pitchFamily="34" charset="0"/>
              </a:rPr>
              <a:t> in 2013, and the disparity did not improve over time.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83</a:t>
            </a:fld>
            <a:endParaRPr lang="en-US" dirty="0"/>
          </a:p>
        </p:txBody>
      </p:sp>
    </p:spTree>
    <p:extLst>
      <p:ext uri="{BB962C8B-B14F-4D97-AF65-F5344CB8AC3E}">
        <p14:creationId xmlns:p14="http://schemas.microsoft.com/office/powerpoint/2010/main" val="18919133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In</a:t>
            </a:r>
            <a:r>
              <a:rPr lang="en-US" baseline="0" dirty="0">
                <a:latin typeface="Arial" panose="020B0604020202020204" pitchFamily="34" charset="0"/>
                <a:cs typeface="Arial" panose="020B0604020202020204" pitchFamily="34" charset="0"/>
              </a:rPr>
              <a:t> 2012, </a:t>
            </a:r>
            <a:r>
              <a:rPr lang="en-US" sz="1200" b="0" i="0" kern="1200" dirty="0">
                <a:solidFill>
                  <a:schemeClr val="tx1"/>
                </a:solidFill>
                <a:effectLst/>
                <a:latin typeface="+mn-lt"/>
                <a:ea typeface="+mn-ea"/>
                <a:cs typeface="+mn-cs"/>
              </a:rPr>
              <a:t>it was estimated that almost 530,000 nursing home residents in U.S. nursing facilities, fell every year. Moreover,</a:t>
            </a:r>
            <a:r>
              <a:rPr lang="en-US" sz="1200" b="0" i="0" kern="1200" baseline="0" dirty="0">
                <a:solidFill>
                  <a:schemeClr val="tx1"/>
                </a:solidFill>
                <a:effectLst/>
                <a:latin typeface="+mn-lt"/>
                <a:ea typeface="+mn-ea"/>
                <a:cs typeface="+mn-cs"/>
              </a:rPr>
              <a:t> one-third, experienced more than two falls, annually (AHRQ, 2017). Research by </a:t>
            </a:r>
            <a:r>
              <a:rPr lang="en-US" sz="1200" kern="1200" dirty="0" err="1">
                <a:solidFill>
                  <a:schemeClr val="tx1"/>
                </a:solidFill>
                <a:effectLst/>
                <a:latin typeface="+mn-lt"/>
                <a:ea typeface="+mn-ea"/>
                <a:cs typeface="+mn-cs"/>
              </a:rPr>
              <a:t>Sanghavi</a:t>
            </a:r>
            <a:r>
              <a:rPr lang="en-US" sz="1200" kern="1200" dirty="0">
                <a:solidFill>
                  <a:schemeClr val="tx1"/>
                </a:solidFill>
                <a:effectLst/>
                <a:latin typeface="+mn-lt"/>
                <a:ea typeface="+mn-ea"/>
                <a:cs typeface="+mn-cs"/>
              </a:rPr>
              <a:t>, et.</a:t>
            </a:r>
            <a:r>
              <a:rPr lang="en-US" sz="1200" kern="1200" baseline="0" dirty="0">
                <a:solidFill>
                  <a:schemeClr val="tx1"/>
                </a:solidFill>
                <a:effectLst/>
                <a:latin typeface="+mn-lt"/>
                <a:ea typeface="+mn-ea"/>
                <a:cs typeface="+mn-cs"/>
              </a:rPr>
              <a:t> al. (2020), showed that reporting for falls in White adults was higher than non-White adults when not controlling for facility-level and race characteristics. </a:t>
            </a:r>
            <a:endParaRPr lang="en-US" baseline="30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Overall Percentage:</a:t>
            </a:r>
            <a:r>
              <a:rPr lang="en-US" dirty="0">
                <a:latin typeface="Arial" panose="020B0604020202020204" pitchFamily="34" charset="0"/>
                <a:cs typeface="Arial" panose="020B0604020202020204" pitchFamily="34" charset="0"/>
              </a:rPr>
              <a:t> In 2017, 0.6% of long-stay nursing home patients with a valid target assessment experienced one or more falls with major injury.</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Trends: </a:t>
            </a:r>
            <a:r>
              <a:rPr lang="en-US" dirty="0">
                <a:latin typeface="Arial" panose="020B0604020202020204" pitchFamily="34" charset="0"/>
                <a:cs typeface="Arial" panose="020B0604020202020204" pitchFamily="34" charset="0"/>
              </a:rPr>
              <a:t>From 2013 to 2017, there was no change in the proportion of long-stay nursing home patients with a valid target assessment who experienced one or more falls with major injury overall. However, the proportion of Blacks that experienced one ore more falls with major injury increased (worsened).</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a:t>
            </a:r>
            <a:endParaRPr lang="en-US"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Black patients were less likely than White patients to have experienced a fall with major injury (</a:t>
            </a:r>
            <a:r>
              <a:rPr lang="en-US" b="0" i="0" u="none" strike="noStrike" kern="1200" dirty="0">
                <a:solidFill>
                  <a:schemeClr val="tx1"/>
                </a:solidFill>
                <a:effectLst/>
                <a:latin typeface="Arial" panose="020B0604020202020204" pitchFamily="34" charset="0"/>
                <a:cs typeface="Arial" panose="020B0604020202020204" pitchFamily="34" charset="0"/>
              </a:rPr>
              <a:t>0.3% vs. 0.7%).</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Asian patients were less likely than White patients to have experienced a fall with major injury (</a:t>
            </a:r>
            <a:r>
              <a:rPr lang="en-US" b="0" i="0" u="none" strike="noStrike" kern="1200" dirty="0">
                <a:solidFill>
                  <a:schemeClr val="tx1"/>
                </a:solidFill>
                <a:effectLst/>
                <a:latin typeface="Arial" panose="020B0604020202020204" pitchFamily="34" charset="0"/>
                <a:cs typeface="Arial" panose="020B0604020202020204" pitchFamily="34" charset="0"/>
              </a:rPr>
              <a:t>0.3% vs. 0.7%</a:t>
            </a:r>
            <a:r>
              <a:rPr lang="en-US" dirty="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Hispanic patients were less likely than White patients to have experienced a fall with major injury (</a:t>
            </a:r>
            <a:r>
              <a:rPr lang="en-US" b="0" i="0" u="none" strike="noStrike" kern="1200" dirty="0">
                <a:solidFill>
                  <a:schemeClr val="tx1"/>
                </a:solidFill>
                <a:effectLst/>
                <a:latin typeface="Arial" panose="020B0604020202020204" pitchFamily="34" charset="0"/>
                <a:cs typeface="Arial" panose="020B0604020202020204" pitchFamily="34" charset="0"/>
              </a:rPr>
              <a:t>0.5% vs. 0.7%</a:t>
            </a:r>
            <a:r>
              <a:rPr lang="en-US" dirty="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84</a:t>
            </a:fld>
            <a:endParaRPr lang="en-US" dirty="0"/>
          </a:p>
        </p:txBody>
      </p:sp>
    </p:spTree>
    <p:extLst>
      <p:ext uri="{BB962C8B-B14F-4D97-AF65-F5344CB8AC3E}">
        <p14:creationId xmlns:p14="http://schemas.microsoft.com/office/powerpoint/2010/main" val="35136548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Overall Percentage:</a:t>
            </a:r>
            <a:r>
              <a:rPr lang="en-US" dirty="0">
                <a:latin typeface="Arial" panose="020B0604020202020204" pitchFamily="34" charset="0"/>
                <a:cs typeface="Arial" panose="020B0604020202020204" pitchFamily="34" charset="0"/>
              </a:rPr>
              <a:t> In 2017, 0.6% of long-stay nursing home patients with a valid target assessment experienced one or more falls with major injury.</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Trends: </a:t>
            </a:r>
            <a:r>
              <a:rPr lang="en-US" dirty="0">
                <a:latin typeface="Arial" panose="020B0604020202020204" pitchFamily="34" charset="0"/>
                <a:cs typeface="Arial" panose="020B0604020202020204" pitchFamily="34" charset="0"/>
              </a:rPr>
              <a:t>From 2013 to 2017, there was no change in the proportion of long-stay nursing home patients with a valid target assessment who experienced one or more falls with major injury overall and for both sexes.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a:t>
            </a:r>
            <a:endParaRPr lang="en-US"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female nursing home patients were more likely than male patients to have experienced a fall with major injury (</a:t>
            </a:r>
            <a:r>
              <a:rPr lang="en-US" b="0" i="0" u="none" strike="noStrike" kern="1200" dirty="0">
                <a:solidFill>
                  <a:schemeClr val="tx1"/>
                </a:solidFill>
                <a:effectLst/>
                <a:latin typeface="Arial" panose="020B0604020202020204" pitchFamily="34" charset="0"/>
                <a:cs typeface="Arial" panose="020B0604020202020204" pitchFamily="34" charset="0"/>
              </a:rPr>
              <a:t>0.7%</a:t>
            </a:r>
            <a:r>
              <a:rPr lang="en-US" dirty="0">
                <a:latin typeface="Arial" panose="020B0604020202020204" pitchFamily="34" charset="0"/>
                <a:cs typeface="Arial" panose="020B0604020202020204" pitchFamily="34" charset="0"/>
              </a:rPr>
              <a:t> </a:t>
            </a:r>
            <a:r>
              <a:rPr lang="en-US" b="0" i="0" u="none" strike="noStrike" kern="1200" dirty="0">
                <a:solidFill>
                  <a:schemeClr val="tx1"/>
                </a:solidFill>
                <a:effectLst/>
                <a:latin typeface="Arial" panose="020B0604020202020204" pitchFamily="34" charset="0"/>
                <a:cs typeface="Arial" panose="020B0604020202020204" pitchFamily="34" charset="0"/>
              </a:rPr>
              <a:t>vs.</a:t>
            </a:r>
            <a:r>
              <a:rPr lang="en-US" dirty="0">
                <a:latin typeface="Arial" panose="020B0604020202020204" pitchFamily="34" charset="0"/>
                <a:cs typeface="Arial" panose="020B0604020202020204" pitchFamily="34" charset="0"/>
              </a:rPr>
              <a:t> </a:t>
            </a:r>
            <a:r>
              <a:rPr lang="en-US" b="0" i="0" u="none" strike="noStrike" kern="1200" dirty="0">
                <a:solidFill>
                  <a:schemeClr val="tx1"/>
                </a:solidFill>
                <a:effectLst/>
                <a:latin typeface="Arial" panose="020B0604020202020204" pitchFamily="34" charset="0"/>
                <a:cs typeface="Arial" panose="020B0604020202020204" pitchFamily="34" charset="0"/>
              </a:rPr>
              <a:t>0.5%</a:t>
            </a:r>
            <a:r>
              <a:rPr lang="en-US" dirty="0">
                <a:latin typeface="Arial" panose="020B0604020202020204" pitchFamily="34" charset="0"/>
                <a:cs typeface="Arial" panose="020B0604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kern="1200" dirty="0">
                <a:solidFill>
                  <a:schemeClr val="tx1"/>
                </a:solidFill>
                <a:effectLst/>
                <a:latin typeface="Arial" panose="020B0604020202020204" pitchFamily="34" charset="0"/>
                <a:cs typeface="Arial" panose="020B0604020202020204" pitchFamily="34" charset="0"/>
              </a:rPr>
              <a:t>Female patients were also more likely than male patients to have </a:t>
            </a:r>
            <a:r>
              <a:rPr lang="en-US" dirty="0">
                <a:latin typeface="Arial" panose="020B0604020202020204" pitchFamily="34" charset="0"/>
                <a:cs typeface="Arial" panose="020B0604020202020204" pitchFamily="34" charset="0"/>
              </a:rPr>
              <a:t>experienced a fall with major injury</a:t>
            </a:r>
            <a:r>
              <a:rPr lang="en-US" b="0" i="0" u="none" strike="noStrike" kern="1200" dirty="0">
                <a:solidFill>
                  <a:schemeClr val="tx1"/>
                </a:solidFill>
                <a:effectLst/>
                <a:latin typeface="Arial" panose="020B0604020202020204" pitchFamily="34" charset="0"/>
                <a:cs typeface="Arial" panose="020B0604020202020204" pitchFamily="34" charset="0"/>
              </a:rPr>
              <a:t> in 2013, and the disparity did not improve over time.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85</a:t>
            </a:fld>
            <a:endParaRPr lang="en-US" dirty="0"/>
          </a:p>
        </p:txBody>
      </p:sp>
    </p:spTree>
    <p:extLst>
      <p:ext uri="{BB962C8B-B14F-4D97-AF65-F5344CB8AC3E}">
        <p14:creationId xmlns:p14="http://schemas.microsoft.com/office/powerpoint/2010/main" val="16749222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 </a:t>
            </a:r>
            <a:r>
              <a:rPr lang="en-US" b="0" dirty="0">
                <a:latin typeface="Arial" panose="020B0604020202020204" pitchFamily="34" charset="0"/>
                <a:cs typeface="Arial" panose="020B0604020202020204" pitchFamily="34" charset="0"/>
              </a:rPr>
              <a:t>Long-term catheter use can lead to urinary tract infections. </a:t>
            </a:r>
            <a:r>
              <a:rPr lang="en-US" sz="1200" b="0" i="0" u="none" kern="1200" dirty="0">
                <a:solidFill>
                  <a:schemeClr val="tx1"/>
                </a:solidFill>
                <a:effectLst/>
                <a:latin typeface="+mn-lt"/>
                <a:ea typeface="+mn-ea"/>
                <a:cs typeface="+mn-cs"/>
              </a:rPr>
              <a:t>This safety issue provides the rationale for the quality indicator “catheter left in bladder” publicly reported by nursing homes via the CMS website (Simmons, et al., 2016). </a:t>
            </a:r>
            <a:r>
              <a:rPr lang="en-US" b="0" u="none" dirty="0">
                <a:latin typeface="Arial" panose="020B0604020202020204" pitchFamily="34" charset="0"/>
                <a:cs typeface="Arial" panose="020B0604020202020204" pitchFamily="34" charset="0"/>
              </a:rPr>
              <a:t> Infection p</a:t>
            </a:r>
            <a:r>
              <a:rPr lang="en-US" sz="1200" b="0" i="0" u="none" kern="1200" dirty="0">
                <a:solidFill>
                  <a:schemeClr val="tx1"/>
                </a:solidFill>
                <a:effectLst/>
                <a:latin typeface="+mn-lt"/>
                <a:ea typeface="+mn-ea"/>
                <a:cs typeface="+mn-cs"/>
              </a:rPr>
              <a:t>revention strategies include minimizing catheter use in general and avoiding catheter use for incontinent patients; training staf</a:t>
            </a:r>
            <a:r>
              <a:rPr lang="en-US" sz="1200" b="0" i="0" kern="1200" dirty="0">
                <a:solidFill>
                  <a:schemeClr val="tx1"/>
                </a:solidFill>
                <a:effectLst/>
                <a:latin typeface="+mn-lt"/>
                <a:ea typeface="+mn-ea"/>
                <a:cs typeface="+mn-cs"/>
              </a:rPr>
              <a:t>f in proper techniques for urinary catheter insertion; using a closed urinary drainage system; using external catheters instead of indwelling catheters when possible; documenting key information related to urinary catheter use; and providing stop orders or reminders to remove such catheters.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Overall Percentage:</a:t>
            </a:r>
            <a:r>
              <a:rPr lang="en-US" dirty="0">
                <a:latin typeface="Arial" panose="020B0604020202020204" pitchFamily="34" charset="0"/>
                <a:cs typeface="Arial" panose="020B0604020202020204" pitchFamily="34" charset="0"/>
              </a:rPr>
              <a:t> In 2017, 2.8% of </a:t>
            </a:r>
            <a:r>
              <a:rPr lang="en-US" sz="1200" dirty="0">
                <a:latin typeface="Arial" panose="020B0604020202020204" pitchFamily="34" charset="0"/>
                <a:cs typeface="Arial" panose="020B0604020202020204" pitchFamily="34" charset="0"/>
              </a:rPr>
              <a:t>l</a:t>
            </a:r>
            <a:r>
              <a:rPr lang="en-US" sz="1200" dirty="0">
                <a:latin typeface="Arial" panose="020B0604020202020204" pitchFamily="34" charset="0"/>
              </a:rPr>
              <a:t>ow-risk, long-stay nursing home residents had a catheter inserted and left in the bladder at the time of assessment</a:t>
            </a:r>
            <a:r>
              <a:rPr lang="en-US" sz="1200" b="0" i="0" u="none" strike="noStrike" kern="1200" dirty="0">
                <a:effectLst/>
                <a:latin typeface="Arial" panose="020B0604020202020204" pitchFamily="34" charset="0"/>
                <a:ea typeface="+mn-ea"/>
                <a:cs typeface="+mn-cs"/>
              </a:rPr>
              <a:t>.</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Trends:</a:t>
            </a:r>
            <a:r>
              <a:rPr lang="en-US" dirty="0">
                <a:latin typeface="Arial" panose="020B0604020202020204" pitchFamily="34" charset="0"/>
                <a:cs typeface="Arial" panose="020B0604020202020204" pitchFamily="34" charset="0"/>
              </a:rPr>
              <a:t> Between 2013 and 2017, </a:t>
            </a:r>
            <a:r>
              <a:rPr lang="en-US" sz="1200" dirty="0">
                <a:latin typeface="Arial" panose="020B0604020202020204" pitchFamily="34" charset="0"/>
              </a:rPr>
              <a:t>the percentage of low-risk, long-stay nursing home residents with a catheter inserted and left in the bladder declined (improved) from 3.4% to 2.8%. </a:t>
            </a:r>
            <a:r>
              <a:rPr lang="en-US" sz="1200" b="0" i="0" u="none" strike="noStrike" kern="1200" dirty="0">
                <a:effectLst/>
                <a:latin typeface="Arial" panose="020B0604020202020204" pitchFamily="34" charset="0"/>
                <a:ea typeface="+mn-ea"/>
                <a:cs typeface="+mn-cs"/>
              </a:rPr>
              <a:t>The percentage also declined for both sexes.</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a:t>
            </a:r>
            <a:endParaRPr lang="en-US"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female patients were less likely than male patients to have </a:t>
            </a:r>
            <a:r>
              <a:rPr lang="en-US" sz="1200" b="0" i="0" u="none" strike="noStrike" kern="1200" dirty="0">
                <a:effectLst/>
                <a:latin typeface="Arial" panose="020B0604020202020204" pitchFamily="34" charset="0"/>
                <a:ea typeface="+mn-ea"/>
                <a:cs typeface="+mn-cs"/>
              </a:rPr>
              <a:t>had </a:t>
            </a:r>
            <a:r>
              <a:rPr lang="en-US" sz="1200" dirty="0">
                <a:latin typeface="Arial" panose="020B0604020202020204" pitchFamily="34" charset="0"/>
              </a:rPr>
              <a:t>a catheter inserted and left in the bladder</a:t>
            </a:r>
            <a:r>
              <a:rPr lang="en-US" sz="1200" b="0" i="0" u="none" strike="noStrike" kern="1200" dirty="0">
                <a:effectLst/>
                <a:latin typeface="Arial" panose="020B0604020202020204" pitchFamily="34" charset="0"/>
                <a:ea typeface="+mn-ea"/>
                <a:cs typeface="+mn-cs"/>
              </a:rPr>
              <a:t> (1.6% vs. 5.0%).</a:t>
            </a:r>
          </a:p>
          <a:p>
            <a:pPr marL="228600" lvl="0" indent="-228600">
              <a:buFont typeface="+mj-lt"/>
              <a:buAutoNum type="arabicPeriod"/>
            </a:pPr>
            <a:endParaRPr lang="en-US" sz="1200" b="1" i="0" u="none" strike="noStrike" kern="1200" dirty="0">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86</a:t>
            </a:fld>
            <a:endParaRPr lang="en-US" dirty="0"/>
          </a:p>
        </p:txBody>
      </p:sp>
    </p:spTree>
    <p:extLst>
      <p:ext uri="{BB962C8B-B14F-4D97-AF65-F5344CB8AC3E}">
        <p14:creationId xmlns:p14="http://schemas.microsoft.com/office/powerpoint/2010/main" val="272482198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Importance:</a:t>
            </a:r>
            <a:r>
              <a:rPr lang="en-US" dirty="0">
                <a:latin typeface="Arial" panose="020B0604020202020204" pitchFamily="34" charset="0"/>
                <a:cs typeface="Arial" panose="020B0604020202020204" pitchFamily="34" charset="0"/>
              </a:rPr>
              <a:t> </a:t>
            </a:r>
            <a:r>
              <a:rPr lang="en-US" sz="1200" b="0" i="0" kern="1200" dirty="0">
                <a:solidFill>
                  <a:schemeClr val="tx1"/>
                </a:solidFill>
                <a:effectLst/>
                <a:latin typeface="+mn-lt"/>
                <a:ea typeface="+mn-ea"/>
                <a:cs typeface="+mn-cs"/>
              </a:rPr>
              <a:t>Pressure ulcers are a serious healthcare problem for nursing home residents. A recent study showed that effective management combined with real-time data analytics, as enabled by digital wound care management, can help prevent increases in pressure ulcers among short-stay nursing home residents (Au, et al., 2019).</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Overall Percentage:</a:t>
            </a:r>
            <a:r>
              <a:rPr lang="en-US" dirty="0">
                <a:latin typeface="Arial" panose="020B0604020202020204" pitchFamily="34" charset="0"/>
                <a:cs typeface="Arial" panose="020B0604020202020204" pitchFamily="34" charset="0"/>
              </a:rPr>
              <a:t> In 2017, 0.42% of s</a:t>
            </a:r>
            <a:r>
              <a:rPr lang="en-US" sz="1200" b="0" i="0" u="none" strike="noStrike" kern="1200" dirty="0">
                <a:effectLst/>
                <a:latin typeface="Arial" panose="020B0604020202020204" pitchFamily="34" charset="0"/>
                <a:ea typeface="+mn-ea"/>
                <a:cs typeface="+mn-cs"/>
              </a:rPr>
              <a:t>hort-stay nursing home patients had pressure ulcers that were new or had worsened.</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Trends:</a:t>
            </a:r>
            <a:r>
              <a:rPr lang="en-US" dirty="0">
                <a:latin typeface="Arial" panose="020B0604020202020204" pitchFamily="34" charset="0"/>
                <a:cs typeface="Arial" panose="020B0604020202020204" pitchFamily="34" charset="0"/>
              </a:rPr>
              <a:t> There was improvement in the percentage of s</a:t>
            </a:r>
            <a:r>
              <a:rPr lang="en-US" sz="1200" b="0" i="0" u="none" strike="noStrike" kern="1200" dirty="0">
                <a:effectLst/>
                <a:latin typeface="Arial" panose="020B0604020202020204" pitchFamily="34" charset="0"/>
                <a:ea typeface="+mn-ea"/>
                <a:cs typeface="+mn-cs"/>
              </a:rPr>
              <a:t>hort-stay nursing home patients with pressure ulcers that are new or worsened between 2013 and 2017. The overall percentage declined from 0.68% in 2013 to 0.42% in 2017. The percentage also declined for all race/ethnicity groups.</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a:t>
            </a:r>
            <a:endParaRPr lang="en-US" b="0" dirty="0">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effectLst/>
                <a:latin typeface="Arial" panose="020B0604020202020204" pitchFamily="34" charset="0"/>
                <a:ea typeface="+mn-ea"/>
                <a:cs typeface="+mn-cs"/>
              </a:rPr>
              <a:t>In 2013, there were disparities between Black and White patients and between AI/AN and White patients, and these did not improve over time.</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Black patients were more likely than White patients to have </a:t>
            </a:r>
            <a:r>
              <a:rPr lang="en-US" sz="1200" b="0" i="0" u="none" strike="noStrike" kern="1200" dirty="0">
                <a:effectLst/>
                <a:latin typeface="Arial" panose="020B0604020202020204" pitchFamily="34" charset="0"/>
                <a:ea typeface="+mn-ea"/>
                <a:cs typeface="+mn-cs"/>
              </a:rPr>
              <a:t>pressure ulcers that were new or worsened (0.59% vs. 0.40%).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AI/AN patients were more likely than White patients to have </a:t>
            </a:r>
            <a:r>
              <a:rPr lang="en-US" sz="1200" b="0" i="0" u="none" strike="noStrike" kern="1200" dirty="0">
                <a:effectLst/>
                <a:latin typeface="Arial" panose="020B0604020202020204" pitchFamily="34" charset="0"/>
                <a:ea typeface="+mn-ea"/>
                <a:cs typeface="+mn-cs"/>
              </a:rPr>
              <a:t>pressure ulcers that were new or worsened (0.60% vs. 0.40%).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u="none" strike="noStrike" kern="1200" dirty="0">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87</a:t>
            </a:fld>
            <a:endParaRPr lang="en-US" dirty="0"/>
          </a:p>
        </p:txBody>
      </p:sp>
    </p:spTree>
    <p:extLst>
      <p:ext uri="{BB962C8B-B14F-4D97-AF65-F5344CB8AC3E}">
        <p14:creationId xmlns:p14="http://schemas.microsoft.com/office/powerpoint/2010/main" val="12573982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Overall Percentage:</a:t>
            </a:r>
            <a:r>
              <a:rPr lang="en-US" dirty="0">
                <a:latin typeface="Arial" panose="020B0604020202020204" pitchFamily="34" charset="0"/>
                <a:cs typeface="Arial" panose="020B0604020202020204" pitchFamily="34" charset="0"/>
              </a:rPr>
              <a:t> In 2017, 0.42% of s</a:t>
            </a:r>
            <a:r>
              <a:rPr lang="en-US" sz="1200" b="0" i="0" u="none" strike="noStrike" kern="1200" dirty="0">
                <a:effectLst/>
                <a:latin typeface="Arial" panose="020B0604020202020204" pitchFamily="34" charset="0"/>
                <a:ea typeface="+mn-ea"/>
                <a:cs typeface="+mn-cs"/>
              </a:rPr>
              <a:t>hort-stay nursing home patients had pressure ulcers that were new or had worsened.</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Trends:</a:t>
            </a:r>
            <a:r>
              <a:rPr lang="en-US" dirty="0">
                <a:latin typeface="Arial" panose="020B0604020202020204" pitchFamily="34" charset="0"/>
                <a:cs typeface="Arial" panose="020B0604020202020204" pitchFamily="34" charset="0"/>
              </a:rPr>
              <a:t> There was improvement in the percentage of s</a:t>
            </a:r>
            <a:r>
              <a:rPr lang="en-US" sz="1200" b="0" i="0" u="none" strike="noStrike" kern="1200" dirty="0">
                <a:effectLst/>
                <a:latin typeface="Arial" panose="020B0604020202020204" pitchFamily="34" charset="0"/>
                <a:ea typeface="+mn-ea"/>
                <a:cs typeface="+mn-cs"/>
              </a:rPr>
              <a:t>hort-stay nursing home patients with pressure ulcers that are new or worsened between 2013 and 2017. The overall percentage declined from 0.68% in 2013 to 0.42% in 2017. The percentage also declined for both sexes.</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a:t>
            </a:r>
            <a:endParaRPr lang="en-US" b="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female patients were less likely than male patients to have </a:t>
            </a:r>
            <a:r>
              <a:rPr lang="en-US" sz="1200" b="0" i="0" u="none" strike="noStrike" kern="1200" dirty="0">
                <a:effectLst/>
                <a:latin typeface="Arial" panose="020B0604020202020204" pitchFamily="34" charset="0"/>
                <a:ea typeface="+mn-ea"/>
                <a:cs typeface="+mn-cs"/>
              </a:rPr>
              <a:t>pressure ulcers that were new or worsened (0.38% vs. 0.48%).</a:t>
            </a:r>
          </a:p>
        </p:txBody>
      </p:sp>
      <p:sp>
        <p:nvSpPr>
          <p:cNvPr id="4" name="Slide Number Placeholder 3"/>
          <p:cNvSpPr>
            <a:spLocks noGrp="1"/>
          </p:cNvSpPr>
          <p:nvPr>
            <p:ph type="sldNum" sz="quarter" idx="5"/>
          </p:nvPr>
        </p:nvSpPr>
        <p:spPr/>
        <p:txBody>
          <a:bodyPr/>
          <a:lstStyle/>
          <a:p>
            <a:fld id="{C0F596C6-1807-4ED1-A2A6-17F710C0A291}" type="slidenum">
              <a:rPr lang="en-US" smtClean="0"/>
              <a:pPr/>
              <a:t>88</a:t>
            </a:fld>
            <a:endParaRPr lang="en-US" dirty="0"/>
          </a:p>
        </p:txBody>
      </p:sp>
    </p:spTree>
    <p:extLst>
      <p:ext uri="{BB962C8B-B14F-4D97-AF65-F5344CB8AC3E}">
        <p14:creationId xmlns:p14="http://schemas.microsoft.com/office/powerpoint/2010/main" val="33241866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89</a:t>
            </a:fld>
            <a:endParaRPr lang="en-US" dirty="0"/>
          </a:p>
        </p:txBody>
      </p:sp>
    </p:spTree>
    <p:extLst>
      <p:ext uri="{BB962C8B-B14F-4D97-AF65-F5344CB8AC3E}">
        <p14:creationId xmlns:p14="http://schemas.microsoft.com/office/powerpoint/2010/main" val="1120145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r>
              <a:rPr lang="en-US" sz="2000" dirty="0"/>
              <a:t>Advancements in safety research and implementation are further described on </a:t>
            </a:r>
            <a:r>
              <a:rPr lang="en-US" sz="2000" dirty="0">
                <a:hlinkClick r:id="rId3"/>
              </a:rPr>
              <a:t>AHRQ's </a:t>
            </a:r>
            <a:r>
              <a:rPr lang="en-US" sz="2000" dirty="0" err="1">
                <a:hlinkClick r:id="rId3"/>
              </a:rPr>
              <a:t>PSNet</a:t>
            </a:r>
            <a:r>
              <a:rPr lang="en-US" sz="2000" dirty="0">
                <a:hlinkClick r:id="rId3"/>
              </a:rPr>
              <a:t>.</a:t>
            </a:r>
            <a:endParaRPr lang="en-US" sz="2000" dirty="0"/>
          </a:p>
          <a:p>
            <a:pPr marL="342900" lvl="0" indent="-342900">
              <a:buFont typeface="Arial" panose="020B0604020202020204" pitchFamily="34" charset="0"/>
              <a:buChar char="•"/>
            </a:pPr>
            <a:r>
              <a:rPr lang="en-US" sz="2000" dirty="0"/>
              <a:t>In April 2020, AHRQ published </a:t>
            </a:r>
            <a:r>
              <a:rPr lang="en-US" sz="2000" dirty="0">
                <a:hlinkClick r:id="rId4"/>
              </a:rPr>
              <a:t>Making Healthcare Safer III</a:t>
            </a:r>
            <a:r>
              <a:rPr lang="en-US" sz="2000" dirty="0"/>
              <a:t>, the third compendium of existing and emerging patient safety best practices.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The body of research examining disparities in patient safety continues to evolve in the United States and abroad (Thomas, et al.; </a:t>
            </a:r>
            <a:r>
              <a:rPr lang="en-US" sz="2000" dirty="0" err="1"/>
              <a:t>Metersky</a:t>
            </a:r>
            <a:r>
              <a:rPr lang="en-US" sz="2000" dirty="0"/>
              <a:t>, et al.; </a:t>
            </a:r>
            <a:r>
              <a:rPr lang="en-US" sz="2000" dirty="0" err="1"/>
              <a:t>Piccardi</a:t>
            </a:r>
            <a:r>
              <a:rPr lang="en-US" sz="2000" dirty="0"/>
              <a:t>, et al.; </a:t>
            </a:r>
            <a:r>
              <a:rPr lang="en-US" sz="2000" dirty="0" err="1"/>
              <a:t>Noursi</a:t>
            </a:r>
            <a:r>
              <a:rPr lang="en-US" sz="2000" dirty="0"/>
              <a:t>, et al.; Fasano, et al.).</a:t>
            </a:r>
            <a:r>
              <a:rPr lang="en-US" sz="2000" baseline="30000" dirty="0"/>
              <a:t> </a:t>
            </a:r>
          </a:p>
          <a:p>
            <a:pPr marL="342900" lvl="0" indent="-342900">
              <a:buFont typeface="Arial" panose="020B0604020202020204" pitchFamily="34" charset="0"/>
              <a:buChar char="•"/>
            </a:pPr>
            <a:endParaRPr lang="en-US" sz="2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9</a:t>
            </a:fld>
            <a:endParaRPr lang="en-US" dirty="0"/>
          </a:p>
        </p:txBody>
      </p:sp>
    </p:spTree>
    <p:extLst>
      <p:ext uri="{BB962C8B-B14F-4D97-AF65-F5344CB8AC3E}">
        <p14:creationId xmlns:p14="http://schemas.microsoft.com/office/powerpoint/2010/main" val="22282343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397000"/>
            <a:ext cx="4194175" cy="3146425"/>
          </a:xfrm>
        </p:spPr>
      </p:sp>
      <p:sp>
        <p:nvSpPr>
          <p:cNvPr id="3" name="Notes Placeholder 2"/>
          <p:cNvSpPr>
            <a:spLocks noGrp="1"/>
          </p:cNvSpPr>
          <p:nvPr>
            <p:ph type="body" idx="1"/>
          </p:nvPr>
        </p:nvSpPr>
        <p:spPr>
          <a:xfrm>
            <a:off x="717917" y="5441945"/>
            <a:ext cx="5743335" cy="3312488"/>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90</a:t>
            </a:fld>
            <a:endParaRPr lang="en-US" dirty="0"/>
          </a:p>
        </p:txBody>
      </p:sp>
    </p:spTree>
    <p:extLst>
      <p:ext uri="{BB962C8B-B14F-4D97-AF65-F5344CB8AC3E}">
        <p14:creationId xmlns:p14="http://schemas.microsoft.com/office/powerpoint/2010/main" val="15782961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397000"/>
            <a:ext cx="4194175" cy="3146425"/>
          </a:xfrm>
        </p:spPr>
      </p:sp>
      <p:sp>
        <p:nvSpPr>
          <p:cNvPr id="3" name="Notes Placeholder 2"/>
          <p:cNvSpPr>
            <a:spLocks noGrp="1"/>
          </p:cNvSpPr>
          <p:nvPr>
            <p:ph type="body" idx="1"/>
          </p:nvPr>
        </p:nvSpPr>
        <p:spPr>
          <a:xfrm>
            <a:off x="717917" y="5441945"/>
            <a:ext cx="5743335" cy="3312488"/>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91</a:t>
            </a:fld>
            <a:endParaRPr lang="en-US" dirty="0"/>
          </a:p>
        </p:txBody>
      </p:sp>
    </p:spTree>
    <p:extLst>
      <p:ext uri="{BB962C8B-B14F-4D97-AF65-F5344CB8AC3E}">
        <p14:creationId xmlns:p14="http://schemas.microsoft.com/office/powerpoint/2010/main" val="27380040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 </a:t>
            </a:r>
            <a:r>
              <a:rPr lang="en-US" dirty="0">
                <a:latin typeface="Arial" panose="020B0604020202020204" pitchFamily="34" charset="0"/>
                <a:cs typeface="Arial" panose="020B0604020202020204" pitchFamily="34" charset="0"/>
              </a:rPr>
              <a:t>Poor medication management may lead to incorrect, missed, and mistimed doses, reducing the effectiveness of medical treatment plans, making adverse events more likely, and potentially leading to hospitalization, injury, or death.</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Overall Percentage:</a:t>
            </a:r>
            <a:r>
              <a:rPr lang="en-US" dirty="0">
                <a:latin typeface="Arial" panose="020B0604020202020204" pitchFamily="34" charset="0"/>
                <a:cs typeface="Arial" panose="020B0604020202020204" pitchFamily="34" charset="0"/>
              </a:rPr>
              <a:t> In 2017, 67.7% of home health patients taking oral medications had improved their medication management during an episode of care.</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Trends: </a:t>
            </a:r>
            <a:r>
              <a:rPr lang="en-US" dirty="0">
                <a:latin typeface="Arial" panose="020B0604020202020204" pitchFamily="34" charset="0"/>
                <a:cs typeface="Arial" panose="020B0604020202020204" pitchFamily="34" charset="0"/>
              </a:rPr>
              <a:t>From 2013 to 2017, medication management improved for patients overall, for men and women (data not shown), and for all racial/ethnic groups.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Groups With Disparities:</a:t>
            </a:r>
            <a:endParaRPr lang="en-US"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Hispanic</a:t>
            </a:r>
            <a:r>
              <a:rPr lang="en-US" baseline="0" dirty="0">
                <a:latin typeface="Arial" panose="020B0604020202020204" pitchFamily="34" charset="0"/>
                <a:cs typeface="Arial" panose="020B0604020202020204" pitchFamily="34" charset="0"/>
              </a:rPr>
              <a:t> adults receiving home healthcare experienced worse outcomes than White home healthcare patients who saw a greater improvement in the management of their oral medications </a:t>
            </a:r>
            <a:r>
              <a:rPr lang="en-US" dirty="0">
                <a:latin typeface="Arial" panose="020B0604020202020204" pitchFamily="34" charset="0"/>
                <a:cs typeface="Arial" panose="020B0604020202020204" pitchFamily="34" charset="0"/>
              </a:rPr>
              <a:t>(56.7% vs. 68.9%). Hispanics also fared worse than Whites in 2013, and the disparity did </a:t>
            </a:r>
            <a:r>
              <a:rPr lang="en-US" b="0" dirty="0">
                <a:latin typeface="Arial" panose="020B0604020202020204" pitchFamily="34" charset="0"/>
                <a:cs typeface="Arial" panose="020B0604020202020204" pitchFamily="34" charset="0"/>
              </a:rPr>
              <a:t>not improve significantly </a:t>
            </a:r>
            <a:r>
              <a:rPr lang="en-US" dirty="0">
                <a:latin typeface="Arial" panose="020B0604020202020204" pitchFamily="34" charset="0"/>
                <a:cs typeface="Arial" panose="020B0604020202020204" pitchFamily="34" charset="0"/>
              </a:rPr>
              <a:t>over time.</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Asian</a:t>
            </a:r>
            <a:r>
              <a:rPr lang="en-US" baseline="0" dirty="0">
                <a:latin typeface="Arial" panose="020B0604020202020204" pitchFamily="34" charset="0"/>
                <a:cs typeface="Arial" panose="020B0604020202020204" pitchFamily="34" charset="0"/>
              </a:rPr>
              <a:t> adults receiving home healthcare experienced worse outcomes</a:t>
            </a:r>
            <a:r>
              <a:rPr lang="en-US" dirty="0">
                <a:latin typeface="Arial" panose="020B0604020202020204" pitchFamily="34" charset="0"/>
                <a:cs typeface="Arial" panose="020B0604020202020204" pitchFamily="34" charset="0"/>
              </a:rPr>
              <a:t> than White home</a:t>
            </a:r>
            <a:r>
              <a:rPr lang="en-US" baseline="0" dirty="0">
                <a:latin typeface="Arial" panose="020B0604020202020204" pitchFamily="34" charset="0"/>
                <a:cs typeface="Arial" panose="020B0604020202020204" pitchFamily="34" charset="0"/>
              </a:rPr>
              <a:t> healthcare patients who saw a greater improvement in the management of their oral medication</a:t>
            </a:r>
            <a:r>
              <a:rPr lang="en-US" dirty="0">
                <a:latin typeface="Arial" panose="020B0604020202020204" pitchFamily="34" charset="0"/>
                <a:cs typeface="Arial" panose="020B0604020202020204" pitchFamily="34" charset="0"/>
              </a:rPr>
              <a:t>s (58.1% vs. 68.9%). Asians also fared worse than Whites in 2013, and the disparity between Asians and Whites worsened over time from 2013 to 2017.</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2017, NHPIs </a:t>
            </a:r>
            <a:r>
              <a:rPr lang="en-US" baseline="0" dirty="0">
                <a:latin typeface="Arial" panose="020B0604020202020204" pitchFamily="34" charset="0"/>
                <a:cs typeface="Arial" panose="020B0604020202020204" pitchFamily="34" charset="0"/>
              </a:rPr>
              <a:t>adults receiving home healthcare experienced worse outcomes</a:t>
            </a:r>
            <a:r>
              <a:rPr lang="en-US" dirty="0">
                <a:latin typeface="Arial" panose="020B0604020202020204" pitchFamily="34" charset="0"/>
                <a:cs typeface="Arial" panose="020B0604020202020204" pitchFamily="34" charset="0"/>
              </a:rPr>
              <a:t> than White home</a:t>
            </a:r>
            <a:r>
              <a:rPr lang="en-US" baseline="0" dirty="0">
                <a:latin typeface="Arial" panose="020B0604020202020204" pitchFamily="34" charset="0"/>
                <a:cs typeface="Arial" panose="020B0604020202020204" pitchFamily="34" charset="0"/>
              </a:rPr>
              <a:t> healthcare patients who saw a greater improvement in the management of their oral medication</a:t>
            </a:r>
            <a:r>
              <a:rPr lang="en-US" dirty="0">
                <a:latin typeface="Arial" panose="020B0604020202020204" pitchFamily="34" charset="0"/>
                <a:cs typeface="Arial" panose="020B0604020202020204" pitchFamily="34" charset="0"/>
              </a:rPr>
              <a:t>s (62.4% vs. 68.9%).</a:t>
            </a:r>
          </a:p>
          <a:p>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C0F596C6-1807-4ED1-A2A6-17F710C0A291}" type="slidenum">
              <a:rPr lang="en-US" smtClean="0"/>
              <a:pPr/>
              <a:t>92</a:t>
            </a:fld>
            <a:endParaRPr lang="en-US" dirty="0"/>
          </a:p>
        </p:txBody>
      </p:sp>
    </p:spTree>
    <p:extLst>
      <p:ext uri="{BB962C8B-B14F-4D97-AF65-F5344CB8AC3E}">
        <p14:creationId xmlns:p14="http://schemas.microsoft.com/office/powerpoint/2010/main" val="3911045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3638"/>
            <a:ext cx="4194175" cy="3146425"/>
          </a:xfrm>
        </p:spPr>
      </p:sp>
      <p:sp>
        <p:nvSpPr>
          <p:cNvPr id="3" name="Notes Placeholder 2"/>
          <p:cNvSpPr>
            <a:spLocks noGrp="1"/>
          </p:cNvSpPr>
          <p:nvPr>
            <p:ph type="body" idx="1"/>
          </p:nvPr>
        </p:nvSpPr>
        <p:spPr>
          <a:xfrm>
            <a:off x="717917" y="4654550"/>
            <a:ext cx="5743335" cy="4099883"/>
          </a:xfrm>
          <a:prstGeom prst="rect">
            <a:avLst/>
          </a:prstGeom>
        </p:spPr>
        <p:txBody>
          <a:bodyPr>
            <a:noAutofit/>
          </a:bodyPr>
          <a:lstStyle/>
          <a:p>
            <a:pPr marL="171450" indent="-171450" defTabSz="933237">
              <a:buFont typeface="Arial" panose="020B0604020202020204" pitchFamily="34" charset="0"/>
              <a:buChar char="•"/>
              <a:defRPr/>
            </a:pPr>
            <a:r>
              <a:rPr lang="en-US" b="1" kern="1200" dirty="0">
                <a:effectLst/>
                <a:latin typeface="Arial" panose="020B0604020202020204" pitchFamily="34" charset="0"/>
                <a:cs typeface="Arial" panose="020B0604020202020204" pitchFamily="34" charset="0"/>
              </a:rPr>
              <a:t>Importance: </a:t>
            </a:r>
          </a:p>
          <a:p>
            <a:pPr marL="628650" lvl="1" indent="-171450" defTabSz="933237">
              <a:buFont typeface="Arial" panose="020B0604020202020204" pitchFamily="34" charset="0"/>
              <a:buChar char="•"/>
              <a:defRPr/>
            </a:pPr>
            <a:r>
              <a:rPr lang="en-US" b="0" kern="1200" dirty="0">
                <a:effectLst/>
                <a:latin typeface="Arial" panose="020B0604020202020204" pitchFamily="34" charset="0"/>
                <a:cs typeface="Arial" panose="020B0604020202020204" pitchFamily="34" charset="0"/>
              </a:rPr>
              <a:t>Home health providers’ asking to see all medications is a preliminary step in ensuring that patients take only medications appropriate to their condition and understand why, when, and how much of each medication to take. This step may be especially important in protecting against medication errors and adverse events after transitions from facility-based care to home care. </a:t>
            </a:r>
          </a:p>
          <a:p>
            <a:pPr marL="628650" lvl="1" indent="-171450" defTabSz="933237">
              <a:buFont typeface="Arial" panose="020B0604020202020204" pitchFamily="34" charset="0"/>
              <a:buChar char="•"/>
              <a:defRPr/>
            </a:pPr>
            <a:r>
              <a:rPr lang="en-US" b="0" kern="1200" dirty="0">
                <a:effectLst/>
                <a:latin typeface="Arial" panose="020B0604020202020204" pitchFamily="34" charset="0"/>
                <a:cs typeface="Arial" panose="020B0604020202020204" pitchFamily="34" charset="0"/>
              </a:rPr>
              <a:t>This </a:t>
            </a:r>
            <a:r>
              <a:rPr lang="en-US" b="0" kern="1200" baseline="0" dirty="0">
                <a:effectLst/>
                <a:latin typeface="Arial" panose="020B0604020202020204" pitchFamily="34" charset="0"/>
                <a:cs typeface="Arial" panose="020B0604020202020204" pitchFamily="34" charset="0"/>
              </a:rPr>
              <a:t>measure focuses on patients’ recollection of their experience with the home health agency. It is important to note that the skill sets and required background training of home health care workers varies substantially across States. While home health care workers in some States may be trained to assist providers in medication reconciliation, workers in other States may not. </a:t>
            </a:r>
            <a:r>
              <a:rPr lang="en-US" b="0" kern="1200" dirty="0">
                <a:effectLst/>
                <a:latin typeface="Arial" panose="020B0604020202020204" pitchFamily="34" charset="0"/>
                <a:cs typeface="Arial" panose="020B0604020202020204" pitchFamily="34" charset="0"/>
              </a:rPr>
              <a:t>Medication reconciliation is a key part of ambulatory care. </a:t>
            </a:r>
            <a:r>
              <a:rPr lang="en-US" dirty="0">
                <a:latin typeface="Arial" panose="020B0604020202020204" pitchFamily="34" charset="0"/>
                <a:cs typeface="Arial" panose="020B0604020202020204" pitchFamily="34" charset="0"/>
              </a:rPr>
              <a:t>For more information, refer to Patient Safety Primer: Ambulatory Care Safety at </a:t>
            </a:r>
            <a:r>
              <a:rPr lang="en-US" dirty="0">
                <a:latin typeface="Arial" panose="020B0604020202020204" pitchFamily="34" charset="0"/>
                <a:cs typeface="Arial" panose="020B0604020202020204" pitchFamily="34" charset="0"/>
                <a:hlinkClick r:id="rId3"/>
              </a:rPr>
              <a:t>https://psnet.ahrq.gov/primers/primer/16</a:t>
            </a:r>
            <a:r>
              <a:rPr lang="en-US" dirty="0">
                <a:latin typeface="Arial" panose="020B0604020202020204" pitchFamily="34" charset="0"/>
                <a:cs typeface="Arial" panose="020B0604020202020204" pitchFamily="34" charset="0"/>
              </a:rPr>
              <a:t>. </a:t>
            </a:r>
            <a:endParaRPr lang="en-US" b="0" dirty="0">
              <a:latin typeface="Arial" panose="020B0604020202020204" pitchFamily="34" charset="0"/>
              <a:cs typeface="Arial" panose="020B0604020202020204" pitchFamily="34" charset="0"/>
            </a:endParaRPr>
          </a:p>
          <a:p>
            <a:pPr marL="171450" lvl="1" indent="-171450" defTabSz="963521">
              <a:buFont typeface="Arial" panose="020B0604020202020204" pitchFamily="34" charset="0"/>
              <a:buChar char="•"/>
              <a:defRPr/>
            </a:pPr>
            <a:r>
              <a:rPr lang="en-US" b="1" u="none" dirty="0">
                <a:latin typeface="Arial" panose="020B0604020202020204" pitchFamily="34" charset="0"/>
                <a:cs typeface="Arial" panose="020B0604020202020204" pitchFamily="34" charset="0"/>
              </a:rPr>
              <a:t>Overall Percentage: </a:t>
            </a:r>
            <a:r>
              <a:rPr lang="en-US" u="none" dirty="0">
                <a:latin typeface="Arial" panose="020B0604020202020204" pitchFamily="34" charset="0"/>
                <a:cs typeface="Arial" panose="020B0604020202020204" pitchFamily="34" charset="0"/>
              </a:rPr>
              <a:t>In 2018, 76.5% of adult home health patients reported that they had been asked to show a home health provider all the prescription and over-the-counter medicines they were taking, when they first started getting home health care.</a:t>
            </a:r>
            <a:endParaRPr lang="en-US" b="1" u="none" dirty="0">
              <a:latin typeface="Arial" panose="020B0604020202020204" pitchFamily="34" charset="0"/>
              <a:cs typeface="Arial" panose="020B0604020202020204" pitchFamily="34" charset="0"/>
            </a:endParaRPr>
          </a:p>
          <a:p>
            <a:pPr marL="171450" indent="-171450" defTabSz="945555">
              <a:buFont typeface="Arial" panose="020B0604020202020204" pitchFamily="34" charset="0"/>
              <a:buChar char="•"/>
              <a:defRPr/>
            </a:pPr>
            <a:r>
              <a:rPr lang="en-US" b="1" u="none" dirty="0">
                <a:latin typeface="Arial" panose="020B0604020202020204" pitchFamily="34" charset="0"/>
                <a:cs typeface="Arial" panose="020B0604020202020204" pitchFamily="34" charset="0"/>
              </a:rPr>
              <a:t>Trends: </a:t>
            </a:r>
          </a:p>
          <a:p>
            <a:pPr marL="628650" lvl="1" indent="-171450" defTabSz="945555">
              <a:buFont typeface="Arial" panose="020B0604020202020204" pitchFamily="34" charset="0"/>
              <a:buChar char="•"/>
              <a:defRPr/>
            </a:pPr>
            <a:r>
              <a:rPr lang="en-US" u="none" dirty="0">
                <a:latin typeface="Arial" panose="020B0604020202020204" pitchFamily="34" charset="0"/>
                <a:cs typeface="Arial" panose="020B0604020202020204" pitchFamily="34" charset="0"/>
              </a:rPr>
              <a:t>From 20</a:t>
            </a:r>
            <a:r>
              <a:rPr lang="en-US" b="0" u="none" dirty="0">
                <a:latin typeface="Arial" panose="020B0604020202020204" pitchFamily="34" charset="0"/>
                <a:cs typeface="Arial" panose="020B0604020202020204" pitchFamily="34" charset="0"/>
              </a:rPr>
              <a:t>12</a:t>
            </a:r>
            <a:r>
              <a:rPr lang="en-US" u="none" dirty="0">
                <a:latin typeface="Arial" panose="020B0604020202020204" pitchFamily="34" charset="0"/>
                <a:cs typeface="Arial" panose="020B0604020202020204" pitchFamily="34" charset="0"/>
              </a:rPr>
              <a:t> to 2018, the percentage of home health patients reporting that they had been asked to show their medications to a home health provider decreased from 78.8% to 76.5%. </a:t>
            </a:r>
          </a:p>
          <a:p>
            <a:pPr marL="628650" lvl="1" indent="-171450" defTabSz="945555">
              <a:buFont typeface="Arial" panose="020B0604020202020204" pitchFamily="34" charset="0"/>
              <a:buChar char="•"/>
              <a:defRPr/>
            </a:pPr>
            <a:r>
              <a:rPr lang="en-US" u="none" dirty="0">
                <a:latin typeface="Arial" panose="020B0604020202020204" pitchFamily="34" charset="0"/>
                <a:cs typeface="Arial" panose="020B0604020202020204" pitchFamily="34" charset="0"/>
              </a:rPr>
              <a:t>Similar decreases were observed for all racial and age groups. </a:t>
            </a:r>
          </a:p>
          <a:p>
            <a:pPr marL="628650" marR="0" lvl="1" indent="-171450" algn="l" defTabSz="945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a:effectLst/>
                <a:latin typeface="Arial" panose="020B0604020202020204" pitchFamily="34" charset="0"/>
                <a:cs typeface="Arial" panose="020B0604020202020204" pitchFamily="34" charset="0"/>
              </a:rPr>
              <a:t>Trend analysis was not performed for</a:t>
            </a:r>
            <a:r>
              <a:rPr lang="en-US" kern="1200" baseline="0" dirty="0">
                <a:effectLst/>
                <a:latin typeface="Arial" panose="020B0604020202020204" pitchFamily="34" charset="0"/>
                <a:cs typeface="Arial" panose="020B0604020202020204" pitchFamily="34" charset="0"/>
              </a:rPr>
              <a:t> Hispanics but their rate in 2018 was above the 2015 benchmark of 85.5% (86.5%, data not shown on slide). Black patients in 2018 also remained above the 2015 benchmark (88.4%). </a:t>
            </a:r>
            <a:r>
              <a:rPr lang="en-US" sz="1200" kern="1200" dirty="0">
                <a:effectLst/>
                <a:latin typeface="Arial" panose="020B0604020202020204" pitchFamily="34" charset="0"/>
                <a:cs typeface="Arial" panose="020B0604020202020204" pitchFamily="34" charset="0"/>
              </a:rPr>
              <a:t>The States contributing to the benchmark are Alabama, Arkansas, Louisiana, Mississippi, Texas, and West Virginia.</a:t>
            </a:r>
            <a:endParaRPr lang="en-US" u="non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b="1" u="none" dirty="0">
                <a:latin typeface="Arial" panose="020B0604020202020204" pitchFamily="34" charset="0"/>
                <a:cs typeface="Arial" panose="020B0604020202020204" pitchFamily="34" charset="0"/>
              </a:rPr>
              <a:t>Groups With Disparities in 2018:</a:t>
            </a:r>
          </a:p>
          <a:p>
            <a:pPr marL="628650" lvl="1" indent="-171450">
              <a:buFont typeface="Arial" panose="020B0604020202020204" pitchFamily="34" charset="0"/>
              <a:buChar char="•"/>
              <a:defRPr/>
            </a:pPr>
            <a:r>
              <a:rPr lang="en-US" b="1" u="none" dirty="0">
                <a:latin typeface="Arial" panose="020B0604020202020204" pitchFamily="34" charset="0"/>
                <a:cs typeface="Arial" panose="020B0604020202020204" pitchFamily="34" charset="0"/>
              </a:rPr>
              <a:t>By Race: </a:t>
            </a:r>
          </a:p>
          <a:p>
            <a:pPr marL="1089382" lvl="2" indent="-174982">
              <a:buFont typeface="Arial" panose="020B0604020202020204" pitchFamily="34" charset="0"/>
              <a:buChar char="•"/>
              <a:defRPr/>
            </a:pPr>
            <a:r>
              <a:rPr lang="en-US" kern="1200" dirty="0">
                <a:effectLst/>
                <a:latin typeface="Arial" panose="020B0604020202020204" pitchFamily="34" charset="0"/>
                <a:cs typeface="Arial" panose="020B0604020202020204" pitchFamily="34" charset="0"/>
              </a:rPr>
              <a:t>Black, Asian, AI/AN, and NHPI home health patients were all more likely than White</a:t>
            </a:r>
            <a:r>
              <a:rPr lang="en-US" kern="1200" baseline="0" dirty="0">
                <a:effectLst/>
                <a:latin typeface="Arial" panose="020B0604020202020204" pitchFamily="34" charset="0"/>
                <a:cs typeface="Arial" panose="020B0604020202020204" pitchFamily="34" charset="0"/>
              </a:rPr>
              <a:t> patients </a:t>
            </a:r>
            <a:r>
              <a:rPr lang="en-US" kern="1200" dirty="0">
                <a:effectLst/>
                <a:latin typeface="Arial" panose="020B0604020202020204" pitchFamily="34" charset="0"/>
                <a:cs typeface="Arial" panose="020B0604020202020204" pitchFamily="34" charset="0"/>
              </a:rPr>
              <a:t>to have been asked to show their medications to a home health provider (88.4%,</a:t>
            </a:r>
            <a:r>
              <a:rPr lang="en-US" kern="1200" baseline="0" dirty="0">
                <a:effectLst/>
                <a:latin typeface="Arial" panose="020B0604020202020204" pitchFamily="34" charset="0"/>
                <a:cs typeface="Arial" panose="020B0604020202020204" pitchFamily="34" charset="0"/>
              </a:rPr>
              <a:t> 81.8%, 82.1%, and 84.2%, </a:t>
            </a:r>
            <a:r>
              <a:rPr lang="en-US" kern="1200" dirty="0">
                <a:effectLst/>
                <a:latin typeface="Arial" panose="020B0604020202020204" pitchFamily="34" charset="0"/>
                <a:cs typeface="Arial" panose="020B0604020202020204" pitchFamily="34" charset="0"/>
              </a:rPr>
              <a:t>respectively, vs. 75.1%). </a:t>
            </a:r>
          </a:p>
          <a:p>
            <a:pPr marL="1089382" lvl="2" indent="-174982">
              <a:buFont typeface="Arial" panose="020B0604020202020204" pitchFamily="34" charset="0"/>
              <a:buChar char="•"/>
              <a:defRPr/>
            </a:pPr>
            <a:r>
              <a:rPr lang="en-US" kern="1200" dirty="0">
                <a:effectLst/>
                <a:latin typeface="Arial" panose="020B0604020202020204" pitchFamily="34" charset="0"/>
                <a:cs typeface="Arial" panose="020B0604020202020204" pitchFamily="34" charset="0"/>
              </a:rPr>
              <a:t>Hispanic home health patients were more likely than non-Hispanic White patients to have been asked to show their medications to a home health provider (86.5% vs. 74.4%; data not shown). </a:t>
            </a:r>
          </a:p>
          <a:p>
            <a:pPr marL="632182" marR="0" lvl="1"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dirty="0">
                <a:latin typeface="Arial" panose="020B0604020202020204" pitchFamily="34" charset="0"/>
                <a:cs typeface="Arial" panose="020B0604020202020204" pitchFamily="34" charset="0"/>
              </a:rPr>
              <a:t>By Age: </a:t>
            </a:r>
            <a:endParaRPr lang="en-US" kern="1200" dirty="0">
              <a:effectLst/>
              <a:latin typeface="Arial" panose="020B0604020202020204" pitchFamily="34" charset="0"/>
              <a:cs typeface="Arial" panose="020B0604020202020204" pitchFamily="34" charset="0"/>
            </a:endParaRPr>
          </a:p>
          <a:p>
            <a:pPr marL="1089382" lvl="2" indent="-174982">
              <a:buFont typeface="Arial" panose="020B0604020202020204" pitchFamily="34" charset="0"/>
              <a:buChar char="•"/>
              <a:defRPr/>
            </a:pPr>
            <a:r>
              <a:rPr lang="en-US" kern="1200" dirty="0">
                <a:effectLst/>
                <a:latin typeface="Arial" panose="020B0604020202020204" pitchFamily="34" charset="0"/>
                <a:cs typeface="Arial" panose="020B0604020202020204" pitchFamily="34" charset="0"/>
              </a:rPr>
              <a:t>Adults age 65 and over were less likely than adults ages 18-44 to have been asked to show their medications to a home health provider (75.7% vs 82.8%). This disparity existed in 2012 and has not narrowed over time</a:t>
            </a:r>
            <a:r>
              <a:rPr lang="en-US" kern="1200" dirty="0">
                <a:solidFill>
                  <a:schemeClr val="tx1"/>
                </a:solidFill>
                <a:effectLst/>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93</a:t>
            </a:fld>
            <a:endParaRPr lang="en-US" dirty="0">
              <a:solidFill>
                <a:prstClr val="black"/>
              </a:solidFill>
              <a:latin typeface="Calibri"/>
            </a:endParaRPr>
          </a:p>
        </p:txBody>
      </p:sp>
    </p:spTree>
    <p:extLst>
      <p:ext uri="{BB962C8B-B14F-4D97-AF65-F5344CB8AC3E}">
        <p14:creationId xmlns:p14="http://schemas.microsoft.com/office/powerpoint/2010/main" val="4736419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94</a:t>
            </a:fld>
            <a:endParaRPr lang="en-US" dirty="0"/>
          </a:p>
        </p:txBody>
      </p:sp>
    </p:spTree>
    <p:extLst>
      <p:ext uri="{BB962C8B-B14F-4D97-AF65-F5344CB8AC3E}">
        <p14:creationId xmlns:p14="http://schemas.microsoft.com/office/powerpoint/2010/main" val="392655772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11200"/>
            <a:ext cx="4194175" cy="3146425"/>
          </a:xfrm>
        </p:spPr>
      </p:sp>
      <p:sp>
        <p:nvSpPr>
          <p:cNvPr id="3" name="Notes Placeholder 2"/>
          <p:cNvSpPr>
            <a:spLocks noGrp="1"/>
          </p:cNvSpPr>
          <p:nvPr>
            <p:ph type="body" idx="1"/>
          </p:nvPr>
        </p:nvSpPr>
        <p:spPr>
          <a:xfrm>
            <a:off x="312138" y="4033943"/>
            <a:ext cx="6509373" cy="5197581"/>
          </a:xfrm>
          <a:prstGeom prst="rect">
            <a:avLst/>
          </a:prstGeom>
        </p:spPr>
        <p:txBody>
          <a:bodyPr>
            <a:noAutofit/>
          </a:bodyPr>
          <a:lstStyle/>
          <a:p>
            <a:pPr>
              <a:buSzPct val="100000"/>
              <a:buFont typeface="+mj-lt"/>
              <a:buNone/>
            </a:pPr>
            <a:endParaRPr lang="en-US" sz="1200" dirty="0"/>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95</a:t>
            </a:fld>
            <a:endParaRPr lang="en-US" dirty="0">
              <a:solidFill>
                <a:prstClr val="black"/>
              </a:solidFill>
              <a:latin typeface="Calibri"/>
            </a:endParaRPr>
          </a:p>
        </p:txBody>
      </p:sp>
    </p:spTree>
    <p:extLst>
      <p:ext uri="{BB962C8B-B14F-4D97-AF65-F5344CB8AC3E}">
        <p14:creationId xmlns:p14="http://schemas.microsoft.com/office/powerpoint/2010/main" val="7850141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11200"/>
            <a:ext cx="4194175" cy="3146425"/>
          </a:xfrm>
        </p:spPr>
      </p:sp>
      <p:sp>
        <p:nvSpPr>
          <p:cNvPr id="3" name="Notes Placeholder 2"/>
          <p:cNvSpPr>
            <a:spLocks noGrp="1"/>
          </p:cNvSpPr>
          <p:nvPr>
            <p:ph type="body" idx="1"/>
          </p:nvPr>
        </p:nvSpPr>
        <p:spPr>
          <a:xfrm>
            <a:off x="312138" y="4033943"/>
            <a:ext cx="6509373" cy="5197581"/>
          </a:xfrm>
          <a:prstGeom prst="rect">
            <a:avLst/>
          </a:prstGeom>
        </p:spPr>
        <p:txBody>
          <a:bodyPr>
            <a:no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Even people with adequate personal health literacy have difficulty understanding what to do to attain and maintain good health. Many patients leave their healthcare visit unsure of what their provider asked them to do or what was discussed.</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96</a:t>
            </a:fld>
            <a:endParaRPr lang="en-US" dirty="0">
              <a:solidFill>
                <a:prstClr val="black"/>
              </a:solidFill>
              <a:latin typeface="Calibri"/>
            </a:endParaRPr>
          </a:p>
        </p:txBody>
      </p:sp>
    </p:spTree>
    <p:extLst>
      <p:ext uri="{BB962C8B-B14F-4D97-AF65-F5344CB8AC3E}">
        <p14:creationId xmlns:p14="http://schemas.microsoft.com/office/powerpoint/2010/main" val="301022196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595313"/>
            <a:ext cx="4194175" cy="3146425"/>
          </a:xfrm>
        </p:spPr>
      </p:sp>
      <p:sp>
        <p:nvSpPr>
          <p:cNvPr id="3" name="Notes Placeholder 2"/>
          <p:cNvSpPr>
            <a:spLocks noGrp="1"/>
          </p:cNvSpPr>
          <p:nvPr>
            <p:ph type="body" idx="1"/>
          </p:nvPr>
        </p:nvSpPr>
        <p:spPr>
          <a:xfrm>
            <a:off x="312138" y="3878793"/>
            <a:ext cx="6509373" cy="5110604"/>
          </a:xfrm>
          <a:prstGeom prst="rect">
            <a:avLst/>
          </a:prstGeom>
        </p:spPr>
        <p:txBody>
          <a:bodyPr>
            <a:noAutofit/>
          </a:bodyPr>
          <a:lstStyle/>
          <a:p>
            <a:pPr marL="174982" marR="0" lvl="0"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The measures on this slide fall under the person-centered care quality domain within the NHQDR database. They are not included in the summary bar chart on slides 21-23 or 28. These measures are represented in the person-centered care bar on slide 20 of the chartbook.</a:t>
            </a:r>
          </a:p>
          <a:p>
            <a:pPr marL="174982" indent="-174982">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97</a:t>
            </a:fld>
            <a:endParaRPr lang="en-US" dirty="0"/>
          </a:p>
        </p:txBody>
      </p:sp>
    </p:spTree>
    <p:extLst>
      <p:ext uri="{BB962C8B-B14F-4D97-AF65-F5344CB8AC3E}">
        <p14:creationId xmlns:p14="http://schemas.microsoft.com/office/powerpoint/2010/main" val="32568257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679450"/>
            <a:ext cx="4195763" cy="3146425"/>
          </a:xfrm>
        </p:spPr>
      </p:sp>
      <p:sp>
        <p:nvSpPr>
          <p:cNvPr id="3" name="Notes Placeholder 2"/>
          <p:cNvSpPr>
            <a:spLocks noGrp="1"/>
          </p:cNvSpPr>
          <p:nvPr>
            <p:ph type="body" idx="1"/>
          </p:nvPr>
        </p:nvSpPr>
        <p:spPr>
          <a:xfrm>
            <a:off x="717917" y="4111519"/>
            <a:ext cx="5743335" cy="4642914"/>
          </a:xfrm>
          <a:prstGeom prst="rect">
            <a:avLst/>
          </a:prstGeom>
        </p:spPr>
        <p:txBody>
          <a:bodyPr>
            <a:normAutofit/>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Importance: </a:t>
            </a:r>
            <a:r>
              <a:rPr lang="en-US" dirty="0"/>
              <a:t>When healthcare providers use teach-back with their patients, they ask them to describe in their own words what they have heard. If patients cannot teach the information back correctly, providers have to instruct them again using a different way of explaining, until patients are able to teach back what they have learned correctly (AHRQ, 2019b). The use of strategies such as teach-back and shared decision making are contributing to improvements in patient-provider communication. Breakdowns in communication still exist and require close examination of modes of communication, implicit bias, and trust building (Boulware, et al., 2003).</a:t>
            </a:r>
            <a:endParaRPr lang="en-US" baseline="30000" dirty="0"/>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Overall Percentage:</a:t>
            </a:r>
            <a:r>
              <a:rPr lang="en-US" dirty="0">
                <a:latin typeface="Arial" panose="020B0604020202020204" pitchFamily="34" charset="0"/>
                <a:cs typeface="Arial" panose="020B0604020202020204" pitchFamily="34" charset="0"/>
              </a:rPr>
              <a:t> In 2017, 7.4% of adults </a:t>
            </a:r>
            <a:r>
              <a:rPr lang="en-US" dirty="0"/>
              <a:t>who had a doctor's office or clinic visit in the last 12 months had health providers</a:t>
            </a:r>
            <a:r>
              <a:rPr lang="en-US" baseline="0" dirty="0"/>
              <a:t> who</a:t>
            </a:r>
            <a:r>
              <a:rPr lang="en-US" dirty="0"/>
              <a:t> sometimes or never explained things in a way they could understand.</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Trends: </a:t>
            </a:r>
            <a:r>
              <a:rPr lang="en-US" dirty="0">
                <a:latin typeface="Arial" panose="020B0604020202020204" pitchFamily="34" charset="0"/>
                <a:cs typeface="Arial" panose="020B0604020202020204" pitchFamily="34" charset="0"/>
              </a:rPr>
              <a:t>The percentage of adults </a:t>
            </a:r>
            <a:r>
              <a:rPr lang="en-US" dirty="0"/>
              <a:t>who had a doctor's office or clinic visit in the last 12 months whose health providers</a:t>
            </a:r>
            <a:r>
              <a:rPr lang="en-US" baseline="0" dirty="0"/>
              <a:t> </a:t>
            </a:r>
            <a:r>
              <a:rPr lang="en-US" dirty="0"/>
              <a:t>sometimes or never explained things in a way they could understand improved from 2002 to 2017</a:t>
            </a:r>
            <a:r>
              <a:rPr lang="en-US" baseline="0" dirty="0"/>
              <a:t> for all races.</a:t>
            </a:r>
            <a:endParaRPr lang="en-US" sz="1200"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33237">
              <a:defRPr/>
            </a:pPr>
            <a:fld id="{C0F596C6-1807-4ED1-A2A6-17F710C0A291}" type="slidenum">
              <a:rPr lang="en-US">
                <a:solidFill>
                  <a:prstClr val="black"/>
                </a:solidFill>
                <a:latin typeface="Calibri"/>
              </a:rPr>
              <a:pPr defTabSz="933237">
                <a:defRPr/>
              </a:pPr>
              <a:t>98</a:t>
            </a:fld>
            <a:endParaRPr lang="en-US" dirty="0">
              <a:solidFill>
                <a:prstClr val="black"/>
              </a:solidFill>
              <a:latin typeface="Calibri"/>
            </a:endParaRPr>
          </a:p>
        </p:txBody>
      </p:sp>
    </p:spTree>
    <p:extLst>
      <p:ext uri="{BB962C8B-B14F-4D97-AF65-F5344CB8AC3E}">
        <p14:creationId xmlns:p14="http://schemas.microsoft.com/office/powerpoint/2010/main" val="413469500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b="1" dirty="0">
                <a:latin typeface="Arial" panose="020B0604020202020204" pitchFamily="34" charset="0"/>
                <a:cs typeface="Arial" panose="020B0604020202020204" pitchFamily="34" charset="0"/>
              </a:rPr>
              <a:t>Groups With Disparities: </a:t>
            </a:r>
          </a:p>
          <a:p>
            <a:pPr marL="632182" lvl="1" indent="-174982">
              <a:buFont typeface="Arial" panose="020B0604020202020204" pitchFamily="34" charset="0"/>
              <a:buChar char="•"/>
              <a:defRPr/>
            </a:pPr>
            <a:r>
              <a:rPr lang="en-US" b="0" dirty="0">
                <a:latin typeface="Arial" panose="020B0604020202020204" pitchFamily="34" charset="0"/>
                <a:cs typeface="Arial" panose="020B0604020202020204" pitchFamily="34" charset="0"/>
              </a:rPr>
              <a:t>In 2017, the percentage of adults whose </a:t>
            </a:r>
            <a:r>
              <a:rPr lang="en-US" b="0" dirty="0"/>
              <a:t>health providers</a:t>
            </a:r>
            <a:r>
              <a:rPr lang="en-US" b="0" baseline="0" dirty="0"/>
              <a:t> </a:t>
            </a:r>
            <a:r>
              <a:rPr lang="en-US" b="0" dirty="0"/>
              <a:t>sometimes or never explained things in a way they could understand was</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higher for Asians</a:t>
            </a:r>
            <a:r>
              <a:rPr lang="en-US" b="0" strike="noStrike" dirty="0">
                <a:latin typeface="Arial" panose="020B0604020202020204" pitchFamily="34" charset="0"/>
                <a:cs typeface="Arial" panose="020B0604020202020204" pitchFamily="34" charset="0"/>
              </a:rPr>
              <a:t> </a:t>
            </a:r>
            <a:r>
              <a:rPr lang="en-US" b="0" baseline="0" dirty="0">
                <a:latin typeface="Arial" panose="020B0604020202020204" pitchFamily="34" charset="0"/>
                <a:cs typeface="Arial" panose="020B0604020202020204" pitchFamily="34" charset="0"/>
              </a:rPr>
              <a:t>than for Whites </a:t>
            </a:r>
            <a:r>
              <a:rPr lang="en-US" b="0" dirty="0">
                <a:latin typeface="Arial" panose="020B0604020202020204" pitchFamily="34" charset="0"/>
                <a:cs typeface="Arial" panose="020B0604020202020204" pitchFamily="34" charset="0"/>
              </a:rPr>
              <a:t>(11.2% vs. 7.0%).</a:t>
            </a:r>
          </a:p>
          <a:p>
            <a:pPr marL="632182" marR="0" lvl="1"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In 2017, the percentage of adults whose </a:t>
            </a:r>
            <a:r>
              <a:rPr lang="en-US" b="0" dirty="0"/>
              <a:t>health providers</a:t>
            </a:r>
            <a:r>
              <a:rPr lang="en-US" b="0" baseline="0" dirty="0"/>
              <a:t> </a:t>
            </a:r>
            <a:r>
              <a:rPr lang="en-US" b="0" dirty="0"/>
              <a:t>sometimes or never explained things in a way they could understand was</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higher for Hispanics</a:t>
            </a:r>
            <a:r>
              <a:rPr lang="en-US" b="0" strike="noStrike" dirty="0">
                <a:latin typeface="Arial" panose="020B0604020202020204" pitchFamily="34" charset="0"/>
                <a:cs typeface="Arial" panose="020B0604020202020204" pitchFamily="34" charset="0"/>
              </a:rPr>
              <a:t> </a:t>
            </a:r>
            <a:r>
              <a:rPr lang="en-US" b="0" baseline="0" dirty="0">
                <a:latin typeface="Arial" panose="020B0604020202020204" pitchFamily="34" charset="0"/>
                <a:cs typeface="Arial" panose="020B0604020202020204" pitchFamily="34" charset="0"/>
              </a:rPr>
              <a:t>than for Whites </a:t>
            </a:r>
            <a:r>
              <a:rPr lang="en-US" b="0" dirty="0">
                <a:latin typeface="Arial" panose="020B0604020202020204" pitchFamily="34" charset="0"/>
                <a:cs typeface="Arial" panose="020B0604020202020204" pitchFamily="34" charset="0"/>
              </a:rPr>
              <a:t>(10.1% vs. 6.5%).</a:t>
            </a:r>
          </a:p>
          <a:p>
            <a:pPr marL="1089382" lvl="2" indent="-174982">
              <a:buFont typeface="Arial" panose="020B0604020202020204" pitchFamily="34" charset="0"/>
              <a:buChar char="•"/>
              <a:defRPr/>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F596C6-1807-4ED1-A2A6-17F710C0A291}" type="slidenum">
              <a:rPr lang="en-US" smtClean="0"/>
              <a:pPr/>
              <a:t>99</a:t>
            </a:fld>
            <a:endParaRPr lang="en-US" dirty="0"/>
          </a:p>
        </p:txBody>
      </p:sp>
    </p:spTree>
    <p:extLst>
      <p:ext uri="{BB962C8B-B14F-4D97-AF65-F5344CB8AC3E}">
        <p14:creationId xmlns:p14="http://schemas.microsoft.com/office/powerpoint/2010/main" val="926876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dirty="0"/>
              <a:t>Author and Date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000">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A9B938-CDF5-4A6B-9D55-46BF093045D5}" type="slidenum">
              <a:rPr lang="en-US" smtClean="0"/>
              <a:t>‹#›</a:t>
            </a:fld>
            <a:endParaRPr lang="en-US" dirty="0"/>
          </a:p>
        </p:txBody>
      </p:sp>
    </p:spTree>
    <p:extLst>
      <p:ext uri="{BB962C8B-B14F-4D97-AF65-F5344CB8AC3E}">
        <p14:creationId xmlns:p14="http://schemas.microsoft.com/office/powerpoint/2010/main" val="10318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29500" cy="617884"/>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63040"/>
            <a:ext cx="8229600" cy="4525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7943850" y="6346796"/>
            <a:ext cx="742950" cy="365125"/>
          </a:xfrm>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191082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000">
                <a:latin typeface="+mn-lt"/>
              </a:defRPr>
            </a:lvl1pPr>
          </a:lstStyle>
          <a:p>
            <a:r>
              <a:rPr lang="en-US" dirty="0"/>
              <a:t>Click to edit Master title style</a:t>
            </a:r>
          </a:p>
        </p:txBody>
      </p:sp>
    </p:spTree>
    <p:extLst>
      <p:ext uri="{BB962C8B-B14F-4D97-AF65-F5344CB8AC3E}">
        <p14:creationId xmlns:p14="http://schemas.microsoft.com/office/powerpoint/2010/main" val="2732588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a:t>Title of Presentation</a:t>
            </a:r>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chor="ctr">
            <a:normAutofit/>
          </a:bodyPr>
          <a:lstStyle/>
          <a:p>
            <a:pPr lvl="0"/>
            <a:r>
              <a:rPr lang="en-US" dirty="0"/>
              <a:t>Author and Date</a:t>
            </a:r>
          </a:p>
        </p:txBody>
      </p:sp>
    </p:spTree>
  </p:cSld>
  <p:clrMap bg1="lt1" tx1="dk1" bg2="lt2" tx2="dk2" accent1="accent1" accent2="accent2" accent3="accent3" accent4="accent4" accent5="accent5" accent6="accent6" hlink="hlink" folHlink="folHlink"/>
  <p:sldLayoutIdLst>
    <p:sldLayoutId id="2147483662" r:id="rId1"/>
    <p:sldLayoutId id="2147483675" r:id="rId2"/>
  </p:sldLayoutIdLst>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2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7429500" cy="617884"/>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Slide Number Placeholder 3"/>
          <p:cNvSpPr>
            <a:spLocks noGrp="1"/>
          </p:cNvSpPr>
          <p:nvPr>
            <p:ph type="sldNum" sz="quarter" idx="4"/>
          </p:nvPr>
        </p:nvSpPr>
        <p:spPr>
          <a:xfrm>
            <a:off x="6629400" y="63706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dirty="0"/>
          </a:p>
        </p:txBody>
      </p:sp>
    </p:spTree>
    <p:extLst>
      <p:ext uri="{BB962C8B-B14F-4D97-AF65-F5344CB8AC3E}">
        <p14:creationId xmlns:p14="http://schemas.microsoft.com/office/powerpoint/2010/main" val="1582281890"/>
      </p:ext>
    </p:extLst>
  </p:cSld>
  <p:clrMap bg1="lt1" tx1="dk1" bg2="lt2" tx2="dk2" accent1="accent1" accent2="accent2" accent3="accent3" accent4="accent4" accent5="accent5" accent6="accent6" hlink="hlink" folHlink="folHlink"/>
  <p:sldLayoutIdLst>
    <p:sldLayoutId id="2147483677" r:id="rId1"/>
    <p:sldLayoutId id="2147483679" r:id="rId2"/>
  </p:sldLayoutIdLst>
  <p:hf hdr="0" ftr="0" dt="0"/>
  <p:txStyles>
    <p:titleStyle>
      <a:lvl1pPr algn="l"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hrq.gov/sites/default/files/wysiwyg/research/findings/nhqrdr/2019qdr-intro-methods.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nhqrnet.ahrq.gov/inhqrdr/data/query" TargetMode="External"/></Relationships>
</file>

<file path=ppt/slides/_rels/slide100.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102.xml"/><Relationship Id="rId1" Type="http://schemas.openxmlformats.org/officeDocument/2006/relationships/slideLayout" Target="../slideLayouts/slideLayout3.xml"/><Relationship Id="rId4" Type="http://schemas.openxmlformats.org/officeDocument/2006/relationships/chart" Target="../charts/chart77.xml"/></Relationships>
</file>

<file path=ppt/slides/_rels/slide103.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103.xml"/><Relationship Id="rId1" Type="http://schemas.openxmlformats.org/officeDocument/2006/relationships/slideLayout" Target="../slideLayouts/slideLayout3.xml"/><Relationship Id="rId4" Type="http://schemas.openxmlformats.org/officeDocument/2006/relationships/chart" Target="../charts/chart79.xml"/></Relationships>
</file>

<file path=ppt/slides/_rels/slide104.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hyperlink" Target="https://www.ahrq.gov/patient-safety/patients-families/index.html" TargetMode="External"/><Relationship Id="rId2" Type="http://schemas.openxmlformats.org/officeDocument/2006/relationships/notesSlide" Target="../notesSlides/notesSlide106.xml"/><Relationship Id="rId1" Type="http://schemas.openxmlformats.org/officeDocument/2006/relationships/slideLayout" Target="../slideLayouts/slideLayout3.xml"/><Relationship Id="rId4" Type="http://schemas.openxmlformats.org/officeDocument/2006/relationships/hyperlink" Target="http://www.ahrq.gov/health-literacy"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hyperlink" Target="https://www.ahrq.gov/sops/databases/asc/index.html" TargetMode="External"/><Relationship Id="rId2" Type="http://schemas.openxmlformats.org/officeDocument/2006/relationships/notesSlide" Target="../notesSlides/notesSlide109.xml"/><Relationship Id="rId1" Type="http://schemas.openxmlformats.org/officeDocument/2006/relationships/slideLayout" Target="../slideLayouts/slideLayout3.xml"/><Relationship Id="rId4" Type="http://schemas.openxmlformats.org/officeDocument/2006/relationships/chart" Target="../charts/chart8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hyperlink" Target="https://www.ahrq.gov/sops/databases/medical-office/index.html" TargetMode="External"/><Relationship Id="rId2" Type="http://schemas.openxmlformats.org/officeDocument/2006/relationships/notesSlide" Target="../notesSlides/notesSlide113.xml"/><Relationship Id="rId1" Type="http://schemas.openxmlformats.org/officeDocument/2006/relationships/slideLayout" Target="../slideLayouts/slideLayout3.xml"/><Relationship Id="rId4" Type="http://schemas.openxmlformats.org/officeDocument/2006/relationships/chart" Target="../charts/chart84.xml"/></Relationships>
</file>

<file path=ppt/slides/_rels/slide114.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8" Type="http://schemas.openxmlformats.org/officeDocument/2006/relationships/hyperlink" Target="https://psnet.ahrq.gov/primers/primer/7" TargetMode="External"/><Relationship Id="rId3" Type="http://schemas.openxmlformats.org/officeDocument/2006/relationships/hyperlink" Target="https://pubmed.ncbi.nlm.nih.gov/30935751/" TargetMode="External"/><Relationship Id="rId7" Type="http://schemas.openxmlformats.org/officeDocument/2006/relationships/hyperlink" Target="https://www.ahrq.gov/sites/default/files/wysiwyg/research/findings/nhqrdr/dataspotlight-health-literacy.pdf" TargetMode="External"/><Relationship Id="rId2" Type="http://schemas.openxmlformats.org/officeDocument/2006/relationships/notesSlide" Target="../notesSlides/notesSlide121.xml"/><Relationship Id="rId1" Type="http://schemas.openxmlformats.org/officeDocument/2006/relationships/slideLayout" Target="../slideLayouts/slideLayout3.xml"/><Relationship Id="rId6" Type="http://schemas.openxmlformats.org/officeDocument/2006/relationships/hyperlink" Target="https://www.ncbi.nlm.nih.gov/books/NBK133363/" TargetMode="External"/><Relationship Id="rId5" Type="http://schemas.openxmlformats.org/officeDocument/2006/relationships/hyperlink" Target="https://www.ahrq.gov/patient-safety/settings/long-term-care/resource/injuries/fallspx/man1.html" TargetMode="External"/><Relationship Id="rId4" Type="http://schemas.openxmlformats.org/officeDocument/2006/relationships/hyperlink" Target="https://www.ahrq.gov/sites/default/files/wysiwyg/professionals/quality-patient-safety/pfp/hacreport-2019.pdf" TargetMode="External"/></Relationships>
</file>

<file path=ppt/slides/_rels/slide122.xml.rels><?xml version="1.0" encoding="UTF-8" standalone="yes"?>
<Relationships xmlns="http://schemas.openxmlformats.org/package/2006/relationships"><Relationship Id="rId8" Type="http://schemas.openxmlformats.org/officeDocument/2006/relationships/hyperlink" Target="https://www.ncbi.nlm.nih.gov/pmc/articles/PMC1497554/" TargetMode="External"/><Relationship Id="rId3" Type="http://schemas.openxmlformats.org/officeDocument/2006/relationships/hyperlink" Target="https://psnet.ahrq.gov/primers/primer/50/Maternal-Safety" TargetMode="External"/><Relationship Id="rId7" Type="http://schemas.openxmlformats.org/officeDocument/2006/relationships/hyperlink" Target="https://www.ncbi.nlm.nih.gov/pmc/articles/PMC3340351/" TargetMode="External"/><Relationship Id="rId2" Type="http://schemas.openxmlformats.org/officeDocument/2006/relationships/notesSlide" Target="../notesSlides/notesSlide122.xml"/><Relationship Id="rId1" Type="http://schemas.openxmlformats.org/officeDocument/2006/relationships/slideLayout" Target="../slideLayouts/slideLayout3.xml"/><Relationship Id="rId6" Type="http://schemas.openxmlformats.org/officeDocument/2006/relationships/hyperlink" Target="https://pubmed.ncbi.nlm.nih.gov/30864302/" TargetMode="External"/><Relationship Id="rId5" Type="http://schemas.openxmlformats.org/officeDocument/2006/relationships/hyperlink" Target="https://pubmed.ncbi.nlm.nih.gov/27560600/" TargetMode="External"/><Relationship Id="rId4" Type="http://schemas.openxmlformats.org/officeDocument/2006/relationships/hyperlink" Target="https://www.ascassociation.org/advancingsurgicalcare/asc/numberofascsperstate" TargetMode="External"/><Relationship Id="rId9" Type="http://schemas.openxmlformats.org/officeDocument/2006/relationships/hyperlink" Target="https://www.ncbi.nlm.nih.gov/pmc/articles/PMC7035750" TargetMode="External"/></Relationships>
</file>

<file path=ppt/slides/_rels/slide123.xml.rels><?xml version="1.0" encoding="UTF-8" standalone="yes"?>
<Relationships xmlns="http://schemas.openxmlformats.org/package/2006/relationships"><Relationship Id="rId8" Type="http://schemas.openxmlformats.org/officeDocument/2006/relationships/hyperlink" Target="https://catalyst.nejm.org/evidence-based-patient-provider-communication/" TargetMode="External"/><Relationship Id="rId3" Type="http://schemas.openxmlformats.org/officeDocument/2006/relationships/hyperlink" Target="https://www.cdc.gov/nhsn/pdfs/pscmanual/4psc_clabscurrent.pdf" TargetMode="External"/><Relationship Id="rId7" Type="http://schemas.openxmlformats.org/officeDocument/2006/relationships/hyperlink" Target="https://www.cdc.gov/vitalsigns/maternal-deaths/index.html" TargetMode="External"/><Relationship Id="rId2" Type="http://schemas.openxmlformats.org/officeDocument/2006/relationships/notesSlide" Target="../notesSlides/notesSlide123.xml"/><Relationship Id="rId1" Type="http://schemas.openxmlformats.org/officeDocument/2006/relationships/slideLayout" Target="../slideLayouts/slideLayout3.xml"/><Relationship Id="rId6" Type="http://schemas.openxmlformats.org/officeDocument/2006/relationships/hyperlink" Target="http://www.cdc.gov/nhsn/pdfs/pscmanual/7psccauticurrent.pdf" TargetMode="External"/><Relationship Id="rId5" Type="http://schemas.openxmlformats.org/officeDocument/2006/relationships/hyperlink" Target="https://www.cdc.gov/reproductivehealth/maternalinfanthealth/pregnancy-mortality-surveillance-system.htm" TargetMode="External"/><Relationship Id="rId4" Type="http://schemas.openxmlformats.org/officeDocument/2006/relationships/hyperlink" Target="https://www.cdc.gov/nchs/maternal-mortality/faq.htm" TargetMode="External"/><Relationship Id="rId9" Type="http://schemas.openxmlformats.org/officeDocument/2006/relationships/hyperlink" Target="https://www.ncbi.nlm.nih.gov/pmc/articles/PMC5412519/" TargetMode="External"/></Relationships>
</file>

<file path=ppt/slides/_rels/slide124.xml.rels><?xml version="1.0" encoding="UTF-8" standalone="yes"?>
<Relationships xmlns="http://schemas.openxmlformats.org/package/2006/relationships"><Relationship Id="rId8" Type="http://schemas.openxmlformats.org/officeDocument/2006/relationships/hyperlink" Target="https://www.cdc.gov/nchs/data/series/sr_03/sr03_43-508.pdf" TargetMode="External"/><Relationship Id="rId3" Type="http://schemas.openxmlformats.org/officeDocument/2006/relationships/hyperlink" Target="https://www.ncbi.nlm.nih.gov/pmc/articles/PMC4653815/" TargetMode="External"/><Relationship Id="rId7" Type="http://schemas.openxmlformats.org/officeDocument/2006/relationships/hyperlink" Target="https://pubmed.ncbi.nlm.nih.gov/29752934/" TargetMode="External"/><Relationship Id="rId2" Type="http://schemas.openxmlformats.org/officeDocument/2006/relationships/hyperlink" Target="https://pubmed.ncbi.nlm.nih.gov/17277013/" TargetMode="External"/><Relationship Id="rId1" Type="http://schemas.openxmlformats.org/officeDocument/2006/relationships/slideLayout" Target="../slideLayouts/slideLayout3.xml"/><Relationship Id="rId6" Type="http://schemas.openxmlformats.org/officeDocument/2006/relationships/hyperlink" Target="https://pubmed.ncbi.nlm.nih.gov/32649585/" TargetMode="External"/><Relationship Id="rId5" Type="http://schemas.openxmlformats.org/officeDocument/2006/relationships/hyperlink" Target="http://content.healthaffairs.org/content/33/1/46.long" TargetMode="External"/><Relationship Id="rId4" Type="http://schemas.openxmlformats.org/officeDocument/2006/relationships/hyperlink" Target="https://www.ncbi.nlm.nih.gov/pmc/articles/PMC4698224/"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www.kff.org/other/state-indicator/number-of-nursing-facility-residents/?currentTimeframe=0&amp;sortModel=%7B%22colId%22:%22Location%22,%22sort%22:%22asc%22%7D" TargetMode="External"/><Relationship Id="rId2" Type="http://schemas.openxmlformats.org/officeDocument/2006/relationships/hyperlink" Target="https://www.nap.edu/catalog/10883/health-literacy-a-prescriptiontoend-confusion" TargetMode="External"/><Relationship Id="rId1" Type="http://schemas.openxmlformats.org/officeDocument/2006/relationships/slideLayout" Target="../slideLayouts/slideLayout3.xml"/><Relationship Id="rId6" Type="http://schemas.openxmlformats.org/officeDocument/2006/relationships/hyperlink" Target="https://www.ncbi.nlm.nih.gov/pmc/articles/PMC5102011/" TargetMode="External"/><Relationship Id="rId5" Type="http://schemas.openxmlformats.org/officeDocument/2006/relationships/hyperlink" Target="https://pubmed.ncbi.nlm.nih.gov/33074313/" TargetMode="External"/><Relationship Id="rId4" Type="http://schemas.openxmlformats.org/officeDocument/2006/relationships/hyperlink" Target="https://www.ncbi.nlm.nih.gov/pmc/articles/PMC2238766/" TargetMode="External"/></Relationships>
</file>

<file path=ppt/slides/_rels/slide126.xml.rels><?xml version="1.0" encoding="UTF-8" standalone="yes"?>
<Relationships xmlns="http://schemas.openxmlformats.org/package/2006/relationships"><Relationship Id="rId8" Type="http://schemas.openxmlformats.org/officeDocument/2006/relationships/hyperlink" Target="https://medlineplus.gov/ency/article/000899.htm" TargetMode="External"/><Relationship Id="rId3" Type="http://schemas.openxmlformats.org/officeDocument/2006/relationships/hyperlink" Target="https://nces.ed.gov/pubs2006/2006483_1.pdf" TargetMode="External"/><Relationship Id="rId7" Type="http://schemas.openxmlformats.org/officeDocument/2006/relationships/hyperlink" Target="https://www.ncbi.nlm.nih.gov/pmc/articles/PMC4648343/" TargetMode="External"/><Relationship Id="rId2" Type="http://schemas.openxmlformats.org/officeDocument/2006/relationships/hyperlink" Target="http://www.nap.edu/catalog/9728.html" TargetMode="External"/><Relationship Id="rId1" Type="http://schemas.openxmlformats.org/officeDocument/2006/relationships/slideLayout" Target="../slideLayouts/slideLayout3.xml"/><Relationship Id="rId6" Type="http://schemas.openxmlformats.org/officeDocument/2006/relationships/hyperlink" Target="https://www.ncbi.nlm.nih.gov/pubmed/17893411" TargetMode="External"/><Relationship Id="rId5" Type="http://schemas.openxmlformats.org/officeDocument/2006/relationships/hyperlink" Target="https://www.ncbi.nlm.nih.gov/pubmed/19902146" TargetMode="External"/><Relationship Id="rId4" Type="http://schemas.openxmlformats.org/officeDocument/2006/relationships/hyperlink" Target="https://www.ncbi.nlm.nih.gov/pmc/articles/PMC5706771/" TargetMode="External"/><Relationship Id="rId9" Type="http://schemas.openxmlformats.org/officeDocument/2006/relationships/hyperlink" Target="https://medlineplus.gov/ency/article/000898.htm" TargetMode="External"/></Relationships>
</file>

<file path=ppt/slides/_rels/slide127.xml.rels><?xml version="1.0" encoding="UTF-8" standalone="yes"?>
<Relationships xmlns="http://schemas.openxmlformats.org/package/2006/relationships"><Relationship Id="rId8" Type="http://schemas.openxmlformats.org/officeDocument/2006/relationships/hyperlink" Target="https://pubmed.ncbi.nlm.nih.gov/28887872/" TargetMode="External"/><Relationship Id="rId3" Type="http://schemas.openxmlformats.org/officeDocument/2006/relationships/hyperlink" Target="http://www.nahc.org/wp-content/uploads/2017/10/10hc_stats.pdf" TargetMode="External"/><Relationship Id="rId7" Type="http://schemas.openxmlformats.org/officeDocument/2006/relationships/hyperlink" Target="https://health.gov/our-work/healthy-people-2030/about-healthy-people-2030/health-literacy-healthy-people" TargetMode="External"/><Relationship Id="rId2" Type="http://schemas.openxmlformats.org/officeDocument/2006/relationships/hyperlink" Target="https://pubmed.ncbi.nlm.nih.gov/21494115/" TargetMode="External"/><Relationship Id="rId1" Type="http://schemas.openxmlformats.org/officeDocument/2006/relationships/slideLayout" Target="../slideLayouts/slideLayout3.xml"/><Relationship Id="rId6" Type="http://schemas.openxmlformats.org/officeDocument/2006/relationships/hyperlink" Target="https://health.gov/our-work/health-care-quality/adverse-drug-events" TargetMode="External"/><Relationship Id="rId5" Type="http://schemas.openxmlformats.org/officeDocument/2006/relationships/hyperlink" Target="https://pubmed.ncbi.nlm.nih.gov/32720294/" TargetMode="External"/><Relationship Id="rId4" Type="http://schemas.openxmlformats.org/officeDocument/2006/relationships/hyperlink" Target="https://www.ncbi.nlm.nih.gov/pmc/articles/PMC5098756/"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www.ncbi.nlm.nih.gov/pmc/articles/PMC6081855/" TargetMode="External"/><Relationship Id="rId7" Type="http://schemas.openxmlformats.org/officeDocument/2006/relationships/hyperlink" Target="https://www.ncbi.nlm.nih.gov/books/NBK384624/" TargetMode="External"/><Relationship Id="rId2" Type="http://schemas.openxmlformats.org/officeDocument/2006/relationships/hyperlink" Target="http://dx.doi.org/10.15585/mmwr.mm6818e1" TargetMode="External"/><Relationship Id="rId1" Type="http://schemas.openxmlformats.org/officeDocument/2006/relationships/slideLayout" Target="../slideLayouts/slideLayout3.xml"/><Relationship Id="rId6" Type="http://schemas.openxmlformats.org/officeDocument/2006/relationships/hyperlink" Target="https://pubmed.ncbi.nlm.nih.gov/12523921/" TargetMode="External"/><Relationship Id="rId5" Type="http://schemas.openxmlformats.org/officeDocument/2006/relationships/hyperlink" Target="https://www.ncbi.nlm.nih.gov/pmc/articles/PMC7080404/" TargetMode="External"/><Relationship Id="rId4" Type="http://schemas.openxmlformats.org/officeDocument/2006/relationships/hyperlink" Target="https://www.ncbi.nlm.nih.gov/pubmed/25662834"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www.hcup-us.ahrq.gov/reports/statbriefs/sb223-Ambulatory-Inpatient-Surgeries-2014.pdf" TargetMode="External"/><Relationship Id="rId2" Type="http://schemas.openxmlformats.org/officeDocument/2006/relationships/hyperlink" Target="https://www.ncbi.nlm.nih.gov/pubmed/22744711" TargetMode="External"/><Relationship Id="rId1" Type="http://schemas.openxmlformats.org/officeDocument/2006/relationships/slideLayout" Target="../slideLayouts/slideLayout3.xml"/><Relationship Id="rId6" Type="http://schemas.openxmlformats.org/officeDocument/2006/relationships/hyperlink" Target="https://pubmed.ncbi.nlm.nih.gov/25856567/" TargetMode="External"/><Relationship Id="rId5" Type="http://schemas.openxmlformats.org/officeDocument/2006/relationships/hyperlink" Target="https://pubmed.ncbi.nlm.nih.gov/30585888/" TargetMode="External"/><Relationship Id="rId4" Type="http://schemas.openxmlformats.org/officeDocument/2006/relationships/hyperlink" Target="https://www.ncbi.nlm.nih.gov/pmc/articles/PMC6484545/"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7"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7" Type="http://schemas.openxmlformats.org/officeDocument/2006/relationships/chart" Target="../charts/chart17.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chart" Target="../charts/chart19.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7" Type="http://schemas.openxmlformats.org/officeDocument/2006/relationships/chart" Target="../charts/chart23.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chart" Target="../charts/chart24.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7" Type="http://schemas.openxmlformats.org/officeDocument/2006/relationships/chart" Target="../charts/chart28.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chart" Target="../charts/char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chart" Target="../charts/chart30.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7" Type="http://schemas.openxmlformats.org/officeDocument/2006/relationships/chart" Target="../charts/chart34.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chart" Target="../charts/chart35.xml"/></Relationships>
</file>

<file path=ppt/slides/_rels/slide43.xml.rels><?xml version="1.0" encoding="UTF-8" standalone="yes"?>
<Relationships xmlns="http://schemas.openxmlformats.org/package/2006/relationships"><Relationship Id="rId3" Type="http://schemas.openxmlformats.org/officeDocument/2006/relationships/hyperlink" Target="https://www.ahrq.gov/professionals/education/curriculum-tools/clabsitools/index.htm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ahrq.gov/professionals/quality-patient-safety/hais/tools/cauti-hospitals/Index.html"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ahrq.gov/research/findings/nhqrdr/chartbooks/personcentered/index.html" TargetMode="External"/><Relationship Id="rId7" Type="http://schemas.openxmlformats.org/officeDocument/2006/relationships/hyperlink" Target="https://www.ahrq.gov/research/findings/nhqrdr/chartbooks/careaffordability/index.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ahrq.gov/research/findings/nhqrdr/chartbooks/healthyliving/index.html" TargetMode="External"/><Relationship Id="rId5" Type="http://schemas.openxmlformats.org/officeDocument/2006/relationships/hyperlink" Target="https://www.ahrq.gov/research/findings/nhqrdr/chartbooks/effectivetreatment/index.html" TargetMode="External"/><Relationship Id="rId4" Type="http://schemas.openxmlformats.org/officeDocument/2006/relationships/hyperlink" Target="https://www.ahrq.gov/research/findings/nhqrdr/chartbooks/carecoordination/index.html"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chart" Target="../charts/char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hyperlink" Target="https://www.cdc.gov/reproductivehealth/maternalinfanthealth/smm/severe-morbidity-ICD.htm" TargetMode="External"/></Relationships>
</file>

<file path=ppt/slides/_rels/slide5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hyperlink" Target="https://www.cdc.gov/nchs/data/series/sr_02/sr02_166.pdf" TargetMode="External"/><Relationship Id="rId4" Type="http://schemas.openxmlformats.org/officeDocument/2006/relationships/hyperlink" Target="https://www.cdc.gov/reproductivehealth/maternalinfanthealth/smm/severe-morbidity-ICD.htm" TargetMode="External"/></Relationships>
</file>

<file path=ppt/slides/_rels/slide5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hyperlink" Target="https://www.cdc.gov/nchs/data/series/sr_02/sr02_166.pdf" TargetMode="External"/></Relationships>
</file>

<file path=ppt/slides/_rels/slide5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hyperlink" Target="https://www.cdc.gov/nchs/data/series/sr_02/sr02_166.pdf" TargetMode="External"/></Relationships>
</file>

<file path=ppt/slides/_rels/slide5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s://www.ahrq.gov/hai/tools/perinatal-care/index.html"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chart" Target="../charts/chart51.xml"/></Relationships>
</file>

<file path=ppt/slides/_rels/slide6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chart" Target="../charts/chart53.xml"/></Relationships>
</file>

<file path=ppt/slides/_rels/slide6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s://www.ahrq.gov/patients-consumers/diagnosis-treatment/treatments/btpills/btpills.html"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5" Type="http://schemas.openxmlformats.org/officeDocument/2006/relationships/hyperlink" Target="https://www.ahrq.gov/patient-safety/settings/ambulatory/tools.html" TargetMode="External"/><Relationship Id="rId4" Type="http://schemas.openxmlformats.org/officeDocument/2006/relationships/hyperlink" Target="http://www.ahrq.gov/patient-safety/resources/match/index.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hyperlink" Target="https://www.ncbi.nlm.nih.gov/pmc/articles/PMC3571677/"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ncbi.nlm.nih.gov/pmc/articles/PMC3571677/"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chart" Target="../charts/chart57.xml"/></Relationships>
</file>

<file path=ppt/slides/_rels/slide75.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s://www.ahrq.gov/professionals/quality-patient-safety/hais/tools/ambulatory-care/safetransitions.html"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hyperlink" Target="https://www.ahrq.gov/sops/surveys/medical-office/index.html"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5" Type="http://schemas.openxmlformats.org/officeDocument/2006/relationships/hyperlink" Target="https://www.ahrq.gov/patient-safety/settings/ambulatory/tools.html" TargetMode="External"/><Relationship Id="rId4" Type="http://schemas.openxmlformats.org/officeDocument/2006/relationships/hyperlink" Target="https://www.ahrq.gov/teamstepps/officebasedcare/index.html"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hyperlink" Target="https://www.ahrq.gov/patient-safety/settings/long-term-care/resource/ontime/pruprev/index.html" TargetMode="External"/><Relationship Id="rId7" Type="http://schemas.openxmlformats.org/officeDocument/2006/relationships/hyperlink" Target="https://www.ahrq.gov/patient-safety/settings/long-term-care/index.html"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hyperlink" Target="https://www.ahrq.gov/nursing-home/index.html" TargetMode="External"/><Relationship Id="rId5" Type="http://schemas.openxmlformats.org/officeDocument/2006/relationships/hyperlink" Target="https://www.ahrq.gov/professionals/systems/long-term-care/resources/injuries/fallspx/index.html" TargetMode="External"/><Relationship Id="rId4" Type="http://schemas.openxmlformats.org/officeDocument/2006/relationships/hyperlink" Target="https://www.ahrq.gov/professionals/quality-patient-safety/quality-resources/tools/cauti-ltc/index.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ihi.org/Engage/Initiatives/National-Steering-Committee-Patient-Safety/Pages/National-Action-Plan-to-Advance-Patient-Safety.asp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92.xml"/><Relationship Id="rId1" Type="http://schemas.openxmlformats.org/officeDocument/2006/relationships/slideLayout" Target="../slideLayouts/slideLayout3.xml"/><Relationship Id="rId4" Type="http://schemas.openxmlformats.org/officeDocument/2006/relationships/hyperlink" Target="http://www.cms.hhs.gov/HomeHealthQualityInits/" TargetMode="External"/></Relationships>
</file>

<file path=ppt/slides/_rels/slide9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openxmlformats.org/officeDocument/2006/relationships/chart" Target="../charts/chart70.xml"/></Relationships>
</file>

<file path=ppt/slides/_rels/slide94.xml.rels><?xml version="1.0" encoding="UTF-8" standalone="yes"?>
<Relationships xmlns="http://schemas.openxmlformats.org/package/2006/relationships"><Relationship Id="rId3" Type="http://schemas.openxmlformats.org/officeDocument/2006/relationships/hyperlink" Target="https://www.ahrq.gov/cahps/surveys-guidance/home/index.html" TargetMode="External"/><Relationship Id="rId2" Type="http://schemas.openxmlformats.org/officeDocument/2006/relationships/notesSlide" Target="../notesSlides/notesSlide94.xml"/><Relationship Id="rId1" Type="http://schemas.openxmlformats.org/officeDocument/2006/relationships/slideLayout" Target="../slideLayouts/slideLayout3.xml"/><Relationship Id="rId5" Type="http://schemas.openxmlformats.org/officeDocument/2006/relationships/hyperlink" Target="https://www.ahrq.gov/patient-safety/resources/designer-guide/index.html" TargetMode="External"/><Relationship Id="rId4" Type="http://schemas.openxmlformats.org/officeDocument/2006/relationships/hyperlink" Target="https://www.ahrq.gov/patients-consumers/diagnosis-treatment/treatments/btpills/btpills.html"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99.xml"/><Relationship Id="rId1" Type="http://schemas.openxmlformats.org/officeDocument/2006/relationships/slideLayout" Target="../slideLayouts/slideLayout3.xml"/><Relationship Id="rId4" Type="http://schemas.openxmlformats.org/officeDocument/2006/relationships/chart" Target="../charts/char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HEALTHCARE QUALITY AND DISPARITIES REPORT</a:t>
            </a:r>
            <a:endParaRPr lang="en-US" strike="sngStrike"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endParaRPr lang="en-US" dirty="0"/>
          </a:p>
          <a:p>
            <a:r>
              <a:rPr lang="en-US" dirty="0"/>
              <a:t>Chartbook on Patient Safety</a:t>
            </a:r>
          </a:p>
          <a:p>
            <a:r>
              <a:rPr lang="en-US" dirty="0"/>
              <a:t>January 2021</a:t>
            </a:r>
          </a:p>
          <a:p>
            <a:endParaRPr lang="en-US" dirty="0"/>
          </a:p>
        </p:txBody>
      </p:sp>
      <p:pic>
        <p:nvPicPr>
          <p:cNvPr id="4" name="Picture 3">
            <a:extLst>
              <a:ext uri="{FF2B5EF4-FFF2-40B4-BE49-F238E27FC236}">
                <a16:creationId xmlns:a16="http://schemas.microsoft.com/office/drawing/2014/main" id="{B371E421-768D-4E7C-932F-578E5A8BD258}"/>
              </a:ext>
            </a:extLst>
          </p:cNvPr>
          <p:cNvPicPr>
            <a:picLocks noChangeAspect="1"/>
          </p:cNvPicPr>
          <p:nvPr/>
        </p:nvPicPr>
        <p:blipFill>
          <a:blip r:embed="rId3"/>
          <a:stretch>
            <a:fillRect/>
          </a:stretch>
        </p:blipFill>
        <p:spPr>
          <a:xfrm>
            <a:off x="371492" y="6172200"/>
            <a:ext cx="8401016" cy="323116"/>
          </a:xfrm>
          <a:prstGeom prst="rect">
            <a:avLst/>
          </a:prstGeom>
        </p:spPr>
      </p:pic>
    </p:spTree>
    <p:extLst>
      <p:ext uri="{BB962C8B-B14F-4D97-AF65-F5344CB8AC3E}">
        <p14:creationId xmlns:p14="http://schemas.microsoft.com/office/powerpoint/2010/main" val="87751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310D-9125-46A5-A218-6AA1F9FD5128}"/>
              </a:ext>
            </a:extLst>
          </p:cNvPr>
          <p:cNvSpPr>
            <a:spLocks noGrp="1"/>
          </p:cNvSpPr>
          <p:nvPr>
            <p:ph type="title"/>
          </p:nvPr>
        </p:nvSpPr>
        <p:spPr/>
        <p:txBody>
          <a:bodyPr>
            <a:normAutofit fontScale="90000"/>
          </a:bodyPr>
          <a:lstStyle/>
          <a:p>
            <a:r>
              <a:rPr lang="en-US" dirty="0"/>
              <a:t>Chartbook Content</a:t>
            </a:r>
          </a:p>
        </p:txBody>
      </p:sp>
      <p:sp>
        <p:nvSpPr>
          <p:cNvPr id="3" name="Content Placeholder 2">
            <a:extLst>
              <a:ext uri="{FF2B5EF4-FFF2-40B4-BE49-F238E27FC236}">
                <a16:creationId xmlns:a16="http://schemas.microsoft.com/office/drawing/2014/main" id="{FA78F7C9-E5B2-486B-AB92-627FCB4817BA}"/>
              </a:ext>
            </a:extLst>
          </p:cNvPr>
          <p:cNvSpPr>
            <a:spLocks noGrp="1"/>
          </p:cNvSpPr>
          <p:nvPr>
            <p:ph idx="1"/>
          </p:nvPr>
        </p:nvSpPr>
        <p:spPr/>
        <p:txBody>
          <a:bodyPr>
            <a:normAutofit fontScale="92500"/>
          </a:bodyPr>
          <a:lstStyle/>
          <a:p>
            <a:r>
              <a:rPr lang="en-US" dirty="0"/>
              <a:t>This chartbook includes: </a:t>
            </a:r>
          </a:p>
          <a:p>
            <a:pPr lvl="1"/>
            <a:r>
              <a:rPr lang="en-US" dirty="0"/>
              <a:t>Summaries of trends across measures of patient safety from the NHQDR.</a:t>
            </a:r>
          </a:p>
          <a:p>
            <a:pPr lvl="1"/>
            <a:r>
              <a:rPr lang="en-US" dirty="0"/>
              <a:t>Figures illustrating select measures of patient safety.</a:t>
            </a:r>
          </a:p>
          <a:p>
            <a:pPr lvl="1"/>
            <a:r>
              <a:rPr lang="en-US" dirty="0"/>
              <a:t>Supplemental descriptions and data on patient safety measures from several outside sources.</a:t>
            </a:r>
          </a:p>
          <a:p>
            <a:r>
              <a:rPr lang="en-US" dirty="0"/>
              <a:t>References:</a:t>
            </a:r>
            <a:r>
              <a:rPr lang="en-US" dirty="0">
                <a:hlinkClick r:id="rId3"/>
              </a:rPr>
              <a:t> </a:t>
            </a:r>
          </a:p>
          <a:p>
            <a:pPr lvl="1"/>
            <a:r>
              <a:rPr lang="en-US" dirty="0">
                <a:hlinkClick r:id="rId3"/>
              </a:rPr>
              <a:t>Introduction and Methods</a:t>
            </a:r>
            <a:r>
              <a:rPr lang="en-US" dirty="0"/>
              <a:t> contains information about methods used in the chartbook.</a:t>
            </a:r>
          </a:p>
          <a:p>
            <a:pPr lvl="1"/>
            <a:r>
              <a:rPr lang="en-US" dirty="0"/>
              <a:t>A Data Query tool provides access to most NHQDR data tables (</a:t>
            </a:r>
            <a:r>
              <a:rPr lang="en-US" dirty="0">
                <a:hlinkClick r:id="rId4"/>
              </a:rPr>
              <a:t>https://nhqrnet.ahrq.gov/inhqrdr/data/query</a:t>
            </a:r>
            <a:r>
              <a:rPr lang="en-US" dirty="0"/>
              <a:t>).</a:t>
            </a:r>
          </a:p>
        </p:txBody>
      </p:sp>
      <p:sp>
        <p:nvSpPr>
          <p:cNvPr id="4" name="Slide Number Placeholder 3">
            <a:extLst>
              <a:ext uri="{FF2B5EF4-FFF2-40B4-BE49-F238E27FC236}">
                <a16:creationId xmlns:a16="http://schemas.microsoft.com/office/drawing/2014/main" id="{BC0A5AD3-DF4D-4032-9676-3C0766CEBC4B}"/>
              </a:ext>
            </a:extLst>
          </p:cNvPr>
          <p:cNvSpPr>
            <a:spLocks noGrp="1"/>
          </p:cNvSpPr>
          <p:nvPr>
            <p:ph type="sldNum" sz="quarter" idx="10"/>
          </p:nvPr>
        </p:nvSpPr>
        <p:spPr/>
        <p:txBody>
          <a:bodyPr/>
          <a:lstStyle/>
          <a:p>
            <a:fld id="{85F5B7A5-34A7-4AB0-A34F-A4DF2002FA98}" type="slidenum">
              <a:rPr lang="en-US" smtClean="0"/>
              <a:t>10</a:t>
            </a:fld>
            <a:endParaRPr lang="en-US" dirty="0"/>
          </a:p>
        </p:txBody>
      </p:sp>
    </p:spTree>
    <p:extLst>
      <p:ext uri="{BB962C8B-B14F-4D97-AF65-F5344CB8AC3E}">
        <p14:creationId xmlns:p14="http://schemas.microsoft.com/office/powerpoint/2010/main" val="35694738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457200" y="0"/>
            <a:ext cx="7429500" cy="1143000"/>
          </a:xfrm>
        </p:spPr>
        <p:txBody>
          <a:bodyPr>
            <a:noAutofit/>
          </a:bodyPr>
          <a:lstStyle/>
          <a:p>
            <a:r>
              <a:rPr lang="en-US" sz="1800" dirty="0"/>
              <a:t>Adults who had a doctor’s office or clinic visit in the last 12 months whose health providers sometimes or never explained things in a way they could understand, by insurance status, 2017</a:t>
            </a:r>
          </a:p>
        </p:txBody>
      </p:sp>
      <p:graphicFrame>
        <p:nvGraphicFramePr>
          <p:cNvPr id="6" name="Content Placeholder 5" descr="Bar chart showing percent&#10;Private Insurance 6.4&#10;Public Insurance 11.9&#10;Uninsured 13.5&#10;">
            <a:extLst>
              <a:ext uri="{FF2B5EF4-FFF2-40B4-BE49-F238E27FC236}">
                <a16:creationId xmlns:a16="http://schemas.microsoft.com/office/drawing/2014/main" id="{8A79FFD3-43C6-4AF3-A1C6-9EE3D8518969}"/>
              </a:ext>
            </a:extLst>
          </p:cNvPr>
          <p:cNvGraphicFramePr>
            <a:graphicFrameLocks noGrp="1"/>
          </p:cNvGraphicFramePr>
          <p:nvPr>
            <p:ph idx="1"/>
            <p:extLst>
              <p:ext uri="{D42A27DB-BD31-4B8C-83A1-F6EECF244321}">
                <p14:modId xmlns:p14="http://schemas.microsoft.com/office/powerpoint/2010/main" val="2100395052"/>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760720"/>
            <a:ext cx="8229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a:t>
            </a:r>
            <a:r>
              <a:rPr kumimoji="0" lang="en-US" sz="1000" b="0" i="0" u="none" strike="noStrike" kern="1200" cap="none" spc="0" normalizeH="0" noProof="0" dirty="0">
                <a:ln>
                  <a:noFill/>
                </a:ln>
                <a:effectLst/>
                <a:uLnTx/>
                <a:uFillTx/>
                <a:ea typeface="+mn-ea"/>
                <a:cs typeface="Arial" panose="020B0604020202020204" pitchFamily="34" charset="0"/>
              </a:rPr>
              <a:t> Medical Expenditure Panel Survey, 2017</a:t>
            </a:r>
            <a:r>
              <a:rPr kumimoji="0" lang="en-US" sz="1000" b="0" i="0" u="none" strike="noStrike" kern="1200" cap="none" spc="0" normalizeH="0" baseline="0" noProof="0" dirty="0">
                <a:ln>
                  <a:noFill/>
                </a:ln>
                <a:effectLst/>
                <a:uLnTx/>
                <a:uFillTx/>
                <a:ea typeface="+mn-ea"/>
                <a:cs typeface="Arial" panose="020B0604020202020204" pitchFamily="34" charset="0"/>
              </a:rPr>
              <a:t>.</a:t>
            </a: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Note: </a:t>
            </a:r>
            <a:r>
              <a:rPr kumimoji="0" lang="en-US" sz="1000" b="0" i="0" u="none" strike="noStrike" kern="1200" cap="none" spc="0" normalizeH="0" baseline="0" noProof="0" dirty="0">
                <a:ln>
                  <a:noFill/>
                </a:ln>
                <a:effectLst/>
                <a:uLnTx/>
                <a:uFillTx/>
                <a:ea typeface="+mn-ea"/>
                <a:cs typeface="Arial" panose="020B0604020202020204" pitchFamily="34" charset="0"/>
              </a:rPr>
              <a:t>For this measure, lower percentages are better.</a:t>
            </a:r>
            <a:endParaRPr kumimoji="0" lang="en-US" sz="1000" b="0" i="0" u="none" strike="sngStrike" kern="1200" cap="none" spc="0" normalizeH="0" baseline="0" noProof="0" dirty="0">
              <a:ln>
                <a:noFill/>
              </a:ln>
              <a:solidFill>
                <a:prstClr val="black"/>
              </a:solidFill>
              <a:effectLst/>
              <a:uLnTx/>
              <a:uFillTx/>
              <a:ea typeface="+mn-ea"/>
              <a:cs typeface="+mn-cs"/>
            </a:endParaRPr>
          </a:p>
        </p:txBody>
      </p:sp>
      <p:sp>
        <p:nvSpPr>
          <p:cNvPr id="3" name="Slide Number Placeholder 2">
            <a:extLst>
              <a:ext uri="{FF2B5EF4-FFF2-40B4-BE49-F238E27FC236}">
                <a16:creationId xmlns:a16="http://schemas.microsoft.com/office/drawing/2014/main" id="{FFE94D13-F058-4606-94A0-984CFDBDA0AC}"/>
              </a:ext>
            </a:extLst>
          </p:cNvPr>
          <p:cNvSpPr>
            <a:spLocks noGrp="1"/>
          </p:cNvSpPr>
          <p:nvPr>
            <p:ph type="sldNum" sz="quarter" idx="10"/>
          </p:nvPr>
        </p:nvSpPr>
        <p:spPr/>
        <p:txBody>
          <a:bodyPr/>
          <a:lstStyle/>
          <a:p>
            <a:fld id="{85F5B7A5-34A7-4AB0-A34F-A4DF2002FA98}" type="slidenum">
              <a:rPr lang="en-US" smtClean="0"/>
              <a:t>100</a:t>
            </a:fld>
            <a:endParaRPr lang="en-US" dirty="0"/>
          </a:p>
        </p:txBody>
      </p:sp>
    </p:spTree>
    <p:extLst>
      <p:ext uri="{BB962C8B-B14F-4D97-AF65-F5344CB8AC3E}">
        <p14:creationId xmlns:p14="http://schemas.microsoft.com/office/powerpoint/2010/main" val="29560562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descr="Line graph showing percent. Key findings are in the text.">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1620836225"/>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760720"/>
            <a:ext cx="82296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a:t>
            </a:r>
            <a:r>
              <a:rPr kumimoji="0" lang="en-US" sz="1000" b="0" i="0" u="none" strike="noStrike" kern="1200" cap="none" spc="0" normalizeH="0" noProof="0" dirty="0">
                <a:ln>
                  <a:noFill/>
                </a:ln>
                <a:effectLst/>
                <a:uLnTx/>
                <a:uFillTx/>
                <a:ea typeface="+mn-ea"/>
                <a:cs typeface="Arial" panose="020B0604020202020204" pitchFamily="34" charset="0"/>
              </a:rPr>
              <a:t> Medical Expenditure Panel Survey, 2011</a:t>
            </a:r>
            <a:r>
              <a:rPr kumimoji="0" lang="en-US" sz="1000" b="0" i="0" u="none" strike="noStrike" kern="1200" cap="none" spc="0" normalizeH="0" baseline="0" noProof="0" dirty="0">
                <a:ln>
                  <a:noFill/>
                </a:ln>
                <a:effectLst/>
                <a:uLnTx/>
                <a:uFillTx/>
                <a:ea typeface="+mn-ea"/>
                <a:cs typeface="Arial" panose="020B0604020202020204" pitchFamily="34" charset="0"/>
              </a:rPr>
              <a:t>-2017.</a:t>
            </a:r>
            <a:endParaRPr kumimoji="0" lang="en-US" sz="1000" b="0" i="0" u="none" strike="sngStrike" kern="1200" cap="none" spc="0" normalizeH="0" baseline="0" noProof="0" dirty="0">
              <a:ln>
                <a:noFill/>
              </a:ln>
              <a:solidFill>
                <a:srgbClr val="FF0000"/>
              </a:solidFill>
              <a:effectLst/>
              <a:uLnTx/>
              <a:uFillTx/>
              <a:ea typeface="+mn-ea"/>
            </a:endParaRPr>
          </a:p>
        </p:txBody>
      </p:sp>
      <p:sp>
        <p:nvSpPr>
          <p:cNvPr id="6" name="Title 5">
            <a:extLst>
              <a:ext uri="{FF2B5EF4-FFF2-40B4-BE49-F238E27FC236}">
                <a16:creationId xmlns:a16="http://schemas.microsoft.com/office/drawing/2014/main" id="{408B0C55-18B4-44D5-934F-1DED72E2897B}"/>
              </a:ext>
            </a:extLst>
          </p:cNvPr>
          <p:cNvSpPr>
            <a:spLocks noGrp="1"/>
          </p:cNvSpPr>
          <p:nvPr>
            <p:ph type="title"/>
          </p:nvPr>
        </p:nvSpPr>
        <p:spPr/>
        <p:txBody>
          <a:bodyPr>
            <a:normAutofit fontScale="90000"/>
          </a:bodyPr>
          <a:lstStyle/>
          <a:p>
            <a:pPr lvl="0"/>
            <a:r>
              <a:rPr lang="en-US" dirty="0"/>
              <a:t>Adults who had a doctor’s office or clinic visit in the last 12 months whose health providers always asked them to describe how they will follow the instructions, by age, 2011-2017</a:t>
            </a:r>
          </a:p>
        </p:txBody>
      </p:sp>
      <p:sp>
        <p:nvSpPr>
          <p:cNvPr id="7" name="Slide Number Placeholder 2">
            <a:extLst>
              <a:ext uri="{FF2B5EF4-FFF2-40B4-BE49-F238E27FC236}">
                <a16:creationId xmlns:a16="http://schemas.microsoft.com/office/drawing/2014/main" id="{DC1DB200-516D-4A8D-8C70-D9207F30B072}"/>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101</a:t>
            </a:fld>
            <a:endParaRPr lang="en-US" sz="1200" dirty="0"/>
          </a:p>
        </p:txBody>
      </p:sp>
    </p:spTree>
    <p:extLst>
      <p:ext uri="{BB962C8B-B14F-4D97-AF65-F5344CB8AC3E}">
        <p14:creationId xmlns:p14="http://schemas.microsoft.com/office/powerpoint/2010/main" val="16900451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457200" y="0"/>
            <a:ext cx="7429500" cy="1116406"/>
          </a:xfrm>
        </p:spPr>
        <p:txBody>
          <a:bodyPr>
            <a:noAutofit/>
          </a:bodyPr>
          <a:lstStyle/>
          <a:p>
            <a:r>
              <a:rPr lang="en-US" sz="1800" dirty="0"/>
              <a:t>Adults who had a doctor’s office or clinic visit in the last 12 months whose health providers always asked them to describe how they will follow the instructions, by income and insurance status, 2011-2017</a:t>
            </a:r>
          </a:p>
        </p:txBody>
      </p:sp>
      <p:sp>
        <p:nvSpPr>
          <p:cNvPr id="5" name="TextBox 4">
            <a:extLst>
              <a:ext uri="{FF2B5EF4-FFF2-40B4-BE49-F238E27FC236}">
                <a16:creationId xmlns:a16="http://schemas.microsoft.com/office/drawing/2014/main" id="{6F9804C7-AF0F-4ADA-809B-8E4D5BFA0D39}"/>
              </a:ext>
            </a:extLst>
          </p:cNvPr>
          <p:cNvSpPr txBox="1"/>
          <p:nvPr/>
        </p:nvSpPr>
        <p:spPr>
          <a:xfrm>
            <a:off x="457200" y="6035040"/>
            <a:ext cx="8229600" cy="246221"/>
          </a:xfrm>
          <a:prstGeom prst="rect">
            <a:avLst/>
          </a:prstGeom>
          <a:noFill/>
        </p:spPr>
        <p:txBody>
          <a:bodyPr wrap="square" rtlCol="0">
            <a:spAutoFit/>
          </a:bodyPr>
          <a:lstStyle/>
          <a:p>
            <a:pPr lvl="0">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a:t>
            </a:r>
            <a:r>
              <a:rPr kumimoji="0" lang="en-US" sz="1000" b="0" i="0" u="none" strike="noStrike" kern="1200" cap="none" spc="0" normalizeH="0" noProof="0" dirty="0">
                <a:ln>
                  <a:noFill/>
                </a:ln>
                <a:effectLst/>
                <a:uLnTx/>
                <a:uFillTx/>
                <a:ea typeface="+mn-ea"/>
                <a:cs typeface="Arial" panose="020B0604020202020204" pitchFamily="34" charset="0"/>
              </a:rPr>
              <a:t> Medical Expenditure Panel Survey, 2002</a:t>
            </a:r>
            <a:r>
              <a:rPr kumimoji="0" lang="en-US" sz="1000" b="0" i="0" u="none" strike="noStrike" kern="1200" cap="none" spc="0" normalizeH="0" baseline="0" noProof="0" dirty="0">
                <a:ln>
                  <a:noFill/>
                </a:ln>
                <a:effectLst/>
                <a:uLnTx/>
                <a:uFillTx/>
                <a:ea typeface="+mn-ea"/>
                <a:cs typeface="Arial" panose="020B0604020202020204" pitchFamily="34" charset="0"/>
              </a:rPr>
              <a:t>-2017.</a:t>
            </a:r>
          </a:p>
        </p:txBody>
      </p:sp>
      <p:graphicFrame>
        <p:nvGraphicFramePr>
          <p:cNvPr id="9" name="Chart 8" descr="Line graph showing percent. Key findings are in the text.">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2989347047"/>
              </p:ext>
            </p:extLst>
          </p:nvPr>
        </p:nvGraphicFramePr>
        <p:xfrm>
          <a:off x="457200" y="1463040"/>
          <a:ext cx="4114800" cy="4480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descr="Line graph showing percent. Key findings are in the text.">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2063294109"/>
              </p:ext>
            </p:extLst>
          </p:nvPr>
        </p:nvGraphicFramePr>
        <p:xfrm>
          <a:off x="4572000" y="1463040"/>
          <a:ext cx="4114800" cy="448056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6B7B9B0E-4488-447F-A19D-A6695F80A10B}"/>
              </a:ext>
            </a:extLst>
          </p:cNvPr>
          <p:cNvSpPr>
            <a:spLocks noGrp="1"/>
          </p:cNvSpPr>
          <p:nvPr>
            <p:ph type="sldNum" sz="quarter" idx="10"/>
          </p:nvPr>
        </p:nvSpPr>
        <p:spPr/>
        <p:txBody>
          <a:bodyPr/>
          <a:lstStyle/>
          <a:p>
            <a:fld id="{85F5B7A5-34A7-4AB0-A34F-A4DF2002FA98}" type="slidenum">
              <a:rPr lang="en-US" smtClean="0"/>
              <a:t>102</a:t>
            </a:fld>
            <a:endParaRPr lang="en-US" dirty="0"/>
          </a:p>
        </p:txBody>
      </p:sp>
    </p:spTree>
    <p:extLst>
      <p:ext uri="{BB962C8B-B14F-4D97-AF65-F5344CB8AC3E}">
        <p14:creationId xmlns:p14="http://schemas.microsoft.com/office/powerpoint/2010/main" val="9884382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457200" y="0"/>
            <a:ext cx="7505700" cy="1097280"/>
          </a:xfrm>
        </p:spPr>
        <p:txBody>
          <a:bodyPr>
            <a:noAutofit/>
          </a:bodyPr>
          <a:lstStyle/>
          <a:p>
            <a:pPr algn="l"/>
            <a:r>
              <a:rPr lang="en-US" sz="1800" dirty="0"/>
              <a:t>Adults who had a doctor’s office or clinic visit in the last 12 months whose health providers always asked them to describe how they will follow the instructions, by ethnicity and insurance status, 2017</a:t>
            </a:r>
          </a:p>
        </p:txBody>
      </p:sp>
      <p:graphicFrame>
        <p:nvGraphicFramePr>
          <p:cNvPr id="6" name="Content Placeholder 5" descr="Bar chart showing percent. &#10;Non-Hispanic White 23.7&#10;Non-Hispanic Black 36.3&#10;Hispanic 35.0&#10;">
            <a:extLst>
              <a:ext uri="{FF2B5EF4-FFF2-40B4-BE49-F238E27FC236}">
                <a16:creationId xmlns:a16="http://schemas.microsoft.com/office/drawing/2014/main" id="{8A79FFD3-43C6-4AF3-A1C6-9EE3D8518969}"/>
              </a:ext>
            </a:extLst>
          </p:cNvPr>
          <p:cNvGraphicFramePr>
            <a:graphicFrameLocks noGrp="1"/>
          </p:cNvGraphicFramePr>
          <p:nvPr>
            <p:ph idx="1"/>
            <p:extLst>
              <p:ext uri="{D42A27DB-BD31-4B8C-83A1-F6EECF244321}">
                <p14:modId xmlns:p14="http://schemas.microsoft.com/office/powerpoint/2010/main" val="4136191610"/>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6035040"/>
            <a:ext cx="8229600" cy="246221"/>
          </a:xfrm>
          <a:prstGeom prst="rect">
            <a:avLst/>
          </a:prstGeom>
          <a:noFill/>
        </p:spPr>
        <p:txBody>
          <a:bodyPr wrap="square" rtlCol="0">
            <a:spAutoFit/>
          </a:bodyPr>
          <a:lstStyle/>
          <a:p>
            <a:pPr lvl="0">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a:t>
            </a:r>
            <a:r>
              <a:rPr kumimoji="0" lang="en-US" sz="1000" b="0" i="0" u="none" strike="noStrike" kern="1200" cap="none" spc="0" normalizeH="0" noProof="0" dirty="0">
                <a:ln>
                  <a:noFill/>
                </a:ln>
                <a:effectLst/>
                <a:uLnTx/>
                <a:uFillTx/>
                <a:ea typeface="+mn-ea"/>
                <a:cs typeface="Arial" panose="020B0604020202020204" pitchFamily="34" charset="0"/>
              </a:rPr>
              <a:t> Medical Expenditure Panel Survey, </a:t>
            </a:r>
            <a:r>
              <a:rPr kumimoji="0" lang="en-US" sz="1000" b="0" i="0" u="none" strike="noStrike" kern="1200" cap="none" spc="0" normalizeH="0" baseline="0" noProof="0" dirty="0">
                <a:ln>
                  <a:noFill/>
                </a:ln>
                <a:effectLst/>
                <a:uLnTx/>
                <a:uFillTx/>
                <a:ea typeface="+mn-ea"/>
                <a:cs typeface="Arial" panose="020B0604020202020204" pitchFamily="34" charset="0"/>
              </a:rPr>
              <a:t>2017.</a:t>
            </a:r>
          </a:p>
        </p:txBody>
      </p:sp>
      <p:graphicFrame>
        <p:nvGraphicFramePr>
          <p:cNvPr id="7" name="Content Placeholder 5" descr="Bar chart showing percent&#10;Private Insurance 26.1&#10;Public Insurance 34.0&#10;">
            <a:extLst>
              <a:ext uri="{FF2B5EF4-FFF2-40B4-BE49-F238E27FC236}">
                <a16:creationId xmlns:a16="http://schemas.microsoft.com/office/drawing/2014/main" id="{8A79FFD3-43C6-4AF3-A1C6-9EE3D8518969}"/>
              </a:ext>
            </a:extLst>
          </p:cNvPr>
          <p:cNvGraphicFramePr>
            <a:graphicFrameLocks/>
          </p:cNvGraphicFramePr>
          <p:nvPr>
            <p:extLst>
              <p:ext uri="{D42A27DB-BD31-4B8C-83A1-F6EECF244321}">
                <p14:modId xmlns:p14="http://schemas.microsoft.com/office/powerpoint/2010/main" val="3837480847"/>
              </p:ext>
            </p:extLst>
          </p:nvPr>
        </p:nvGraphicFramePr>
        <p:xfrm>
          <a:off x="4572000" y="1463040"/>
          <a:ext cx="4114800" cy="420624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E79661CA-A400-4FDC-A80D-88AF5E44CE23}"/>
              </a:ext>
            </a:extLst>
          </p:cNvPr>
          <p:cNvSpPr>
            <a:spLocks noGrp="1"/>
          </p:cNvSpPr>
          <p:nvPr>
            <p:ph type="sldNum" sz="quarter" idx="10"/>
          </p:nvPr>
        </p:nvSpPr>
        <p:spPr/>
        <p:txBody>
          <a:bodyPr/>
          <a:lstStyle/>
          <a:p>
            <a:fld id="{85F5B7A5-34A7-4AB0-A34F-A4DF2002FA98}" type="slidenum">
              <a:rPr lang="en-US" smtClean="0"/>
              <a:t>103</a:t>
            </a:fld>
            <a:endParaRPr lang="en-US" dirty="0"/>
          </a:p>
        </p:txBody>
      </p:sp>
    </p:spTree>
    <p:extLst>
      <p:ext uri="{BB962C8B-B14F-4D97-AF65-F5344CB8AC3E}">
        <p14:creationId xmlns:p14="http://schemas.microsoft.com/office/powerpoint/2010/main" val="42253927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descr="Line graph showing percent. Key findings are in the text.">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4093117767"/>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669280"/>
            <a:ext cx="8001000" cy="553998"/>
          </a:xfrm>
          <a:prstGeom prst="rect">
            <a:avLst/>
          </a:prstGeom>
          <a:noFill/>
        </p:spPr>
        <p:txBody>
          <a:bodyPr wrap="square" rtlCol="0">
            <a:spAutoFit/>
          </a:bodyPr>
          <a:lstStyle/>
          <a:p>
            <a:pPr>
              <a:defRPr/>
            </a:pPr>
            <a:r>
              <a:rPr lang="en-US" sz="1000" b="1" dirty="0">
                <a:cs typeface="Arial" panose="020B0604020202020204" pitchFamily="34" charset="0"/>
              </a:rPr>
              <a:t>Key: </a:t>
            </a:r>
            <a:r>
              <a:rPr lang="en-US" sz="1000" dirty="0">
                <a:cs typeface="Arial" panose="020B0604020202020204" pitchFamily="34" charset="0"/>
              </a:rPr>
              <a:t>AI/AN = American Indian and Alaska Native, NHPI = Native Hawaiian or Pacific Islander.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Centers for Medicare &amp;</a:t>
            </a:r>
            <a:r>
              <a:rPr kumimoji="0" lang="en-US" sz="1000" b="0" i="0" u="none" strike="noStrike" kern="1200" cap="none" spc="0" normalizeH="0" noProof="0" dirty="0">
                <a:ln>
                  <a:noFill/>
                </a:ln>
                <a:effectLst/>
                <a:uLnTx/>
                <a:uFillTx/>
                <a:ea typeface="+mn-ea"/>
                <a:cs typeface="Arial" panose="020B0604020202020204" pitchFamily="34" charset="0"/>
              </a:rPr>
              <a:t> Medicaid Services, Home Health Care Consumer Assessment of Health</a:t>
            </a:r>
            <a:r>
              <a:rPr kumimoji="0" lang="en-US" sz="1000" b="0" i="0" u="none" strike="noStrike" kern="1200" cap="none" spc="0" normalizeH="0" noProof="0" dirty="0">
                <a:ln>
                  <a:noFill/>
                </a:ln>
                <a:solidFill>
                  <a:srgbClr val="0072C6"/>
                </a:solidFill>
                <a:effectLst/>
                <a:uLnTx/>
                <a:uFillTx/>
                <a:ea typeface="+mn-ea"/>
                <a:cs typeface="Arial" panose="020B0604020202020204" pitchFamily="34" charset="0"/>
              </a:rPr>
              <a:t>care</a:t>
            </a:r>
            <a:r>
              <a:rPr kumimoji="0" lang="en-US" sz="1000" b="0" i="0" u="none" strike="noStrike" kern="1200" cap="none" spc="0" normalizeH="0" noProof="0" dirty="0">
                <a:ln>
                  <a:noFill/>
                </a:ln>
                <a:effectLst/>
                <a:uLnTx/>
                <a:uFillTx/>
                <a:ea typeface="+mn-ea"/>
                <a:cs typeface="Arial" panose="020B0604020202020204" pitchFamily="34" charset="0"/>
              </a:rPr>
              <a:t> Providers and Systems, 2012</a:t>
            </a:r>
            <a:r>
              <a:rPr kumimoji="0" lang="en-US" sz="1000" b="0" i="0" u="none" strike="noStrike" kern="1200" cap="none" spc="0" normalizeH="0" baseline="0" noProof="0" dirty="0">
                <a:ln>
                  <a:noFill/>
                </a:ln>
                <a:effectLst/>
                <a:uLnTx/>
                <a:uFillTx/>
                <a:ea typeface="+mn-ea"/>
                <a:cs typeface="Arial" panose="020B0604020202020204" pitchFamily="34" charset="0"/>
              </a:rPr>
              <a:t>-2018.</a:t>
            </a:r>
          </a:p>
        </p:txBody>
      </p:sp>
      <p:sp>
        <p:nvSpPr>
          <p:cNvPr id="6" name="Title 5">
            <a:extLst>
              <a:ext uri="{FF2B5EF4-FFF2-40B4-BE49-F238E27FC236}">
                <a16:creationId xmlns:a16="http://schemas.microsoft.com/office/drawing/2014/main" id="{408B0C55-18B4-44D5-934F-1DED72E2897B}"/>
              </a:ext>
            </a:extLst>
          </p:cNvPr>
          <p:cNvSpPr>
            <a:spLocks noGrp="1"/>
          </p:cNvSpPr>
          <p:nvPr>
            <p:ph type="title"/>
          </p:nvPr>
        </p:nvSpPr>
        <p:spPr/>
        <p:txBody>
          <a:bodyPr>
            <a:normAutofit fontScale="90000"/>
          </a:bodyPr>
          <a:lstStyle/>
          <a:p>
            <a:r>
              <a:rPr lang="en-US" dirty="0"/>
              <a:t>Adults who reported that home health providers always explained things in a way that was easy to understand in the last 2 months of care, total and by race, 2012-2018</a:t>
            </a:r>
          </a:p>
        </p:txBody>
      </p:sp>
      <p:cxnSp>
        <p:nvCxnSpPr>
          <p:cNvPr id="4" name="Straight Connector 3"/>
          <p:cNvCxnSpPr/>
          <p:nvPr/>
        </p:nvCxnSpPr>
        <p:spPr>
          <a:xfrm>
            <a:off x="1371600" y="2819400"/>
            <a:ext cx="7239000" cy="0"/>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p:cNvSpPr txBox="1"/>
          <p:nvPr/>
        </p:nvSpPr>
        <p:spPr>
          <a:xfrm>
            <a:off x="3581400" y="2324663"/>
            <a:ext cx="2514600" cy="261610"/>
          </a:xfrm>
          <a:prstGeom prst="rect">
            <a:avLst/>
          </a:prstGeom>
          <a:solidFill>
            <a:schemeClr val="bg1"/>
          </a:solidFill>
          <a:ln>
            <a:solidFill>
              <a:schemeClr val="tx1"/>
            </a:solidFill>
          </a:ln>
        </p:spPr>
        <p:txBody>
          <a:bodyPr wrap="square" rtlCol="0">
            <a:spAutoFit/>
          </a:bodyPr>
          <a:lstStyle/>
          <a:p>
            <a:r>
              <a:rPr lang="en-US" sz="1100" dirty="0"/>
              <a:t>2015 Achievable</a:t>
            </a:r>
            <a:r>
              <a:rPr lang="en-US" sz="1100" dirty="0">
                <a:solidFill>
                  <a:srgbClr val="0072C6"/>
                </a:solidFill>
              </a:rPr>
              <a:t> </a:t>
            </a:r>
            <a:r>
              <a:rPr lang="en-US" sz="1100" dirty="0"/>
              <a:t>Benchmark: 86.8%</a:t>
            </a:r>
          </a:p>
        </p:txBody>
      </p:sp>
      <p:sp>
        <p:nvSpPr>
          <p:cNvPr id="8" name="Slide Number Placeholder 2">
            <a:extLst>
              <a:ext uri="{FF2B5EF4-FFF2-40B4-BE49-F238E27FC236}">
                <a16:creationId xmlns:a16="http://schemas.microsoft.com/office/drawing/2014/main" id="{E441A5A5-4333-4D3A-A8A9-51980563E136}"/>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104</a:t>
            </a:fld>
            <a:endParaRPr lang="en-US" sz="1200" dirty="0"/>
          </a:p>
        </p:txBody>
      </p:sp>
    </p:spTree>
    <p:extLst>
      <p:ext uri="{BB962C8B-B14F-4D97-AF65-F5344CB8AC3E}">
        <p14:creationId xmlns:p14="http://schemas.microsoft.com/office/powerpoint/2010/main" val="8218955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457200" y="0"/>
            <a:ext cx="7429500" cy="1191604"/>
          </a:xfrm>
        </p:spPr>
        <p:txBody>
          <a:bodyPr>
            <a:noAutofit/>
          </a:bodyPr>
          <a:lstStyle/>
          <a:p>
            <a:pPr lvl="0"/>
            <a:r>
              <a:rPr lang="en-US" sz="2000" dirty="0"/>
              <a:t>Adults who reported that home health providers always explained things in a way that was easy to understand in the last 2 months of care, by race, 2018</a:t>
            </a:r>
          </a:p>
        </p:txBody>
      </p:sp>
      <p:graphicFrame>
        <p:nvGraphicFramePr>
          <p:cNvPr id="6" name="Content Placeholder 5" descr="Bar chart showing percent and 2015 achievable benchmark fo 86.8%&#10;White 84.3&#10;Black 84.3&#10;AI/AN 81.1&#10;Asian 73.1&#10;NHPI 81.0&#10;">
            <a:extLst>
              <a:ext uri="{FF2B5EF4-FFF2-40B4-BE49-F238E27FC236}">
                <a16:creationId xmlns:a16="http://schemas.microsoft.com/office/drawing/2014/main" id="{8A79FFD3-43C6-4AF3-A1C6-9EE3D8518969}"/>
              </a:ext>
            </a:extLst>
          </p:cNvPr>
          <p:cNvGraphicFramePr>
            <a:graphicFrameLocks noGrp="1"/>
          </p:cNvGraphicFramePr>
          <p:nvPr>
            <p:ph idx="1"/>
            <p:extLst>
              <p:ext uri="{D42A27DB-BD31-4B8C-83A1-F6EECF244321}">
                <p14:modId xmlns:p14="http://schemas.microsoft.com/office/powerpoint/2010/main" val="2963709412"/>
              </p:ext>
            </p:extLst>
          </p:nvPr>
        </p:nvGraphicFramePr>
        <p:xfrm>
          <a:off x="457200" y="144780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760720"/>
            <a:ext cx="8229600" cy="553998"/>
          </a:xfrm>
          <a:prstGeom prst="rect">
            <a:avLst/>
          </a:prstGeom>
          <a:noFill/>
        </p:spPr>
        <p:txBody>
          <a:bodyPr wrap="square" rtlCol="0">
            <a:spAutoFit/>
          </a:bodyPr>
          <a:lstStyle/>
          <a:p>
            <a:pPr>
              <a:defRPr/>
            </a:pPr>
            <a:r>
              <a:rPr lang="en-US" sz="1000" b="1" dirty="0">
                <a:cs typeface="Arial" panose="020B0604020202020204" pitchFamily="34" charset="0"/>
              </a:rPr>
              <a:t>Key: </a:t>
            </a:r>
            <a:r>
              <a:rPr lang="en-US" sz="1000" dirty="0">
                <a:cs typeface="Arial" panose="020B0604020202020204" pitchFamily="34" charset="0"/>
              </a:rPr>
              <a:t>AI/AN = American Indian and Alaska Native, NHPI = Native Hawaiian or Pacific Islander.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Centers for Medicare &amp;</a:t>
            </a:r>
            <a:r>
              <a:rPr kumimoji="0" lang="en-US" sz="1000" b="0" i="0" u="none" strike="noStrike" kern="1200" cap="none" spc="0" normalizeH="0" noProof="0" dirty="0">
                <a:ln>
                  <a:noFill/>
                </a:ln>
                <a:effectLst/>
                <a:uLnTx/>
                <a:uFillTx/>
                <a:ea typeface="+mn-ea"/>
                <a:cs typeface="Arial" panose="020B0604020202020204" pitchFamily="34" charset="0"/>
              </a:rPr>
              <a:t> Medicaid Services, Home Health Care Consumer Assessment of Healthcare Providers and Systems, 2</a:t>
            </a:r>
            <a:r>
              <a:rPr kumimoji="0" lang="en-US" sz="1000" b="0" i="0" u="none" strike="noStrike" kern="1200" cap="none" spc="0" normalizeH="0" baseline="0" noProof="0" dirty="0">
                <a:ln>
                  <a:noFill/>
                </a:ln>
                <a:effectLst/>
                <a:uLnTx/>
                <a:uFillTx/>
                <a:ea typeface="+mn-ea"/>
                <a:cs typeface="Arial" panose="020B0604020202020204" pitchFamily="34" charset="0"/>
              </a:rPr>
              <a:t>018.</a:t>
            </a: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Note: </a:t>
            </a:r>
            <a:r>
              <a:rPr kumimoji="0" lang="en-US" sz="1000" b="0" i="0" u="none" strike="noStrike" kern="1200" cap="none" spc="0" normalizeH="0" baseline="0" noProof="0" dirty="0">
                <a:ln>
                  <a:noFill/>
                </a:ln>
                <a:effectLst/>
                <a:uLnTx/>
                <a:uFillTx/>
                <a:ea typeface="+mn-ea"/>
                <a:cs typeface="Arial" panose="020B0604020202020204" pitchFamily="34" charset="0"/>
              </a:rPr>
              <a:t>For this measure, lower percentages are better.</a:t>
            </a:r>
            <a:r>
              <a:rPr kumimoji="0" lang="en-US" sz="1000" b="0" i="0" u="none" strike="noStrike" kern="1200" cap="none" spc="0" normalizeH="0" noProof="0" dirty="0">
                <a:ln>
                  <a:noFill/>
                </a:ln>
                <a:effectLst/>
                <a:uLnTx/>
                <a:uFillTx/>
                <a:ea typeface="+mn-ea"/>
                <a:cs typeface="Arial" panose="020B0604020202020204" pitchFamily="34" charset="0"/>
              </a:rPr>
              <a:t> </a:t>
            </a:r>
            <a:endParaRPr kumimoji="0" lang="en-US" sz="1000" b="0" i="0" u="none" strike="sngStrike" kern="1200" cap="none" spc="0" normalizeH="0" baseline="0" noProof="0" dirty="0">
              <a:ln>
                <a:noFill/>
              </a:ln>
              <a:solidFill>
                <a:prstClr val="black"/>
              </a:solidFill>
              <a:effectLst/>
              <a:uLnTx/>
              <a:uFillTx/>
              <a:ea typeface="+mn-ea"/>
              <a:cs typeface="+mn-cs"/>
            </a:endParaRPr>
          </a:p>
        </p:txBody>
      </p:sp>
      <p:cxnSp>
        <p:nvCxnSpPr>
          <p:cNvPr id="7" name="Straight Connector 6"/>
          <p:cNvCxnSpPr/>
          <p:nvPr/>
        </p:nvCxnSpPr>
        <p:spPr>
          <a:xfrm>
            <a:off x="1383030" y="2093976"/>
            <a:ext cx="7132320" cy="0"/>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p:cNvSpPr txBox="1"/>
          <p:nvPr/>
        </p:nvSpPr>
        <p:spPr>
          <a:xfrm>
            <a:off x="3787140" y="1589169"/>
            <a:ext cx="2453640" cy="261610"/>
          </a:xfrm>
          <a:prstGeom prst="rect">
            <a:avLst/>
          </a:prstGeom>
          <a:solidFill>
            <a:schemeClr val="bg1"/>
          </a:solidFill>
          <a:ln>
            <a:solidFill>
              <a:schemeClr val="tx1"/>
            </a:solidFill>
          </a:ln>
        </p:spPr>
        <p:txBody>
          <a:bodyPr wrap="square" rtlCol="0">
            <a:spAutoFit/>
          </a:bodyPr>
          <a:lstStyle/>
          <a:p>
            <a:r>
              <a:rPr lang="en-US" sz="1100" dirty="0"/>
              <a:t>2015</a:t>
            </a:r>
            <a:r>
              <a:rPr lang="en-US" sz="1100" dirty="0">
                <a:solidFill>
                  <a:srgbClr val="0072C6"/>
                </a:solidFill>
              </a:rPr>
              <a:t> </a:t>
            </a:r>
            <a:r>
              <a:rPr lang="en-US" sz="1100" dirty="0"/>
              <a:t>Achievable Benchmark: 86.8%</a:t>
            </a:r>
          </a:p>
        </p:txBody>
      </p:sp>
      <p:sp>
        <p:nvSpPr>
          <p:cNvPr id="3" name="Slide Number Placeholder 2">
            <a:extLst>
              <a:ext uri="{FF2B5EF4-FFF2-40B4-BE49-F238E27FC236}">
                <a16:creationId xmlns:a16="http://schemas.microsoft.com/office/drawing/2014/main" id="{8EFB690B-C487-4480-A0A2-9F3125274ACA}"/>
              </a:ext>
            </a:extLst>
          </p:cNvPr>
          <p:cNvSpPr>
            <a:spLocks noGrp="1"/>
          </p:cNvSpPr>
          <p:nvPr>
            <p:ph type="sldNum" sz="quarter" idx="10"/>
          </p:nvPr>
        </p:nvSpPr>
        <p:spPr/>
        <p:txBody>
          <a:bodyPr/>
          <a:lstStyle/>
          <a:p>
            <a:fld id="{85F5B7A5-34A7-4AB0-A34F-A4DF2002FA98}" type="slidenum">
              <a:rPr lang="en-US" smtClean="0"/>
              <a:t>105</a:t>
            </a:fld>
            <a:endParaRPr lang="en-US" dirty="0"/>
          </a:p>
        </p:txBody>
      </p:sp>
    </p:spTree>
    <p:extLst>
      <p:ext uri="{BB962C8B-B14F-4D97-AF65-F5344CB8AC3E}">
        <p14:creationId xmlns:p14="http://schemas.microsoft.com/office/powerpoint/2010/main" val="31911914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29500" cy="1143000"/>
          </a:xfrm>
        </p:spPr>
        <p:txBody>
          <a:bodyPr>
            <a:noAutofit/>
          </a:bodyPr>
          <a:lstStyle/>
          <a:p>
            <a:r>
              <a:rPr lang="en-US" sz="2400" dirty="0"/>
              <a:t>Tools for Improving Patient Safety and Communication With Patients and Families</a:t>
            </a:r>
          </a:p>
        </p:txBody>
      </p:sp>
      <p:sp>
        <p:nvSpPr>
          <p:cNvPr id="3" name="Content Placeholder 2"/>
          <p:cNvSpPr>
            <a:spLocks noGrp="1"/>
          </p:cNvSpPr>
          <p:nvPr>
            <p:ph idx="1"/>
          </p:nvPr>
        </p:nvSpPr>
        <p:spPr>
          <a:xfrm>
            <a:off x="457200" y="1524000"/>
            <a:ext cx="8229600" cy="4114800"/>
          </a:xfrm>
        </p:spPr>
        <p:txBody>
          <a:bodyPr>
            <a:normAutofit fontScale="92500"/>
          </a:bodyPr>
          <a:lstStyle/>
          <a:p>
            <a:pPr lvl="0"/>
            <a:r>
              <a:rPr lang="en-US" dirty="0"/>
              <a:t>AHRQ patient engagement and health literacy tools support improved communication with patients and families. They include:</a:t>
            </a:r>
          </a:p>
          <a:p>
            <a:pPr lvl="1"/>
            <a:r>
              <a:rPr lang="en-US" dirty="0">
                <a:solidFill>
                  <a:srgbClr val="0000FF"/>
                </a:solidFill>
                <a:hlinkClick r:id="rId3">
                  <a:extLst>
                    <a:ext uri="{A12FA001-AC4F-418D-AE19-62706E023703}">
                      <ahyp:hlinkClr xmlns:ahyp="http://schemas.microsoft.com/office/drawing/2018/hyperlinkcolor" val="tx"/>
                    </a:ext>
                  </a:extLst>
                </a:hlinkClick>
              </a:rPr>
              <a:t>Tools for Engaging Patients and Families in Their Health Care</a:t>
            </a:r>
            <a:r>
              <a:rPr lang="en-US" dirty="0"/>
              <a:t>, which includes the Guide to Improving Patient Safety in Primary Care Settings by Engaging Patients and Families, featuring a teach-back intervention.</a:t>
            </a:r>
          </a:p>
          <a:p>
            <a:pPr lvl="1"/>
            <a:r>
              <a:rPr lang="en-US" dirty="0">
                <a:hlinkClick r:id="rId4"/>
              </a:rPr>
              <a:t>AHRQ’s health literacy microsite</a:t>
            </a:r>
            <a:r>
              <a:rPr lang="en-US" dirty="0"/>
              <a:t>, which includes improvement tools such as the AHRQ Health Literacy Universal Precautions Toolkit, designed to promote better understanding by all patients.</a:t>
            </a:r>
          </a:p>
        </p:txBody>
      </p:sp>
      <p:sp>
        <p:nvSpPr>
          <p:cNvPr id="4" name="Slide Number Placeholder 3">
            <a:extLst>
              <a:ext uri="{FF2B5EF4-FFF2-40B4-BE49-F238E27FC236}">
                <a16:creationId xmlns:a16="http://schemas.microsoft.com/office/drawing/2014/main" id="{988B5CF0-8B6A-474B-9A81-137534B90CDC}"/>
              </a:ext>
            </a:extLst>
          </p:cNvPr>
          <p:cNvSpPr>
            <a:spLocks noGrp="1"/>
          </p:cNvSpPr>
          <p:nvPr>
            <p:ph type="sldNum" sz="quarter" idx="10"/>
          </p:nvPr>
        </p:nvSpPr>
        <p:spPr/>
        <p:txBody>
          <a:bodyPr/>
          <a:lstStyle/>
          <a:p>
            <a:fld id="{85F5B7A5-34A7-4AB0-A34F-A4DF2002FA98}" type="slidenum">
              <a:rPr lang="en-US" smtClean="0"/>
              <a:t>106</a:t>
            </a:fld>
            <a:endParaRPr lang="en-US" dirty="0"/>
          </a:p>
        </p:txBody>
      </p:sp>
    </p:spTree>
    <p:extLst>
      <p:ext uri="{BB962C8B-B14F-4D97-AF65-F5344CB8AC3E}">
        <p14:creationId xmlns:p14="http://schemas.microsoft.com/office/powerpoint/2010/main" val="42143524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Safety Tools, Resources, and Programs Across Multiple Settings</a:t>
            </a:r>
          </a:p>
        </p:txBody>
      </p:sp>
      <p:sp>
        <p:nvSpPr>
          <p:cNvPr id="3" name="Content Placeholder 2"/>
          <p:cNvSpPr>
            <a:spLocks noGrp="1"/>
          </p:cNvSpPr>
          <p:nvPr>
            <p:ph idx="1"/>
          </p:nvPr>
        </p:nvSpPr>
        <p:spPr/>
        <p:txBody>
          <a:bodyPr>
            <a:normAutofit fontScale="92500" lnSpcReduction="10000"/>
          </a:bodyPr>
          <a:lstStyle/>
          <a:p>
            <a:r>
              <a:rPr lang="en-US" dirty="0"/>
              <a:t>Patient safety infrastructure varies by State and healthcare facility. </a:t>
            </a:r>
          </a:p>
          <a:p>
            <a:r>
              <a:rPr lang="en-US" dirty="0"/>
              <a:t>Patient safety and quality issues in ambulatory care settings and medical offices relative to safety culture are described in data from the:</a:t>
            </a:r>
          </a:p>
          <a:p>
            <a:pPr lvl="1"/>
            <a:r>
              <a:rPr lang="en-US" dirty="0"/>
              <a:t>AHRQ Ambulatory Surgery Center (ASC) Survey on Patient Safety Culture.</a:t>
            </a:r>
          </a:p>
          <a:p>
            <a:pPr lvl="1"/>
            <a:r>
              <a:rPr lang="en-US" dirty="0"/>
              <a:t>AHRQ Medical Office Survey on Patient Safety. </a:t>
            </a:r>
          </a:p>
          <a:p>
            <a:r>
              <a:rPr lang="en-US" dirty="0"/>
              <a:t>AHRQ implements the Patient Safety and Quality Improvement Act of 2005 except for the confidentiality and related enforcement provisions delegated to the Office for Civil Rights.</a:t>
            </a:r>
          </a:p>
        </p:txBody>
      </p:sp>
      <p:sp>
        <p:nvSpPr>
          <p:cNvPr id="4" name="Slide Number Placeholder 3">
            <a:extLst>
              <a:ext uri="{FF2B5EF4-FFF2-40B4-BE49-F238E27FC236}">
                <a16:creationId xmlns:a16="http://schemas.microsoft.com/office/drawing/2014/main" id="{0B67209C-E70A-4140-85AD-8B83F813DB70}"/>
              </a:ext>
            </a:extLst>
          </p:cNvPr>
          <p:cNvSpPr>
            <a:spLocks noGrp="1"/>
          </p:cNvSpPr>
          <p:nvPr>
            <p:ph type="sldNum" sz="quarter" idx="10"/>
          </p:nvPr>
        </p:nvSpPr>
        <p:spPr/>
        <p:txBody>
          <a:bodyPr/>
          <a:lstStyle/>
          <a:p>
            <a:fld id="{85F5B7A5-34A7-4AB0-A34F-A4DF2002FA98}" type="slidenum">
              <a:rPr lang="en-US" smtClean="0"/>
              <a:t>107</a:t>
            </a:fld>
            <a:endParaRPr lang="en-US" dirty="0"/>
          </a:p>
        </p:txBody>
      </p:sp>
    </p:spTree>
    <p:extLst>
      <p:ext uri="{BB962C8B-B14F-4D97-AF65-F5344CB8AC3E}">
        <p14:creationId xmlns:p14="http://schemas.microsoft.com/office/powerpoint/2010/main" val="21861403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113"/>
            <a:ext cx="7429500" cy="617884"/>
          </a:xfrm>
        </p:spPr>
        <p:txBody>
          <a:bodyPr>
            <a:noAutofit/>
          </a:bodyPr>
          <a:lstStyle/>
          <a:p>
            <a:r>
              <a:rPr lang="en-US" sz="2400" dirty="0"/>
              <a:t>Surveys on Patient Safety Culture™ (SOPS</a:t>
            </a:r>
            <a:r>
              <a:rPr lang="en-US" sz="2400" baseline="30000" dirty="0"/>
              <a:t>®</a:t>
            </a:r>
            <a:r>
              <a:rPr lang="en-US" sz="2400" dirty="0"/>
              <a:t>) Ambulatory Surgery Center Survey</a:t>
            </a:r>
          </a:p>
        </p:txBody>
      </p:sp>
      <p:sp>
        <p:nvSpPr>
          <p:cNvPr id="3" name="Content Placeholder 2"/>
          <p:cNvSpPr>
            <a:spLocks noGrp="1"/>
          </p:cNvSpPr>
          <p:nvPr>
            <p:ph idx="1"/>
          </p:nvPr>
        </p:nvSpPr>
        <p:spPr>
          <a:xfrm>
            <a:off x="457200" y="1447800"/>
            <a:ext cx="8229600" cy="4525963"/>
          </a:xfrm>
        </p:spPr>
        <p:txBody>
          <a:bodyPr>
            <a:normAutofit fontScale="92500"/>
          </a:bodyPr>
          <a:lstStyle/>
          <a:p>
            <a:r>
              <a:rPr lang="en-US" dirty="0"/>
              <a:t>Data source: AHRQ 2020 SOPS Ambulatory Surgery Center (ASC) Database </a:t>
            </a:r>
          </a:p>
          <a:p>
            <a:pPr lvl="1"/>
            <a:r>
              <a:rPr lang="en-US" dirty="0"/>
              <a:t>Includes responses from 10,527 respondents representing 282 ACSs.</a:t>
            </a:r>
          </a:p>
          <a:p>
            <a:pPr lvl="1"/>
            <a:r>
              <a:rPr lang="en-US" dirty="0"/>
              <a:t>Self-selected and self-reporting sample of U.S. ASCs, representing less than 5% of all ASCs in the United States. </a:t>
            </a:r>
          </a:p>
          <a:p>
            <a:r>
              <a:rPr lang="en-US" dirty="0"/>
              <a:t>Results provided for:</a:t>
            </a:r>
          </a:p>
          <a:p>
            <a:pPr lvl="1"/>
            <a:r>
              <a:rPr lang="en-US" dirty="0"/>
              <a:t>Patient safety culture composite measures, composite measure average.</a:t>
            </a:r>
          </a:p>
          <a:p>
            <a:pPr lvl="1"/>
            <a:r>
              <a:rPr lang="en-US" dirty="0"/>
              <a:t>Overall rating on patient safety by composite measure average quartile.</a:t>
            </a:r>
          </a:p>
        </p:txBody>
      </p:sp>
      <p:sp>
        <p:nvSpPr>
          <p:cNvPr id="4" name="Slide Number Placeholder 3">
            <a:extLst>
              <a:ext uri="{FF2B5EF4-FFF2-40B4-BE49-F238E27FC236}">
                <a16:creationId xmlns:a16="http://schemas.microsoft.com/office/drawing/2014/main" id="{B92CC4C4-4E8C-4763-963E-C0406CD2AEB1}"/>
              </a:ext>
            </a:extLst>
          </p:cNvPr>
          <p:cNvSpPr>
            <a:spLocks noGrp="1"/>
          </p:cNvSpPr>
          <p:nvPr>
            <p:ph type="sldNum" sz="quarter" idx="10"/>
          </p:nvPr>
        </p:nvSpPr>
        <p:spPr/>
        <p:txBody>
          <a:bodyPr/>
          <a:lstStyle/>
          <a:p>
            <a:fld id="{85F5B7A5-34A7-4AB0-A34F-A4DF2002FA98}" type="slidenum">
              <a:rPr lang="en-US" smtClean="0"/>
              <a:t>108</a:t>
            </a:fld>
            <a:endParaRPr lang="en-US" dirty="0"/>
          </a:p>
        </p:txBody>
      </p:sp>
    </p:spTree>
    <p:extLst>
      <p:ext uri="{BB962C8B-B14F-4D97-AF65-F5344CB8AC3E}">
        <p14:creationId xmlns:p14="http://schemas.microsoft.com/office/powerpoint/2010/main" val="6241112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Ambulatory Surgery Center Survey on Patient Safety Culture Results, 2020</a:t>
            </a:r>
          </a:p>
        </p:txBody>
      </p:sp>
      <p:sp>
        <p:nvSpPr>
          <p:cNvPr id="1027" name="Text Box 3"/>
          <p:cNvSpPr txBox="1">
            <a:spLocks noChangeArrowheads="1"/>
          </p:cNvSpPr>
          <p:nvPr/>
        </p:nvSpPr>
        <p:spPr bwMode="auto">
          <a:xfrm>
            <a:off x="457200" y="5852160"/>
            <a:ext cx="8229600" cy="86177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cs typeface="Arial" pitchFamily="34" charset="0"/>
              </a:rPr>
              <a:t>Source: </a:t>
            </a:r>
            <a:r>
              <a:rPr lang="en-US" sz="1000" dirty="0">
                <a:cs typeface="Arial" pitchFamily="34" charset="0"/>
              </a:rPr>
              <a:t>AHRQ Ambulatory Surgery Center Survey on Patient Safety Culture 2020 User Database Report (</a:t>
            </a:r>
            <a:r>
              <a:rPr lang="en-US" sz="1000" dirty="0">
                <a:cs typeface="Arial" pitchFamily="34" charset="0"/>
                <a:hlinkClick r:id="rId3"/>
              </a:rPr>
              <a:t>https://www.ahrq.gov/sops/databases/asc/index.html</a:t>
            </a:r>
            <a:r>
              <a:rPr lang="en-US" sz="1000" dirty="0">
                <a:cs typeface="Arial" pitchFamily="34" charset="0"/>
              </a:rPr>
              <a:t>). Respondents completed the survey between August 2014 and July 2019. </a:t>
            </a:r>
          </a:p>
          <a:p>
            <a:pPr fontAlgn="base">
              <a:spcBef>
                <a:spcPct val="0"/>
              </a:spcBef>
            </a:pPr>
            <a:r>
              <a:rPr lang="en-US" sz="1000" b="1" dirty="0">
                <a:cs typeface="Arial" pitchFamily="34" charset="0"/>
              </a:rPr>
              <a:t>Note:</a:t>
            </a:r>
            <a:r>
              <a:rPr lang="en-US" sz="1000" dirty="0">
                <a:cs typeface="Arial" pitchFamily="34" charset="0"/>
              </a:rPr>
              <a:t> For these measures, higher average percent positive is better. The sum of each category does not equal 100% because the slide does not show data for the average percent neutral (n=282 ambulatory surgery centers). This measure is not included in the summary analysis in slides 12-21. This measure is not included in the summary analysis in slides 12-21.</a:t>
            </a:r>
          </a:p>
        </p:txBody>
      </p:sp>
      <p:graphicFrame>
        <p:nvGraphicFramePr>
          <p:cNvPr id="7" name="Chart 6" descr="Bar chart showing average percent positive and average percent negative response&#10;Composite Measure Average, Positive, 85%, Negative, 5%&#10;Staffing, Work Pressure, and Pace, Positive, 74%, Negative, 6%&#10;Staff Training, Positive, 80%, Negative, 8%&#10;Response to Mistakes, Positive, 83%, Negative, 6%&#10;Teamwork, Positive, 87%, Negative, 6%&#10;Communication Openness, Positive, 87%, Negative, 4%&#10;Management Support for Patient Safety, Positive, 89%, Negative, 3%&#10;Communication About Patient Information, Positive, 89%, Negative, 3%&#10;Organizational Learning - Continuous Improvement, Positive, 92%, Negative, 2%&#10;"/>
          <p:cNvGraphicFramePr/>
          <p:nvPr>
            <p:extLst>
              <p:ext uri="{D42A27DB-BD31-4B8C-83A1-F6EECF244321}">
                <p14:modId xmlns:p14="http://schemas.microsoft.com/office/powerpoint/2010/main" val="3783802302"/>
              </p:ext>
            </p:extLst>
          </p:nvPr>
        </p:nvGraphicFramePr>
        <p:xfrm>
          <a:off x="411480" y="1283693"/>
          <a:ext cx="8321040" cy="438912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9BBBE6C4-FED8-4615-BBF1-42CFA1574867}"/>
              </a:ext>
            </a:extLst>
          </p:cNvPr>
          <p:cNvSpPr>
            <a:spLocks noGrp="1"/>
          </p:cNvSpPr>
          <p:nvPr>
            <p:ph type="sldNum" sz="quarter" idx="10"/>
          </p:nvPr>
        </p:nvSpPr>
        <p:spPr/>
        <p:txBody>
          <a:bodyPr/>
          <a:lstStyle/>
          <a:p>
            <a:fld id="{85F5B7A5-34A7-4AB0-A34F-A4DF2002FA98}" type="slidenum">
              <a:rPr lang="en-US" smtClean="0"/>
              <a:t>109</a:t>
            </a:fld>
            <a:endParaRPr lang="en-US" dirty="0"/>
          </a:p>
        </p:txBody>
      </p:sp>
    </p:spTree>
    <p:extLst>
      <p:ext uri="{BB962C8B-B14F-4D97-AF65-F5344CB8AC3E}">
        <p14:creationId xmlns:p14="http://schemas.microsoft.com/office/powerpoint/2010/main" val="80807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Sources</a:t>
            </a:r>
          </a:p>
        </p:txBody>
      </p:sp>
      <p:sp>
        <p:nvSpPr>
          <p:cNvPr id="5" name="Content Placeholder 4">
            <a:extLst>
              <a:ext uri="{FF2B5EF4-FFF2-40B4-BE49-F238E27FC236}">
                <a16:creationId xmlns:a16="http://schemas.microsoft.com/office/drawing/2014/main" id="{0B6124ED-89E2-445A-998D-484156FE027B}"/>
              </a:ext>
            </a:extLst>
          </p:cNvPr>
          <p:cNvSpPr>
            <a:spLocks noGrp="1"/>
          </p:cNvSpPr>
          <p:nvPr>
            <p:ph idx="1"/>
          </p:nvPr>
        </p:nvSpPr>
        <p:spPr/>
        <p:txBody>
          <a:bodyPr>
            <a:normAutofit lnSpcReduction="10000"/>
          </a:bodyPr>
          <a:lstStyle/>
          <a:p>
            <a:r>
              <a:rPr lang="en-US" sz="1800" dirty="0"/>
              <a:t>Agency for Healthcare Research and Quality (AHRQ):</a:t>
            </a:r>
          </a:p>
          <a:p>
            <a:pPr lvl="1"/>
            <a:r>
              <a:rPr lang="en-US" sz="1800" dirty="0"/>
              <a:t>Healthcare Cost and Utilization Project (HCUP)</a:t>
            </a:r>
          </a:p>
          <a:p>
            <a:pPr lvl="1"/>
            <a:r>
              <a:rPr lang="en-US" sz="1800" dirty="0"/>
              <a:t>Medical Expenditure Panel Survey (MEPS)</a:t>
            </a:r>
          </a:p>
          <a:p>
            <a:pPr lvl="1"/>
            <a:r>
              <a:rPr lang="en-US" sz="1800" dirty="0"/>
              <a:t>Medicare Patient Safety Monitoring System (MPSMS)</a:t>
            </a:r>
          </a:p>
          <a:p>
            <a:r>
              <a:rPr lang="en-US" sz="1800" dirty="0"/>
              <a:t>Centers for Disease Control and Prevention (CDC):</a:t>
            </a:r>
          </a:p>
          <a:p>
            <a:pPr lvl="1"/>
            <a:r>
              <a:rPr lang="en-US" sz="1800" dirty="0">
                <a:cs typeface="Arial" panose="020B0604020202020204" pitchFamily="34" charset="0"/>
              </a:rPr>
              <a:t>National Vital Statistics System – Natality (NVSS-N)</a:t>
            </a:r>
            <a:endParaRPr lang="en-US" sz="1800" dirty="0"/>
          </a:p>
          <a:p>
            <a:r>
              <a:rPr lang="en-US" sz="1800" dirty="0"/>
              <a:t>Centers for Medicare &amp; Medicaid Services (CMS):</a:t>
            </a:r>
          </a:p>
          <a:p>
            <a:pPr lvl="1"/>
            <a:r>
              <a:rPr lang="en-US" sz="1800" dirty="0"/>
              <a:t>Home Health Care Consumer Assessment of Healthcare Providers and Systems (HHCAHPS)</a:t>
            </a:r>
          </a:p>
          <a:p>
            <a:pPr lvl="1"/>
            <a:r>
              <a:rPr lang="en-US" sz="1800" dirty="0"/>
              <a:t>Hospital Consumer Assessment of Healthcare Providers and Systems (HCAHPS)</a:t>
            </a:r>
          </a:p>
          <a:p>
            <a:pPr lvl="1"/>
            <a:r>
              <a:rPr lang="en-US" sz="1800" dirty="0"/>
              <a:t>Hospital Inpatient Quality Reporting (HIQR) (formerly the Quality Improvement Organization) </a:t>
            </a:r>
          </a:p>
          <a:p>
            <a:pPr lvl="1"/>
            <a:r>
              <a:rPr lang="en-US" sz="1800" dirty="0"/>
              <a:t>Outcome and Assessment Information Set (OASIS)</a:t>
            </a:r>
          </a:p>
          <a:p>
            <a:pPr lvl="1"/>
            <a:r>
              <a:rPr lang="en-US" sz="1800" dirty="0"/>
              <a:t>Minimum Data Set (MDS)</a:t>
            </a:r>
            <a:endParaRPr lang="en-US" dirty="0"/>
          </a:p>
        </p:txBody>
      </p:sp>
      <p:sp>
        <p:nvSpPr>
          <p:cNvPr id="3" name="Slide Number Placeholder 2">
            <a:extLst>
              <a:ext uri="{FF2B5EF4-FFF2-40B4-BE49-F238E27FC236}">
                <a16:creationId xmlns:a16="http://schemas.microsoft.com/office/drawing/2014/main" id="{8F01B887-291B-4DD9-8979-BC7BB1098DAF}"/>
              </a:ext>
            </a:extLst>
          </p:cNvPr>
          <p:cNvSpPr>
            <a:spLocks noGrp="1"/>
          </p:cNvSpPr>
          <p:nvPr>
            <p:ph type="sldNum" sz="quarter" idx="10"/>
          </p:nvPr>
        </p:nvSpPr>
        <p:spPr/>
        <p:txBody>
          <a:bodyPr/>
          <a:lstStyle/>
          <a:p>
            <a:fld id="{85F5B7A5-34A7-4AB0-A34F-A4DF2002FA98}" type="slidenum">
              <a:rPr lang="en-US" smtClean="0"/>
              <a:t>11</a:t>
            </a:fld>
            <a:endParaRPr lang="en-US" dirty="0"/>
          </a:p>
        </p:txBody>
      </p:sp>
    </p:spTree>
    <p:extLst>
      <p:ext uri="{BB962C8B-B14F-4D97-AF65-F5344CB8AC3E}">
        <p14:creationId xmlns:p14="http://schemas.microsoft.com/office/powerpoint/2010/main" val="26096927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61"/>
            <a:ext cx="7429500" cy="1018639"/>
          </a:xfrm>
        </p:spPr>
        <p:txBody>
          <a:bodyPr>
            <a:noAutofit/>
          </a:bodyPr>
          <a:lstStyle/>
          <a:p>
            <a:r>
              <a:rPr lang="en-US" sz="2000" dirty="0"/>
              <a:t>Ambulatory Surgery Center Survey on Patient Safety Culture Results: Overall “Excellent” or “Very Good” rating, patient safety culture quartile, 2020</a:t>
            </a:r>
          </a:p>
        </p:txBody>
      </p:sp>
      <p:graphicFrame>
        <p:nvGraphicFramePr>
          <p:cNvPr id="6" name="Content Placeholder 5" descr="Bar chart showing average percent positive response&#10;PSC Quartile 1 (Bottom) 72%&#10;PSC Quartile 2 84%&#10;PSC Quartile 3 91%&#10;&quot;PSC Quartile 4 &#10;(Top)&quot; 96%&#10;"/>
          <p:cNvGraphicFramePr>
            <a:graphicFrameLocks noGrp="1"/>
          </p:cNvGraphicFramePr>
          <p:nvPr>
            <p:ph idx="1"/>
            <p:extLst>
              <p:ext uri="{D42A27DB-BD31-4B8C-83A1-F6EECF244321}">
                <p14:modId xmlns:p14="http://schemas.microsoft.com/office/powerpoint/2010/main" val="561189367"/>
              </p:ext>
            </p:extLst>
          </p:nvPr>
        </p:nvGraphicFramePr>
        <p:xfrm>
          <a:off x="457200" y="1463675"/>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5394960"/>
            <a:ext cx="8058150" cy="1323439"/>
          </a:xfrm>
          <a:prstGeom prst="rect">
            <a:avLst/>
          </a:prstGeom>
          <a:noFill/>
        </p:spPr>
        <p:txBody>
          <a:bodyPr wrap="square" rtlCol="0">
            <a:spAutoFit/>
          </a:bodyPr>
          <a:lstStyle/>
          <a:p>
            <a:pPr marL="0" lvl="1">
              <a:defRPr/>
            </a:pPr>
            <a:r>
              <a:rPr lang="en-US" sz="1000" b="1" dirty="0">
                <a:cs typeface="Arial" panose="020B0604020202020204" pitchFamily="34" charset="0"/>
              </a:rPr>
              <a:t>Key</a:t>
            </a:r>
            <a:r>
              <a:rPr lang="en-US" sz="1000" dirty="0">
                <a:cs typeface="Arial" panose="020B0604020202020204" pitchFamily="34" charset="0"/>
              </a:rPr>
              <a:t>: PSC = Patient Safety Culture. An ambulatory surgery center’s patient safety culture score is the average of the percent positive scores across all 8 composite measures in the Ambulatory Surgery Center Survey on Patient Safety Culture. The range of patient safety culture scores by quartile are: 33% - &lt;81% for quartile 1; 81% - &lt;86% for quartile 2; 86% - &lt;90% for quartile 3; and 90% - 99% for quartile 4. </a:t>
            </a:r>
          </a:p>
          <a:p>
            <a:r>
              <a:rPr lang="en-US" sz="1000" b="1" dirty="0">
                <a:cs typeface="Arial" panose="020B0604020202020204" pitchFamily="34" charset="0"/>
              </a:rPr>
              <a:t>Source: </a:t>
            </a:r>
            <a:r>
              <a:rPr lang="en-US" sz="1000" dirty="0">
                <a:cs typeface="Arial" panose="020B0604020202020204" pitchFamily="34" charset="0"/>
              </a:rPr>
              <a:t>Westat analysis of the AHRQ 2020 Ambulatory Surgery Center Survey on Patient Safety Culture Database. Respondents completed the survey between August 2014 and July 2019. </a:t>
            </a:r>
          </a:p>
          <a:p>
            <a:r>
              <a:rPr lang="en-US" sz="1000" b="1" dirty="0">
                <a:cs typeface="Arial" panose="020B0604020202020204" pitchFamily="34" charset="0"/>
              </a:rPr>
              <a:t>Note: </a:t>
            </a:r>
            <a:r>
              <a:rPr lang="en-US" sz="1000" dirty="0">
                <a:cs typeface="Arial" panose="020B0604020202020204" pitchFamily="34" charset="0"/>
              </a:rPr>
              <a:t>Ambulatory surgery center providers and staff were asked how they would rate their ambulatory surgery center on patient safety. Response categories include “Poor,” “Fair,” “Good,” “Very good,” and “Excellent.” Ambulatory surgery centers without responses for all survey composite measures were excluded. This measure is not included in the summary analysis in slides 12-21.</a:t>
            </a:r>
          </a:p>
        </p:txBody>
      </p:sp>
      <p:sp>
        <p:nvSpPr>
          <p:cNvPr id="3" name="Slide Number Placeholder 2">
            <a:extLst>
              <a:ext uri="{FF2B5EF4-FFF2-40B4-BE49-F238E27FC236}">
                <a16:creationId xmlns:a16="http://schemas.microsoft.com/office/drawing/2014/main" id="{0EDC0F79-1076-435F-86EA-42A9E0D806FE}"/>
              </a:ext>
            </a:extLst>
          </p:cNvPr>
          <p:cNvSpPr>
            <a:spLocks noGrp="1"/>
          </p:cNvSpPr>
          <p:nvPr>
            <p:ph type="sldNum" sz="quarter" idx="10"/>
          </p:nvPr>
        </p:nvSpPr>
        <p:spPr/>
        <p:txBody>
          <a:bodyPr/>
          <a:lstStyle/>
          <a:p>
            <a:fld id="{85F5B7A5-34A7-4AB0-A34F-A4DF2002FA98}" type="slidenum">
              <a:rPr lang="en-US" smtClean="0"/>
              <a:t>110</a:t>
            </a:fld>
            <a:endParaRPr lang="en-US" dirty="0"/>
          </a:p>
        </p:txBody>
      </p:sp>
    </p:spTree>
    <p:extLst>
      <p:ext uri="{BB962C8B-B14F-4D97-AF65-F5344CB8AC3E}">
        <p14:creationId xmlns:p14="http://schemas.microsoft.com/office/powerpoint/2010/main" val="18793720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Surveys on Patient Safety Culture™ (SOPS</a:t>
            </a:r>
            <a:r>
              <a:rPr lang="en-US" baseline="30000" dirty="0"/>
              <a:t>®</a:t>
            </a:r>
            <a:r>
              <a:rPr lang="en-US" dirty="0"/>
              <a:t>) Medical Office Survey</a:t>
            </a:r>
          </a:p>
        </p:txBody>
      </p:sp>
      <p:sp>
        <p:nvSpPr>
          <p:cNvPr id="3" name="Content Placeholder 2"/>
          <p:cNvSpPr>
            <a:spLocks noGrp="1"/>
          </p:cNvSpPr>
          <p:nvPr>
            <p:ph idx="1"/>
          </p:nvPr>
        </p:nvSpPr>
        <p:spPr/>
        <p:txBody>
          <a:bodyPr>
            <a:normAutofit fontScale="92500"/>
          </a:bodyPr>
          <a:lstStyle/>
          <a:p>
            <a:r>
              <a:rPr lang="en-US" dirty="0"/>
              <a:t>Data source: AHRQ 2020 SOPS Medical Office Database </a:t>
            </a:r>
          </a:p>
          <a:p>
            <a:pPr lvl="1"/>
            <a:r>
              <a:rPr lang="en-US" dirty="0"/>
              <a:t>Includes responses from 18,396 respondents representing 1,475 medical offices.</a:t>
            </a:r>
          </a:p>
          <a:p>
            <a:pPr lvl="1"/>
            <a:r>
              <a:rPr lang="en-US" dirty="0"/>
              <a:t>Self-selected sample of US medical offices, representing less than 1% of all medical offices in the United States.</a:t>
            </a:r>
          </a:p>
          <a:p>
            <a:r>
              <a:rPr lang="en-US" dirty="0"/>
              <a:t>Results provided for:</a:t>
            </a:r>
          </a:p>
          <a:p>
            <a:pPr lvl="1"/>
            <a:r>
              <a:rPr lang="en-US" dirty="0"/>
              <a:t>Patient safety culture composite measures, composite measure average.</a:t>
            </a:r>
          </a:p>
          <a:p>
            <a:pPr lvl="1"/>
            <a:r>
              <a:rPr lang="en-US" dirty="0"/>
              <a:t>Overall rating on patient safety by composite measure </a:t>
            </a:r>
            <a:r>
              <a:rPr lang="en-US"/>
              <a:t>average quartile.</a:t>
            </a:r>
            <a:endParaRPr lang="en-US" dirty="0"/>
          </a:p>
        </p:txBody>
      </p:sp>
      <p:sp>
        <p:nvSpPr>
          <p:cNvPr id="4" name="Slide Number Placeholder 3">
            <a:extLst>
              <a:ext uri="{FF2B5EF4-FFF2-40B4-BE49-F238E27FC236}">
                <a16:creationId xmlns:a16="http://schemas.microsoft.com/office/drawing/2014/main" id="{912BDFCD-E8B6-401F-A03E-84E62BB62D73}"/>
              </a:ext>
            </a:extLst>
          </p:cNvPr>
          <p:cNvSpPr>
            <a:spLocks noGrp="1"/>
          </p:cNvSpPr>
          <p:nvPr>
            <p:ph type="sldNum" sz="quarter" idx="10"/>
          </p:nvPr>
        </p:nvSpPr>
        <p:spPr/>
        <p:txBody>
          <a:bodyPr/>
          <a:lstStyle/>
          <a:p>
            <a:fld id="{85F5B7A5-34A7-4AB0-A34F-A4DF2002FA98}" type="slidenum">
              <a:rPr lang="en-US" smtClean="0"/>
              <a:t>111</a:t>
            </a:fld>
            <a:endParaRPr lang="en-US" dirty="0"/>
          </a:p>
        </p:txBody>
      </p:sp>
    </p:spTree>
    <p:extLst>
      <p:ext uri="{BB962C8B-B14F-4D97-AF65-F5344CB8AC3E}">
        <p14:creationId xmlns:p14="http://schemas.microsoft.com/office/powerpoint/2010/main" val="13628274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Offices in the SOPS Medical Office Database</a:t>
            </a:r>
          </a:p>
        </p:txBody>
      </p:sp>
      <p:sp>
        <p:nvSpPr>
          <p:cNvPr id="3" name="Content Placeholder 2"/>
          <p:cNvSpPr>
            <a:spLocks noGrp="1"/>
          </p:cNvSpPr>
          <p:nvPr>
            <p:ph idx="1"/>
          </p:nvPr>
        </p:nvSpPr>
        <p:spPr/>
        <p:txBody>
          <a:bodyPr/>
          <a:lstStyle/>
          <a:p>
            <a:r>
              <a:rPr lang="en-US" dirty="0"/>
              <a:t>A medical office is an outpatient facility in a specific location.</a:t>
            </a:r>
          </a:p>
          <a:p>
            <a:r>
              <a:rPr lang="en-US" dirty="0"/>
              <a:t>If there are multiple providers in a single medical office, providers share administrative and clinical support staff.</a:t>
            </a:r>
          </a:p>
          <a:p>
            <a:r>
              <a:rPr lang="en-US" dirty="0"/>
              <a:t>Each medical office located in a building containing multiple medical offices is considered a separate medical office.</a:t>
            </a:r>
          </a:p>
          <a:p>
            <a:endParaRPr lang="en-US" dirty="0"/>
          </a:p>
        </p:txBody>
      </p:sp>
      <p:sp>
        <p:nvSpPr>
          <p:cNvPr id="4" name="Slide Number Placeholder 3">
            <a:extLst>
              <a:ext uri="{FF2B5EF4-FFF2-40B4-BE49-F238E27FC236}">
                <a16:creationId xmlns:a16="http://schemas.microsoft.com/office/drawing/2014/main" id="{80D311BC-81CA-4534-9C2F-29B99103FE26}"/>
              </a:ext>
            </a:extLst>
          </p:cNvPr>
          <p:cNvSpPr>
            <a:spLocks noGrp="1"/>
          </p:cNvSpPr>
          <p:nvPr>
            <p:ph type="sldNum" sz="quarter" idx="10"/>
          </p:nvPr>
        </p:nvSpPr>
        <p:spPr/>
        <p:txBody>
          <a:bodyPr/>
          <a:lstStyle/>
          <a:p>
            <a:fld id="{85F5B7A5-34A7-4AB0-A34F-A4DF2002FA98}" type="slidenum">
              <a:rPr lang="en-US" smtClean="0"/>
              <a:t>112</a:t>
            </a:fld>
            <a:endParaRPr lang="en-US" dirty="0"/>
          </a:p>
        </p:txBody>
      </p:sp>
    </p:spTree>
    <p:extLst>
      <p:ext uri="{BB962C8B-B14F-4D97-AF65-F5344CB8AC3E}">
        <p14:creationId xmlns:p14="http://schemas.microsoft.com/office/powerpoint/2010/main" val="30997281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a:t>Medical Office Survey on Patient Safety Culture Results, 2020</a:t>
            </a:r>
          </a:p>
        </p:txBody>
      </p:sp>
      <p:sp>
        <p:nvSpPr>
          <p:cNvPr id="1027" name="Text Box 3"/>
          <p:cNvSpPr txBox="1">
            <a:spLocks noChangeArrowheads="1"/>
          </p:cNvSpPr>
          <p:nvPr/>
        </p:nvSpPr>
        <p:spPr bwMode="auto">
          <a:xfrm>
            <a:off x="457200" y="5669280"/>
            <a:ext cx="8229600" cy="86177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cs typeface="Arial" pitchFamily="34" charset="0"/>
              </a:rPr>
              <a:t>Source: </a:t>
            </a:r>
            <a:r>
              <a:rPr lang="en-US" sz="1000" dirty="0">
                <a:cs typeface="Arial" pitchFamily="34" charset="0"/>
              </a:rPr>
              <a:t>AHRQ Medical Office Survey on Patient Safety Culture 2020 User Database Report (</a:t>
            </a:r>
            <a:r>
              <a:rPr lang="en-US" sz="1000" dirty="0">
                <a:cs typeface="Arial" pitchFamily="34" charset="0"/>
                <a:hlinkClick r:id="rId3"/>
              </a:rPr>
              <a:t>https://www.ahrq.gov/sops/databases/medical-office/index.html</a:t>
            </a:r>
            <a:r>
              <a:rPr lang="en-US" sz="1000" dirty="0">
                <a:cs typeface="Arial" pitchFamily="34" charset="0"/>
              </a:rPr>
              <a:t>). Respondents completed the survey between December 2017 and October 2019. </a:t>
            </a:r>
          </a:p>
          <a:p>
            <a:pPr fontAlgn="base">
              <a:spcBef>
                <a:spcPct val="0"/>
              </a:spcBef>
            </a:pPr>
            <a:r>
              <a:rPr lang="en-US" sz="1000" b="1" dirty="0">
                <a:cs typeface="Arial" pitchFamily="34" charset="0"/>
              </a:rPr>
              <a:t>Note:</a:t>
            </a:r>
            <a:r>
              <a:rPr lang="en-US" sz="1000" dirty="0">
                <a:cs typeface="Arial" pitchFamily="34" charset="0"/>
              </a:rPr>
              <a:t> For these measures, higher average percent positive is better. The sum of each category does not equal 100% because the slide does n</a:t>
            </a:r>
            <a:r>
              <a:rPr lang="en-US" sz="1000" dirty="0"/>
              <a:t>ot show data for the average percent neutral. </a:t>
            </a:r>
            <a:r>
              <a:rPr lang="en-US" sz="1000" dirty="0">
                <a:cs typeface="Arial" pitchFamily="34" charset="0"/>
              </a:rPr>
              <a:t>(n=1,475 medical offices); Average percent negative percentages ≤5% are shifted to the right of the chart. This measure is not included in the summary analysis in slides 12-21.</a:t>
            </a:r>
          </a:p>
        </p:txBody>
      </p:sp>
      <p:graphicFrame>
        <p:nvGraphicFramePr>
          <p:cNvPr id="7" name="Chart 6" descr="Bar chart showing average percent positive and average percent negative response&#10;Composite Measure Average, Positive, 74%, Negative, 12%&#10;Work Pressure and Pace, Positive, 49%, Negative, 30%&#10;Owner/Managing Partner/Leadership Support for Patient Safety, Positive, 69%, Negative, 15%&#10;Office Processes and Standardization, Positive, 70%, Negative, 15%&#10;Communication Openness, Positive, 72%, Negative, 9%&#10;Communication About Error, Positive, 74%, Negative, 9%&#10;Staff Training, Positive, 75%, Negative, 11%&#10;Overall Perceptions of Patient Safety  and Quality, Positive, 80%, Negative, 8%&#10;Organizational Learning, Positive, 81%, Negative, 7%&#10;Teamwork, Positive, 86%, Negative, 7%&#10;Patient Care Tracking/Followup, Positive, 88%, Negative, 4%&#10;">
            <a:extLst>
              <a:ext uri="{FF2B5EF4-FFF2-40B4-BE49-F238E27FC236}">
                <a16:creationId xmlns:a16="http://schemas.microsoft.com/office/drawing/2014/main" id="{1E603194-9759-4097-BF00-A851F096FFB2}"/>
              </a:ext>
            </a:extLst>
          </p:cNvPr>
          <p:cNvGraphicFramePr>
            <a:graphicFrameLocks/>
          </p:cNvGraphicFramePr>
          <p:nvPr>
            <p:extLst>
              <p:ext uri="{D42A27DB-BD31-4B8C-83A1-F6EECF244321}">
                <p14:modId xmlns:p14="http://schemas.microsoft.com/office/powerpoint/2010/main" val="3188328787"/>
              </p:ext>
            </p:extLst>
          </p:nvPr>
        </p:nvGraphicFramePr>
        <p:xfrm>
          <a:off x="0" y="1158240"/>
          <a:ext cx="9144000" cy="451104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46892C8B-F9EC-4E79-ADFF-C6C91FB6A9F0}"/>
              </a:ext>
            </a:extLst>
          </p:cNvPr>
          <p:cNvSpPr>
            <a:spLocks noGrp="1"/>
          </p:cNvSpPr>
          <p:nvPr>
            <p:ph type="sldNum" sz="quarter" idx="10"/>
          </p:nvPr>
        </p:nvSpPr>
        <p:spPr/>
        <p:txBody>
          <a:bodyPr/>
          <a:lstStyle/>
          <a:p>
            <a:fld id="{85F5B7A5-34A7-4AB0-A34F-A4DF2002FA98}" type="slidenum">
              <a:rPr lang="en-US" smtClean="0"/>
              <a:t>113</a:t>
            </a:fld>
            <a:endParaRPr lang="en-US" dirty="0"/>
          </a:p>
        </p:txBody>
      </p:sp>
    </p:spTree>
    <p:extLst>
      <p:ext uri="{BB962C8B-B14F-4D97-AF65-F5344CB8AC3E}">
        <p14:creationId xmlns:p14="http://schemas.microsoft.com/office/powerpoint/2010/main" val="21073542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29500" cy="1143000"/>
          </a:xfrm>
        </p:spPr>
        <p:txBody>
          <a:bodyPr>
            <a:noAutofit/>
          </a:bodyPr>
          <a:lstStyle/>
          <a:p>
            <a:r>
              <a:rPr lang="en-US" sz="2000" dirty="0"/>
              <a:t>Medical Office Patient Safety Culture Survey Results: Overall “Excellent” or “Very Good” rating, patient safety culture quartile, 2020</a:t>
            </a:r>
          </a:p>
        </p:txBody>
      </p:sp>
      <p:graphicFrame>
        <p:nvGraphicFramePr>
          <p:cNvPr id="6" name="Content Placeholder 5" descr="Bar chart showing average percent positive response&#10;&quot;PSC Quartile 1 &#10;(Bottom)&quot; 46%&#10;PSC Quartile 2 64%&#10;PSC Quartile 3 76%&#10;&quot;PSC Quartile 4 &#10;(Top)&quot; 88%&#10;"/>
          <p:cNvGraphicFramePr>
            <a:graphicFrameLocks noGrp="1"/>
          </p:cNvGraphicFramePr>
          <p:nvPr>
            <p:ph idx="1"/>
            <p:extLst>
              <p:ext uri="{D42A27DB-BD31-4B8C-83A1-F6EECF244321}">
                <p14:modId xmlns:p14="http://schemas.microsoft.com/office/powerpoint/2010/main" val="3610878763"/>
              </p:ext>
            </p:extLst>
          </p:nvPr>
        </p:nvGraphicFramePr>
        <p:xfrm>
          <a:off x="457200" y="1463675"/>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 y="5638800"/>
            <a:ext cx="8229600" cy="1015663"/>
          </a:xfrm>
          <a:prstGeom prst="rect">
            <a:avLst/>
          </a:prstGeom>
          <a:noFill/>
        </p:spPr>
        <p:txBody>
          <a:bodyPr wrap="square" rtlCol="0">
            <a:spAutoFit/>
          </a:bodyPr>
          <a:lstStyle/>
          <a:p>
            <a:pPr marL="0" lvl="1">
              <a:defRPr/>
            </a:pPr>
            <a:r>
              <a:rPr lang="en-US" sz="1000" b="1" dirty="0">
                <a:cs typeface="Arial" panose="020B0604020202020204" pitchFamily="34" charset="0"/>
              </a:rPr>
              <a:t>Key</a:t>
            </a:r>
            <a:r>
              <a:rPr lang="en-US" sz="1000" dirty="0">
                <a:cs typeface="Arial" panose="020B0604020202020204" pitchFamily="34" charset="0"/>
              </a:rPr>
              <a:t>: PSC = Patient Safety Culture. A medical office’s patient safety culture score is the average of the percent positive scores across all 10 composites in the Medical Office Survey on Patient Safety Culture. The range of patient safety culture scores by quartile are: 30% - 66% for quartile 1; 67% - &lt;75% for quartile 2; 75% - &lt;83% for quartile 3; and 83% - 100% for quartile 4. </a:t>
            </a:r>
          </a:p>
          <a:p>
            <a:r>
              <a:rPr lang="en-US" sz="1000" b="1" dirty="0">
                <a:cs typeface="Arial" panose="020B0604020202020204" pitchFamily="34" charset="0"/>
              </a:rPr>
              <a:t>Source: </a:t>
            </a:r>
            <a:r>
              <a:rPr lang="en-US" sz="1000" dirty="0">
                <a:cs typeface="Arial" panose="020B0604020202020204" pitchFamily="34" charset="0"/>
              </a:rPr>
              <a:t>Westat analysis of the AHRQ 2020 Medical Office Survey on Patient Safety Culture Database. Respondents completed the survey between December 2017 and October 2019. Medical offices without responses for all survey composite measures were excluded. This measure is not included in the summary analysis in slides 12-21.</a:t>
            </a:r>
          </a:p>
        </p:txBody>
      </p:sp>
      <p:sp>
        <p:nvSpPr>
          <p:cNvPr id="3" name="Slide Number Placeholder 2">
            <a:extLst>
              <a:ext uri="{FF2B5EF4-FFF2-40B4-BE49-F238E27FC236}">
                <a16:creationId xmlns:a16="http://schemas.microsoft.com/office/drawing/2014/main" id="{64CFE457-3FE0-4FDA-952C-C6E4F46E9BFE}"/>
              </a:ext>
            </a:extLst>
          </p:cNvPr>
          <p:cNvSpPr>
            <a:spLocks noGrp="1"/>
          </p:cNvSpPr>
          <p:nvPr>
            <p:ph type="sldNum" sz="quarter" idx="10"/>
          </p:nvPr>
        </p:nvSpPr>
        <p:spPr/>
        <p:txBody>
          <a:bodyPr/>
          <a:lstStyle/>
          <a:p>
            <a:fld id="{85F5B7A5-34A7-4AB0-A34F-A4DF2002FA98}" type="slidenum">
              <a:rPr lang="en-US" smtClean="0"/>
              <a:t>114</a:t>
            </a:fld>
            <a:endParaRPr lang="en-US" dirty="0"/>
          </a:p>
        </p:txBody>
      </p:sp>
    </p:spTree>
    <p:extLst>
      <p:ext uri="{BB962C8B-B14F-4D97-AF65-F5344CB8AC3E}">
        <p14:creationId xmlns:p14="http://schemas.microsoft.com/office/powerpoint/2010/main" val="77856083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Safety Organization Program</a:t>
            </a:r>
          </a:p>
        </p:txBody>
      </p:sp>
      <p:sp>
        <p:nvSpPr>
          <p:cNvPr id="3" name="Content Placeholder 2"/>
          <p:cNvSpPr>
            <a:spLocks noGrp="1"/>
          </p:cNvSpPr>
          <p:nvPr>
            <p:ph idx="1"/>
          </p:nvPr>
        </p:nvSpPr>
        <p:spPr>
          <a:xfrm>
            <a:off x="457200" y="1463041"/>
            <a:ext cx="8229600" cy="4480559"/>
          </a:xfrm>
        </p:spPr>
        <p:txBody>
          <a:bodyPr>
            <a:normAutofit fontScale="85000" lnSpcReduction="10000"/>
          </a:bodyPr>
          <a:lstStyle/>
          <a:p>
            <a:pPr lvl="0">
              <a:lnSpc>
                <a:spcPct val="110000"/>
              </a:lnSpc>
            </a:pPr>
            <a:r>
              <a:rPr lang="en-US" dirty="0"/>
              <a:t>Infrastructure for patient safety improvement varies by State and healthcare facility.</a:t>
            </a:r>
          </a:p>
          <a:p>
            <a:pPr lvl="0">
              <a:lnSpc>
                <a:spcPct val="110000"/>
              </a:lnSpc>
            </a:pPr>
            <a:r>
              <a:rPr lang="en-US" dirty="0"/>
              <a:t>The AHRQ Patient Safety Organization (PSO) Program was created as a result of the Patient Safety and Quality Improvement Act of 2005 (PSQIA). </a:t>
            </a:r>
          </a:p>
          <a:p>
            <a:pPr lvl="0">
              <a:lnSpc>
                <a:spcPct val="110000"/>
              </a:lnSpc>
            </a:pPr>
            <a:r>
              <a:rPr lang="en-US" dirty="0"/>
              <a:t>AHRQ supports implementation of the PSQIA except for the confidentiality and related enforcement provisions delegated to the Office for Civil Rights. </a:t>
            </a:r>
          </a:p>
          <a:p>
            <a:pPr lvl="0">
              <a:lnSpc>
                <a:spcPct val="110000"/>
              </a:lnSpc>
            </a:pPr>
            <a:r>
              <a:rPr lang="en-US" dirty="0"/>
              <a:t>PSOs engage with healthcare providers in patient safety and healthcare quality improvement activities.</a:t>
            </a:r>
          </a:p>
        </p:txBody>
      </p:sp>
      <p:sp>
        <p:nvSpPr>
          <p:cNvPr id="4" name="Slide Number Placeholder 3">
            <a:extLst>
              <a:ext uri="{FF2B5EF4-FFF2-40B4-BE49-F238E27FC236}">
                <a16:creationId xmlns:a16="http://schemas.microsoft.com/office/drawing/2014/main" id="{2895AE47-34C7-4FC4-9C2F-B3D265160206}"/>
              </a:ext>
            </a:extLst>
          </p:cNvPr>
          <p:cNvSpPr>
            <a:spLocks noGrp="1"/>
          </p:cNvSpPr>
          <p:nvPr>
            <p:ph type="sldNum" sz="quarter" idx="10"/>
          </p:nvPr>
        </p:nvSpPr>
        <p:spPr/>
        <p:txBody>
          <a:bodyPr/>
          <a:lstStyle/>
          <a:p>
            <a:fld id="{85F5B7A5-34A7-4AB0-A34F-A4DF2002FA98}" type="slidenum">
              <a:rPr lang="en-US" smtClean="0"/>
              <a:t>115</a:t>
            </a:fld>
            <a:endParaRPr lang="en-US" dirty="0"/>
          </a:p>
        </p:txBody>
      </p:sp>
    </p:spTree>
    <p:extLst>
      <p:ext uri="{BB962C8B-B14F-4D97-AF65-F5344CB8AC3E}">
        <p14:creationId xmlns:p14="http://schemas.microsoft.com/office/powerpoint/2010/main" val="34432561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0D018-8C25-4D3F-A2A7-55FE156C8DD4}"/>
              </a:ext>
            </a:extLst>
          </p:cNvPr>
          <p:cNvSpPr>
            <a:spLocks noGrp="1"/>
          </p:cNvSpPr>
          <p:nvPr>
            <p:ph type="title"/>
          </p:nvPr>
        </p:nvSpPr>
        <p:spPr/>
        <p:txBody>
          <a:bodyPr>
            <a:normAutofit fontScale="90000"/>
          </a:bodyPr>
          <a:lstStyle/>
          <a:p>
            <a:r>
              <a:rPr lang="en-US" dirty="0"/>
              <a:t>Total Number of Patient Safety Organizations by Year, 2008-2019</a:t>
            </a:r>
          </a:p>
        </p:txBody>
      </p:sp>
      <p:graphicFrame>
        <p:nvGraphicFramePr>
          <p:cNvPr id="15" name="Content Placeholder 14" descr="Bar chart showing number of PSOs&#10;2008 (Nov/Dec) 30&#10;2009 75&#10;2010 80&#10;2011 76&#10;2012 77&#10;2013 77&#10;2014 84&#10;2015 81&#10;2016 89&#10;2017 84&#10;2018 82&#10;2019 88&#10;">
            <a:extLst>
              <a:ext uri="{FF2B5EF4-FFF2-40B4-BE49-F238E27FC236}">
                <a16:creationId xmlns:a16="http://schemas.microsoft.com/office/drawing/2014/main" id="{858C5E70-8570-4183-B3BA-36F39E21620A}"/>
              </a:ext>
            </a:extLst>
          </p:cNvPr>
          <p:cNvGraphicFramePr>
            <a:graphicFrameLocks noGrp="1"/>
          </p:cNvGraphicFramePr>
          <p:nvPr>
            <p:ph idx="1"/>
            <p:extLst>
              <p:ext uri="{D42A27DB-BD31-4B8C-83A1-F6EECF244321}">
                <p14:modId xmlns:p14="http://schemas.microsoft.com/office/powerpoint/2010/main" val="222589252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A956854-EC9C-4813-B219-2C4F8ECB1B7B}"/>
              </a:ext>
            </a:extLst>
          </p:cNvPr>
          <p:cNvSpPr txBox="1"/>
          <p:nvPr/>
        </p:nvSpPr>
        <p:spPr>
          <a:xfrm>
            <a:off x="457200" y="6035040"/>
            <a:ext cx="8229600" cy="553998"/>
          </a:xfrm>
          <a:prstGeom prst="rect">
            <a:avLst/>
          </a:prstGeom>
          <a:noFill/>
        </p:spPr>
        <p:txBody>
          <a:bodyPr wrap="square" rtlCol="0">
            <a:spAutoFit/>
          </a:bodyPr>
          <a:lstStyle/>
          <a:p>
            <a:r>
              <a:rPr lang="en-US" sz="1000" b="1" dirty="0">
                <a:solidFill>
                  <a:prstClr val="black"/>
                </a:solidFill>
              </a:rPr>
              <a:t>Source:</a:t>
            </a:r>
            <a:r>
              <a:rPr lang="en-US" sz="1000" dirty="0">
                <a:solidFill>
                  <a:prstClr val="black"/>
                </a:solidFill>
              </a:rPr>
              <a:t> Agency for Healthcare Research and Quality, Patient Safety Organizations Program (PSO), 2008-2019.</a:t>
            </a:r>
          </a:p>
          <a:p>
            <a:r>
              <a:rPr lang="en-US" sz="1000" b="1" dirty="0">
                <a:solidFill>
                  <a:prstClr val="black"/>
                </a:solidFill>
              </a:rPr>
              <a:t>Note</a:t>
            </a:r>
            <a:r>
              <a:rPr lang="en-US" sz="1000" dirty="0">
                <a:solidFill>
                  <a:prstClr val="black"/>
                </a:solidFill>
              </a:rPr>
              <a:t>: The counts represented on this slide represent the total number of listed PSOs recorded by December 31 each year. </a:t>
            </a:r>
            <a:r>
              <a:rPr lang="en-US" sz="1000" dirty="0">
                <a:cs typeface="Arial" panose="020B0604020202020204" pitchFamily="34" charset="0"/>
              </a:rPr>
              <a:t>This measure is not included in the summary analysis in slides 12-21.</a:t>
            </a:r>
            <a:endParaRPr lang="en-US" sz="1000" dirty="0">
              <a:solidFill>
                <a:prstClr val="black"/>
              </a:solidFill>
            </a:endParaRPr>
          </a:p>
        </p:txBody>
      </p:sp>
      <p:sp>
        <p:nvSpPr>
          <p:cNvPr id="3" name="Slide Number Placeholder 2">
            <a:extLst>
              <a:ext uri="{FF2B5EF4-FFF2-40B4-BE49-F238E27FC236}">
                <a16:creationId xmlns:a16="http://schemas.microsoft.com/office/drawing/2014/main" id="{B1AB18A8-8223-4394-8ED1-2DC1E350A392}"/>
              </a:ext>
            </a:extLst>
          </p:cNvPr>
          <p:cNvSpPr>
            <a:spLocks noGrp="1"/>
          </p:cNvSpPr>
          <p:nvPr>
            <p:ph type="sldNum" sz="quarter" idx="10"/>
          </p:nvPr>
        </p:nvSpPr>
        <p:spPr/>
        <p:txBody>
          <a:bodyPr/>
          <a:lstStyle/>
          <a:p>
            <a:fld id="{85F5B7A5-34A7-4AB0-A34F-A4DF2002FA98}" type="slidenum">
              <a:rPr lang="en-US" smtClean="0"/>
              <a:t>116</a:t>
            </a:fld>
            <a:endParaRPr lang="en-US" dirty="0"/>
          </a:p>
        </p:txBody>
      </p:sp>
    </p:spTree>
    <p:extLst>
      <p:ext uri="{BB962C8B-B14F-4D97-AF65-F5344CB8AC3E}">
        <p14:creationId xmlns:p14="http://schemas.microsoft.com/office/powerpoint/2010/main" val="12016311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B6F8-5D7B-474B-B976-B659B306B6DF}"/>
              </a:ext>
            </a:extLst>
          </p:cNvPr>
          <p:cNvSpPr>
            <a:spLocks noGrp="1"/>
          </p:cNvSpPr>
          <p:nvPr>
            <p:ph type="title"/>
          </p:nvPr>
        </p:nvSpPr>
        <p:spPr/>
        <p:txBody>
          <a:bodyPr>
            <a:normAutofit fontScale="90000"/>
          </a:bodyPr>
          <a:lstStyle/>
          <a:p>
            <a:r>
              <a:rPr lang="en-US" dirty="0"/>
              <a:t>Most Frequent PSO Specialties Reported on the 2019 PSO Profile</a:t>
            </a:r>
          </a:p>
        </p:txBody>
      </p:sp>
      <p:sp>
        <p:nvSpPr>
          <p:cNvPr id="4" name="TextBox 3">
            <a:extLst>
              <a:ext uri="{FF2B5EF4-FFF2-40B4-BE49-F238E27FC236}">
                <a16:creationId xmlns:a16="http://schemas.microsoft.com/office/drawing/2014/main" id="{0797DAB2-903B-476B-A7CA-662BBE76F6B7}"/>
              </a:ext>
            </a:extLst>
          </p:cNvPr>
          <p:cNvSpPr txBox="1"/>
          <p:nvPr/>
        </p:nvSpPr>
        <p:spPr>
          <a:xfrm>
            <a:off x="388394" y="5921514"/>
            <a:ext cx="8458200" cy="861774"/>
          </a:xfrm>
          <a:prstGeom prst="rect">
            <a:avLst/>
          </a:prstGeom>
          <a:noFill/>
        </p:spPr>
        <p:txBody>
          <a:bodyPr wrap="square" rtlCol="0">
            <a:spAutoFit/>
          </a:bodyPr>
          <a:lstStyle/>
          <a:p>
            <a:r>
              <a:rPr lang="en-US" sz="1000" baseline="30000" dirty="0"/>
              <a:t>a</a:t>
            </a:r>
            <a:r>
              <a:rPr lang="en-US" sz="1000" dirty="0"/>
              <a:t> Each of the PSO specialties included in this list was identified by a total of five PSOs, representing 7% of the PSOs reporting. This PSO Profile question is a check all that apply question; therefore, the sum of percentages may exceed 100%. </a:t>
            </a:r>
            <a:endParaRPr lang="en-US" sz="1000" b="1" dirty="0"/>
          </a:p>
          <a:p>
            <a:r>
              <a:rPr lang="en-US" sz="1000" b="1" dirty="0"/>
              <a:t>Source: </a:t>
            </a:r>
            <a:r>
              <a:rPr lang="en-US" sz="1000" dirty="0"/>
              <a:t>PSO Privacy Protection Center analysis of 2019 AHRQ PSO Profile data.</a:t>
            </a:r>
          </a:p>
          <a:p>
            <a:r>
              <a:rPr lang="en-US" sz="1000" b="1" dirty="0"/>
              <a:t>Note: </a:t>
            </a:r>
            <a:r>
              <a:rPr lang="en-US" sz="1000" dirty="0"/>
              <a:t>Sixty-eight PSOs reported specialty focus in the 2019 PSO Profile. A PSO can report more than one specialty focus. </a:t>
            </a:r>
            <a:r>
              <a:rPr lang="en-US" sz="1000" dirty="0">
                <a:cs typeface="Arial" panose="020B0604020202020204" pitchFamily="34" charset="0"/>
              </a:rPr>
              <a:t>This measure is not included in the summary analysis in slides 12-21.</a:t>
            </a:r>
            <a:endParaRPr lang="en-US" sz="1000" dirty="0"/>
          </a:p>
        </p:txBody>
      </p:sp>
      <p:graphicFrame>
        <p:nvGraphicFramePr>
          <p:cNvPr id="5" name="Table 4"/>
          <p:cNvGraphicFramePr>
            <a:graphicFrameLocks noGrp="1"/>
          </p:cNvGraphicFramePr>
          <p:nvPr>
            <p:extLst>
              <p:ext uri="{D42A27DB-BD31-4B8C-83A1-F6EECF244321}">
                <p14:modId xmlns:p14="http://schemas.microsoft.com/office/powerpoint/2010/main" val="2263334173"/>
              </p:ext>
            </p:extLst>
          </p:nvPr>
        </p:nvGraphicFramePr>
        <p:xfrm>
          <a:off x="457200" y="1371600"/>
          <a:ext cx="8229600" cy="4480560"/>
        </p:xfrm>
        <a:graphic>
          <a:graphicData uri="http://schemas.openxmlformats.org/drawingml/2006/table">
            <a:tbl>
              <a:tblPr firstRow="1" bandRow="1">
                <a:tableStyleId>{5940675A-B579-460E-94D1-54222C63F5DA}</a:tableStyleId>
              </a:tblPr>
              <a:tblGrid>
                <a:gridCol w="5260386">
                  <a:extLst>
                    <a:ext uri="{9D8B030D-6E8A-4147-A177-3AD203B41FA5}">
                      <a16:colId xmlns:a16="http://schemas.microsoft.com/office/drawing/2014/main" val="93206293"/>
                    </a:ext>
                  </a:extLst>
                </a:gridCol>
                <a:gridCol w="1442190">
                  <a:extLst>
                    <a:ext uri="{9D8B030D-6E8A-4147-A177-3AD203B41FA5}">
                      <a16:colId xmlns:a16="http://schemas.microsoft.com/office/drawing/2014/main" val="1158785684"/>
                    </a:ext>
                  </a:extLst>
                </a:gridCol>
                <a:gridCol w="1527024">
                  <a:extLst>
                    <a:ext uri="{9D8B030D-6E8A-4147-A177-3AD203B41FA5}">
                      <a16:colId xmlns:a16="http://schemas.microsoft.com/office/drawing/2014/main" val="891451363"/>
                    </a:ext>
                  </a:extLst>
                </a:gridCol>
              </a:tblGrid>
              <a:tr h="388810">
                <a:tc>
                  <a:txBody>
                    <a:bodyPr/>
                    <a:lstStyle/>
                    <a:p>
                      <a:pPr algn="ctr"/>
                      <a:r>
                        <a:rPr lang="en-US" sz="2000" b="1" dirty="0">
                          <a:solidFill>
                            <a:schemeClr val="bg1"/>
                          </a:solidFill>
                          <a:latin typeface="Calibri" panose="020F0502020204030204" pitchFamily="34" charset="0"/>
                          <a:cs typeface="Calibri" panose="020F0502020204030204" pitchFamily="34" charset="0"/>
                        </a:rPr>
                        <a:t>PSO Specialty</a:t>
                      </a:r>
                    </a:p>
                  </a:txBody>
                  <a:tcPr>
                    <a:solidFill>
                      <a:srgbClr val="0072C6"/>
                    </a:solidFill>
                  </a:tcPr>
                </a:tc>
                <a:tc>
                  <a:txBody>
                    <a:bodyPr/>
                    <a:lstStyle/>
                    <a:p>
                      <a:pPr algn="ctr"/>
                      <a:r>
                        <a:rPr lang="en-US" sz="2000" b="1" dirty="0">
                          <a:solidFill>
                            <a:schemeClr val="bg1"/>
                          </a:solidFill>
                          <a:latin typeface="Calibri" panose="020F0502020204030204" pitchFamily="34" charset="0"/>
                          <a:cs typeface="Calibri" panose="020F0502020204030204" pitchFamily="34" charset="0"/>
                        </a:rPr>
                        <a:t>Frequency</a:t>
                      </a:r>
                    </a:p>
                  </a:txBody>
                  <a:tcPr>
                    <a:solidFill>
                      <a:srgbClr val="0072C6"/>
                    </a:solidFill>
                  </a:tcPr>
                </a:tc>
                <a:tc>
                  <a:txBody>
                    <a:bodyPr/>
                    <a:lstStyle/>
                    <a:p>
                      <a:pPr algn="ctr"/>
                      <a:r>
                        <a:rPr lang="en-US" sz="2000" b="1" dirty="0">
                          <a:solidFill>
                            <a:schemeClr val="bg1"/>
                          </a:solidFill>
                          <a:latin typeface="Calibri" panose="020F0502020204030204" pitchFamily="34" charset="0"/>
                          <a:cs typeface="Calibri" panose="020F0502020204030204" pitchFamily="34" charset="0"/>
                        </a:rPr>
                        <a:t>Percentage</a:t>
                      </a:r>
                    </a:p>
                  </a:txBody>
                  <a:tcPr>
                    <a:solidFill>
                      <a:srgbClr val="0072C6"/>
                    </a:solidFill>
                  </a:tcPr>
                </a:tc>
                <a:extLst>
                  <a:ext uri="{0D108BD9-81ED-4DB2-BD59-A6C34878D82A}">
                    <a16:rowId xmlns:a16="http://schemas.microsoft.com/office/drawing/2014/main" val="2756215506"/>
                  </a:ext>
                </a:extLst>
              </a:tr>
              <a:tr h="388810">
                <a:tc>
                  <a:txBody>
                    <a:bodyPr/>
                    <a:lstStyle/>
                    <a:p>
                      <a:r>
                        <a:rPr lang="en-US" sz="2000" dirty="0">
                          <a:latin typeface="Calibri" panose="020F0502020204030204" pitchFamily="34" charset="0"/>
                          <a:cs typeface="Calibri" panose="020F0502020204030204" pitchFamily="34" charset="0"/>
                        </a:rPr>
                        <a:t>All Medical Specialties</a:t>
                      </a:r>
                    </a:p>
                  </a:txBody>
                  <a:tcPr>
                    <a:solidFill>
                      <a:schemeClr val="bg1"/>
                    </a:solidFill>
                  </a:tcPr>
                </a:tc>
                <a:tc>
                  <a:txBody>
                    <a:bodyPr/>
                    <a:lstStyle/>
                    <a:p>
                      <a:pPr algn="ctr"/>
                      <a:r>
                        <a:rPr lang="en-US" sz="2000" dirty="0">
                          <a:latin typeface="Calibri" panose="020F0502020204030204" pitchFamily="34" charset="0"/>
                          <a:cs typeface="Calibri" panose="020F0502020204030204" pitchFamily="34" charset="0"/>
                        </a:rPr>
                        <a:t>33</a:t>
                      </a:r>
                    </a:p>
                  </a:txBody>
                  <a:tcPr>
                    <a:solidFill>
                      <a:schemeClr val="bg1"/>
                    </a:solidFill>
                  </a:tcPr>
                </a:tc>
                <a:tc>
                  <a:txBody>
                    <a:bodyPr/>
                    <a:lstStyle/>
                    <a:p>
                      <a:pPr algn="ctr"/>
                      <a:r>
                        <a:rPr lang="en-US" sz="2000" dirty="0">
                          <a:latin typeface="Calibri" panose="020F0502020204030204" pitchFamily="34" charset="0"/>
                          <a:cs typeface="Calibri" panose="020F0502020204030204" pitchFamily="34" charset="0"/>
                        </a:rPr>
                        <a:t>49%</a:t>
                      </a:r>
                    </a:p>
                  </a:txBody>
                  <a:tcPr>
                    <a:solidFill>
                      <a:schemeClr val="bg1"/>
                    </a:solidFill>
                  </a:tcPr>
                </a:tc>
                <a:extLst>
                  <a:ext uri="{0D108BD9-81ED-4DB2-BD59-A6C34878D82A}">
                    <a16:rowId xmlns:a16="http://schemas.microsoft.com/office/drawing/2014/main" val="3683313424"/>
                  </a:ext>
                </a:extLst>
              </a:tr>
              <a:tr h="388810">
                <a:tc>
                  <a:txBody>
                    <a:bodyPr/>
                    <a:lstStyle/>
                    <a:p>
                      <a:r>
                        <a:rPr lang="en-US" sz="2000" dirty="0">
                          <a:latin typeface="Calibri" panose="020F0502020204030204" pitchFamily="34" charset="0"/>
                          <a:cs typeface="Calibri" panose="020F0502020204030204" pitchFamily="34" charset="0"/>
                        </a:rPr>
                        <a:t>Anesthesiology</a:t>
                      </a:r>
                    </a:p>
                  </a:txBody>
                  <a:tcPr/>
                </a:tc>
                <a:tc>
                  <a:txBody>
                    <a:bodyPr/>
                    <a:lstStyle/>
                    <a:p>
                      <a:pPr algn="ctr"/>
                      <a:r>
                        <a:rPr lang="en-US" sz="2000" dirty="0">
                          <a:latin typeface="Calibri" panose="020F0502020204030204" pitchFamily="34" charset="0"/>
                          <a:cs typeface="Calibri" panose="020F0502020204030204" pitchFamily="34" charset="0"/>
                        </a:rPr>
                        <a:t>9</a:t>
                      </a:r>
                    </a:p>
                  </a:txBody>
                  <a:tcPr/>
                </a:tc>
                <a:tc>
                  <a:txBody>
                    <a:bodyPr/>
                    <a:lstStyle/>
                    <a:p>
                      <a:pPr algn="ctr"/>
                      <a:r>
                        <a:rPr lang="en-US" sz="2000" dirty="0">
                          <a:latin typeface="Calibri" panose="020F0502020204030204" pitchFamily="34" charset="0"/>
                          <a:cs typeface="Calibri" panose="020F0502020204030204" pitchFamily="34" charset="0"/>
                        </a:rPr>
                        <a:t>13%</a:t>
                      </a:r>
                    </a:p>
                  </a:txBody>
                  <a:tcPr/>
                </a:tc>
                <a:extLst>
                  <a:ext uri="{0D108BD9-81ED-4DB2-BD59-A6C34878D82A}">
                    <a16:rowId xmlns:a16="http://schemas.microsoft.com/office/drawing/2014/main" val="74698443"/>
                  </a:ext>
                </a:extLst>
              </a:tr>
              <a:tr h="388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Pharmacy</a:t>
                      </a:r>
                    </a:p>
                  </a:txBody>
                  <a:tcPr/>
                </a:tc>
                <a:tc>
                  <a:txBody>
                    <a:bodyPr/>
                    <a:lstStyle/>
                    <a:p>
                      <a:pPr algn="ctr"/>
                      <a:r>
                        <a:rPr lang="en-US" sz="2000" dirty="0">
                          <a:latin typeface="Calibri" panose="020F0502020204030204" pitchFamily="34" charset="0"/>
                          <a:cs typeface="Calibri" panose="020F0502020204030204" pitchFamily="34" charset="0"/>
                        </a:rPr>
                        <a:t>9</a:t>
                      </a:r>
                    </a:p>
                  </a:txBody>
                  <a:tcPr/>
                </a:tc>
                <a:tc>
                  <a:txBody>
                    <a:bodyPr/>
                    <a:lstStyle/>
                    <a:p>
                      <a:pPr algn="ctr"/>
                      <a:r>
                        <a:rPr lang="en-US" sz="2000" dirty="0">
                          <a:latin typeface="Calibri" panose="020F0502020204030204" pitchFamily="34" charset="0"/>
                          <a:cs typeface="Calibri" panose="020F0502020204030204" pitchFamily="34" charset="0"/>
                        </a:rPr>
                        <a:t>13%</a:t>
                      </a:r>
                    </a:p>
                  </a:txBody>
                  <a:tcPr/>
                </a:tc>
                <a:extLst>
                  <a:ext uri="{0D108BD9-81ED-4DB2-BD59-A6C34878D82A}">
                    <a16:rowId xmlns:a16="http://schemas.microsoft.com/office/drawing/2014/main" val="2060295390"/>
                  </a:ext>
                </a:extLst>
              </a:tr>
              <a:tr h="388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Pediatrics</a:t>
                      </a:r>
                    </a:p>
                  </a:txBody>
                  <a:tcPr/>
                </a:tc>
                <a:tc>
                  <a:txBody>
                    <a:bodyPr/>
                    <a:lstStyle/>
                    <a:p>
                      <a:pPr algn="ctr"/>
                      <a:r>
                        <a:rPr lang="en-US" sz="2000" dirty="0">
                          <a:latin typeface="Calibri" panose="020F0502020204030204" pitchFamily="34" charset="0"/>
                          <a:cs typeface="Calibri" panose="020F0502020204030204" pitchFamily="34" charset="0"/>
                        </a:rPr>
                        <a:t>8</a:t>
                      </a:r>
                    </a:p>
                  </a:txBody>
                  <a:tcPr/>
                </a:tc>
                <a:tc>
                  <a:txBody>
                    <a:bodyPr/>
                    <a:lstStyle/>
                    <a:p>
                      <a:pPr algn="ctr"/>
                      <a:r>
                        <a:rPr lang="en-US" sz="2000" dirty="0">
                          <a:latin typeface="Calibri" panose="020F0502020204030204" pitchFamily="34" charset="0"/>
                          <a:cs typeface="Calibri" panose="020F0502020204030204" pitchFamily="34" charset="0"/>
                        </a:rPr>
                        <a:t>12%</a:t>
                      </a:r>
                    </a:p>
                  </a:txBody>
                  <a:tcPr/>
                </a:tc>
                <a:extLst>
                  <a:ext uri="{0D108BD9-81ED-4DB2-BD59-A6C34878D82A}">
                    <a16:rowId xmlns:a16="http://schemas.microsoft.com/office/drawing/2014/main" val="1555940887"/>
                  </a:ext>
                </a:extLst>
              </a:tr>
              <a:tr h="388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Emergency Medicine/EMS</a:t>
                      </a:r>
                    </a:p>
                  </a:txBody>
                  <a:tcPr/>
                </a:tc>
                <a:tc>
                  <a:txBody>
                    <a:bodyPr/>
                    <a:lstStyle/>
                    <a:p>
                      <a:pPr algn="ctr"/>
                      <a:r>
                        <a:rPr lang="en-US" sz="2000" dirty="0">
                          <a:latin typeface="Calibri" panose="020F0502020204030204" pitchFamily="34" charset="0"/>
                          <a:cs typeface="Calibri" panose="020F0502020204030204" pitchFamily="34" charset="0"/>
                        </a:rPr>
                        <a:t>6</a:t>
                      </a:r>
                    </a:p>
                  </a:txBody>
                  <a:tcPr/>
                </a:tc>
                <a:tc>
                  <a:txBody>
                    <a:bodyPr/>
                    <a:lstStyle/>
                    <a:p>
                      <a:pPr algn="ctr"/>
                      <a:r>
                        <a:rPr lang="en-US" sz="2000" dirty="0">
                          <a:latin typeface="Calibri" panose="020F0502020204030204" pitchFamily="34" charset="0"/>
                          <a:cs typeface="Calibri" panose="020F0502020204030204" pitchFamily="34" charset="0"/>
                        </a:rPr>
                        <a:t>9%</a:t>
                      </a:r>
                    </a:p>
                  </a:txBody>
                  <a:tcPr/>
                </a:tc>
                <a:extLst>
                  <a:ext uri="{0D108BD9-81ED-4DB2-BD59-A6C34878D82A}">
                    <a16:rowId xmlns:a16="http://schemas.microsoft.com/office/drawing/2014/main" val="98971860"/>
                  </a:ext>
                </a:extLst>
              </a:tr>
              <a:tr h="388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Radiology</a:t>
                      </a:r>
                    </a:p>
                  </a:txBody>
                  <a:tcPr/>
                </a:tc>
                <a:tc>
                  <a:txBody>
                    <a:bodyPr/>
                    <a:lstStyle/>
                    <a:p>
                      <a:pPr algn="ctr"/>
                      <a:r>
                        <a:rPr lang="en-US" sz="2000" dirty="0">
                          <a:latin typeface="Calibri" panose="020F0502020204030204" pitchFamily="34" charset="0"/>
                          <a:cs typeface="Calibri" panose="020F0502020204030204" pitchFamily="34" charset="0"/>
                        </a:rPr>
                        <a:t>6</a:t>
                      </a:r>
                    </a:p>
                  </a:txBody>
                  <a:tcPr/>
                </a:tc>
                <a:tc>
                  <a:txBody>
                    <a:bodyPr/>
                    <a:lstStyle/>
                    <a:p>
                      <a:pPr algn="ctr"/>
                      <a:r>
                        <a:rPr lang="en-US" sz="2000" dirty="0">
                          <a:latin typeface="Calibri" panose="020F0502020204030204" pitchFamily="34" charset="0"/>
                          <a:cs typeface="Calibri" panose="020F0502020204030204" pitchFamily="34" charset="0"/>
                        </a:rPr>
                        <a:t>9%</a:t>
                      </a:r>
                    </a:p>
                  </a:txBody>
                  <a:tcPr/>
                </a:tc>
                <a:extLst>
                  <a:ext uri="{0D108BD9-81ED-4DB2-BD59-A6C34878D82A}">
                    <a16:rowId xmlns:a16="http://schemas.microsoft.com/office/drawing/2014/main" val="471289803"/>
                  </a:ext>
                </a:extLst>
              </a:tr>
              <a:tr h="1286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Family Medicine, General Surgery, Internal Medicine, Neurology, Obstetrics/Gynecology, Orthopedic Surgery, Physical Medicine and </a:t>
                      </a:r>
                      <a:r>
                        <a:rPr lang="en-US" sz="2000" dirty="0" err="1">
                          <a:latin typeface="Calibri" panose="020F0502020204030204" pitchFamily="34" charset="0"/>
                          <a:cs typeface="Calibri" panose="020F0502020204030204" pitchFamily="34" charset="0"/>
                        </a:rPr>
                        <a:t>Rehabilitation</a:t>
                      </a:r>
                      <a:r>
                        <a:rPr lang="en-US" sz="2000" baseline="30000" dirty="0" err="1">
                          <a:latin typeface="Calibri" panose="020F0502020204030204" pitchFamily="34" charset="0"/>
                          <a:cs typeface="Calibri" panose="020F0502020204030204" pitchFamily="34" charset="0"/>
                        </a:rPr>
                        <a:t>a</a:t>
                      </a:r>
                      <a:endParaRPr lang="en-US" sz="2000" dirty="0">
                        <a:latin typeface="Calibri" panose="020F0502020204030204" pitchFamily="34" charset="0"/>
                        <a:cs typeface="Calibri" panose="020F0502020204030204" pitchFamily="34" charset="0"/>
                      </a:endParaRPr>
                    </a:p>
                  </a:txBody>
                  <a:tcPr/>
                </a:tc>
                <a:tc>
                  <a:txBody>
                    <a:bodyPr/>
                    <a:lstStyle/>
                    <a:p>
                      <a:pPr algn="ctr"/>
                      <a:r>
                        <a:rPr lang="en-US" sz="2000" dirty="0">
                          <a:latin typeface="Calibri" panose="020F0502020204030204" pitchFamily="34" charset="0"/>
                          <a:cs typeface="Calibri" panose="020F0502020204030204" pitchFamily="34" charset="0"/>
                        </a:rPr>
                        <a:t>5</a:t>
                      </a:r>
                    </a:p>
                  </a:txBody>
                  <a:tcPr/>
                </a:tc>
                <a:tc>
                  <a:txBody>
                    <a:bodyPr/>
                    <a:lstStyle/>
                    <a:p>
                      <a:pPr algn="ctr"/>
                      <a:r>
                        <a:rPr lang="en-US" sz="2000" dirty="0">
                          <a:latin typeface="Calibri" panose="020F0502020204030204" pitchFamily="34" charset="0"/>
                          <a:cs typeface="Calibri" panose="020F0502020204030204" pitchFamily="34" charset="0"/>
                        </a:rPr>
                        <a:t>7%</a:t>
                      </a:r>
                    </a:p>
                  </a:txBody>
                  <a:tcPr/>
                </a:tc>
                <a:extLst>
                  <a:ext uri="{0D108BD9-81ED-4DB2-BD59-A6C34878D82A}">
                    <a16:rowId xmlns:a16="http://schemas.microsoft.com/office/drawing/2014/main" val="1057141577"/>
                  </a:ext>
                </a:extLst>
              </a:tr>
              <a:tr h="388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Other</a:t>
                      </a:r>
                    </a:p>
                  </a:txBody>
                  <a:tcPr/>
                </a:tc>
                <a:tc>
                  <a:txBody>
                    <a:bodyPr/>
                    <a:lstStyle/>
                    <a:p>
                      <a:pPr algn="ctr"/>
                      <a:r>
                        <a:rPr lang="en-US" sz="2000" dirty="0">
                          <a:latin typeface="Calibri" panose="020F0502020204030204" pitchFamily="34" charset="0"/>
                          <a:cs typeface="Calibri" panose="020F0502020204030204" pitchFamily="34" charset="0"/>
                        </a:rPr>
                        <a:t>14</a:t>
                      </a:r>
                    </a:p>
                  </a:txBody>
                  <a:tcPr/>
                </a:tc>
                <a:tc>
                  <a:txBody>
                    <a:bodyPr/>
                    <a:lstStyle/>
                    <a:p>
                      <a:pPr algn="ctr"/>
                      <a:r>
                        <a:rPr lang="en-US" sz="2000" dirty="0">
                          <a:latin typeface="Calibri" panose="020F0502020204030204" pitchFamily="34" charset="0"/>
                          <a:cs typeface="Calibri" panose="020F0502020204030204" pitchFamily="34" charset="0"/>
                        </a:rPr>
                        <a:t>21%</a:t>
                      </a:r>
                    </a:p>
                  </a:txBody>
                  <a:tcPr/>
                </a:tc>
                <a:extLst>
                  <a:ext uri="{0D108BD9-81ED-4DB2-BD59-A6C34878D82A}">
                    <a16:rowId xmlns:a16="http://schemas.microsoft.com/office/drawing/2014/main" val="817340424"/>
                  </a:ext>
                </a:extLst>
              </a:tr>
            </a:tbl>
          </a:graphicData>
        </a:graphic>
      </p:graphicFrame>
      <p:sp>
        <p:nvSpPr>
          <p:cNvPr id="3" name="Slide Number Placeholder 2">
            <a:extLst>
              <a:ext uri="{FF2B5EF4-FFF2-40B4-BE49-F238E27FC236}">
                <a16:creationId xmlns:a16="http://schemas.microsoft.com/office/drawing/2014/main" id="{52494887-24ED-43BE-8CE4-E484C7687177}"/>
              </a:ext>
            </a:extLst>
          </p:cNvPr>
          <p:cNvSpPr>
            <a:spLocks noGrp="1"/>
          </p:cNvSpPr>
          <p:nvPr>
            <p:ph type="sldNum" sz="quarter" idx="10"/>
          </p:nvPr>
        </p:nvSpPr>
        <p:spPr/>
        <p:txBody>
          <a:bodyPr/>
          <a:lstStyle/>
          <a:p>
            <a:fld id="{85F5B7A5-34A7-4AB0-A34F-A4DF2002FA98}" type="slidenum">
              <a:rPr lang="en-US" smtClean="0"/>
              <a:t>117</a:t>
            </a:fld>
            <a:endParaRPr lang="en-US" dirty="0"/>
          </a:p>
        </p:txBody>
      </p:sp>
    </p:spTree>
    <p:extLst>
      <p:ext uri="{BB962C8B-B14F-4D97-AF65-F5344CB8AC3E}">
        <p14:creationId xmlns:p14="http://schemas.microsoft.com/office/powerpoint/2010/main" val="7525857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81653-00DD-409E-A92B-957C09D30298}"/>
              </a:ext>
            </a:extLst>
          </p:cNvPr>
          <p:cNvSpPr>
            <a:spLocks noGrp="1"/>
          </p:cNvSpPr>
          <p:nvPr>
            <p:ph type="title"/>
          </p:nvPr>
        </p:nvSpPr>
        <p:spPr/>
        <p:txBody>
          <a:bodyPr>
            <a:normAutofit fontScale="90000"/>
          </a:bodyPr>
          <a:lstStyle/>
          <a:p>
            <a:r>
              <a:rPr lang="en-US" dirty="0"/>
              <a:t>Types of Providers Contracted With PSOs, by Provider Type, 2016-2019</a:t>
            </a:r>
          </a:p>
        </p:txBody>
      </p:sp>
      <p:graphicFrame>
        <p:nvGraphicFramePr>
          <p:cNvPr id="4" name="Content Placeholder 3">
            <a:extLst>
              <a:ext uri="{FF2B5EF4-FFF2-40B4-BE49-F238E27FC236}">
                <a16:creationId xmlns:a16="http://schemas.microsoft.com/office/drawing/2014/main" id="{09D785E8-5806-4679-9BB8-2F62173CEBF6}"/>
              </a:ext>
            </a:extLst>
          </p:cNvPr>
          <p:cNvGraphicFramePr>
            <a:graphicFrameLocks noGrp="1"/>
          </p:cNvGraphicFramePr>
          <p:nvPr>
            <p:ph idx="1"/>
            <p:extLst>
              <p:ext uri="{D42A27DB-BD31-4B8C-83A1-F6EECF244321}">
                <p14:modId xmlns:p14="http://schemas.microsoft.com/office/powerpoint/2010/main" val="2243899614"/>
              </p:ext>
            </p:extLst>
          </p:nvPr>
        </p:nvGraphicFramePr>
        <p:xfrm>
          <a:off x="457200" y="1463675"/>
          <a:ext cx="8229599" cy="4480560"/>
        </p:xfrm>
        <a:graphic>
          <a:graphicData uri="http://schemas.openxmlformats.org/drawingml/2006/table">
            <a:tbl>
              <a:tblPr firstRow="1" bandRow="1">
                <a:tableStyleId>{5940675A-B579-460E-94D1-54222C63F5DA}</a:tableStyleId>
              </a:tblPr>
              <a:tblGrid>
                <a:gridCol w="3200399">
                  <a:extLst>
                    <a:ext uri="{9D8B030D-6E8A-4147-A177-3AD203B41FA5}">
                      <a16:colId xmlns:a16="http://schemas.microsoft.com/office/drawing/2014/main" val="689302885"/>
                    </a:ext>
                  </a:extLst>
                </a:gridCol>
                <a:gridCol w="1219200">
                  <a:extLst>
                    <a:ext uri="{9D8B030D-6E8A-4147-A177-3AD203B41FA5}">
                      <a16:colId xmlns:a16="http://schemas.microsoft.com/office/drawing/2014/main" val="354751940"/>
                    </a:ext>
                  </a:extLst>
                </a:gridCol>
                <a:gridCol w="1219200">
                  <a:extLst>
                    <a:ext uri="{9D8B030D-6E8A-4147-A177-3AD203B41FA5}">
                      <a16:colId xmlns:a16="http://schemas.microsoft.com/office/drawing/2014/main" val="3184073165"/>
                    </a:ext>
                  </a:extLst>
                </a:gridCol>
                <a:gridCol w="1295400">
                  <a:extLst>
                    <a:ext uri="{9D8B030D-6E8A-4147-A177-3AD203B41FA5}">
                      <a16:colId xmlns:a16="http://schemas.microsoft.com/office/drawing/2014/main" val="2165178708"/>
                    </a:ext>
                  </a:extLst>
                </a:gridCol>
                <a:gridCol w="1295400">
                  <a:extLst>
                    <a:ext uri="{9D8B030D-6E8A-4147-A177-3AD203B41FA5}">
                      <a16:colId xmlns:a16="http://schemas.microsoft.com/office/drawing/2014/main" val="994461790"/>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latin typeface="Calibri" panose="020F0502020204030204" pitchFamily="34" charset="0"/>
                          <a:cs typeface="Calibri" panose="020F0502020204030204" pitchFamily="34" charset="0"/>
                        </a:rPr>
                        <a:t>Provider Type</a:t>
                      </a:r>
                    </a:p>
                  </a:txBody>
                  <a:tcPr anchor="b">
                    <a:solidFill>
                      <a:srgbClr val="0072C6"/>
                    </a:solidFill>
                  </a:tcPr>
                </a:tc>
                <a:tc>
                  <a:txBody>
                    <a:bodyPr/>
                    <a:lstStyle/>
                    <a:p>
                      <a:pPr algn="ctr"/>
                      <a:r>
                        <a:rPr lang="en-US" sz="1500" b="1" dirty="0">
                          <a:solidFill>
                            <a:schemeClr val="bg1"/>
                          </a:solidFill>
                          <a:latin typeface="Calibri" panose="020F0502020204030204" pitchFamily="34" charset="0"/>
                          <a:cs typeface="Calibri" panose="020F0502020204030204" pitchFamily="34" charset="0"/>
                        </a:rPr>
                        <a:t>2016</a:t>
                      </a:r>
                    </a:p>
                    <a:p>
                      <a:pPr algn="ctr"/>
                      <a:r>
                        <a:rPr lang="en-US" sz="1500" b="1" dirty="0">
                          <a:solidFill>
                            <a:schemeClr val="bg1"/>
                          </a:solidFill>
                          <a:latin typeface="Calibri" panose="020F0502020204030204" pitchFamily="34" charset="0"/>
                          <a:cs typeface="Calibri" panose="020F0502020204030204" pitchFamily="34" charset="0"/>
                        </a:rPr>
                        <a:t>(N = 3,911)</a:t>
                      </a:r>
                    </a:p>
                  </a:txBody>
                  <a:tcPr anchor="b">
                    <a:solidFill>
                      <a:srgbClr val="0072C6"/>
                    </a:solidFill>
                  </a:tcPr>
                </a:tc>
                <a:tc>
                  <a:txBody>
                    <a:bodyPr/>
                    <a:lstStyle/>
                    <a:p>
                      <a:pPr algn="ctr"/>
                      <a:r>
                        <a:rPr lang="en-US" sz="1500" b="1" dirty="0">
                          <a:solidFill>
                            <a:schemeClr val="bg1"/>
                          </a:solidFill>
                          <a:latin typeface="Calibri" panose="020F0502020204030204" pitchFamily="34" charset="0"/>
                          <a:cs typeface="Calibri" panose="020F0502020204030204" pitchFamily="34" charset="0"/>
                        </a:rPr>
                        <a:t>2017</a:t>
                      </a:r>
                    </a:p>
                    <a:p>
                      <a:pPr algn="ctr"/>
                      <a:r>
                        <a:rPr lang="en-US" sz="1500" b="1" dirty="0">
                          <a:solidFill>
                            <a:schemeClr val="bg1"/>
                          </a:solidFill>
                          <a:latin typeface="Calibri" panose="020F0502020204030204" pitchFamily="34" charset="0"/>
                          <a:cs typeface="Calibri" panose="020F0502020204030204" pitchFamily="34" charset="0"/>
                        </a:rPr>
                        <a:t>(N = 4,678)</a:t>
                      </a:r>
                    </a:p>
                  </a:txBody>
                  <a:tcPr anchor="b">
                    <a:solidFill>
                      <a:srgbClr val="0072C6"/>
                    </a:solidFill>
                  </a:tcPr>
                </a:tc>
                <a:tc>
                  <a:txBody>
                    <a:bodyPr/>
                    <a:lstStyle/>
                    <a:p>
                      <a:pPr algn="ctr"/>
                      <a:r>
                        <a:rPr lang="en-US" sz="1500" b="1" dirty="0">
                          <a:solidFill>
                            <a:schemeClr val="bg1"/>
                          </a:solidFill>
                          <a:latin typeface="Calibri" panose="020F0502020204030204" pitchFamily="34" charset="0"/>
                          <a:cs typeface="Calibri" panose="020F0502020204030204" pitchFamily="34" charset="0"/>
                        </a:rPr>
                        <a:t>2018</a:t>
                      </a:r>
                    </a:p>
                    <a:p>
                      <a:pPr algn="ctr"/>
                      <a:r>
                        <a:rPr lang="en-US" sz="1500" b="1" dirty="0">
                          <a:solidFill>
                            <a:schemeClr val="bg1"/>
                          </a:solidFill>
                          <a:latin typeface="Calibri" panose="020F0502020204030204" pitchFamily="34" charset="0"/>
                          <a:cs typeface="Calibri" panose="020F0502020204030204" pitchFamily="34" charset="0"/>
                        </a:rPr>
                        <a:t>(N = </a:t>
                      </a:r>
                      <a:r>
                        <a:rPr lang="en-US" sz="1500" b="1" kern="1200" dirty="0">
                          <a:solidFill>
                            <a:schemeClr val="bg1"/>
                          </a:solidFill>
                          <a:latin typeface="Calibri" panose="020F0502020204030204" pitchFamily="34" charset="0"/>
                          <a:cs typeface="Calibri" panose="020F0502020204030204" pitchFamily="34" charset="0"/>
                        </a:rPr>
                        <a:t>5,088</a:t>
                      </a:r>
                      <a:r>
                        <a:rPr lang="en-US" sz="1500" b="1" dirty="0">
                          <a:solidFill>
                            <a:schemeClr val="bg1"/>
                          </a:solidFill>
                          <a:latin typeface="Calibri" panose="020F0502020204030204" pitchFamily="34" charset="0"/>
                          <a:cs typeface="Calibri" panose="020F0502020204030204" pitchFamily="34" charset="0"/>
                        </a:rPr>
                        <a:t>) </a:t>
                      </a:r>
                    </a:p>
                  </a:txBody>
                  <a:tcPr anchor="b">
                    <a:solidFill>
                      <a:srgbClr val="0072C6"/>
                    </a:solidFill>
                  </a:tcPr>
                </a:tc>
                <a:tc>
                  <a:txBody>
                    <a:bodyPr/>
                    <a:lstStyle/>
                    <a:p>
                      <a:pPr algn="ctr"/>
                      <a:r>
                        <a:rPr lang="en-US" sz="1500" b="1" dirty="0">
                          <a:solidFill>
                            <a:schemeClr val="bg1"/>
                          </a:solidFill>
                          <a:latin typeface="Calibri" panose="020F0502020204030204" pitchFamily="34" charset="0"/>
                          <a:cs typeface="Calibri" panose="020F0502020204030204" pitchFamily="34" charset="0"/>
                        </a:rPr>
                        <a:t>2019</a:t>
                      </a:r>
                    </a:p>
                    <a:p>
                      <a:pPr algn="ctr"/>
                      <a:r>
                        <a:rPr lang="en-US" sz="1500" b="1" dirty="0">
                          <a:solidFill>
                            <a:schemeClr val="bg1"/>
                          </a:solidFill>
                          <a:latin typeface="Calibri" panose="020F0502020204030204" pitchFamily="34" charset="0"/>
                          <a:cs typeface="Calibri" panose="020F0502020204030204" pitchFamily="34" charset="0"/>
                        </a:rPr>
                        <a:t>(N = 8,330)</a:t>
                      </a:r>
                    </a:p>
                  </a:txBody>
                  <a:tcPr anchor="b">
                    <a:solidFill>
                      <a:srgbClr val="0072C6"/>
                    </a:solidFill>
                  </a:tcPr>
                </a:tc>
                <a:extLst>
                  <a:ext uri="{0D108BD9-81ED-4DB2-BD59-A6C34878D82A}">
                    <a16:rowId xmlns:a16="http://schemas.microsoft.com/office/drawing/2014/main" val="1238606626"/>
                  </a:ext>
                </a:extLst>
              </a:tr>
              <a:tr h="0">
                <a:tc>
                  <a:txBody>
                    <a:bodyPr/>
                    <a:lstStyle/>
                    <a:p>
                      <a:pPr algn="l"/>
                      <a:r>
                        <a:rPr lang="en-US" sz="1500" dirty="0">
                          <a:latin typeface="Calibri" panose="020F0502020204030204" pitchFamily="34" charset="0"/>
                          <a:cs typeface="Calibri" panose="020F0502020204030204" pitchFamily="34" charset="0"/>
                        </a:rPr>
                        <a:t>General Hospitals</a:t>
                      </a:r>
                      <a:endParaRPr lang="en-US" sz="1500" b="0" dirty="0">
                        <a:latin typeface="Calibri" panose="020F0502020204030204" pitchFamily="34" charset="0"/>
                        <a:cs typeface="Calibri" panose="020F0502020204030204" pitchFamily="34" charset="0"/>
                      </a:endParaRPr>
                    </a:p>
                  </a:txBody>
                  <a:tcPr/>
                </a:tc>
                <a:tc>
                  <a:txBody>
                    <a:bodyPr/>
                    <a:lstStyle/>
                    <a:p>
                      <a:pPr algn="ctr"/>
                      <a:r>
                        <a:rPr lang="en-US" sz="1500" dirty="0">
                          <a:latin typeface="Calibri" panose="020F0502020204030204" pitchFamily="34" charset="0"/>
                          <a:cs typeface="Calibri" panose="020F0502020204030204" pitchFamily="34" charset="0"/>
                        </a:rPr>
                        <a:t>2,011 (51.4%)</a:t>
                      </a:r>
                    </a:p>
                  </a:txBody>
                  <a:tcPr/>
                </a:tc>
                <a:tc>
                  <a:txBody>
                    <a:bodyPr/>
                    <a:lstStyle/>
                    <a:p>
                      <a:pPr algn="ctr"/>
                      <a:r>
                        <a:rPr lang="en-US" sz="1500" kern="1200" dirty="0">
                          <a:latin typeface="Calibri" panose="020F0502020204030204" pitchFamily="34" charset="0"/>
                          <a:cs typeface="Calibri" panose="020F0502020204030204" pitchFamily="34" charset="0"/>
                        </a:rPr>
                        <a:t>2,349 (50.2%)</a:t>
                      </a:r>
                      <a:endParaRPr lang="en-US" sz="15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algn="ctr"/>
                      <a:r>
                        <a:rPr lang="en-US" sz="1500" kern="1200" dirty="0">
                          <a:latin typeface="Calibri" panose="020F0502020204030204" pitchFamily="34" charset="0"/>
                          <a:cs typeface="Calibri" panose="020F0502020204030204" pitchFamily="34" charset="0"/>
                        </a:rPr>
                        <a:t>2,001 (39.3%)</a:t>
                      </a:r>
                      <a:endParaRPr lang="en-US" sz="15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latin typeface="Calibri" panose="020F0502020204030204" pitchFamily="34" charset="0"/>
                          <a:ea typeface="+mn-ea"/>
                          <a:cs typeface="Calibri" panose="020F0502020204030204" pitchFamily="34" charset="0"/>
                        </a:rPr>
                        <a:t>2,158 (25.9%)</a:t>
                      </a:r>
                    </a:p>
                  </a:txBody>
                  <a:tcPr/>
                </a:tc>
                <a:extLst>
                  <a:ext uri="{0D108BD9-81ED-4DB2-BD59-A6C34878D82A}">
                    <a16:rowId xmlns:a16="http://schemas.microsoft.com/office/drawing/2014/main" val="1691657037"/>
                  </a:ext>
                </a:extLst>
              </a:tr>
              <a:tr h="0">
                <a:tc>
                  <a:txBody>
                    <a:bodyPr/>
                    <a:lstStyle/>
                    <a:p>
                      <a:pPr algn="l"/>
                      <a:r>
                        <a:rPr lang="en-US" sz="1500" dirty="0">
                          <a:latin typeface="Calibri" panose="020F0502020204030204" pitchFamily="34" charset="0"/>
                          <a:cs typeface="Calibri" panose="020F0502020204030204" pitchFamily="34" charset="0"/>
                        </a:rPr>
                        <a:t>Specialty Hospitals</a:t>
                      </a:r>
                      <a:endParaRPr lang="en-US" sz="1500" b="0" dirty="0">
                        <a:latin typeface="Calibri" panose="020F0502020204030204" pitchFamily="34" charset="0"/>
                        <a:cs typeface="Calibri" panose="020F0502020204030204" pitchFamily="34" charset="0"/>
                      </a:endParaRPr>
                    </a:p>
                  </a:txBody>
                  <a:tcPr/>
                </a:tc>
                <a:tc>
                  <a:txBody>
                    <a:bodyPr/>
                    <a:lstStyle/>
                    <a:p>
                      <a:pPr algn="ctr"/>
                      <a:r>
                        <a:rPr lang="en-US" sz="1500" dirty="0">
                          <a:latin typeface="Calibri" panose="020F0502020204030204" pitchFamily="34" charset="0"/>
                          <a:cs typeface="Calibri" panose="020F0502020204030204" pitchFamily="34" charset="0"/>
                        </a:rPr>
                        <a:t>386 (9.9%)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latin typeface="Calibri" panose="020F0502020204030204" pitchFamily="34" charset="0"/>
                          <a:cs typeface="Calibri" panose="020F0502020204030204" pitchFamily="34" charset="0"/>
                        </a:rPr>
                        <a:t>413 (8.8%)</a:t>
                      </a:r>
                      <a:endParaRPr lang="en-US" sz="15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latin typeface="Calibri" panose="020F0502020204030204" pitchFamily="34" charset="0"/>
                          <a:cs typeface="Calibri" panose="020F0502020204030204" pitchFamily="34" charset="0"/>
                        </a:rPr>
                        <a:t>520 (10.2%)</a:t>
                      </a:r>
                      <a:endParaRPr lang="en-US" sz="15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latin typeface="Calibri" panose="020F0502020204030204" pitchFamily="34" charset="0"/>
                          <a:ea typeface="+mn-ea"/>
                          <a:cs typeface="Calibri" panose="020F0502020204030204" pitchFamily="34" charset="0"/>
                        </a:rPr>
                        <a:t>523 (6.3%)</a:t>
                      </a:r>
                    </a:p>
                  </a:txBody>
                  <a:tcPr/>
                </a:tc>
                <a:extLst>
                  <a:ext uri="{0D108BD9-81ED-4DB2-BD59-A6C34878D82A}">
                    <a16:rowId xmlns:a16="http://schemas.microsoft.com/office/drawing/2014/main" val="295470000"/>
                  </a:ext>
                </a:extLst>
              </a:tr>
              <a:tr h="0">
                <a:tc>
                  <a:txBody>
                    <a:bodyPr/>
                    <a:lstStyle/>
                    <a:p>
                      <a:pPr algn="l"/>
                      <a:r>
                        <a:rPr lang="en-US" sz="1500" dirty="0">
                          <a:latin typeface="Calibri" panose="020F0502020204030204" pitchFamily="34" charset="0"/>
                          <a:cs typeface="Calibri" panose="020F0502020204030204" pitchFamily="34" charset="0"/>
                        </a:rPr>
                        <a:t>Critical Access Hospitals</a:t>
                      </a:r>
                      <a:endParaRPr lang="en-US" sz="1500" b="0" dirty="0">
                        <a:latin typeface="Calibri" panose="020F0502020204030204" pitchFamily="34" charset="0"/>
                        <a:cs typeface="Calibri" panose="020F0502020204030204" pitchFamily="34" charset="0"/>
                      </a:endParaRPr>
                    </a:p>
                  </a:txBody>
                  <a:tcPr/>
                </a:tc>
                <a:tc>
                  <a:txBody>
                    <a:bodyPr/>
                    <a:lstStyle/>
                    <a:p>
                      <a:pPr algn="ctr"/>
                      <a:r>
                        <a:rPr lang="en-US" sz="1500" dirty="0">
                          <a:latin typeface="Calibri" panose="020F0502020204030204" pitchFamily="34" charset="0"/>
                          <a:cs typeface="Calibri" panose="020F0502020204030204" pitchFamily="34" charset="0"/>
                        </a:rPr>
                        <a:t>100 (2.6%)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latin typeface="Calibri" panose="020F0502020204030204" pitchFamily="34" charset="0"/>
                          <a:cs typeface="Calibri" panose="020F0502020204030204" pitchFamily="34" charset="0"/>
                        </a:rPr>
                        <a:t>183 (3.9%)</a:t>
                      </a:r>
                      <a:endParaRPr lang="en-US" sz="15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latin typeface="Calibri" panose="020F0502020204030204" pitchFamily="34" charset="0"/>
                          <a:cs typeface="Calibri" panose="020F0502020204030204" pitchFamily="34" charset="0"/>
                        </a:rPr>
                        <a:t>157 (3.1%)</a:t>
                      </a:r>
                      <a:endParaRPr lang="en-US" sz="15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latin typeface="Calibri" panose="020F0502020204030204" pitchFamily="34" charset="0"/>
                          <a:ea typeface="+mn-ea"/>
                          <a:cs typeface="Calibri" panose="020F0502020204030204" pitchFamily="34" charset="0"/>
                        </a:rPr>
                        <a:t>176 (2.1%)</a:t>
                      </a:r>
                    </a:p>
                  </a:txBody>
                  <a:tcPr/>
                </a:tc>
                <a:extLst>
                  <a:ext uri="{0D108BD9-81ED-4DB2-BD59-A6C34878D82A}">
                    <a16:rowId xmlns:a16="http://schemas.microsoft.com/office/drawing/2014/main" val="2214400125"/>
                  </a:ext>
                </a:extLst>
              </a:tr>
              <a:tr h="0">
                <a:tc>
                  <a:txBody>
                    <a:bodyPr/>
                    <a:lstStyle/>
                    <a:p>
                      <a:pPr algn="l"/>
                      <a:r>
                        <a:rPr lang="en-US" sz="1500" dirty="0">
                          <a:latin typeface="Calibri" panose="020F0502020204030204" pitchFamily="34" charset="0"/>
                          <a:cs typeface="Calibri" panose="020F0502020204030204" pitchFamily="34" charset="0"/>
                        </a:rPr>
                        <a:t>Licensed Practitioner Groups</a:t>
                      </a:r>
                      <a:endParaRPr lang="en-US" sz="1500" b="0" dirty="0">
                        <a:latin typeface="Calibri" panose="020F0502020204030204" pitchFamily="34" charset="0"/>
                        <a:cs typeface="Calibri" panose="020F0502020204030204" pitchFamily="34" charset="0"/>
                      </a:endParaRPr>
                    </a:p>
                  </a:txBody>
                  <a:tcPr/>
                </a:tc>
                <a:tc>
                  <a:txBody>
                    <a:bodyPr/>
                    <a:lstStyle/>
                    <a:p>
                      <a:pPr algn="ctr"/>
                      <a:r>
                        <a:rPr lang="en-US" sz="1500" dirty="0">
                          <a:latin typeface="Calibri" panose="020F0502020204030204" pitchFamily="34" charset="0"/>
                          <a:cs typeface="Calibri" panose="020F0502020204030204" pitchFamily="34" charset="0"/>
                        </a:rPr>
                        <a:t>493 (12.6%)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latin typeface="Calibri" panose="020F0502020204030204" pitchFamily="34" charset="0"/>
                          <a:cs typeface="Calibri" panose="020F0502020204030204" pitchFamily="34" charset="0"/>
                        </a:rPr>
                        <a:t>540 (11.5%)</a:t>
                      </a:r>
                      <a:endParaRPr lang="en-US" sz="15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latin typeface="Calibri" panose="020F0502020204030204" pitchFamily="34" charset="0"/>
                          <a:cs typeface="Calibri" panose="020F0502020204030204" pitchFamily="34" charset="0"/>
                        </a:rPr>
                        <a:t>1,610 (31.6%)</a:t>
                      </a:r>
                      <a:endParaRPr lang="en-US" sz="15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latin typeface="Calibri" panose="020F0502020204030204" pitchFamily="34" charset="0"/>
                          <a:ea typeface="+mn-ea"/>
                          <a:cs typeface="Calibri" panose="020F0502020204030204" pitchFamily="34" charset="0"/>
                        </a:rPr>
                        <a:t>3,765 (45.2%)</a:t>
                      </a:r>
                    </a:p>
                  </a:txBody>
                  <a:tcPr/>
                </a:tc>
                <a:extLst>
                  <a:ext uri="{0D108BD9-81ED-4DB2-BD59-A6C34878D82A}">
                    <a16:rowId xmlns:a16="http://schemas.microsoft.com/office/drawing/2014/main" val="2513274125"/>
                  </a:ext>
                </a:extLst>
              </a:tr>
              <a:tr h="0">
                <a:tc>
                  <a:txBody>
                    <a:bodyPr/>
                    <a:lstStyle/>
                    <a:p>
                      <a:pPr algn="l"/>
                      <a:r>
                        <a:rPr lang="en-US" sz="1500" dirty="0">
                          <a:latin typeface="Calibri" panose="020F0502020204030204" pitchFamily="34" charset="0"/>
                          <a:cs typeface="Calibri" panose="020F0502020204030204" pitchFamily="34" charset="0"/>
                        </a:rPr>
                        <a:t>Specialized Treatment Facilities (e.g., Behavioral, Chemotherapy, Dialysis, Psychiatric)</a:t>
                      </a:r>
                      <a:endParaRPr lang="en-US" sz="1500" b="0" dirty="0">
                        <a:latin typeface="Calibri" panose="020F0502020204030204" pitchFamily="34" charset="0"/>
                        <a:cs typeface="Calibri" panose="020F0502020204030204" pitchFamily="34" charset="0"/>
                      </a:endParaRPr>
                    </a:p>
                  </a:txBody>
                  <a:tcPr/>
                </a:tc>
                <a:tc>
                  <a:txBody>
                    <a:bodyPr/>
                    <a:lstStyle/>
                    <a:p>
                      <a:pPr algn="ctr"/>
                      <a:r>
                        <a:rPr lang="en-US" sz="1500" dirty="0">
                          <a:latin typeface="Calibri" panose="020F0502020204030204" pitchFamily="34" charset="0"/>
                          <a:cs typeface="Calibri" panose="020F0502020204030204" pitchFamily="34" charset="0"/>
                        </a:rPr>
                        <a:t>31 (0.8%)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latin typeface="Calibri" panose="020F0502020204030204" pitchFamily="34" charset="0"/>
                          <a:cs typeface="Calibri" panose="020F0502020204030204" pitchFamily="34" charset="0"/>
                        </a:rPr>
                        <a:t>69 (1.5%)</a:t>
                      </a:r>
                      <a:endParaRPr lang="en-US" sz="15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latin typeface="Calibri" panose="020F0502020204030204" pitchFamily="34" charset="0"/>
                          <a:cs typeface="Calibri" panose="020F0502020204030204" pitchFamily="34" charset="0"/>
                        </a:rPr>
                        <a:t>69 (1.4%)</a:t>
                      </a:r>
                      <a:endParaRPr lang="en-US" sz="15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latin typeface="Calibri" panose="020F0502020204030204" pitchFamily="34" charset="0"/>
                          <a:ea typeface="+mn-ea"/>
                          <a:cs typeface="Calibri" panose="020F0502020204030204" pitchFamily="34" charset="0"/>
                        </a:rPr>
                        <a:t>58 (0.7%)</a:t>
                      </a:r>
                    </a:p>
                  </a:txBody>
                  <a:tcPr/>
                </a:tc>
                <a:extLst>
                  <a:ext uri="{0D108BD9-81ED-4DB2-BD59-A6C34878D82A}">
                    <a16:rowId xmlns:a16="http://schemas.microsoft.com/office/drawing/2014/main" val="2021830144"/>
                  </a:ext>
                </a:extLst>
              </a:tr>
              <a:tr h="0">
                <a:tc>
                  <a:txBody>
                    <a:bodyPr/>
                    <a:lstStyle/>
                    <a:p>
                      <a:pPr algn="l"/>
                      <a:r>
                        <a:rPr lang="en-US" sz="1500" dirty="0">
                          <a:latin typeface="Calibri" panose="020F0502020204030204" pitchFamily="34" charset="0"/>
                          <a:cs typeface="Calibri" panose="020F0502020204030204" pitchFamily="34" charset="0"/>
                        </a:rPr>
                        <a:t>Long-Term Care (includes Skilled Nursing Facilities or Intermediate/Long-Term Care Facilities and Assisted Living Facilities)</a:t>
                      </a:r>
                      <a:endParaRPr lang="en-US" sz="1500" b="0" dirty="0">
                        <a:latin typeface="Calibri" panose="020F0502020204030204" pitchFamily="34" charset="0"/>
                        <a:cs typeface="Calibri" panose="020F0502020204030204" pitchFamily="34" charset="0"/>
                      </a:endParaRPr>
                    </a:p>
                  </a:txBody>
                  <a:tcPr/>
                </a:tc>
                <a:tc>
                  <a:txBody>
                    <a:bodyPr/>
                    <a:lstStyle/>
                    <a:p>
                      <a:pPr algn="ctr"/>
                      <a:r>
                        <a:rPr lang="en-US" sz="1500" dirty="0">
                          <a:latin typeface="Calibri" panose="020F0502020204030204" pitchFamily="34" charset="0"/>
                          <a:cs typeface="Calibri" panose="020F0502020204030204" pitchFamily="34" charset="0"/>
                        </a:rPr>
                        <a:t>166 (4.2%)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latin typeface="Calibri" panose="020F0502020204030204" pitchFamily="34" charset="0"/>
                          <a:cs typeface="Calibri" panose="020F0502020204030204" pitchFamily="34" charset="0"/>
                        </a:rPr>
                        <a:t>136 (2.9%)</a:t>
                      </a:r>
                      <a:endParaRPr lang="en-US" sz="15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latin typeface="Calibri" panose="020F0502020204030204" pitchFamily="34" charset="0"/>
                          <a:cs typeface="Calibri" panose="020F0502020204030204" pitchFamily="34" charset="0"/>
                        </a:rPr>
                        <a:t>77 (1.5%)</a:t>
                      </a:r>
                      <a:endParaRPr lang="en-US" sz="15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latin typeface="Calibri" panose="020F0502020204030204" pitchFamily="34" charset="0"/>
                          <a:ea typeface="+mn-ea"/>
                          <a:cs typeface="Calibri" panose="020F0502020204030204" pitchFamily="34" charset="0"/>
                        </a:rPr>
                        <a:t>43 (0.5%)</a:t>
                      </a:r>
                    </a:p>
                  </a:txBody>
                  <a:tcPr/>
                </a:tc>
                <a:extLst>
                  <a:ext uri="{0D108BD9-81ED-4DB2-BD59-A6C34878D82A}">
                    <a16:rowId xmlns:a16="http://schemas.microsoft.com/office/drawing/2014/main" val="4029880159"/>
                  </a:ext>
                </a:extLst>
              </a:tr>
              <a:tr h="0">
                <a:tc>
                  <a:txBody>
                    <a:bodyPr/>
                    <a:lstStyle/>
                    <a:p>
                      <a:pPr algn="l"/>
                      <a:r>
                        <a:rPr lang="en-US" sz="1500" dirty="0">
                          <a:latin typeface="Calibri" panose="020F0502020204030204" pitchFamily="34" charset="0"/>
                          <a:cs typeface="Calibri" panose="020F0502020204030204" pitchFamily="34" charset="0"/>
                        </a:rPr>
                        <a:t>Retail Pharmacy</a:t>
                      </a:r>
                      <a:endParaRPr lang="en-US" sz="1500" b="0" dirty="0">
                        <a:latin typeface="Calibri" panose="020F0502020204030204" pitchFamily="34" charset="0"/>
                        <a:cs typeface="Calibri" panose="020F0502020204030204" pitchFamily="34" charset="0"/>
                      </a:endParaRPr>
                    </a:p>
                  </a:txBody>
                  <a:tcPr/>
                </a:tc>
                <a:tc>
                  <a:txBody>
                    <a:bodyPr/>
                    <a:lstStyle/>
                    <a:p>
                      <a:pPr algn="ctr"/>
                      <a:r>
                        <a:rPr lang="en-US" sz="1500" dirty="0">
                          <a:latin typeface="Calibri" panose="020F0502020204030204" pitchFamily="34" charset="0"/>
                          <a:cs typeface="Calibri" panose="020F0502020204030204" pitchFamily="34" charset="0"/>
                        </a:rPr>
                        <a:t>2 (0.1%)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latin typeface="Calibri" panose="020F0502020204030204" pitchFamily="34" charset="0"/>
                          <a:cs typeface="Calibri" panose="020F0502020204030204" pitchFamily="34" charset="0"/>
                        </a:rPr>
                        <a:t>5 (0.1%)</a:t>
                      </a:r>
                      <a:endParaRPr lang="en-US" sz="15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latin typeface="Calibri" panose="020F0502020204030204" pitchFamily="34" charset="0"/>
                          <a:cs typeface="Calibri" panose="020F0502020204030204" pitchFamily="34" charset="0"/>
                        </a:rPr>
                        <a:t>15 (0.3%)</a:t>
                      </a:r>
                      <a:endParaRPr lang="en-US" sz="15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latin typeface="Calibri" panose="020F0502020204030204" pitchFamily="34" charset="0"/>
                          <a:ea typeface="+mn-ea"/>
                          <a:cs typeface="Calibri" panose="020F0502020204030204" pitchFamily="34" charset="0"/>
                        </a:rPr>
                        <a:t>2 (0.0%)</a:t>
                      </a:r>
                    </a:p>
                  </a:txBody>
                  <a:tcPr/>
                </a:tc>
                <a:extLst>
                  <a:ext uri="{0D108BD9-81ED-4DB2-BD59-A6C34878D82A}">
                    <a16:rowId xmlns:a16="http://schemas.microsoft.com/office/drawing/2014/main" val="959311254"/>
                  </a:ext>
                </a:extLst>
              </a:tr>
              <a:tr h="0">
                <a:tc>
                  <a:txBody>
                    <a:bodyPr/>
                    <a:lstStyle/>
                    <a:p>
                      <a:pPr algn="l"/>
                      <a:r>
                        <a:rPr lang="en-US" sz="1500" dirty="0">
                          <a:latin typeface="Calibri" panose="020F0502020204030204" pitchFamily="34" charset="0"/>
                          <a:cs typeface="Calibri" panose="020F0502020204030204" pitchFamily="34" charset="0"/>
                        </a:rPr>
                        <a:t>Other*</a:t>
                      </a:r>
                      <a:endParaRPr lang="en-US" sz="1500" b="0" dirty="0">
                        <a:latin typeface="Calibri" panose="020F0502020204030204" pitchFamily="34" charset="0"/>
                        <a:cs typeface="Calibri" panose="020F0502020204030204" pitchFamily="34" charset="0"/>
                      </a:endParaRPr>
                    </a:p>
                  </a:txBody>
                  <a:tcPr/>
                </a:tc>
                <a:tc>
                  <a:txBody>
                    <a:bodyPr/>
                    <a:lstStyle/>
                    <a:p>
                      <a:pPr algn="ctr"/>
                      <a:r>
                        <a:rPr lang="en-US" sz="1500" dirty="0">
                          <a:latin typeface="Calibri" panose="020F0502020204030204" pitchFamily="34" charset="0"/>
                          <a:cs typeface="Calibri" panose="020F0502020204030204" pitchFamily="34" charset="0"/>
                        </a:rPr>
                        <a:t>722 (18.5%)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latin typeface="Calibri" panose="020F0502020204030204" pitchFamily="34" charset="0"/>
                          <a:cs typeface="Calibri" panose="020F0502020204030204" pitchFamily="34" charset="0"/>
                        </a:rPr>
                        <a:t>983 (21%)</a:t>
                      </a:r>
                      <a:endParaRPr lang="en-US" sz="15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latin typeface="Calibri" panose="020F0502020204030204" pitchFamily="34" charset="0"/>
                          <a:cs typeface="Calibri" panose="020F0502020204030204" pitchFamily="34" charset="0"/>
                        </a:rPr>
                        <a:t>639 (12.6%)</a:t>
                      </a:r>
                      <a:endParaRPr lang="en-US" sz="15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latin typeface="Calibri" panose="020F0502020204030204" pitchFamily="34" charset="0"/>
                          <a:ea typeface="+mn-ea"/>
                          <a:cs typeface="Calibri" panose="020F0502020204030204" pitchFamily="34" charset="0"/>
                        </a:rPr>
                        <a:t>1,605 (19.3%)</a:t>
                      </a:r>
                    </a:p>
                  </a:txBody>
                  <a:tcPr/>
                </a:tc>
                <a:extLst>
                  <a:ext uri="{0D108BD9-81ED-4DB2-BD59-A6C34878D82A}">
                    <a16:rowId xmlns:a16="http://schemas.microsoft.com/office/drawing/2014/main" val="4197085840"/>
                  </a:ext>
                </a:extLst>
              </a:tr>
            </a:tbl>
          </a:graphicData>
        </a:graphic>
      </p:graphicFrame>
      <p:sp>
        <p:nvSpPr>
          <p:cNvPr id="6" name="TextBox 5">
            <a:extLst>
              <a:ext uri="{FF2B5EF4-FFF2-40B4-BE49-F238E27FC236}">
                <a16:creationId xmlns:a16="http://schemas.microsoft.com/office/drawing/2014/main" id="{F0558B1F-EA6E-40D1-B633-7DCD8E9B76C6}"/>
              </a:ext>
            </a:extLst>
          </p:cNvPr>
          <p:cNvSpPr txBox="1"/>
          <p:nvPr/>
        </p:nvSpPr>
        <p:spPr>
          <a:xfrm>
            <a:off x="457200" y="6035040"/>
            <a:ext cx="8229600" cy="707886"/>
          </a:xfrm>
          <a:prstGeom prst="rect">
            <a:avLst/>
          </a:prstGeom>
          <a:noFill/>
        </p:spPr>
        <p:txBody>
          <a:bodyPr wrap="square" rtlCol="0">
            <a:spAutoFit/>
          </a:bodyPr>
          <a:lstStyle/>
          <a:p>
            <a:r>
              <a:rPr lang="en-US" sz="1000" dirty="0"/>
              <a:t>* Other includes all categories not specifically identified above (e.g., Urgent care/emergency medicine). </a:t>
            </a:r>
          </a:p>
          <a:p>
            <a:r>
              <a:rPr lang="en-US" sz="1000" b="1" dirty="0"/>
              <a:t>Source:</a:t>
            </a:r>
            <a:r>
              <a:rPr lang="en-US" sz="1000" dirty="0"/>
              <a:t> PSOPPC analysis of 2019 AHRQ PSO Profile data.</a:t>
            </a:r>
          </a:p>
          <a:p>
            <a:r>
              <a:rPr lang="en-US" sz="1000" b="1" dirty="0"/>
              <a:t>Note:</a:t>
            </a:r>
            <a:r>
              <a:rPr lang="en-US" sz="1000" dirty="0"/>
              <a:t> Forty-four PSOs reported provider type details in the 2019 PSO Profile. Percentages may not add to 100 due to rounding. </a:t>
            </a:r>
            <a:r>
              <a:rPr lang="en-US" sz="1000" dirty="0">
                <a:cs typeface="Arial" panose="020B0604020202020204" pitchFamily="34" charset="0"/>
              </a:rPr>
              <a:t>This measure is not included in the summary analysis in slides 12-21.</a:t>
            </a:r>
            <a:endParaRPr lang="en-US" sz="1000" dirty="0"/>
          </a:p>
        </p:txBody>
      </p:sp>
      <p:sp>
        <p:nvSpPr>
          <p:cNvPr id="3" name="Slide Number Placeholder 2">
            <a:extLst>
              <a:ext uri="{FF2B5EF4-FFF2-40B4-BE49-F238E27FC236}">
                <a16:creationId xmlns:a16="http://schemas.microsoft.com/office/drawing/2014/main" id="{16338B19-38BC-4E6A-8EDA-D81D53596F3F}"/>
              </a:ext>
            </a:extLst>
          </p:cNvPr>
          <p:cNvSpPr>
            <a:spLocks noGrp="1"/>
          </p:cNvSpPr>
          <p:nvPr>
            <p:ph type="sldNum" sz="quarter" idx="10"/>
          </p:nvPr>
        </p:nvSpPr>
        <p:spPr>
          <a:xfrm>
            <a:off x="7943849" y="6468606"/>
            <a:ext cx="742950" cy="365125"/>
          </a:xfrm>
        </p:spPr>
        <p:txBody>
          <a:bodyPr/>
          <a:lstStyle/>
          <a:p>
            <a:fld id="{85F5B7A5-34A7-4AB0-A34F-A4DF2002FA98}" type="slidenum">
              <a:rPr lang="en-US" smtClean="0"/>
              <a:t>118</a:t>
            </a:fld>
            <a:endParaRPr lang="en-US" dirty="0"/>
          </a:p>
        </p:txBody>
      </p:sp>
    </p:spTree>
    <p:extLst>
      <p:ext uri="{BB962C8B-B14F-4D97-AF65-F5344CB8AC3E}">
        <p14:creationId xmlns:p14="http://schemas.microsoft.com/office/powerpoint/2010/main" val="10454901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88C1-155F-4DA3-872C-7521E60674E1}"/>
              </a:ext>
            </a:extLst>
          </p:cNvPr>
          <p:cNvSpPr>
            <a:spLocks noGrp="1"/>
          </p:cNvSpPr>
          <p:nvPr>
            <p:ph type="title"/>
          </p:nvPr>
        </p:nvSpPr>
        <p:spPr/>
        <p:txBody>
          <a:bodyPr>
            <a:normAutofit fontScale="90000"/>
          </a:bodyPr>
          <a:lstStyle/>
          <a:p>
            <a:pPr algn="l"/>
            <a:r>
              <a:rPr lang="en-US" dirty="0"/>
              <a:t>PSO Data Collection and Submission</a:t>
            </a:r>
          </a:p>
        </p:txBody>
      </p:sp>
      <p:sp>
        <p:nvSpPr>
          <p:cNvPr id="6" name="TextBox 5">
            <a:extLst>
              <a:ext uri="{FF2B5EF4-FFF2-40B4-BE49-F238E27FC236}">
                <a16:creationId xmlns:a16="http://schemas.microsoft.com/office/drawing/2014/main" id="{66C41F1A-8369-4260-B406-3554FD0F439D}"/>
              </a:ext>
            </a:extLst>
          </p:cNvPr>
          <p:cNvSpPr txBox="1"/>
          <p:nvPr/>
        </p:nvSpPr>
        <p:spPr>
          <a:xfrm>
            <a:off x="457200" y="5943600"/>
            <a:ext cx="8110654" cy="553998"/>
          </a:xfrm>
          <a:prstGeom prst="rect">
            <a:avLst/>
          </a:prstGeom>
          <a:noFill/>
        </p:spPr>
        <p:txBody>
          <a:bodyPr wrap="square" rtlCol="0">
            <a:spAutoFit/>
          </a:bodyPr>
          <a:lstStyle/>
          <a:p>
            <a:r>
              <a:rPr lang="en-US" sz="1000" b="1" dirty="0"/>
              <a:t>Source: </a:t>
            </a:r>
            <a:r>
              <a:rPr lang="en-US" sz="1000" dirty="0"/>
              <a:t>PSOPPC analysis of 2019 AHRQ PSO Profile data.</a:t>
            </a:r>
          </a:p>
          <a:p>
            <a:r>
              <a:rPr lang="en-US" sz="1000" b="1" dirty="0"/>
              <a:t>Note: </a:t>
            </a:r>
            <a:r>
              <a:rPr lang="en-US" sz="1000" dirty="0"/>
              <a:t>As of calendar year 2019, the PSOPPC dataset includes data submitted by 17 PSOs across </a:t>
            </a:r>
            <a:r>
              <a:rPr lang="en-US" sz="1000" dirty="0">
                <a:latin typeface="Arial" panose="020B0604020202020204" pitchFamily="34" charset="0"/>
                <a:cs typeface="Arial" panose="020B0604020202020204" pitchFamily="34" charset="0"/>
              </a:rPr>
              <a:t>Common Formats for Event Reporting-Hospital </a:t>
            </a:r>
            <a:r>
              <a:rPr lang="en-US" sz="1000" dirty="0"/>
              <a:t>V1.1, V1.2, and V2.0.</a:t>
            </a:r>
          </a:p>
        </p:txBody>
      </p:sp>
      <p:sp>
        <p:nvSpPr>
          <p:cNvPr id="5" name="TextBox 4"/>
          <p:cNvSpPr txBox="1"/>
          <p:nvPr/>
        </p:nvSpPr>
        <p:spPr>
          <a:xfrm>
            <a:off x="457200" y="1371600"/>
            <a:ext cx="7924800" cy="646331"/>
          </a:xfrm>
          <a:prstGeom prst="rect">
            <a:avLst/>
          </a:prstGeom>
          <a:noFill/>
        </p:spPr>
        <p:txBody>
          <a:bodyPr wrap="square" rtlCol="0">
            <a:spAutoFit/>
          </a:bodyPr>
          <a:lstStyle/>
          <a:p>
            <a:r>
              <a:rPr lang="en-US" dirty="0"/>
              <a:t>Although PSOs are collecting data, only 14 submitted data to the PSOPPC in 2019.</a:t>
            </a:r>
          </a:p>
        </p:txBody>
      </p:sp>
      <p:pic>
        <p:nvPicPr>
          <p:cNvPr id="10" name="Picture 9" descr="Diagram showing PSO data submission&#10;Number of PSOs eligible to submit 2019 PSO Profile: 93&#10;Number of PSOs that submitted 2019 PSO Profile: 68 of 93, 73%&#10;Number of PSOs that collect safety reports: 41 of 68, 60%&#10;Number of PSOs that collect safety reports using the AHRQ Common Formats: 28 of 41, 68%&#10;Number of PSOs that submitted data to the PSOPPC in 2019: 14 of 28, 50%">
            <a:extLst>
              <a:ext uri="{FF2B5EF4-FFF2-40B4-BE49-F238E27FC236}">
                <a16:creationId xmlns:a16="http://schemas.microsoft.com/office/drawing/2014/main" id="{AB06A57F-AE6B-4434-8477-D823078CD52A}"/>
              </a:ext>
            </a:extLst>
          </p:cNvPr>
          <p:cNvPicPr>
            <a:picLocks noChangeAspect="1"/>
          </p:cNvPicPr>
          <p:nvPr/>
        </p:nvPicPr>
        <p:blipFill>
          <a:blip r:embed="rId3"/>
          <a:stretch>
            <a:fillRect/>
          </a:stretch>
        </p:blipFill>
        <p:spPr>
          <a:xfrm>
            <a:off x="590346" y="2118813"/>
            <a:ext cx="7963309" cy="3714941"/>
          </a:xfrm>
          <a:prstGeom prst="rect">
            <a:avLst/>
          </a:prstGeom>
        </p:spPr>
      </p:pic>
      <p:sp>
        <p:nvSpPr>
          <p:cNvPr id="3" name="Slide Number Placeholder 2">
            <a:extLst>
              <a:ext uri="{FF2B5EF4-FFF2-40B4-BE49-F238E27FC236}">
                <a16:creationId xmlns:a16="http://schemas.microsoft.com/office/drawing/2014/main" id="{D5FA2073-BA06-4982-9F3E-B8A4E63A8615}"/>
              </a:ext>
            </a:extLst>
          </p:cNvPr>
          <p:cNvSpPr>
            <a:spLocks noGrp="1"/>
          </p:cNvSpPr>
          <p:nvPr>
            <p:ph type="sldNum" sz="quarter" idx="10"/>
          </p:nvPr>
        </p:nvSpPr>
        <p:spPr/>
        <p:txBody>
          <a:bodyPr/>
          <a:lstStyle/>
          <a:p>
            <a:fld id="{85F5B7A5-34A7-4AB0-A34F-A4DF2002FA98}" type="slidenum">
              <a:rPr lang="en-US" smtClean="0"/>
              <a:t>119</a:t>
            </a:fld>
            <a:endParaRPr lang="en-US" dirty="0"/>
          </a:p>
        </p:txBody>
      </p:sp>
    </p:spTree>
    <p:extLst>
      <p:ext uri="{BB962C8B-B14F-4D97-AF65-F5344CB8AC3E}">
        <p14:creationId xmlns:p14="http://schemas.microsoft.com/office/powerpoint/2010/main" val="3872936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Number and percentage of all NHQDR quality measures improving, not changing, or worsening from 2000 to 2018, total (174 measures) and by priority area</a:t>
            </a:r>
          </a:p>
        </p:txBody>
      </p:sp>
      <p:graphicFrame>
        <p:nvGraphicFramePr>
          <p:cNvPr id="4" name="Content Placeholder 5" descr="Stacked bar chart showing number of quality measures&#10;Total (n=174), Improving, 87, Not Changing, 77, Worsening, 10&#10;Person-Centered Care (n=29), Improving, 14, Not Changing, 5, Worsening, 0&#10;Patient Safety (n=26), Improving, 12, Not Changing, 13, Worsening, 1&#10;Healthy Living (n=70), Improving, 41, Not Changing, 26, Worsening, 3&#10;Effective Treatment (n=36), Improving, 15, Not Changing, 18, Worsening, 3&#10;Care Coordination (n=8), Improving, 3, Not Changing, 2, Worsening, 3&#10;Affordable Care (n=5), Improving, 2, Not Changing, 3, Worsening, 0&#10;">
            <a:extLst>
              <a:ext uri="{FF2B5EF4-FFF2-40B4-BE49-F238E27FC236}">
                <a16:creationId xmlns:a16="http://schemas.microsoft.com/office/drawing/2014/main" id="{5342D7DF-BC4F-433E-B823-BC3BDF93257B}"/>
              </a:ext>
            </a:extLst>
          </p:cNvPr>
          <p:cNvGraphicFramePr>
            <a:graphicFrameLocks noGrp="1"/>
          </p:cNvGraphicFramePr>
          <p:nvPr>
            <p:ph idx="1"/>
            <p:extLst>
              <p:ext uri="{D42A27DB-BD31-4B8C-83A1-F6EECF244321}">
                <p14:modId xmlns:p14="http://schemas.microsoft.com/office/powerpoint/2010/main" val="3387543051"/>
              </p:ext>
            </p:extLst>
          </p:nvPr>
        </p:nvGraphicFramePr>
        <p:xfrm>
          <a:off x="457200" y="150907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6799E1F-8A8D-4984-A8E3-2C351A238879}"/>
              </a:ext>
            </a:extLst>
          </p:cNvPr>
          <p:cNvSpPr txBox="1"/>
          <p:nvPr/>
        </p:nvSpPr>
        <p:spPr>
          <a:xfrm>
            <a:off x="457200" y="6035040"/>
            <a:ext cx="8229600" cy="563562"/>
          </a:xfrm>
          <a:prstGeom prst="rect">
            <a:avLst/>
          </a:prstGeom>
          <a:noFill/>
        </p:spPr>
        <p:txBody>
          <a:bodyPr wrap="square" rtlCol="0">
            <a:noAutofit/>
          </a:bodyPr>
          <a:lstStyle/>
          <a:p>
            <a:r>
              <a:rPr lang="en-US" sz="1000" b="1" dirty="0">
                <a:cs typeface="Arial" panose="020B0604020202020204" pitchFamily="34" charset="0"/>
              </a:rPr>
              <a:t>Key:</a:t>
            </a:r>
            <a:r>
              <a:rPr lang="en-US" sz="1000" dirty="0">
                <a:cs typeface="Arial" panose="020B0604020202020204" pitchFamily="34" charset="0"/>
              </a:rPr>
              <a:t> n = number of measures.</a:t>
            </a:r>
          </a:p>
          <a:p>
            <a:r>
              <a:rPr lang="en-US" sz="1000" b="1" dirty="0"/>
              <a:t>Note: </a:t>
            </a:r>
            <a:r>
              <a:rPr lang="en-US" sz="1000" dirty="0"/>
              <a:t>The 2019 Annual NHQDR features 26 core patient safety measures. These measures titles and category areas are further detailed on the next slides. </a:t>
            </a:r>
          </a:p>
        </p:txBody>
      </p:sp>
      <p:sp>
        <p:nvSpPr>
          <p:cNvPr id="3" name="Slide Number Placeholder 2">
            <a:extLst>
              <a:ext uri="{FF2B5EF4-FFF2-40B4-BE49-F238E27FC236}">
                <a16:creationId xmlns:a16="http://schemas.microsoft.com/office/drawing/2014/main" id="{942732C7-BDF9-487D-B3AD-1684662F4859}"/>
              </a:ext>
            </a:extLst>
          </p:cNvPr>
          <p:cNvSpPr>
            <a:spLocks noGrp="1"/>
          </p:cNvSpPr>
          <p:nvPr>
            <p:ph type="sldNum" sz="quarter" idx="10"/>
          </p:nvPr>
        </p:nvSpPr>
        <p:spPr/>
        <p:txBody>
          <a:bodyPr/>
          <a:lstStyle/>
          <a:p>
            <a:fld id="{85F5B7A5-34A7-4AB0-A34F-A4DF2002FA98}" type="slidenum">
              <a:rPr lang="en-US" smtClean="0"/>
              <a:t>12</a:t>
            </a:fld>
            <a:endParaRPr lang="en-US" dirty="0"/>
          </a:p>
        </p:txBody>
      </p:sp>
    </p:spTree>
    <p:extLst>
      <p:ext uri="{BB962C8B-B14F-4D97-AF65-F5344CB8AC3E}">
        <p14:creationId xmlns:p14="http://schemas.microsoft.com/office/powerpoint/2010/main" val="40070680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CDAB-36B0-4095-99B8-76F3EAA2076C}"/>
              </a:ext>
            </a:extLst>
          </p:cNvPr>
          <p:cNvSpPr>
            <a:spLocks noGrp="1"/>
          </p:cNvSpPr>
          <p:nvPr>
            <p:ph type="title"/>
          </p:nvPr>
        </p:nvSpPr>
        <p:spPr/>
        <p:txBody>
          <a:bodyPr>
            <a:noAutofit/>
          </a:bodyPr>
          <a:lstStyle/>
          <a:p>
            <a:pPr algn="l"/>
            <a:r>
              <a:rPr lang="en-US" sz="2400" dirty="0"/>
              <a:t>Network of Patient Safety Databases and the National Learning System </a:t>
            </a:r>
          </a:p>
        </p:txBody>
      </p:sp>
      <p:pic>
        <p:nvPicPr>
          <p:cNvPr id="4" name="Content Placeholder 3" descr="Diagram showing how the Network of Patient Safety Databases works: The process is circular: Patient safety activities produce data that is used for patient safety research, which produces evidence that leads to patient safety activities. At the center of the system are providers, PSOs, and the NPSD, who all interact to deliver safe, high-quality patient car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0" y="1554480"/>
            <a:ext cx="4114510" cy="4525962"/>
          </a:xfrm>
        </p:spPr>
      </p:pic>
      <p:sp>
        <p:nvSpPr>
          <p:cNvPr id="5" name="TextBox 4"/>
          <p:cNvSpPr txBox="1"/>
          <p:nvPr/>
        </p:nvSpPr>
        <p:spPr>
          <a:xfrm>
            <a:off x="457200" y="1645920"/>
            <a:ext cx="4114800" cy="4308872"/>
          </a:xfrm>
          <a:prstGeom prst="rect">
            <a:avLst/>
          </a:prstGeom>
          <a:noFill/>
        </p:spPr>
        <p:txBody>
          <a:bodyPr wrap="square" rtlCol="0">
            <a:spAutoFit/>
          </a:bodyPr>
          <a:lstStyle/>
          <a:p>
            <a:pPr marL="342900" indent="-342900">
              <a:lnSpc>
                <a:spcPct val="90000"/>
              </a:lnSpc>
              <a:spcBef>
                <a:spcPct val="20000"/>
              </a:spcBef>
              <a:buClr>
                <a:schemeClr val="tx2"/>
              </a:buClr>
              <a:buSzPct val="150000"/>
              <a:buFont typeface="Arial" pitchFamily="34" charset="0"/>
              <a:buChar char="•"/>
            </a:pPr>
            <a:r>
              <a:rPr lang="en-US" sz="2000" dirty="0"/>
              <a:t>The Network of Patient Safety Databases (NPSD) is part of the national learning system of providers, the Agency for Healthcare Research and Quality (AHRQ), and AHRQ-listed Patient Safety Organizations (PSOs).</a:t>
            </a:r>
          </a:p>
          <a:p>
            <a:pPr marL="342900" indent="-342900">
              <a:lnSpc>
                <a:spcPct val="90000"/>
              </a:lnSpc>
              <a:spcBef>
                <a:spcPct val="20000"/>
              </a:spcBef>
              <a:buClr>
                <a:schemeClr val="tx2"/>
              </a:buClr>
              <a:buSzPct val="150000"/>
              <a:buFont typeface="Arial" pitchFamily="34" charset="0"/>
              <a:buChar char="•"/>
            </a:pPr>
            <a:r>
              <a:rPr lang="en-US" sz="2000" dirty="0"/>
              <a:t>The data collected by the Patient Safety Organization Privacy Protection Center (PSOPPC) are designed to support measurement and improvement of patient safety in hospitals. </a:t>
            </a:r>
          </a:p>
        </p:txBody>
      </p:sp>
      <p:sp>
        <p:nvSpPr>
          <p:cNvPr id="3" name="Slide Number Placeholder 2">
            <a:extLst>
              <a:ext uri="{FF2B5EF4-FFF2-40B4-BE49-F238E27FC236}">
                <a16:creationId xmlns:a16="http://schemas.microsoft.com/office/drawing/2014/main" id="{60227313-8214-4A72-BC5F-45984737E351}"/>
              </a:ext>
            </a:extLst>
          </p:cNvPr>
          <p:cNvSpPr>
            <a:spLocks noGrp="1"/>
          </p:cNvSpPr>
          <p:nvPr>
            <p:ph type="sldNum" sz="quarter" idx="10"/>
          </p:nvPr>
        </p:nvSpPr>
        <p:spPr/>
        <p:txBody>
          <a:bodyPr/>
          <a:lstStyle/>
          <a:p>
            <a:fld id="{85F5B7A5-34A7-4AB0-A34F-A4DF2002FA98}" type="slidenum">
              <a:rPr lang="en-US" smtClean="0"/>
              <a:t>120</a:t>
            </a:fld>
            <a:endParaRPr lang="en-US" dirty="0"/>
          </a:p>
        </p:txBody>
      </p:sp>
    </p:spTree>
    <p:extLst>
      <p:ext uri="{BB962C8B-B14F-4D97-AF65-F5344CB8AC3E}">
        <p14:creationId xmlns:p14="http://schemas.microsoft.com/office/powerpoint/2010/main" val="5883619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17" name="Slide Number Placeholder 16">
            <a:extLst>
              <a:ext uri="{FF2B5EF4-FFF2-40B4-BE49-F238E27FC236}">
                <a16:creationId xmlns:a16="http://schemas.microsoft.com/office/drawing/2014/main" id="{A9650660-5C0F-4C22-B524-24F9859875DE}"/>
              </a:ext>
            </a:extLst>
          </p:cNvPr>
          <p:cNvSpPr>
            <a:spLocks noGrp="1"/>
          </p:cNvSpPr>
          <p:nvPr>
            <p:ph type="sldNum" sz="quarter" idx="10"/>
          </p:nvPr>
        </p:nvSpPr>
        <p:spPr/>
        <p:txBody>
          <a:bodyPr/>
          <a:lstStyle/>
          <a:p>
            <a:fld id="{85F5B7A5-34A7-4AB0-A34F-A4DF2002FA98}" type="slidenum">
              <a:rPr lang="en-US" smtClean="0"/>
              <a:pPr/>
              <a:t>121</a:t>
            </a:fld>
            <a:endParaRPr lang="en-US" dirty="0"/>
          </a:p>
        </p:txBody>
      </p:sp>
      <p:sp>
        <p:nvSpPr>
          <p:cNvPr id="6" name="Rectangle 5">
            <a:extLst>
              <a:ext uri="{FF2B5EF4-FFF2-40B4-BE49-F238E27FC236}">
                <a16:creationId xmlns:a16="http://schemas.microsoft.com/office/drawing/2014/main" id="{B82BA001-521B-4859-AAAA-564C48F1BB8C}"/>
              </a:ext>
            </a:extLst>
          </p:cNvPr>
          <p:cNvSpPr/>
          <p:nvPr/>
        </p:nvSpPr>
        <p:spPr>
          <a:xfrm>
            <a:off x="457200" y="1280160"/>
            <a:ext cx="8229600" cy="5047536"/>
          </a:xfrm>
          <a:prstGeom prst="rect">
            <a:avLst/>
          </a:prstGeom>
        </p:spPr>
        <p:txBody>
          <a:bodyPr wrap="square">
            <a:spAutoFit/>
          </a:bodyPr>
          <a:lstStyle/>
          <a:p>
            <a:pPr marL="274320" indent="-274320">
              <a:buFont typeface="Arial" panose="020B0604020202020204" pitchFamily="34" charset="0"/>
              <a:buChar char="•"/>
            </a:pPr>
            <a:r>
              <a:rPr lang="en-US" sz="1400" dirty="0"/>
              <a:t>Abe K, </a:t>
            </a:r>
            <a:r>
              <a:rPr lang="en-US" sz="1400" dirty="0" err="1"/>
              <a:t>Kuklina</a:t>
            </a:r>
            <a:r>
              <a:rPr lang="en-US" sz="1400" dirty="0"/>
              <a:t> EV, Hooper WC, Callaghan WM. Venous thromboembolism as a cause of severe maternal morbidity and mortality in the United States. </a:t>
            </a:r>
            <a:r>
              <a:rPr lang="en-US" sz="1400" dirty="0" err="1"/>
              <a:t>Semin</a:t>
            </a:r>
            <a:r>
              <a:rPr lang="en-US" sz="1400" dirty="0"/>
              <a:t> </a:t>
            </a:r>
            <a:r>
              <a:rPr lang="en-US" sz="1400" dirty="0" err="1"/>
              <a:t>Perinatol</a:t>
            </a:r>
            <a:r>
              <a:rPr lang="en-US" sz="1400" dirty="0"/>
              <a:t>. 2019 Jun;43(4):200-204. </a:t>
            </a:r>
            <a:r>
              <a:rPr lang="en-US" sz="1400" dirty="0" err="1"/>
              <a:t>Epub</a:t>
            </a:r>
            <a:r>
              <a:rPr lang="en-US" sz="1400" dirty="0"/>
              <a:t> 2019 Mar 9. </a:t>
            </a:r>
            <a:r>
              <a:rPr lang="en-US" sz="1400" dirty="0">
                <a:hlinkClick r:id="rId3"/>
              </a:rPr>
              <a:t>https://pubmed.ncbi.nlm.nih.gov/30935751/</a:t>
            </a:r>
            <a:r>
              <a:rPr lang="en-US" sz="1400" dirty="0"/>
              <a:t>. Accessed January 14, 2021.</a:t>
            </a:r>
          </a:p>
          <a:p>
            <a:pPr marL="274320" indent="-274320">
              <a:buFont typeface="Arial" panose="020B0604020202020204" pitchFamily="34" charset="0"/>
              <a:buChar char="•"/>
            </a:pPr>
            <a:r>
              <a:rPr lang="en-US" sz="1400" dirty="0"/>
              <a:t>Adams MM, Alexander GR, Kirby RS, Wingate MS. Perinatal Epidemiology for Public Health Practice. New York, NY: Springer US; 2009.</a:t>
            </a:r>
          </a:p>
          <a:p>
            <a:pPr marL="274320" indent="-274320">
              <a:buFont typeface="Arial" panose="020B0604020202020204" pitchFamily="34" charset="0"/>
              <a:buChar char="•"/>
            </a:pPr>
            <a:r>
              <a:rPr lang="en-US" sz="1400" dirty="0"/>
              <a:t>Agency for Healthcare Research and Quality. AHRQ National Scorecard on Hospital-Acquired Conditions: Updated Baseline Rates and Preliminary Results 2014-2017. 2019a. </a:t>
            </a:r>
            <a:r>
              <a:rPr lang="en-US" sz="1400" dirty="0">
                <a:hlinkClick r:id="rId4"/>
              </a:rPr>
              <a:t>https://www.ahrq.gov/sites/default/files/wysiwyg/ professionals/quality-patient-safety/</a:t>
            </a:r>
            <a:r>
              <a:rPr lang="en-US" sz="1400" dirty="0" err="1">
                <a:hlinkClick r:id="rId4"/>
              </a:rPr>
              <a:t>pfp</a:t>
            </a:r>
            <a:r>
              <a:rPr lang="en-US" sz="1400" dirty="0">
                <a:hlinkClick r:id="rId4"/>
              </a:rPr>
              <a:t>/hacreport-2019.pdf</a:t>
            </a:r>
            <a:r>
              <a:rPr lang="en-US" sz="1400" dirty="0"/>
              <a:t> . Accessed January 15, 2021.</a:t>
            </a:r>
          </a:p>
          <a:p>
            <a:pPr marL="274320" indent="-274320">
              <a:buFont typeface="Arial" panose="020B0604020202020204" pitchFamily="34" charset="0"/>
              <a:buChar char="•"/>
            </a:pPr>
            <a:r>
              <a:rPr lang="en-US" sz="1400" dirty="0"/>
              <a:t>Agency for Healthcare Research and Quality. The Falls Management Program: A Quality Improvement Initiative for Nursing Facilities. Chapter 1. Introduction and Program Overview. Content last reviewed December 2017. </a:t>
            </a:r>
            <a:r>
              <a:rPr lang="en-US" sz="1400" dirty="0">
                <a:hlinkClick r:id="rId5"/>
              </a:rPr>
              <a:t>https://www.ahrq.gov/patient-safety/settings/long-term-care/resource/injuries/fallspx/man1.html</a:t>
            </a:r>
            <a:r>
              <a:rPr lang="en-US" sz="1400" dirty="0"/>
              <a:t>. Accessed January 14, 2021. </a:t>
            </a:r>
            <a:endParaRPr lang="en-US" sz="1400" dirty="0">
              <a:cs typeface="Arial" panose="020B0604020202020204" pitchFamily="34" charset="0"/>
            </a:endParaRPr>
          </a:p>
          <a:p>
            <a:pPr marL="274320" indent="-274320">
              <a:buFont typeface="Arial" panose="020B0604020202020204" pitchFamily="34" charset="0"/>
              <a:buChar char="•"/>
            </a:pPr>
            <a:r>
              <a:rPr lang="en-US" sz="1400" dirty="0"/>
              <a:t>Agency for Healthcare Research and Quality. Making Health Care Safer II: An Updated Critical Analysis of the Evidence for Patient Safety Practices. Evidence Reports/Technology Assessments, No. 211. March 2013. AHRQ Publication No. 13-E001-EF. </a:t>
            </a:r>
            <a:r>
              <a:rPr lang="en-US" sz="1400" dirty="0">
                <a:hlinkClick r:id="rId6"/>
              </a:rPr>
              <a:t>https://www.ncbi.nlm.nih.gov/books/ NBK133363/</a:t>
            </a:r>
            <a:r>
              <a:rPr lang="en-US" sz="1400" dirty="0"/>
              <a:t>. Accessed February 3, 2021.</a:t>
            </a:r>
          </a:p>
          <a:p>
            <a:pPr marL="274320" indent="-274320">
              <a:buFont typeface="Arial" panose="020B0604020202020204" pitchFamily="34" charset="0"/>
              <a:buChar char="•"/>
            </a:pPr>
            <a:r>
              <a:rPr lang="en-US" sz="1400" dirty="0"/>
              <a:t>Agency for Healthcare Research and Quality. More Effort Is Needed To Ensure Patients Understand Doctors’ Instructions. 2019b. AHRQ Publication No. 18(19)-0033-8-EF. </a:t>
            </a:r>
            <a:r>
              <a:rPr lang="en-US" sz="1400" dirty="0">
                <a:hlinkClick r:id="rId7"/>
              </a:rPr>
              <a:t>https://www.ahrq.gov/sites/default/files/wysiwyg/research/findings/nhqrdr/dataspotlight-health-literacy.pdf</a:t>
            </a:r>
            <a:r>
              <a:rPr lang="en-US" sz="1400" dirty="0"/>
              <a:t>. Accessed January 6, 2021.</a:t>
            </a:r>
          </a:p>
          <a:p>
            <a:pPr marL="274320" indent="-274320">
              <a:buFont typeface="Arial" panose="020B0604020202020204" pitchFamily="34" charset="0"/>
              <a:buChar char="•"/>
            </a:pPr>
            <a:r>
              <a:rPr lang="en-US" sz="1400" dirty="0"/>
              <a:t>Agency for Healthcare Research and Quality. Patient Safety Primer: Health Care-Associated Infections. </a:t>
            </a:r>
            <a:r>
              <a:rPr lang="en-US" sz="1400" dirty="0">
                <a:hlinkClick r:id="rId8"/>
              </a:rPr>
              <a:t>https://psnet.ahrq.gov/primers/primer/7</a:t>
            </a:r>
            <a:r>
              <a:rPr lang="en-US" sz="1400" dirty="0"/>
              <a:t>. 2019c. Accessed January 14, 2021.</a:t>
            </a:r>
          </a:p>
        </p:txBody>
      </p:sp>
    </p:spTree>
    <p:extLst>
      <p:ext uri="{BB962C8B-B14F-4D97-AF65-F5344CB8AC3E}">
        <p14:creationId xmlns:p14="http://schemas.microsoft.com/office/powerpoint/2010/main" val="32724566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3" name="Content Placeholder 2"/>
          <p:cNvSpPr>
            <a:spLocks noGrp="1"/>
          </p:cNvSpPr>
          <p:nvPr>
            <p:ph idx="1"/>
          </p:nvPr>
        </p:nvSpPr>
        <p:spPr>
          <a:xfrm>
            <a:off x="457200" y="1280160"/>
            <a:ext cx="8229600" cy="5441315"/>
          </a:xfrm>
        </p:spPr>
        <p:txBody>
          <a:bodyPr>
            <a:noAutofit/>
          </a:bodyPr>
          <a:lstStyle/>
          <a:p>
            <a:pPr marL="274320" indent="-274320">
              <a:buSzPct val="100000"/>
            </a:pPr>
            <a:r>
              <a:rPr lang="en-US" sz="1400" dirty="0"/>
              <a:t>Agency for Healthcare Research and Quality. Patient Safety Primer: Maternal Safety. </a:t>
            </a:r>
            <a:r>
              <a:rPr lang="en-US" sz="1400" dirty="0">
                <a:hlinkClick r:id="rId3"/>
              </a:rPr>
              <a:t>https://psnet.ahrq.gov/primers/primer/50/Maternal-Safety</a:t>
            </a:r>
            <a:r>
              <a:rPr lang="en-US" sz="1400" dirty="0"/>
              <a:t>. 2019d. Accessed January 14, 2021.</a:t>
            </a:r>
          </a:p>
          <a:p>
            <a:pPr marL="274320" indent="-274320">
              <a:buSzPct val="100000"/>
            </a:pPr>
            <a:r>
              <a:rPr lang="en-US" sz="1400" dirty="0">
                <a:cs typeface="Arial" panose="020B0604020202020204" pitchFamily="34" charset="0"/>
              </a:rPr>
              <a:t>Ambulatory Surgery Center Association. Number of ASCs per State. </a:t>
            </a:r>
            <a:r>
              <a:rPr lang="en-US" sz="1400" dirty="0">
                <a:cs typeface="Arial" panose="020B0604020202020204" pitchFamily="34" charset="0"/>
                <a:hlinkClick r:id="rId4"/>
              </a:rPr>
              <a:t>https://www.ascassociation. org/</a:t>
            </a:r>
            <a:r>
              <a:rPr lang="en-US" sz="1400" dirty="0" err="1">
                <a:cs typeface="Arial" panose="020B0604020202020204" pitchFamily="34" charset="0"/>
                <a:hlinkClick r:id="rId4"/>
              </a:rPr>
              <a:t>advancingsurgicalcare</a:t>
            </a:r>
            <a:r>
              <a:rPr lang="en-US" sz="1400" dirty="0">
                <a:cs typeface="Arial" panose="020B0604020202020204" pitchFamily="34" charset="0"/>
                <a:hlinkClick r:id="rId4"/>
              </a:rPr>
              <a:t>/</a:t>
            </a:r>
            <a:r>
              <a:rPr lang="en-US" sz="1400" dirty="0" err="1">
                <a:cs typeface="Arial" panose="020B0604020202020204" pitchFamily="34" charset="0"/>
                <a:hlinkClick r:id="rId4"/>
              </a:rPr>
              <a:t>asc</a:t>
            </a:r>
            <a:r>
              <a:rPr lang="en-US" sz="1400" dirty="0">
                <a:cs typeface="Arial" panose="020B0604020202020204" pitchFamily="34" charset="0"/>
                <a:hlinkClick r:id="rId4"/>
              </a:rPr>
              <a:t>/</a:t>
            </a:r>
            <a:r>
              <a:rPr lang="en-US" sz="1400" dirty="0" err="1">
                <a:cs typeface="Arial" panose="020B0604020202020204" pitchFamily="34" charset="0"/>
                <a:hlinkClick r:id="rId4"/>
              </a:rPr>
              <a:t>numberofascsperstate</a:t>
            </a:r>
            <a:r>
              <a:rPr lang="en-US" sz="1400" dirty="0">
                <a:cs typeface="Arial" panose="020B0604020202020204" pitchFamily="34" charset="0"/>
              </a:rPr>
              <a:t>. Accessed January 14, 2021.</a:t>
            </a:r>
          </a:p>
          <a:p>
            <a:pPr marL="274320" indent="-274320">
              <a:buSzPct val="100000"/>
            </a:pPr>
            <a:r>
              <a:rPr lang="en-US" sz="1400" spc="-10" dirty="0"/>
              <a:t>American College of Obstetricians and Gynecologists and the Society for Maternal–Fetal Medicine, Kilpatrick SK, Ecker JL. Severe maternal morbidity: screening and review. Am J </a:t>
            </a:r>
            <a:r>
              <a:rPr lang="en-US" sz="1400" spc="-10" dirty="0" err="1"/>
              <a:t>Obstet</a:t>
            </a:r>
            <a:r>
              <a:rPr lang="en-US" sz="1400" spc="-10" dirty="0"/>
              <a:t> Gynecol. 2016 Sep;215(3):B17-B22. </a:t>
            </a:r>
            <a:r>
              <a:rPr lang="en-US" sz="1400" spc="-10" dirty="0">
                <a:hlinkClick r:id="rId5"/>
              </a:rPr>
              <a:t>https://pubmed.ncbi.nlm.nih.gov/27560600/</a:t>
            </a:r>
            <a:r>
              <a:rPr lang="en-US" sz="1400" spc="-10" dirty="0"/>
              <a:t>. Accessed January 14, 2021.</a:t>
            </a:r>
          </a:p>
          <a:p>
            <a:pPr marL="274320" indent="-274320">
              <a:buSzPct val="100000"/>
            </a:pPr>
            <a:r>
              <a:rPr lang="en-US" sz="1400" dirty="0"/>
              <a:t>Au Y, Holbrook M, </a:t>
            </a:r>
            <a:r>
              <a:rPr lang="en-US" sz="1400" dirty="0" err="1"/>
              <a:t>Skeens</a:t>
            </a:r>
            <a:r>
              <a:rPr lang="en-US" sz="1400" dirty="0"/>
              <a:t> A, Painter J, McBurney J, Cassata A, Wang SC. Improving the quality of pressure ulcer management in a skilled nursing facility. Int Wound J. 2019 Apr;16(2):550-555. </a:t>
            </a:r>
            <a:r>
              <a:rPr lang="en-US" sz="1400" dirty="0" err="1"/>
              <a:t>doi</a:t>
            </a:r>
            <a:r>
              <a:rPr lang="en-US" sz="1400" dirty="0"/>
              <a:t>: 10.1111/iwj.13112. </a:t>
            </a:r>
            <a:r>
              <a:rPr lang="en-US" sz="1400" dirty="0" err="1"/>
              <a:t>Epub</a:t>
            </a:r>
            <a:r>
              <a:rPr lang="en-US" sz="1400" dirty="0"/>
              <a:t> 2019 Mar 12. </a:t>
            </a:r>
            <a:r>
              <a:rPr lang="en-US" sz="1400" dirty="0">
                <a:hlinkClick r:id="rId6"/>
              </a:rPr>
              <a:t>https://pubmed.ncbi.nlm.nih.gov/30864302/</a:t>
            </a:r>
            <a:r>
              <a:rPr lang="en-US" sz="1400" dirty="0"/>
              <a:t>. Accessed January 14, 2021.</a:t>
            </a:r>
          </a:p>
          <a:p>
            <a:pPr marL="274320" indent="-274320">
              <a:buSzPct val="100000"/>
            </a:pPr>
            <a:r>
              <a:rPr lang="en-US" sz="1400" spc="-10" dirty="0"/>
              <a:t>Bateman BT, Shaw KM, </a:t>
            </a:r>
            <a:r>
              <a:rPr lang="en-US" sz="1400" spc="-10" dirty="0" err="1"/>
              <a:t>Kuklina</a:t>
            </a:r>
            <a:r>
              <a:rPr lang="en-US" sz="1400" spc="-10" dirty="0"/>
              <a:t> EV, Callaghan WM, Seely EW, Hernandez-Diaz S. Hypertension in women of reproductive age in the United States: NHANES 1999-2008. </a:t>
            </a:r>
            <a:r>
              <a:rPr lang="en-US" sz="1400" spc="-10" dirty="0" err="1"/>
              <a:t>PLoS</a:t>
            </a:r>
            <a:r>
              <a:rPr lang="en-US" sz="1400" spc="-10" dirty="0"/>
              <a:t> ONE. 2012;7(4):36171. </a:t>
            </a:r>
            <a:r>
              <a:rPr lang="en-US" sz="1400" spc="-10" dirty="0">
                <a:hlinkClick r:id="rId7"/>
              </a:rPr>
              <a:t>https://www.ncbi.nlm.nih.gov/pmc/articles/PMC3340351/</a:t>
            </a:r>
            <a:r>
              <a:rPr lang="en-US" sz="1400" spc="-10" dirty="0"/>
              <a:t>. Accessed January 14, 2021.</a:t>
            </a:r>
          </a:p>
          <a:p>
            <a:pPr marL="274320" indent="-274320">
              <a:spcBef>
                <a:spcPts val="0"/>
              </a:spcBef>
              <a:buSzPct val="100000"/>
            </a:pPr>
            <a:r>
              <a:rPr lang="en-US" sz="1400" dirty="0"/>
              <a:t>Boulware LE, Cooper LA, Ratner LE, LaVeist TA, </a:t>
            </a:r>
            <a:r>
              <a:rPr lang="en-US" sz="1400" dirty="0" err="1"/>
              <a:t>Powe</a:t>
            </a:r>
            <a:r>
              <a:rPr lang="en-US" sz="1400" dirty="0"/>
              <a:t> NR. Race and trust in the health care system. Public Health Rep. 2003 Jul-Aug;118(4):358-365. </a:t>
            </a:r>
            <a:r>
              <a:rPr lang="en-US" sz="1400" dirty="0">
                <a:hlinkClick r:id="rId8"/>
              </a:rPr>
              <a:t>https://www.ncbi.nlm.nih.gov/pmc/ articles/PMC1497554/</a:t>
            </a:r>
            <a:r>
              <a:rPr lang="en-US" sz="1400" dirty="0"/>
              <a:t>. Accessed January 14, 2021.</a:t>
            </a:r>
          </a:p>
          <a:p>
            <a:pPr marL="274320" indent="-274320">
              <a:spcBef>
                <a:spcPts val="0"/>
              </a:spcBef>
              <a:buSzPct val="100000"/>
            </a:pPr>
            <a:r>
              <a:rPr lang="en-US" sz="1400" dirty="0"/>
              <a:t>Carpenter CVE, </a:t>
            </a:r>
            <a:r>
              <a:rPr lang="en-US" sz="1400" dirty="0" err="1"/>
              <a:t>Wylde</a:t>
            </a:r>
            <a:r>
              <a:rPr lang="en-US" sz="1400" dirty="0"/>
              <a:t> V, Moore AJ, Sayers A, </a:t>
            </a:r>
            <a:r>
              <a:rPr lang="en-US" sz="1400" dirty="0" err="1"/>
              <a:t>Blom</a:t>
            </a:r>
            <a:r>
              <a:rPr lang="en-US" sz="1400" dirty="0"/>
              <a:t> AW, Whitehouse MR. Perceived occurrence of an adverse event affects patient-reported outcomes after total hip replacement. BMC </a:t>
            </a:r>
            <a:r>
              <a:rPr lang="en-US" sz="1400" dirty="0" err="1"/>
              <a:t>Musculoskelet</a:t>
            </a:r>
            <a:r>
              <a:rPr lang="en-US" sz="1400" dirty="0"/>
              <a:t> </a:t>
            </a:r>
            <a:r>
              <a:rPr lang="en-US" sz="1400" dirty="0" err="1"/>
              <a:t>Disord</a:t>
            </a:r>
            <a:r>
              <a:rPr lang="en-US" sz="1400" dirty="0"/>
              <a:t>. 2020 Feb 21;21(1):118. </a:t>
            </a:r>
            <a:r>
              <a:rPr lang="en-US" sz="1400" dirty="0">
                <a:hlinkClick r:id="rId9"/>
              </a:rPr>
              <a:t>https://www.ncbi.nlm.nih.gov/pmc/articles/ PMC7035750</a:t>
            </a:r>
            <a:r>
              <a:rPr lang="en-US" sz="1400" dirty="0"/>
              <a:t>. Accessed January 14, 2021.</a:t>
            </a:r>
          </a:p>
        </p:txBody>
      </p:sp>
      <p:sp>
        <p:nvSpPr>
          <p:cNvPr id="18" name="Slide Number Placeholder 17">
            <a:extLst>
              <a:ext uri="{FF2B5EF4-FFF2-40B4-BE49-F238E27FC236}">
                <a16:creationId xmlns:a16="http://schemas.microsoft.com/office/drawing/2014/main" id="{460376AA-1B2E-4F2B-B78F-AD2274106435}"/>
              </a:ext>
            </a:extLst>
          </p:cNvPr>
          <p:cNvSpPr>
            <a:spLocks noGrp="1"/>
          </p:cNvSpPr>
          <p:nvPr>
            <p:ph type="sldNum" sz="quarter" idx="10"/>
          </p:nvPr>
        </p:nvSpPr>
        <p:spPr/>
        <p:txBody>
          <a:bodyPr/>
          <a:lstStyle/>
          <a:p>
            <a:fld id="{85F5B7A5-34A7-4AB0-A34F-A4DF2002FA98}" type="slidenum">
              <a:rPr lang="en-US" smtClean="0"/>
              <a:pPr/>
              <a:t>122</a:t>
            </a:fld>
            <a:endParaRPr lang="en-US" dirty="0"/>
          </a:p>
        </p:txBody>
      </p:sp>
    </p:spTree>
    <p:extLst>
      <p:ext uri="{BB962C8B-B14F-4D97-AF65-F5344CB8AC3E}">
        <p14:creationId xmlns:p14="http://schemas.microsoft.com/office/powerpoint/2010/main" val="7050850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9F7B-1DD7-417A-BCB9-FA53075D9206}"/>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2D57523E-68F0-450B-988D-BE04DB62306E}"/>
              </a:ext>
            </a:extLst>
          </p:cNvPr>
          <p:cNvSpPr>
            <a:spLocks noGrp="1"/>
          </p:cNvSpPr>
          <p:nvPr>
            <p:ph idx="1"/>
          </p:nvPr>
        </p:nvSpPr>
        <p:spPr>
          <a:xfrm>
            <a:off x="448235" y="1280160"/>
            <a:ext cx="8229600" cy="4701382"/>
          </a:xfrm>
        </p:spPr>
        <p:txBody>
          <a:bodyPr>
            <a:noAutofit/>
          </a:bodyPr>
          <a:lstStyle/>
          <a:p>
            <a:endParaRPr lang="en-US" sz="1600" dirty="0"/>
          </a:p>
          <a:p>
            <a:pPr marL="228600" lvl="0" indent="-228600"/>
            <a:endParaRPr lang="en-US" sz="1600" dirty="0"/>
          </a:p>
          <a:p>
            <a:pPr marL="174982" indent="-174982" defTabSz="933237">
              <a:spcBef>
                <a:spcPts val="0"/>
              </a:spcBef>
              <a:buClrTx/>
              <a:buSzTx/>
              <a:defRPr/>
            </a:pPr>
            <a:endParaRPr lang="en-US" sz="1600" dirty="0"/>
          </a:p>
          <a:p>
            <a:pPr marL="174982" lvl="0" indent="-174982" defTabSz="933237">
              <a:spcBef>
                <a:spcPts val="0"/>
              </a:spcBef>
              <a:buClrTx/>
              <a:buSzTx/>
              <a:defRPr/>
            </a:pPr>
            <a:endParaRPr lang="en-US" sz="1600" dirty="0">
              <a:cs typeface="Arial" panose="020B0604020202020204" pitchFamily="34" charset="0"/>
            </a:endParaRPr>
          </a:p>
          <a:p>
            <a:pPr lvl="0"/>
            <a:endParaRPr lang="en-US" sz="1600" dirty="0"/>
          </a:p>
          <a:p>
            <a:pPr lvl="0"/>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0"/>
            <a:endParaRPr lang="en-US" sz="1600" dirty="0"/>
          </a:p>
          <a:p>
            <a:endParaRPr lang="en-US" sz="1600" dirty="0"/>
          </a:p>
        </p:txBody>
      </p:sp>
      <p:sp>
        <p:nvSpPr>
          <p:cNvPr id="8" name="Rectangle 7">
            <a:extLst>
              <a:ext uri="{FF2B5EF4-FFF2-40B4-BE49-F238E27FC236}">
                <a16:creationId xmlns:a16="http://schemas.microsoft.com/office/drawing/2014/main" id="{C11351B2-98F2-4CDF-9742-0BA6D295CBF8}"/>
              </a:ext>
            </a:extLst>
          </p:cNvPr>
          <p:cNvSpPr/>
          <p:nvPr/>
        </p:nvSpPr>
        <p:spPr>
          <a:xfrm>
            <a:off x="457200" y="1280160"/>
            <a:ext cx="8229600" cy="4832092"/>
          </a:xfrm>
          <a:prstGeom prst="rect">
            <a:avLst/>
          </a:prstGeom>
        </p:spPr>
        <p:txBody>
          <a:bodyPr>
            <a:spAutoFit/>
          </a:bodyPr>
          <a:lstStyle/>
          <a:p>
            <a:pPr marL="285750" indent="-285750">
              <a:buSzPct val="100000"/>
              <a:buFont typeface="Arial" panose="020B0604020202020204" pitchFamily="34" charset="0"/>
              <a:buChar char="•"/>
            </a:pPr>
            <a:r>
              <a:rPr lang="en-US" sz="1400" dirty="0"/>
              <a:t>Centers for Disease Control and Prevention. Bloodstream Infection Event (Central Line-Associated Bloodstream Infection and Non-Central Line-Associated Bloodstream Infection. Device-Associated Module. January 2021a. </a:t>
            </a:r>
            <a:r>
              <a:rPr lang="en-US" sz="1400" dirty="0">
                <a:hlinkClick r:id="rId3"/>
              </a:rPr>
              <a:t>https://www.cdc.gov/nhsn/pdfs/pscmanual/ 4psc_clabscurrent.pdf</a:t>
            </a:r>
            <a:r>
              <a:rPr lang="en-US" sz="1400" dirty="0"/>
              <a:t>. Accessed January 14, 2021. </a:t>
            </a:r>
          </a:p>
          <a:p>
            <a:pPr marL="285750" indent="-285750">
              <a:buSzPct val="100000"/>
              <a:buFont typeface="Arial" panose="020B0604020202020204" pitchFamily="34" charset="0"/>
              <a:buChar char="•"/>
            </a:pPr>
            <a:r>
              <a:rPr lang="en-US" sz="1400" spc="-10" dirty="0"/>
              <a:t>Centers for Disease Control and Prevention. Frequently Asked Questions. 2020a. </a:t>
            </a:r>
            <a:r>
              <a:rPr lang="en-US" sz="1400" spc="-10" dirty="0">
                <a:hlinkClick r:id="rId4"/>
              </a:rPr>
              <a:t>https://www.cdc.gov/nchs/maternal-mortality/faq.htm</a:t>
            </a:r>
            <a:r>
              <a:rPr lang="en-US" sz="1400" spc="-10" dirty="0"/>
              <a:t>. Accessed January 14, 2021.</a:t>
            </a:r>
            <a:endParaRPr lang="en-US" sz="1400" spc="20" dirty="0"/>
          </a:p>
          <a:p>
            <a:pPr marL="285750" indent="-285750">
              <a:spcBef>
                <a:spcPts val="0"/>
              </a:spcBef>
              <a:buSzPct val="100000"/>
              <a:buFont typeface="Arial" panose="020B0604020202020204" pitchFamily="34" charset="0"/>
              <a:buChar char="•"/>
            </a:pPr>
            <a:r>
              <a:rPr lang="en-US" sz="1400" dirty="0"/>
              <a:t>Centers for Disease Control and Prevention. Pregnancy Mortality Surveillance System. </a:t>
            </a:r>
            <a:r>
              <a:rPr lang="en-US" sz="1400" dirty="0">
                <a:hlinkClick r:id="rId5"/>
              </a:rPr>
              <a:t>https://www.cdc.gov/reproductivehealth/maternalinfanthealth/pregnancy-mortality-surveillance-system.htm</a:t>
            </a:r>
            <a:r>
              <a:rPr lang="en-US" sz="1400" dirty="0"/>
              <a:t>. 2020b. Accessed January 14, 2021.</a:t>
            </a:r>
          </a:p>
          <a:p>
            <a:pPr marL="285750" indent="-285750">
              <a:buSzPct val="100000"/>
              <a:buFont typeface="Arial" panose="020B0604020202020204" pitchFamily="34" charset="0"/>
              <a:buChar char="•"/>
            </a:pPr>
            <a:r>
              <a:rPr lang="en-US" sz="1400" dirty="0"/>
              <a:t>Centers for Disease Control and Prevention. Urinary Tract Infection (Catheter-Associated Urinary Tract Infection [CAUTI] and Non-Catheter-Associated Urinary Tract Infection [UTI]) Events. Device-Associated Module. 2021b. </a:t>
            </a:r>
            <a:r>
              <a:rPr lang="en-US" sz="1400" dirty="0">
                <a:hlinkClick r:id="rId6"/>
              </a:rPr>
              <a:t>http://www.cdc.gov/nhsn/pdfs/pscmanual/ 7psccauticurrent.pdf</a:t>
            </a:r>
            <a:r>
              <a:rPr lang="en-US" sz="1400" dirty="0"/>
              <a:t>. Accessed January 14, 2021.</a:t>
            </a:r>
          </a:p>
          <a:p>
            <a:pPr marL="285750" indent="-285750">
              <a:spcBef>
                <a:spcPts val="0"/>
              </a:spcBef>
              <a:buSzPct val="100000"/>
              <a:buFont typeface="Arial" panose="020B0604020202020204" pitchFamily="34" charset="0"/>
              <a:buChar char="•"/>
            </a:pPr>
            <a:r>
              <a:rPr lang="en-US" sz="1400" spc="-10" dirty="0"/>
              <a:t>Centers for Disease Control and Prevention. Vital Signs. Pregnancy-Related Deaths. Last reviewed May 2019. </a:t>
            </a:r>
            <a:r>
              <a:rPr lang="en-US" sz="1400" spc="-10" dirty="0">
                <a:hlinkClick r:id="rId7"/>
              </a:rPr>
              <a:t>https://www.cdc.gov/vitalsigns/maternal-deaths/index.html</a:t>
            </a:r>
            <a:r>
              <a:rPr lang="en-US" sz="1400" spc="-10" dirty="0"/>
              <a:t>. Accessed January 14, 2021.</a:t>
            </a:r>
          </a:p>
          <a:p>
            <a:pPr marL="285750" indent="-285750">
              <a:spcBef>
                <a:spcPts val="0"/>
              </a:spcBef>
              <a:buSzPct val="100000"/>
              <a:buFont typeface="Arial" panose="020B0604020202020204" pitchFamily="34" charset="0"/>
              <a:buChar char="•"/>
            </a:pPr>
            <a:r>
              <a:rPr lang="en-US" sz="1400" dirty="0"/>
              <a:t>Chou C. Time to start using evidence-based approaches to patient engagement. NEJM Catalyst 2018 Mar 28. </a:t>
            </a:r>
            <a:r>
              <a:rPr lang="en-US" sz="1400" dirty="0">
                <a:hlinkClick r:id="rId8"/>
              </a:rPr>
              <a:t>https://catalyst.nejm.org/evidence-based-patient-provider-communication/</a:t>
            </a:r>
            <a:r>
              <a:rPr lang="en-US" sz="1400" dirty="0"/>
              <a:t>. Accessed January 14, 2021.</a:t>
            </a:r>
            <a:endParaRPr lang="en-US" sz="1400" dirty="0">
              <a:cs typeface="Arial" panose="020B0604020202020204" pitchFamily="34" charset="0"/>
            </a:endParaRPr>
          </a:p>
          <a:p>
            <a:pPr marL="285750" indent="-285750">
              <a:spcBef>
                <a:spcPts val="0"/>
              </a:spcBef>
              <a:buSzPct val="100000"/>
              <a:buFont typeface="Arial" panose="020B0604020202020204" pitchFamily="34" charset="0"/>
              <a:buChar char="•"/>
            </a:pPr>
            <a:r>
              <a:rPr lang="en-US" sz="1400" spc="20" dirty="0" err="1"/>
              <a:t>Chughtai</a:t>
            </a:r>
            <a:r>
              <a:rPr lang="en-US" sz="1400" spc="20" dirty="0"/>
              <a:t> M, </a:t>
            </a:r>
            <a:r>
              <a:rPr lang="en-US" sz="1400" spc="20" dirty="0" err="1"/>
              <a:t>Gwam</a:t>
            </a:r>
            <a:r>
              <a:rPr lang="en-US" sz="1400" spc="20" dirty="0"/>
              <a:t> CU, Mohamed N, </a:t>
            </a:r>
            <a:r>
              <a:rPr lang="en-US" sz="1400" spc="20" dirty="0" err="1"/>
              <a:t>Khlopas</a:t>
            </a:r>
            <a:r>
              <a:rPr lang="en-US" sz="1400" spc="20" dirty="0"/>
              <a:t> A, Newman JM, Khan R, </a:t>
            </a:r>
            <a:r>
              <a:rPr lang="en-US" sz="1400" spc="20" dirty="0" err="1"/>
              <a:t>Nadhim</a:t>
            </a:r>
            <a:r>
              <a:rPr lang="en-US" sz="1400" spc="20" dirty="0"/>
              <a:t> A, </a:t>
            </a:r>
            <a:r>
              <a:rPr lang="en-US" sz="1400" spc="20" dirty="0" err="1"/>
              <a:t>Shaffiy</a:t>
            </a:r>
            <a:r>
              <a:rPr lang="en-US" sz="1400" spc="20" dirty="0"/>
              <a:t> S, Mont MA. The epidemiology and risk factors for postoperative pneumonia. J Clin Med Res. 2017 Jun;9(6):466-475. </a:t>
            </a:r>
            <a:r>
              <a:rPr lang="en-US" sz="1400" spc="20" dirty="0">
                <a:hlinkClick r:id="rId9"/>
              </a:rPr>
              <a:t>https://www.ncbi.nlm.nih.gov/pmc/articles/PMC5412519/</a:t>
            </a:r>
            <a:r>
              <a:rPr lang="en-US" sz="1400" spc="20" dirty="0"/>
              <a:t>. Accessed January 14, 2021.</a:t>
            </a:r>
          </a:p>
        </p:txBody>
      </p:sp>
      <p:sp>
        <p:nvSpPr>
          <p:cNvPr id="9" name="Slide Number Placeholder 8">
            <a:extLst>
              <a:ext uri="{FF2B5EF4-FFF2-40B4-BE49-F238E27FC236}">
                <a16:creationId xmlns:a16="http://schemas.microsoft.com/office/drawing/2014/main" id="{F03BD2DE-4AA5-4840-A9F0-91CA036AE033}"/>
              </a:ext>
            </a:extLst>
          </p:cNvPr>
          <p:cNvSpPr>
            <a:spLocks noGrp="1"/>
          </p:cNvSpPr>
          <p:nvPr>
            <p:ph type="sldNum" sz="quarter" idx="10"/>
          </p:nvPr>
        </p:nvSpPr>
        <p:spPr/>
        <p:txBody>
          <a:bodyPr/>
          <a:lstStyle/>
          <a:p>
            <a:fld id="{85F5B7A5-34A7-4AB0-A34F-A4DF2002FA98}" type="slidenum">
              <a:rPr lang="en-US" smtClean="0"/>
              <a:t>123</a:t>
            </a:fld>
            <a:endParaRPr lang="en-US" dirty="0"/>
          </a:p>
        </p:txBody>
      </p:sp>
    </p:spTree>
    <p:extLst>
      <p:ext uri="{BB962C8B-B14F-4D97-AF65-F5344CB8AC3E}">
        <p14:creationId xmlns:p14="http://schemas.microsoft.com/office/powerpoint/2010/main" val="5389044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3306-2D57-4AFE-8AFB-AB2A4711DFE5}"/>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E2DC16A7-D8EB-4248-B581-6A1AB316B64A}"/>
              </a:ext>
            </a:extLst>
          </p:cNvPr>
          <p:cNvSpPr>
            <a:spLocks noGrp="1"/>
          </p:cNvSpPr>
          <p:nvPr>
            <p:ph idx="1"/>
          </p:nvPr>
        </p:nvSpPr>
        <p:spPr/>
        <p:txBody>
          <a:bodyPr>
            <a:noAutofit/>
          </a:bodyPr>
          <a:lstStyle/>
          <a:p>
            <a:endParaRPr lang="en-US" sz="1600" dirty="0"/>
          </a:p>
          <a:p>
            <a:endParaRPr lang="en-US" sz="1600" dirty="0"/>
          </a:p>
          <a:p>
            <a:endParaRPr lang="en-US" sz="1600" dirty="0"/>
          </a:p>
          <a:p>
            <a:pPr lvl="0"/>
            <a:endParaRPr lang="en-US" sz="1600" dirty="0"/>
          </a:p>
          <a:p>
            <a:endParaRPr lang="en-US" sz="1600" dirty="0"/>
          </a:p>
        </p:txBody>
      </p:sp>
      <p:sp>
        <p:nvSpPr>
          <p:cNvPr id="5" name="Rectangle 4">
            <a:extLst>
              <a:ext uri="{FF2B5EF4-FFF2-40B4-BE49-F238E27FC236}">
                <a16:creationId xmlns:a16="http://schemas.microsoft.com/office/drawing/2014/main" id="{18B0DE16-A9CA-498F-BC70-269C4B2BB07B}"/>
              </a:ext>
            </a:extLst>
          </p:cNvPr>
          <p:cNvSpPr/>
          <p:nvPr/>
        </p:nvSpPr>
        <p:spPr>
          <a:xfrm>
            <a:off x="457200" y="1280160"/>
            <a:ext cx="8229600" cy="5478423"/>
          </a:xfrm>
          <a:prstGeom prst="rect">
            <a:avLst/>
          </a:prstGeom>
        </p:spPr>
        <p:txBody>
          <a:bodyPr wrap="square">
            <a:spAutoFit/>
          </a:bodyPr>
          <a:lstStyle/>
          <a:p>
            <a:pPr marL="285750" indent="-285750">
              <a:buSzPct val="100000"/>
              <a:buFont typeface="Arial" panose="020B0604020202020204" pitchFamily="34" charset="0"/>
              <a:buChar char="•"/>
            </a:pPr>
            <a:r>
              <a:rPr lang="en-US" sz="1400" dirty="0" err="1"/>
              <a:t>Divi</a:t>
            </a:r>
            <a:r>
              <a:rPr lang="en-US" sz="1400" dirty="0"/>
              <a:t> C, Koss RG, Schmaltz SP, Loeb JM. Language proficiency and adverse events in U.S. hospitals: a pilot study. Int J Qual Health Care. 2007 Apr;19(2):60-67. </a:t>
            </a:r>
            <a:r>
              <a:rPr lang="en-US" sz="1400" dirty="0">
                <a:hlinkClick r:id="rId2"/>
              </a:rPr>
              <a:t>https://pubmed.ncbi.nlm.nih.gov/17277013/</a:t>
            </a:r>
            <a:r>
              <a:rPr lang="en-US" sz="1400" dirty="0"/>
              <a:t>. Accessed January 14, 2021.</a:t>
            </a:r>
          </a:p>
          <a:p>
            <a:pPr marL="285750" indent="-285750">
              <a:spcBef>
                <a:spcPts val="0"/>
              </a:spcBef>
              <a:buSzPct val="100000"/>
              <a:buFont typeface="Arial" panose="020B0604020202020204" pitchFamily="34" charset="0"/>
              <a:buChar char="•"/>
            </a:pPr>
            <a:r>
              <a:rPr lang="en-US" sz="1400" dirty="0" err="1"/>
              <a:t>Dudeck</a:t>
            </a:r>
            <a:r>
              <a:rPr lang="en-US" sz="1400" dirty="0"/>
              <a:t> MA, Edwards JR, Allen-</a:t>
            </a:r>
            <a:r>
              <a:rPr lang="en-US" sz="1400" dirty="0" err="1"/>
              <a:t>Bridson</a:t>
            </a:r>
            <a:r>
              <a:rPr lang="en-US" sz="1400" dirty="0"/>
              <a:t> K, Gross C, </a:t>
            </a:r>
            <a:r>
              <a:rPr lang="en-US" sz="1400" dirty="0" err="1"/>
              <a:t>Malpiedi</a:t>
            </a:r>
            <a:r>
              <a:rPr lang="en-US" sz="1400" dirty="0"/>
              <a:t> PJ, Peterson KD, Pollock DA, Weiner LM, Sievert DM. National Healthcare Safety Network report, data summary for 2013, Device-associated Module. Am J Infect Control. 2015 Mar 1;43(3):206-221. </a:t>
            </a:r>
            <a:r>
              <a:rPr lang="en-US" sz="1400" dirty="0">
                <a:hlinkClick r:id="rId3"/>
              </a:rPr>
              <a:t>https://www.ncbi.nlm.nih.gov/pmc/articles/PMC4653815/</a:t>
            </a:r>
            <a:r>
              <a:rPr lang="en-US" sz="1400" dirty="0"/>
              <a:t>. Accessed January 14, 2021.</a:t>
            </a:r>
          </a:p>
          <a:p>
            <a:pPr marL="274320" indent="-274320">
              <a:buFont typeface="Arial" panose="020B0604020202020204" pitchFamily="34" charset="0"/>
              <a:buChar char="•"/>
            </a:pPr>
            <a:r>
              <a:rPr lang="en-US" sz="1400" dirty="0"/>
              <a:t>Elliott AM, Alexander SC, </a:t>
            </a:r>
            <a:r>
              <a:rPr lang="en-US" sz="1400" dirty="0" err="1"/>
              <a:t>Mescher</a:t>
            </a:r>
            <a:r>
              <a:rPr lang="en-US" sz="1400" dirty="0"/>
              <a:t> CA, Mohan D, </a:t>
            </a:r>
            <a:r>
              <a:rPr lang="en-US" sz="1400" dirty="0" err="1"/>
              <a:t>Barnato</a:t>
            </a:r>
            <a:r>
              <a:rPr lang="en-US" sz="1400" dirty="0"/>
              <a:t> AE. Differences in physicians’ verbal and nonverbal communication with Black and White patients at the end of life. J Pain Symptom Manage. 2016;51(1):1-8. </a:t>
            </a:r>
            <a:r>
              <a:rPr lang="en-US" sz="1400" dirty="0">
                <a:hlinkClick r:id="rId4"/>
              </a:rPr>
              <a:t>https://www.ncbi.nlm.nih.gov/pmc/articles/PMC4698224/</a:t>
            </a:r>
            <a:r>
              <a:rPr lang="en-US" sz="1400" dirty="0"/>
              <a:t>. Accessed January 14, 2021.</a:t>
            </a:r>
            <a:endParaRPr lang="en-US" sz="1400" spc="-10" dirty="0"/>
          </a:p>
          <a:p>
            <a:pPr marL="274320" indent="-274320">
              <a:buFont typeface="Arial" panose="020B0604020202020204" pitchFamily="34" charset="0"/>
              <a:buChar char="•"/>
            </a:pPr>
            <a:r>
              <a:rPr lang="en-US" sz="1400" dirty="0" err="1"/>
              <a:t>Etchegaray</a:t>
            </a:r>
            <a:r>
              <a:rPr lang="en-US" sz="1400" dirty="0"/>
              <a:t> JM, </a:t>
            </a:r>
            <a:r>
              <a:rPr lang="en-US" sz="1400" dirty="0" err="1"/>
              <a:t>Ottosen</a:t>
            </a:r>
            <a:r>
              <a:rPr lang="en-US" sz="1400" dirty="0"/>
              <a:t> MJ, Burress L, Sage WM, Bell SK, Gallagher TH, Thomas EJ. Structuring patient and family involvement in medical error event disclosure and analysis. Health </a:t>
            </a:r>
            <a:r>
              <a:rPr lang="en-US" sz="1400" dirty="0" err="1"/>
              <a:t>Aff</a:t>
            </a:r>
            <a:r>
              <a:rPr lang="en-US" sz="1400" dirty="0"/>
              <a:t> (Millwood). 2014 Jan;33(1):46-52. </a:t>
            </a:r>
            <a:r>
              <a:rPr lang="en-US" sz="1400" dirty="0">
                <a:hlinkClick r:id="rId5"/>
              </a:rPr>
              <a:t>http://content.healthaffairs.org/content/33/1/46.long</a:t>
            </a:r>
            <a:r>
              <a:rPr lang="en-US" sz="1400" dirty="0"/>
              <a:t>. Accessed January 14, 2021.</a:t>
            </a:r>
          </a:p>
          <a:p>
            <a:pPr marL="274320" indent="-274320">
              <a:buFont typeface="Arial" panose="020B0604020202020204" pitchFamily="34" charset="0"/>
              <a:buChar char="•"/>
            </a:pPr>
            <a:r>
              <a:rPr lang="en-US" sz="1400" dirty="0"/>
              <a:t>Fasano HT, McCarter MSJ, </a:t>
            </a:r>
            <a:r>
              <a:rPr lang="en-US" sz="1400" dirty="0" err="1"/>
              <a:t>Simonis</a:t>
            </a:r>
            <a:r>
              <a:rPr lang="en-US" sz="1400" dirty="0"/>
              <a:t> JM, </a:t>
            </a:r>
            <a:r>
              <a:rPr lang="en-US" sz="1400" dirty="0" err="1"/>
              <a:t>Hoelscher</a:t>
            </a:r>
            <a:r>
              <a:rPr lang="en-US" sz="1400" dirty="0"/>
              <a:t> GL, Bullard MJ. Influence of socioeconomic bias on emergency medicine resident decision making and patient care. Simul </a:t>
            </a:r>
            <a:r>
              <a:rPr lang="en-US" sz="1400" dirty="0" err="1"/>
              <a:t>Healthc</a:t>
            </a:r>
            <a:r>
              <a:rPr lang="en-US" sz="1400" dirty="0"/>
              <a:t>. 2020 Jul 2. </a:t>
            </a:r>
            <a:r>
              <a:rPr lang="en-US" sz="1400" dirty="0">
                <a:hlinkClick r:id="rId6"/>
              </a:rPr>
              <a:t>https://pubmed.ncbi.nlm.nih.gov/32649585/</a:t>
            </a:r>
            <a:r>
              <a:rPr lang="en-US" sz="1400" dirty="0"/>
              <a:t>. Accessed January 14, 2021.</a:t>
            </a:r>
          </a:p>
          <a:p>
            <a:pPr marL="274320" indent="-274320">
              <a:buFont typeface="Arial" panose="020B0604020202020204" pitchFamily="34" charset="0"/>
              <a:buChar char="•"/>
            </a:pPr>
            <a:r>
              <a:rPr lang="en-US" sz="1400" dirty="0" err="1"/>
              <a:t>Gyamfi</a:t>
            </a:r>
            <a:r>
              <a:rPr lang="en-US" sz="1400" dirty="0"/>
              <a:t>-Bannerman C, Srinivas SK, Wright JD, Goffman D, Siddiq Z, </a:t>
            </a:r>
            <a:r>
              <a:rPr lang="en-US" sz="1400" dirty="0" err="1"/>
              <a:t>D'Alton</a:t>
            </a:r>
            <a:r>
              <a:rPr lang="en-US" sz="1400" dirty="0"/>
              <a:t> ME, Friedman AM. Postpartum hemorrhage outcomes and race. Am J </a:t>
            </a:r>
            <a:r>
              <a:rPr lang="en-US" sz="1400" dirty="0" err="1"/>
              <a:t>Obstet</a:t>
            </a:r>
            <a:r>
              <a:rPr lang="en-US" sz="1400" dirty="0"/>
              <a:t> Gynecol. 2018 Aug;219(2):185.e1-185.e10. </a:t>
            </a:r>
            <a:r>
              <a:rPr lang="en-US" sz="1400" dirty="0">
                <a:hlinkClick r:id="rId7"/>
              </a:rPr>
              <a:t>https://pubmed.ncbi.nlm.nih.gov/29752934/</a:t>
            </a:r>
            <a:r>
              <a:rPr lang="en-US" sz="1400" dirty="0"/>
              <a:t>. Accessed January 14, 2021.</a:t>
            </a:r>
          </a:p>
          <a:p>
            <a:pPr marL="274320" indent="-274320">
              <a:buFont typeface="Arial" panose="020B0604020202020204" pitchFamily="34" charset="0"/>
              <a:buChar char="•"/>
            </a:pPr>
            <a:r>
              <a:rPr lang="en-US" sz="1400" dirty="0"/>
              <a:t>Harris-</a:t>
            </a:r>
            <a:r>
              <a:rPr lang="en-US" sz="1400" dirty="0" err="1"/>
              <a:t>Kojetin</a:t>
            </a:r>
            <a:r>
              <a:rPr lang="en-US" sz="1400" dirty="0"/>
              <a:t> L, Sengupta M, Lendon JP, Rome V, Valverde R, Caffrey C. Long-term care providers and services users in the United States, 2015-2016. National Center for Health Statistics. Vital Health Stat 3(43). 2019. </a:t>
            </a:r>
            <a:r>
              <a:rPr lang="en-US" sz="1400" dirty="0">
                <a:hlinkClick r:id="rId8"/>
              </a:rPr>
              <a:t>https://www.cdc.gov/nchs/data/series/sr_03/sr03_43-508.pdf</a:t>
            </a:r>
            <a:r>
              <a:rPr lang="en-US" sz="1400" dirty="0"/>
              <a:t>. Accessed January 14, 2021.</a:t>
            </a:r>
          </a:p>
        </p:txBody>
      </p:sp>
      <p:sp>
        <p:nvSpPr>
          <p:cNvPr id="6" name="Slide Number Placeholder 5">
            <a:extLst>
              <a:ext uri="{FF2B5EF4-FFF2-40B4-BE49-F238E27FC236}">
                <a16:creationId xmlns:a16="http://schemas.microsoft.com/office/drawing/2014/main" id="{C8AA5D5E-9A9A-4AB3-A172-6F3F9B2DAEC5}"/>
              </a:ext>
            </a:extLst>
          </p:cNvPr>
          <p:cNvSpPr>
            <a:spLocks noGrp="1"/>
          </p:cNvSpPr>
          <p:nvPr>
            <p:ph type="sldNum" sz="quarter" idx="10"/>
          </p:nvPr>
        </p:nvSpPr>
        <p:spPr>
          <a:xfrm>
            <a:off x="7162800" y="6356351"/>
            <a:ext cx="1352550" cy="349250"/>
          </a:xfrm>
        </p:spPr>
        <p:txBody>
          <a:bodyPr/>
          <a:lstStyle/>
          <a:p>
            <a:fld id="{85F5B7A5-34A7-4AB0-A34F-A4DF2002FA98}" type="slidenum">
              <a:rPr lang="en-US" smtClean="0"/>
              <a:t>124</a:t>
            </a:fld>
            <a:endParaRPr lang="en-US" dirty="0"/>
          </a:p>
        </p:txBody>
      </p:sp>
    </p:spTree>
    <p:extLst>
      <p:ext uri="{BB962C8B-B14F-4D97-AF65-F5344CB8AC3E}">
        <p14:creationId xmlns:p14="http://schemas.microsoft.com/office/powerpoint/2010/main" val="35847927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0A5A4-45E6-4413-8420-D67CB9B45A68}"/>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FB7AEAE7-B815-46CB-9F49-9B42128ABEF7}"/>
              </a:ext>
            </a:extLst>
          </p:cNvPr>
          <p:cNvSpPr>
            <a:spLocks noGrp="1"/>
          </p:cNvSpPr>
          <p:nvPr>
            <p:ph idx="1"/>
          </p:nvPr>
        </p:nvSpPr>
        <p:spPr>
          <a:xfrm>
            <a:off x="457200" y="1463040"/>
            <a:ext cx="8229600" cy="4525963"/>
          </a:xfrm>
        </p:spPr>
        <p:txBody>
          <a:bodyPr>
            <a:noAutofit/>
          </a:bodyPr>
          <a:lstStyle/>
          <a:p>
            <a:endParaRPr lang="en-US" sz="1600" dirty="0">
              <a:latin typeface="Arial" panose="020B0604020202020204" pitchFamily="34" charset="0"/>
              <a:cs typeface="Arial" panose="020B0604020202020204" pitchFamily="34" charset="0"/>
            </a:endParaRPr>
          </a:p>
          <a:p>
            <a:endParaRPr lang="en-US" sz="1600" dirty="0"/>
          </a:p>
          <a:p>
            <a:endParaRPr lang="en-US" sz="1600" dirty="0"/>
          </a:p>
        </p:txBody>
      </p:sp>
      <p:sp>
        <p:nvSpPr>
          <p:cNvPr id="5" name="Rectangle 4">
            <a:extLst>
              <a:ext uri="{FF2B5EF4-FFF2-40B4-BE49-F238E27FC236}">
                <a16:creationId xmlns:a16="http://schemas.microsoft.com/office/drawing/2014/main" id="{7245E480-B91F-4F52-BA4B-A73E7A6BB280}"/>
              </a:ext>
            </a:extLst>
          </p:cNvPr>
          <p:cNvSpPr/>
          <p:nvPr/>
        </p:nvSpPr>
        <p:spPr>
          <a:xfrm>
            <a:off x="457200" y="1280160"/>
            <a:ext cx="8229600" cy="5047536"/>
          </a:xfrm>
          <a:prstGeom prst="rect">
            <a:avLst/>
          </a:prstGeom>
        </p:spPr>
        <p:txBody>
          <a:bodyPr>
            <a:spAutoFit/>
          </a:bodyPr>
          <a:lstStyle/>
          <a:p>
            <a:pPr marL="274320" indent="-274320">
              <a:buFont typeface="Arial" panose="020B0604020202020204" pitchFamily="34" charset="0"/>
              <a:buChar char="•"/>
            </a:pPr>
            <a:r>
              <a:rPr lang="en-US" sz="1400" dirty="0"/>
              <a:t>Institute of Medicine. Health Literacy: A Prescription To End Confusion. Washington, DC: National Academies Press; 2004. </a:t>
            </a:r>
            <a:r>
              <a:rPr lang="en-US" sz="1400" dirty="0">
                <a:hlinkClick r:id="rId2"/>
              </a:rPr>
              <a:t>https://www.nap.edu/catalog/10883/health-literacy-a-prescriptiontoend-confusion</a:t>
            </a:r>
            <a:r>
              <a:rPr lang="en-US" sz="1400" dirty="0"/>
              <a:t>. Accessed January 14, 2021.</a:t>
            </a:r>
          </a:p>
          <a:p>
            <a:pPr marL="274320" indent="-274320">
              <a:buFont typeface="Arial" panose="020B0604020202020204" pitchFamily="34" charset="0"/>
              <a:buChar char="•"/>
            </a:pPr>
            <a:r>
              <a:rPr lang="en-US" sz="1400" dirty="0"/>
              <a:t>Kaiser Family Foundation. State Health Facts. Total Number of Residents in Certified Nursing Facilities. Timeframe: 2019. </a:t>
            </a:r>
            <a:r>
              <a:rPr lang="en-US" sz="1400" dirty="0">
                <a:hlinkClick r:id="rId3"/>
              </a:rPr>
              <a:t>https://www.kff.org/other/state-indicator/number-of-nursing-facility-residents/?currentTimeframe=0&amp;sortModel=%7B%22colId%22:%22Location%22,%22sort%22:%22asc%22%7D</a:t>
            </a:r>
            <a:r>
              <a:rPr lang="en-US" sz="1400" dirty="0"/>
              <a:t>. Accessed January 14, 2021.</a:t>
            </a:r>
          </a:p>
          <a:p>
            <a:pPr marL="274320" indent="-274320">
              <a:buFont typeface="Arial" panose="020B0604020202020204" pitchFamily="34" charset="0"/>
              <a:buChar char="•"/>
            </a:pPr>
            <a:r>
              <a:rPr lang="en-US" sz="1400" dirty="0"/>
              <a:t>Karter AJ, Stevens MR, Brown AF, </a:t>
            </a:r>
            <a:r>
              <a:rPr lang="en-US" sz="1400" dirty="0" err="1"/>
              <a:t>Duru</a:t>
            </a:r>
            <a:r>
              <a:rPr lang="en-US" sz="1400" dirty="0"/>
              <a:t> OK, Gregg EW, Gary TL, Beckles GL, Tseng CW, Marrero DG, </a:t>
            </a:r>
            <a:r>
              <a:rPr lang="en-US" sz="1400" dirty="0" err="1"/>
              <a:t>Waitzfelder</a:t>
            </a:r>
            <a:r>
              <a:rPr lang="en-US" sz="1400" dirty="0"/>
              <a:t> B, Herman WH, </a:t>
            </a:r>
            <a:r>
              <a:rPr lang="en-US" sz="1400" dirty="0" err="1"/>
              <a:t>Piette</a:t>
            </a:r>
            <a:r>
              <a:rPr lang="en-US" sz="1400" dirty="0"/>
              <a:t> JD, Safford MM, </a:t>
            </a:r>
            <a:r>
              <a:rPr lang="en-US" sz="1400" dirty="0" err="1"/>
              <a:t>Ettner</a:t>
            </a:r>
            <a:r>
              <a:rPr lang="en-US" sz="1400" dirty="0"/>
              <a:t> SL. Educational disparities in health behaviors among patients with diabetes: the Translating Research Into Action for Diabetes (TRIAD) Study. BMC Public Health. 2007 Oct 29;7:308. </a:t>
            </a:r>
            <a:r>
              <a:rPr lang="en-US" sz="1400" dirty="0">
                <a:hlinkClick r:id="rId4"/>
              </a:rPr>
              <a:t>https://www.ncbi.nlm.nih.gov/pmc/articles/ PMC2238766/</a:t>
            </a:r>
            <a:r>
              <a:rPr lang="en-US" sz="1400" dirty="0"/>
              <a:t>. Accessed January 14, 2021.</a:t>
            </a:r>
          </a:p>
          <a:p>
            <a:pPr marL="274320" indent="-274320">
              <a:buFont typeface="Arial" panose="020B0604020202020204" pitchFamily="34" charset="0"/>
              <a:buChar char="•"/>
            </a:pPr>
            <a:r>
              <a:rPr lang="en-US" sz="1400" dirty="0"/>
              <a:t>Kennedy MS. Pressure ulcers and race in nursing homes: a study finds high rates of pressure ulcers in Black residents. Am J </a:t>
            </a:r>
            <a:r>
              <a:rPr lang="en-US" sz="1400" dirty="0" err="1"/>
              <a:t>Nurs</a:t>
            </a:r>
            <a:r>
              <a:rPr lang="en-US" sz="1400" dirty="0"/>
              <a:t> 2004 Dec;104(12):20.</a:t>
            </a:r>
          </a:p>
          <a:p>
            <a:pPr marL="274320" indent="-274320">
              <a:buFont typeface="Arial" panose="020B0604020202020204" pitchFamily="34" charset="0"/>
              <a:buChar char="•"/>
            </a:pPr>
            <a:r>
              <a:rPr lang="en-US" sz="1400" dirty="0"/>
              <a:t>Khan A, Yin HS, Brach C, Graham DA, </a:t>
            </a:r>
            <a:r>
              <a:rPr lang="en-US" sz="1400" dirty="0" err="1"/>
              <a:t>Ramotar</a:t>
            </a:r>
            <a:r>
              <a:rPr lang="en-US" sz="1400" dirty="0"/>
              <a:t> MW, Williams DN, Spector N, </a:t>
            </a:r>
            <a:r>
              <a:rPr lang="en-US" sz="1400" dirty="0" err="1"/>
              <a:t>Landrigan</a:t>
            </a:r>
            <a:r>
              <a:rPr lang="en-US" sz="1400" dirty="0"/>
              <a:t> CP, Dreyer BP; Patient and Family Centered I-PASS Health Literacy Subcommittee. Association between parent comfort with English and adverse events among hospitalized children. JAMA </a:t>
            </a:r>
            <a:r>
              <a:rPr lang="en-US" sz="1400" dirty="0" err="1"/>
              <a:t>Pediatr</a:t>
            </a:r>
            <a:r>
              <a:rPr lang="en-US" sz="1400" dirty="0"/>
              <a:t>. 2020 Dec 1;174(12):e203215. </a:t>
            </a:r>
            <a:r>
              <a:rPr lang="en-US" sz="1400" dirty="0">
                <a:hlinkClick r:id="rId5"/>
              </a:rPr>
              <a:t>https://pubmed.ncbi.nlm.nih.gov/33074313/</a:t>
            </a:r>
            <a:r>
              <a:rPr lang="en-US" sz="1400" dirty="0"/>
              <a:t>. Accessed February 3, 2021.</a:t>
            </a:r>
          </a:p>
          <a:p>
            <a:pPr marL="274320" indent="-274320">
              <a:buFont typeface="Arial" panose="020B0604020202020204" pitchFamily="34" charset="0"/>
              <a:buChar char="•"/>
            </a:pPr>
            <a:r>
              <a:rPr lang="en-US" sz="1400" spc="-10" dirty="0"/>
              <a:t>Koh HK, Brach C, Harris LM, Parchman ML. A proposed 'health literate care model' would constitute a systems approach to improving patients' engagement in care. Health </a:t>
            </a:r>
            <a:r>
              <a:rPr lang="en-US" sz="1400" spc="-10" dirty="0" err="1"/>
              <a:t>Aff</a:t>
            </a:r>
            <a:r>
              <a:rPr lang="en-US" sz="1400" spc="-10" dirty="0"/>
              <a:t>. 2013;32(2):357-367. </a:t>
            </a:r>
            <a:r>
              <a:rPr lang="en-US" sz="1400" spc="-10" dirty="0">
                <a:hlinkClick r:id="rId6"/>
              </a:rPr>
              <a:t>https://www.ncbi.nlm.nih.gov/pmc/articles/PMC5102011/</a:t>
            </a:r>
            <a:r>
              <a:rPr lang="en-US" sz="1400" spc="-10" dirty="0"/>
              <a:t>. Accessed January 14, 2021.</a:t>
            </a:r>
          </a:p>
          <a:p>
            <a:pPr marL="274320" indent="-274320">
              <a:buFont typeface="Arial" panose="020B0604020202020204" pitchFamily="34" charset="0"/>
              <a:buChar char="•"/>
            </a:pPr>
            <a:endParaRPr lang="en-US" sz="1400" dirty="0"/>
          </a:p>
        </p:txBody>
      </p:sp>
      <p:sp>
        <p:nvSpPr>
          <p:cNvPr id="6" name="Slide Number Placeholder 5">
            <a:extLst>
              <a:ext uri="{FF2B5EF4-FFF2-40B4-BE49-F238E27FC236}">
                <a16:creationId xmlns:a16="http://schemas.microsoft.com/office/drawing/2014/main" id="{FE959379-D2F2-4CAF-AD51-F9AF267489C7}"/>
              </a:ext>
            </a:extLst>
          </p:cNvPr>
          <p:cNvSpPr>
            <a:spLocks noGrp="1"/>
          </p:cNvSpPr>
          <p:nvPr>
            <p:ph type="sldNum" sz="quarter" idx="10"/>
          </p:nvPr>
        </p:nvSpPr>
        <p:spPr/>
        <p:txBody>
          <a:bodyPr/>
          <a:lstStyle/>
          <a:p>
            <a:fld id="{85F5B7A5-34A7-4AB0-A34F-A4DF2002FA98}" type="slidenum">
              <a:rPr lang="en-US" smtClean="0"/>
              <a:t>125</a:t>
            </a:fld>
            <a:endParaRPr lang="en-US" dirty="0"/>
          </a:p>
        </p:txBody>
      </p:sp>
    </p:spTree>
    <p:extLst>
      <p:ext uri="{BB962C8B-B14F-4D97-AF65-F5344CB8AC3E}">
        <p14:creationId xmlns:p14="http://schemas.microsoft.com/office/powerpoint/2010/main" val="34716845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A9BD-2B76-4D92-99FF-4EBF3A1AE49F}"/>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0B597A82-C7C1-4B7F-9D46-F48636EF7ABC}"/>
              </a:ext>
            </a:extLst>
          </p:cNvPr>
          <p:cNvSpPr>
            <a:spLocks noGrp="1"/>
          </p:cNvSpPr>
          <p:nvPr>
            <p:ph idx="1"/>
          </p:nvPr>
        </p:nvSpPr>
        <p:spPr/>
        <p:txBody>
          <a:bodyPr>
            <a:noAutofit/>
          </a:bodyPr>
          <a:lstStyle/>
          <a:p>
            <a:pPr marL="228600" indent="-228600"/>
            <a:endParaRPr lang="en-US" sz="1600" dirty="0"/>
          </a:p>
          <a:p>
            <a:endParaRPr lang="en-US" sz="1600" dirty="0"/>
          </a:p>
        </p:txBody>
      </p:sp>
      <p:sp>
        <p:nvSpPr>
          <p:cNvPr id="5" name="Rectangle 4">
            <a:extLst>
              <a:ext uri="{FF2B5EF4-FFF2-40B4-BE49-F238E27FC236}">
                <a16:creationId xmlns:a16="http://schemas.microsoft.com/office/drawing/2014/main" id="{3911C9A4-440E-43E8-9989-709DC140E9E7}"/>
              </a:ext>
            </a:extLst>
          </p:cNvPr>
          <p:cNvSpPr/>
          <p:nvPr/>
        </p:nvSpPr>
        <p:spPr>
          <a:xfrm>
            <a:off x="457200" y="1280160"/>
            <a:ext cx="8229600" cy="5047536"/>
          </a:xfrm>
          <a:prstGeom prst="rect">
            <a:avLst/>
          </a:prstGeom>
        </p:spPr>
        <p:txBody>
          <a:bodyPr>
            <a:spAutoFit/>
          </a:bodyPr>
          <a:lstStyle/>
          <a:p>
            <a:pPr marL="274320" indent="-274320">
              <a:buFont typeface="Arial" panose="020B0604020202020204" pitchFamily="34" charset="0"/>
              <a:buChar char="•"/>
            </a:pPr>
            <a:r>
              <a:rPr lang="en-US" sz="1400" spc="-10" dirty="0"/>
              <a:t>Kohn LT, Corrigan JM, Donaldson MS, eds.; Committee on Quality of Health Care in America, Institute of Medicine. To Err Is Human: Building a Safer Health System. Washington, DC: National Academy Press; 2000. </a:t>
            </a:r>
            <a:r>
              <a:rPr lang="en-US" sz="1400" spc="-10" dirty="0">
                <a:hlinkClick r:id="rId2"/>
              </a:rPr>
              <a:t>http://www.nap.edu/catalog/9728.html</a:t>
            </a:r>
            <a:r>
              <a:rPr lang="en-US" sz="1400" spc="-10" dirty="0"/>
              <a:t>. Accessed January 15, 2021.</a:t>
            </a:r>
          </a:p>
          <a:p>
            <a:pPr marL="274320" indent="-274320">
              <a:buFont typeface="Arial" panose="020B0604020202020204" pitchFamily="34" charset="0"/>
              <a:buChar char="•"/>
            </a:pPr>
            <a:r>
              <a:rPr lang="en-US" sz="1400" dirty="0"/>
              <a:t>Kutner M, Greenberg E, </a:t>
            </a:r>
            <a:r>
              <a:rPr lang="en-US" sz="1400" dirty="0" err="1"/>
              <a:t>Jin</a:t>
            </a:r>
            <a:r>
              <a:rPr lang="en-US" sz="1400" dirty="0"/>
              <a:t> Y, Paulsen C. The Health Literacy of America’s Adults: Results From the 2003 National Assessment of Adult Literacy. Washington, DC: National Center for Education Statistics; 2006. Publication No. NCES 2006-483. </a:t>
            </a:r>
            <a:r>
              <a:rPr lang="en-US" sz="1400" dirty="0">
                <a:hlinkClick r:id="rId3"/>
              </a:rPr>
              <a:t>https://nces.ed.gov/pubs2006/2006483_1.pdf</a:t>
            </a:r>
            <a:r>
              <a:rPr lang="en-US" sz="1400" dirty="0"/>
              <a:t>. Accessed January 14, 2021. </a:t>
            </a:r>
          </a:p>
          <a:p>
            <a:pPr marL="274320" indent="-274320">
              <a:buFont typeface="Arial" panose="020B0604020202020204" pitchFamily="34" charset="0"/>
              <a:buChar char="•"/>
            </a:pPr>
            <a:r>
              <a:rPr lang="en-US" sz="1400" dirty="0"/>
              <a:t>Liang L, Brach C. Health literacy universal precautions are still a distant dream: analysis of U.S. data on health literate practices. Health Lit Res </a:t>
            </a:r>
            <a:r>
              <a:rPr lang="en-US" sz="1400" dirty="0" err="1"/>
              <a:t>Pract</a:t>
            </a:r>
            <a:r>
              <a:rPr lang="en-US" sz="1400" dirty="0"/>
              <a:t>. 2017 Oct;1(4):e216-e230. </a:t>
            </a:r>
            <a:r>
              <a:rPr lang="en-US" sz="1400" dirty="0" err="1"/>
              <a:t>Epub</a:t>
            </a:r>
            <a:r>
              <a:rPr lang="en-US" sz="1400" dirty="0"/>
              <a:t> 2017 Nov 9. </a:t>
            </a:r>
            <a:r>
              <a:rPr lang="en-US" sz="1400" dirty="0">
                <a:hlinkClick r:id="rId4"/>
              </a:rPr>
              <a:t>https://www.ncbi.nlm.nih.gov/pmc/articles/PMC5706771/</a:t>
            </a:r>
            <a:r>
              <a:rPr lang="en-US" sz="1400" dirty="0"/>
              <a:t>. Accessed January 14, 2021.</a:t>
            </a:r>
          </a:p>
          <a:p>
            <a:pPr marL="274320" indent="-274320">
              <a:buFont typeface="Arial" panose="020B0604020202020204" pitchFamily="34" charset="0"/>
              <a:buChar char="•"/>
            </a:pPr>
            <a:r>
              <a:rPr lang="en-US" sz="1400" spc="20" dirty="0"/>
              <a:t>Lim W. Using low molecular weight heparin in special patient populations. J </a:t>
            </a:r>
            <a:r>
              <a:rPr lang="en-US" sz="1400" spc="20" dirty="0" err="1"/>
              <a:t>Thromb</a:t>
            </a:r>
            <a:r>
              <a:rPr lang="en-US" sz="1400" spc="20" dirty="0"/>
              <a:t> Thrombolysis 2010 Feb;29(2):233-240. </a:t>
            </a:r>
            <a:r>
              <a:rPr lang="en-US" sz="1400" spc="20" dirty="0">
                <a:hlinkClick r:id="rId5"/>
              </a:rPr>
              <a:t>https://www.ncbi.nlm.nih.gov/pubmed/19902146</a:t>
            </a:r>
            <a:r>
              <a:rPr lang="en-US" sz="1400" spc="20" dirty="0"/>
              <a:t>. Accessed January 14, 2021.</a:t>
            </a:r>
          </a:p>
          <a:p>
            <a:pPr marL="274320" indent="-274320">
              <a:buFont typeface="Arial" panose="020B0604020202020204" pitchFamily="34" charset="0"/>
              <a:buChar char="•"/>
            </a:pPr>
            <a:r>
              <a:rPr lang="en-US" sz="1400" spc="20" dirty="0"/>
              <a:t>Lobo BL. Use of newer anticoagulants in patients with chronic kidney disease. Am J Health Syst Pharm 2007;64(19):2017-2026. </a:t>
            </a:r>
            <a:r>
              <a:rPr lang="en-US" sz="1400" spc="20" dirty="0">
                <a:hlinkClick r:id="rId6"/>
              </a:rPr>
              <a:t>https://www.ncbi.nlm.nih.gov/pubmed/17893411</a:t>
            </a:r>
            <a:r>
              <a:rPr lang="en-US" sz="1400" spc="20" dirty="0"/>
              <a:t>. Accessed January  14, 2021. </a:t>
            </a:r>
            <a:endParaRPr lang="en-US" sz="1400" dirty="0"/>
          </a:p>
          <a:p>
            <a:pPr marL="274320" indent="-274320">
              <a:buFont typeface="Arial" panose="020B0604020202020204" pitchFamily="34" charset="0"/>
              <a:buChar char="•"/>
            </a:pPr>
            <a:r>
              <a:rPr lang="en-US" sz="1400" dirty="0"/>
              <a:t>Magill SS, Edwards JR, Bamberg W, et al. Multistate point-prevalence survey of health care-associated infections. N </a:t>
            </a:r>
            <a:r>
              <a:rPr lang="en-US" sz="1400" dirty="0" err="1"/>
              <a:t>Engl</a:t>
            </a:r>
            <a:r>
              <a:rPr lang="en-US" sz="1400" dirty="0"/>
              <a:t> J Med 2014;370:1198-1208. </a:t>
            </a:r>
            <a:r>
              <a:rPr lang="en-US" sz="1400" dirty="0">
                <a:hlinkClick r:id="rId7"/>
              </a:rPr>
              <a:t>https://www.ncbi.nlm.nih.gov/pmc/ articles/PMC4648343/</a:t>
            </a:r>
            <a:r>
              <a:rPr lang="en-US" sz="1400" dirty="0"/>
              <a:t>. Accessed January 14, 2021.</a:t>
            </a:r>
          </a:p>
          <a:p>
            <a:pPr marL="274320" indent="-274320">
              <a:buFont typeface="Arial" panose="020B0604020202020204" pitchFamily="34" charset="0"/>
              <a:buChar char="•"/>
            </a:pPr>
            <a:r>
              <a:rPr lang="en-US" sz="1400" dirty="0"/>
              <a:t>Medline Plus. Eclampsia. National Library of Medicine; 2021a. </a:t>
            </a:r>
            <a:r>
              <a:rPr lang="en-US" sz="1400" dirty="0">
                <a:hlinkClick r:id="rId8"/>
              </a:rPr>
              <a:t>https://medlineplus.gov/ency/article/000899.htm</a:t>
            </a:r>
            <a:r>
              <a:rPr lang="en-US" sz="1400" dirty="0"/>
              <a:t>. Accessed January 14, 2021.</a:t>
            </a:r>
          </a:p>
          <a:p>
            <a:pPr marL="274320" indent="-274320">
              <a:buFont typeface="Arial" panose="020B0604020202020204" pitchFamily="34" charset="0"/>
              <a:buChar char="•"/>
            </a:pPr>
            <a:r>
              <a:rPr lang="en-US" sz="1400" dirty="0"/>
              <a:t>Medline Plus. Preeclampsia. National Library of Medicine; 2021b. </a:t>
            </a:r>
            <a:r>
              <a:rPr lang="en-US" sz="1400" dirty="0">
                <a:hlinkClick r:id="rId9"/>
              </a:rPr>
              <a:t>https://medlineplus.gov/ency/ article/000898.htm</a:t>
            </a:r>
            <a:r>
              <a:rPr lang="en-US" sz="1400" dirty="0"/>
              <a:t>. Accessed January 14, 2021.</a:t>
            </a:r>
          </a:p>
        </p:txBody>
      </p:sp>
      <p:sp>
        <p:nvSpPr>
          <p:cNvPr id="6" name="Slide Number Placeholder 5">
            <a:extLst>
              <a:ext uri="{FF2B5EF4-FFF2-40B4-BE49-F238E27FC236}">
                <a16:creationId xmlns:a16="http://schemas.microsoft.com/office/drawing/2014/main" id="{54640FF1-D58F-4241-8FB1-B96D2268039E}"/>
              </a:ext>
            </a:extLst>
          </p:cNvPr>
          <p:cNvSpPr>
            <a:spLocks noGrp="1"/>
          </p:cNvSpPr>
          <p:nvPr>
            <p:ph type="sldNum" sz="quarter" idx="10"/>
          </p:nvPr>
        </p:nvSpPr>
        <p:spPr/>
        <p:txBody>
          <a:bodyPr/>
          <a:lstStyle/>
          <a:p>
            <a:fld id="{85F5B7A5-34A7-4AB0-A34F-A4DF2002FA98}" type="slidenum">
              <a:rPr lang="en-US" smtClean="0"/>
              <a:t>126</a:t>
            </a:fld>
            <a:endParaRPr lang="en-US" dirty="0"/>
          </a:p>
        </p:txBody>
      </p:sp>
    </p:spTree>
    <p:extLst>
      <p:ext uri="{BB962C8B-B14F-4D97-AF65-F5344CB8AC3E}">
        <p14:creationId xmlns:p14="http://schemas.microsoft.com/office/powerpoint/2010/main" val="28323746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90497-DFCB-4A96-960D-6FC9C67C6306}"/>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E0A36181-03B9-4689-9897-C8E8FFC1B726}"/>
              </a:ext>
            </a:extLst>
          </p:cNvPr>
          <p:cNvSpPr>
            <a:spLocks noGrp="1"/>
          </p:cNvSpPr>
          <p:nvPr>
            <p:ph idx="1"/>
          </p:nvPr>
        </p:nvSpPr>
        <p:spPr>
          <a:xfrm>
            <a:off x="457200" y="1280160"/>
            <a:ext cx="8229600" cy="5394960"/>
          </a:xfrm>
        </p:spPr>
        <p:txBody>
          <a:bodyPr>
            <a:noAutofit/>
          </a:bodyPr>
          <a:lstStyle/>
          <a:p>
            <a:pPr marL="274320" indent="-274320"/>
            <a:r>
              <a:rPr lang="en-US" sz="1400" dirty="0" err="1"/>
              <a:t>Metersky</a:t>
            </a:r>
            <a:r>
              <a:rPr lang="en-US" sz="1400" dirty="0"/>
              <a:t> ML, Hunt DR, </a:t>
            </a:r>
            <a:r>
              <a:rPr lang="en-US" sz="1400" dirty="0" err="1"/>
              <a:t>Kliman</a:t>
            </a:r>
            <a:r>
              <a:rPr lang="en-US" sz="1400" dirty="0"/>
              <a:t> R, Wang Y, Curry M, </a:t>
            </a:r>
            <a:r>
              <a:rPr lang="en-US" sz="1400" dirty="0" err="1"/>
              <a:t>Verzier</a:t>
            </a:r>
            <a:r>
              <a:rPr lang="en-US" sz="1400" dirty="0"/>
              <a:t> N, </a:t>
            </a:r>
            <a:r>
              <a:rPr lang="en-US" sz="1400" dirty="0" err="1"/>
              <a:t>Lyder</a:t>
            </a:r>
            <a:r>
              <a:rPr lang="en-US" sz="1400" dirty="0"/>
              <a:t> CH, Moy E. Racial disparities in the frequency of patient safety events: results from the National Medicare Patient Safety Monitoring System. Med Care. 2011 May;49(5):504-510. </a:t>
            </a:r>
            <a:r>
              <a:rPr lang="en-US" sz="1400" dirty="0">
                <a:hlinkClick r:id="rId2"/>
              </a:rPr>
              <a:t>https://pubmed.ncbi.nlm.nih.gov/ 21494115/</a:t>
            </a:r>
            <a:r>
              <a:rPr lang="en-US" sz="1400" dirty="0"/>
              <a:t>. Accessed January 14, 2021.</a:t>
            </a:r>
          </a:p>
          <a:p>
            <a:pPr marL="274320" indent="-274320"/>
            <a:r>
              <a:rPr lang="en-US" sz="1400" dirty="0"/>
              <a:t>National Association for Home Care &amp; Hospice. Basic Statistics About Home Care. Updated 2010. </a:t>
            </a:r>
            <a:r>
              <a:rPr lang="en-US" sz="1400" dirty="0">
                <a:hlinkClick r:id="rId3"/>
              </a:rPr>
              <a:t>http://www.nahc.org/wp-content/uploads/2017/10/10hc_stats.pdf</a:t>
            </a:r>
            <a:r>
              <a:rPr lang="en-US" sz="1400" dirty="0"/>
              <a:t>. Accessed January 14, 2021.</a:t>
            </a:r>
          </a:p>
          <a:p>
            <a:pPr marL="274320" indent="-274320"/>
            <a:r>
              <a:rPr lang="en-US" sz="1400" dirty="0"/>
              <a:t>Ngwenya S. Postpartum hemorrhage: incidence, risk factors, and outcomes in a low-resource setting. Int J </a:t>
            </a:r>
            <a:r>
              <a:rPr lang="en-US" sz="1400" dirty="0" err="1"/>
              <a:t>Womens</a:t>
            </a:r>
            <a:r>
              <a:rPr lang="en-US" sz="1400" dirty="0"/>
              <a:t> Health. 2016;8:647-650.  </a:t>
            </a:r>
            <a:r>
              <a:rPr lang="en-US" sz="1400" dirty="0">
                <a:hlinkClick r:id="rId4"/>
              </a:rPr>
              <a:t>https://www.ncbi.nlm.nih.gov/pmc/articles/ PMC5098756/</a:t>
            </a:r>
            <a:r>
              <a:rPr lang="en-US" sz="1400" dirty="0"/>
              <a:t>. Accessed January 14, 2021.</a:t>
            </a:r>
          </a:p>
          <a:p>
            <a:pPr marL="274320" indent="-274320"/>
            <a:r>
              <a:rPr lang="en-US" sz="1400" dirty="0" err="1"/>
              <a:t>Noursi</a:t>
            </a:r>
            <a:r>
              <a:rPr lang="en-US" sz="1400" dirty="0"/>
              <a:t> S, </a:t>
            </a:r>
            <a:r>
              <a:rPr lang="en-US" sz="1400" dirty="0" err="1"/>
              <a:t>Saluja</a:t>
            </a:r>
            <a:r>
              <a:rPr lang="en-US" sz="1400" dirty="0"/>
              <a:t> B, Richey L. Using the ecological systems theory to understand Black/White disparities in maternal morbidity and mortality in the United States. J Racial </a:t>
            </a:r>
            <a:r>
              <a:rPr lang="en-US" sz="1400" dirty="0" err="1"/>
              <a:t>Ethn</a:t>
            </a:r>
            <a:r>
              <a:rPr lang="en-US" sz="1400" dirty="0"/>
              <a:t> Health Disparities. 2020 Jul 27. </a:t>
            </a:r>
            <a:r>
              <a:rPr lang="en-US" sz="1400" dirty="0">
                <a:hlinkClick r:id="rId5"/>
              </a:rPr>
              <a:t>https://pubmed.ncbi.nlm.nih.gov/32720294/</a:t>
            </a:r>
            <a:r>
              <a:rPr lang="en-US" sz="1400" dirty="0"/>
              <a:t>. Accessed January 14, 2021.</a:t>
            </a:r>
          </a:p>
          <a:p>
            <a:pPr marL="274320" indent="-274320"/>
            <a:r>
              <a:rPr lang="en-US" sz="1400" dirty="0"/>
              <a:t>Office of Disease Prevention and Health Promotion. Adverse Drug Events. U.S. Department of Health and Human Services. 2020a. </a:t>
            </a:r>
            <a:r>
              <a:rPr lang="en-US" sz="1400" dirty="0">
                <a:hlinkClick r:id="rId6"/>
              </a:rPr>
              <a:t>https://health.gov/our-work/health-care-quality/adverse-drug-events</a:t>
            </a:r>
            <a:r>
              <a:rPr lang="en-US" sz="1400" dirty="0"/>
              <a:t>. Accessed January 14, 2021.</a:t>
            </a:r>
          </a:p>
          <a:p>
            <a:pPr marL="274320" indent="-274320"/>
            <a:r>
              <a:rPr lang="en-US" sz="1400" dirty="0"/>
              <a:t>Office of Disease Prevention and Health Promotion. Health Literacy in Healthy People 2030.  2020b. </a:t>
            </a:r>
            <a:r>
              <a:rPr lang="en-US" sz="1400" dirty="0">
                <a:hlinkClick r:id="rId7"/>
              </a:rPr>
              <a:t>https://health.gov/our-work/healthy-people-2030/about-healthy-people-2030/health-literacy-healthy-people</a:t>
            </a:r>
            <a:r>
              <a:rPr lang="en-US" sz="1400" dirty="0"/>
              <a:t>. Accessed January 14, 2021.</a:t>
            </a:r>
          </a:p>
          <a:p>
            <a:pPr marL="274320" indent="-274320"/>
            <a:r>
              <a:rPr lang="en-US" sz="1400" dirty="0" err="1"/>
              <a:t>Oozageer</a:t>
            </a:r>
            <a:r>
              <a:rPr lang="en-US" sz="1400" dirty="0"/>
              <a:t> </a:t>
            </a:r>
            <a:r>
              <a:rPr lang="en-US" sz="1400" dirty="0" err="1"/>
              <a:t>Gunowa</a:t>
            </a:r>
            <a:r>
              <a:rPr lang="en-US" sz="1400" dirty="0"/>
              <a:t> N, Hutchinson M, Brooke J, Jackson D. Pressure injuries in people with darker skin tones: a literature review. J Clin </a:t>
            </a:r>
            <a:r>
              <a:rPr lang="en-US" sz="1400" dirty="0" err="1"/>
              <a:t>Nurs</a:t>
            </a:r>
            <a:r>
              <a:rPr lang="en-US" sz="1400" dirty="0"/>
              <a:t>. 2018 Sep;27(17-18):3266-3275. </a:t>
            </a:r>
            <a:r>
              <a:rPr lang="en-US" sz="1400" dirty="0">
                <a:hlinkClick r:id="rId8"/>
              </a:rPr>
              <a:t>https://pubmed.ncbi.nlm.nih.gov/28887872/</a:t>
            </a:r>
            <a:r>
              <a:rPr lang="en-US" sz="1400" dirty="0"/>
              <a:t>. Accessed January 14, 2021.</a:t>
            </a:r>
          </a:p>
          <a:p>
            <a:pPr marL="274320" indent="-274320"/>
            <a:endParaRPr lang="en-US" sz="1400" dirty="0"/>
          </a:p>
        </p:txBody>
      </p:sp>
      <p:sp>
        <p:nvSpPr>
          <p:cNvPr id="4" name="Slide Number Placeholder 3">
            <a:extLst>
              <a:ext uri="{FF2B5EF4-FFF2-40B4-BE49-F238E27FC236}">
                <a16:creationId xmlns:a16="http://schemas.microsoft.com/office/drawing/2014/main" id="{D7C9C76A-2A38-49F1-9AE8-8295549440A6}"/>
              </a:ext>
            </a:extLst>
          </p:cNvPr>
          <p:cNvSpPr>
            <a:spLocks noGrp="1"/>
          </p:cNvSpPr>
          <p:nvPr>
            <p:ph type="sldNum" sz="quarter" idx="10"/>
          </p:nvPr>
        </p:nvSpPr>
        <p:spPr/>
        <p:txBody>
          <a:bodyPr/>
          <a:lstStyle/>
          <a:p>
            <a:fld id="{85F5B7A5-34A7-4AB0-A34F-A4DF2002FA98}" type="slidenum">
              <a:rPr lang="en-US" smtClean="0"/>
              <a:t>127</a:t>
            </a:fld>
            <a:endParaRPr lang="en-US" dirty="0"/>
          </a:p>
        </p:txBody>
      </p:sp>
      <p:sp>
        <p:nvSpPr>
          <p:cNvPr id="5" name="Rectangle 4">
            <a:extLst>
              <a:ext uri="{FF2B5EF4-FFF2-40B4-BE49-F238E27FC236}">
                <a16:creationId xmlns:a16="http://schemas.microsoft.com/office/drawing/2014/main" id="{8A111ABC-8A73-4050-9272-90D876CB7BE3}"/>
              </a:ext>
            </a:extLst>
          </p:cNvPr>
          <p:cNvSpPr/>
          <p:nvPr/>
        </p:nvSpPr>
        <p:spPr>
          <a:xfrm>
            <a:off x="2286000" y="-4096137"/>
            <a:ext cx="4572000" cy="369332"/>
          </a:xfrm>
          <a:prstGeom prst="rect">
            <a:avLst/>
          </a:prstGeom>
        </p:spPr>
        <p:txBody>
          <a:bodyPr>
            <a:spAutoFit/>
          </a:bodyPr>
          <a:lstStyle/>
          <a:p>
            <a:pPr marL="274320" indent="-274320">
              <a:spcBef>
                <a:spcPts val="0"/>
              </a:spcBef>
              <a:buSzPct val="100000"/>
            </a:pPr>
            <a:r>
              <a:rPr lang="en-US" dirty="0"/>
              <a:t> </a:t>
            </a:r>
          </a:p>
        </p:txBody>
      </p:sp>
    </p:spTree>
    <p:extLst>
      <p:ext uri="{BB962C8B-B14F-4D97-AF65-F5344CB8AC3E}">
        <p14:creationId xmlns:p14="http://schemas.microsoft.com/office/powerpoint/2010/main" val="1186040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AF17-7907-435B-83C8-5DC25566F5F5}"/>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8C2EFBAE-1783-4C26-8E43-3B8CDCFF290C}"/>
              </a:ext>
            </a:extLst>
          </p:cNvPr>
          <p:cNvSpPr>
            <a:spLocks noGrp="1"/>
          </p:cNvSpPr>
          <p:nvPr>
            <p:ph idx="1"/>
          </p:nvPr>
        </p:nvSpPr>
        <p:spPr>
          <a:xfrm>
            <a:off x="457200" y="1280160"/>
            <a:ext cx="8229600" cy="5066636"/>
          </a:xfrm>
        </p:spPr>
        <p:txBody>
          <a:bodyPr>
            <a:noAutofit/>
          </a:bodyPr>
          <a:lstStyle/>
          <a:p>
            <a:pPr marL="274320" indent="-274320">
              <a:buSzPct val="100000"/>
            </a:pPr>
            <a:r>
              <a:rPr lang="en-US" sz="1400" dirty="0"/>
              <a:t>Petersen EE, Davis NL, Goodman D, Cox S, Mayes N, Johnston E, </a:t>
            </a:r>
            <a:r>
              <a:rPr lang="en-US" sz="1400" dirty="0" err="1"/>
              <a:t>Syverson</a:t>
            </a:r>
            <a:r>
              <a:rPr lang="en-US" sz="1400" dirty="0"/>
              <a:t> C, Seed K, Shapiro-Mendoza CK, Callaghan WM, Barfield W.  Vital Signs: Pregnancy-related deaths, United States, 2011-2015, and strategies for prevention, 13 states, 2013-2017. MMWR </a:t>
            </a:r>
            <a:r>
              <a:rPr lang="en-US" sz="1400" dirty="0" err="1"/>
              <a:t>Morb</a:t>
            </a:r>
            <a:r>
              <a:rPr lang="en-US" sz="1400" dirty="0"/>
              <a:t> Mortal </a:t>
            </a:r>
            <a:r>
              <a:rPr lang="en-US" sz="1400" dirty="0" err="1"/>
              <a:t>Wkly</a:t>
            </a:r>
            <a:r>
              <a:rPr lang="en-US" sz="1400" dirty="0"/>
              <a:t> Rep 2019;68:423-429. </a:t>
            </a:r>
            <a:r>
              <a:rPr lang="en-US" sz="1400" dirty="0">
                <a:hlinkClick r:id="rId2"/>
              </a:rPr>
              <a:t>http://dx.doi.org/10.15585/mmwr.mm6818e1</a:t>
            </a:r>
            <a:r>
              <a:rPr lang="en-US" sz="1400" dirty="0"/>
              <a:t>. Accessed January 14, 2021.</a:t>
            </a:r>
          </a:p>
          <a:p>
            <a:pPr marL="274320" indent="-274320">
              <a:buSzPct val="100000"/>
            </a:pPr>
            <a:r>
              <a:rPr lang="en-US" sz="1400" dirty="0" err="1"/>
              <a:t>Piccardi</a:t>
            </a:r>
            <a:r>
              <a:rPr lang="en-US" sz="1400" dirty="0"/>
              <a:t> C, </a:t>
            </a:r>
            <a:r>
              <a:rPr lang="en-US" sz="1400" dirty="0" err="1"/>
              <a:t>Detollenaere</a:t>
            </a:r>
            <a:r>
              <a:rPr lang="en-US" sz="1400" dirty="0"/>
              <a:t> J, Vanden </a:t>
            </a:r>
            <a:r>
              <a:rPr lang="en-US" sz="1400" dirty="0" err="1"/>
              <a:t>Bussche</a:t>
            </a:r>
            <a:r>
              <a:rPr lang="en-US" sz="1400" dirty="0"/>
              <a:t> P, Willems S. Social disparities in patient safety in primary care: a systematic review. Int J Equity Health. 2018 Aug 7;17(1):114. </a:t>
            </a:r>
            <a:r>
              <a:rPr lang="en-US" sz="1400" dirty="0">
                <a:hlinkClick r:id="rId3"/>
              </a:rPr>
              <a:t>https://www.ncbi.nlm.nih.gov/pmc/articles/PMC6081855/</a:t>
            </a:r>
            <a:r>
              <a:rPr lang="en-US" sz="1400" dirty="0"/>
              <a:t>. Accessed January 14, 2021.</a:t>
            </a:r>
          </a:p>
          <a:p>
            <a:pPr marL="274320" indent="-274320">
              <a:buSzPct val="100000"/>
            </a:pPr>
            <a:r>
              <a:rPr lang="en-US" sz="1400" dirty="0" err="1"/>
              <a:t>Pisoni</a:t>
            </a:r>
            <a:r>
              <a:rPr lang="en-US" sz="1400" dirty="0"/>
              <a:t> RL, </a:t>
            </a:r>
            <a:r>
              <a:rPr lang="en-US" sz="1400" dirty="0" err="1"/>
              <a:t>Zepel</a:t>
            </a:r>
            <a:r>
              <a:rPr lang="en-US" sz="1400" dirty="0"/>
              <a:t> L, Port FK, Robinson BM. Trends in U.S. vascular access use, patient preferences, and related practices: an update from the U.S. DOPPS practice monitor with international comparisons. Am J Kidney Dis. 2015;65(6):905-915. </a:t>
            </a:r>
            <a:r>
              <a:rPr lang="en-US" sz="1400" dirty="0">
                <a:hlinkClick r:id="rId4"/>
              </a:rPr>
              <a:t>https://www.ncbi.nlm.nih.gov/ </a:t>
            </a:r>
            <a:r>
              <a:rPr lang="en-US" sz="1400" dirty="0" err="1">
                <a:hlinkClick r:id="rId4"/>
              </a:rPr>
              <a:t>pubmed</a:t>
            </a:r>
            <a:r>
              <a:rPr lang="en-US" sz="1400" dirty="0">
                <a:hlinkClick r:id="rId4"/>
              </a:rPr>
              <a:t>/25662834</a:t>
            </a:r>
            <a:r>
              <a:rPr lang="en-US" sz="1400" dirty="0"/>
              <a:t>. Accessed January 14, 2021.</a:t>
            </a:r>
          </a:p>
          <a:p>
            <a:pPr marL="274320" indent="-274320">
              <a:buSzPct val="100000"/>
            </a:pPr>
            <a:r>
              <a:rPr lang="en-US" sz="1400" dirty="0" err="1"/>
              <a:t>Sanghavi</a:t>
            </a:r>
            <a:r>
              <a:rPr lang="en-US" sz="1400" dirty="0"/>
              <a:t> P, Pan S, </a:t>
            </a:r>
            <a:r>
              <a:rPr lang="en-US" sz="1400" dirty="0" err="1"/>
              <a:t>Caudry</a:t>
            </a:r>
            <a:r>
              <a:rPr lang="en-US" sz="1400" dirty="0"/>
              <a:t> D. Assessment of nursing home reporting of major injury falls for quality measurement on nursing home compare. Health Serv Res. 2020 Apr;55(2):201-210. </a:t>
            </a:r>
            <a:r>
              <a:rPr lang="en-US" sz="1400" dirty="0">
                <a:hlinkClick r:id="rId5"/>
              </a:rPr>
              <a:t>https://www.ncbi.nlm.nih.gov/pmc/articles/PMC7080404/</a:t>
            </a:r>
            <a:r>
              <a:rPr lang="en-US" sz="1400" dirty="0"/>
              <a:t>. Accessed January 14, 2021.</a:t>
            </a:r>
          </a:p>
          <a:p>
            <a:pPr marL="274320" indent="-274320">
              <a:buSzPct val="100000"/>
            </a:pPr>
            <a:r>
              <a:rPr lang="en-US" sz="1400" dirty="0"/>
              <a:t>Schillinger D, </a:t>
            </a:r>
            <a:r>
              <a:rPr lang="en-US" sz="1400" dirty="0" err="1"/>
              <a:t>Piette</a:t>
            </a:r>
            <a:r>
              <a:rPr lang="en-US" sz="1400" dirty="0"/>
              <a:t> J, </a:t>
            </a:r>
            <a:r>
              <a:rPr lang="en-US" sz="1400" dirty="0" err="1"/>
              <a:t>Grumbach</a:t>
            </a:r>
            <a:r>
              <a:rPr lang="en-US" sz="1400" dirty="0"/>
              <a:t> K, Wang F, Wilson C, Daher C, Leong-</a:t>
            </a:r>
            <a:r>
              <a:rPr lang="en-US" sz="1400" dirty="0" err="1"/>
              <a:t>Grotz</a:t>
            </a:r>
            <a:r>
              <a:rPr lang="en-US" sz="1400" dirty="0"/>
              <a:t> K, Castro C, Bindman AB. Closing the loop: physician communication with diabetic patients who have low health literacy. Arch Intern Med. 2003 Jan 13;163(1):83-90. </a:t>
            </a:r>
            <a:r>
              <a:rPr lang="en-US" sz="1400" dirty="0">
                <a:hlinkClick r:id="rId6"/>
              </a:rPr>
              <a:t>https://pubmed.ncbi.nlm.nih.gov/ 12523921/</a:t>
            </a:r>
            <a:r>
              <a:rPr lang="en-US" sz="1400" dirty="0"/>
              <a:t>. Accessed January 14, 2021.</a:t>
            </a:r>
          </a:p>
          <a:p>
            <a:pPr marL="274320" indent="-274320">
              <a:buSzPct val="100000"/>
            </a:pPr>
            <a:r>
              <a:rPr lang="en-US" sz="1400" dirty="0"/>
              <a:t>Simmons S, </a:t>
            </a:r>
            <a:r>
              <a:rPr lang="en-US" sz="1400" dirty="0" err="1"/>
              <a:t>Schnelle</a:t>
            </a:r>
            <a:r>
              <a:rPr lang="en-US" sz="1400" dirty="0"/>
              <a:t> J, Slagle J, Sathe NA, Stevenson D, Carlo M, </a:t>
            </a:r>
            <a:r>
              <a:rPr lang="en-US" sz="1400" dirty="0" err="1"/>
              <a:t>McPheeters</a:t>
            </a:r>
            <a:r>
              <a:rPr lang="en-US" sz="1400" dirty="0"/>
              <a:t> ML. Resident Safety Practices in Nursing Home Settings. Technical Briefs, No. 24. Rockville, MD: Agency for Healthcare Research and Quality; May 2016. AHRQ Publication No. 16-EHC022-EF.  </a:t>
            </a:r>
            <a:r>
              <a:rPr lang="en-US" sz="1400" dirty="0">
                <a:hlinkClick r:id="rId7"/>
              </a:rPr>
              <a:t>https://www.ncbi.nlm.nih.gov/books/NBK384624/</a:t>
            </a:r>
            <a:r>
              <a:rPr lang="en-US" sz="1400" dirty="0"/>
              <a:t>. Accessed January 14, 2021.</a:t>
            </a:r>
          </a:p>
          <a:p>
            <a:pPr marL="274320" indent="-274320">
              <a:buSzPct val="100000"/>
            </a:pPr>
            <a:endParaRPr lang="en-US" sz="1400" dirty="0"/>
          </a:p>
          <a:p>
            <a:pPr marL="274320" indent="-274320">
              <a:buSzPct val="100000"/>
            </a:pPr>
            <a:endParaRPr lang="en-US" sz="1400" dirty="0"/>
          </a:p>
          <a:p>
            <a:endParaRPr lang="en-US" sz="1400" dirty="0"/>
          </a:p>
        </p:txBody>
      </p:sp>
      <p:sp>
        <p:nvSpPr>
          <p:cNvPr id="4" name="Slide Number Placeholder 3">
            <a:extLst>
              <a:ext uri="{FF2B5EF4-FFF2-40B4-BE49-F238E27FC236}">
                <a16:creationId xmlns:a16="http://schemas.microsoft.com/office/drawing/2014/main" id="{1B2CB0A5-4018-46B7-A10F-9FC48701DC35}"/>
              </a:ext>
            </a:extLst>
          </p:cNvPr>
          <p:cNvSpPr>
            <a:spLocks noGrp="1"/>
          </p:cNvSpPr>
          <p:nvPr>
            <p:ph type="sldNum" sz="quarter" idx="10"/>
          </p:nvPr>
        </p:nvSpPr>
        <p:spPr/>
        <p:txBody>
          <a:bodyPr/>
          <a:lstStyle/>
          <a:p>
            <a:fld id="{85F5B7A5-34A7-4AB0-A34F-A4DF2002FA98}" type="slidenum">
              <a:rPr lang="en-US" smtClean="0"/>
              <a:t>128</a:t>
            </a:fld>
            <a:endParaRPr lang="en-US" dirty="0"/>
          </a:p>
        </p:txBody>
      </p:sp>
    </p:spTree>
    <p:extLst>
      <p:ext uri="{BB962C8B-B14F-4D97-AF65-F5344CB8AC3E}">
        <p14:creationId xmlns:p14="http://schemas.microsoft.com/office/powerpoint/2010/main" val="52176106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001E-710C-411F-ADCB-5D649313C630}"/>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2FA5DCFE-8EA4-47F0-8E8B-2DA576068E46}"/>
              </a:ext>
            </a:extLst>
          </p:cNvPr>
          <p:cNvSpPr>
            <a:spLocks noGrp="1"/>
          </p:cNvSpPr>
          <p:nvPr>
            <p:ph idx="1"/>
          </p:nvPr>
        </p:nvSpPr>
        <p:spPr>
          <a:xfrm>
            <a:off x="457200" y="1280160"/>
            <a:ext cx="8229600" cy="5264121"/>
          </a:xfrm>
        </p:spPr>
        <p:txBody>
          <a:bodyPr>
            <a:noAutofit/>
          </a:bodyPr>
          <a:lstStyle/>
          <a:p>
            <a:pPr marL="274320" indent="-274320">
              <a:buSzPct val="100000"/>
            </a:pPr>
            <a:r>
              <a:rPr lang="en-US" sz="1400" dirty="0" err="1"/>
              <a:t>Sobieraj</a:t>
            </a:r>
            <a:r>
              <a:rPr lang="en-US" sz="1400" dirty="0"/>
              <a:t> DM, Coleman CI, </a:t>
            </a:r>
            <a:r>
              <a:rPr lang="en-US" sz="1400" dirty="0" err="1"/>
              <a:t>Tongbram</a:t>
            </a:r>
            <a:r>
              <a:rPr lang="en-US" sz="1400" dirty="0"/>
              <a:t> V, Chen W, Colby J, Lee S, Kluger J, </a:t>
            </a:r>
            <a:r>
              <a:rPr lang="en-US" sz="1400" dirty="0" err="1"/>
              <a:t>Makanji</a:t>
            </a:r>
            <a:r>
              <a:rPr lang="en-US" sz="1400" dirty="0"/>
              <a:t> S, </a:t>
            </a:r>
            <a:r>
              <a:rPr lang="en-US" sz="1400" dirty="0" err="1"/>
              <a:t>Ashaye</a:t>
            </a:r>
            <a:r>
              <a:rPr lang="en-US" sz="1400" dirty="0"/>
              <a:t> A, White CM. Comparative effectiveness of low-molecular-weight heparins versus other anticoagulants in major orthopedic surgery: a systematic review and meta-analysis. Pharmacotherapy. 2012 Sep;32(9):799-808.</a:t>
            </a:r>
            <a:r>
              <a:rPr lang="en-US" sz="1400" dirty="0">
                <a:hlinkClick r:id="rId2"/>
              </a:rPr>
              <a:t>https://www.ncbi.nlm.nih.gov/pubmed/22744711</a:t>
            </a:r>
            <a:r>
              <a:rPr lang="en-US" sz="1400" dirty="0"/>
              <a:t>. Accessed January 14, 2021. </a:t>
            </a:r>
          </a:p>
          <a:p>
            <a:pPr marL="274320" indent="-274320"/>
            <a:r>
              <a:rPr lang="en-US" sz="1400" spc="-10" dirty="0"/>
              <a:t>Steiner CA, </a:t>
            </a:r>
            <a:r>
              <a:rPr lang="en-US" sz="1400" spc="-10" dirty="0" err="1"/>
              <a:t>Karaca</a:t>
            </a:r>
            <a:r>
              <a:rPr lang="en-US" sz="1400" spc="-10" dirty="0"/>
              <a:t> Z, Moore BJ, </a:t>
            </a:r>
            <a:r>
              <a:rPr lang="en-US" sz="1400" spc="-10" dirty="0" err="1"/>
              <a:t>Imshaug</a:t>
            </a:r>
            <a:r>
              <a:rPr lang="en-US" sz="1400" spc="-10" dirty="0"/>
              <a:t> MC, Pickens G. Surgeries in Hospital-Based Ambulatory Surgery and Hospital Inpatient Settings, 2014. HCUP Statistical Brief Number 223. Rockville, MD: Agency for Healthcare Research and Quality; May 2017. </a:t>
            </a:r>
            <a:r>
              <a:rPr lang="en-US" sz="1400" spc="-10" dirty="0">
                <a:hlinkClick r:id="rId3"/>
              </a:rPr>
              <a:t>www.hcup-us.ahrq.gov/reports/ </a:t>
            </a:r>
            <a:r>
              <a:rPr lang="en-US" sz="1400" spc="-10" dirty="0" err="1">
                <a:hlinkClick r:id="rId3"/>
              </a:rPr>
              <a:t>statbriefs</a:t>
            </a:r>
            <a:r>
              <a:rPr lang="en-US" sz="1400" spc="-10" dirty="0">
                <a:hlinkClick r:id="rId3"/>
              </a:rPr>
              <a:t>/sb223-Ambulatory-Inpatient-Surgeries-2014.pdf</a:t>
            </a:r>
            <a:r>
              <a:rPr lang="en-US" sz="1400" spc="-10" dirty="0"/>
              <a:t>. Accessed January  14, 2021.</a:t>
            </a:r>
          </a:p>
          <a:p>
            <a:pPr marL="274320" indent="-274320"/>
            <a:r>
              <a:rPr lang="en-US" sz="1400" spc="-10" dirty="0"/>
              <a:t>Sunshine JE, </a:t>
            </a:r>
            <a:r>
              <a:rPr lang="en-US" sz="1400" spc="-10" dirty="0" err="1"/>
              <a:t>Meo</a:t>
            </a:r>
            <a:r>
              <a:rPr lang="en-US" sz="1400" spc="-10" dirty="0"/>
              <a:t> N, </a:t>
            </a:r>
            <a:r>
              <a:rPr lang="en-US" sz="1400" spc="-10" dirty="0" err="1"/>
              <a:t>Kassebaum</a:t>
            </a:r>
            <a:r>
              <a:rPr lang="en-US" sz="1400" spc="-10" dirty="0"/>
              <a:t> NJ, Collison ML, </a:t>
            </a:r>
            <a:r>
              <a:rPr lang="en-US" sz="1400" spc="-10" dirty="0" err="1"/>
              <a:t>Mokdad</a:t>
            </a:r>
            <a:r>
              <a:rPr lang="en-US" sz="1400" spc="-10" dirty="0"/>
              <a:t> AH, </a:t>
            </a:r>
            <a:r>
              <a:rPr lang="en-US" sz="1400" spc="-10" dirty="0" err="1"/>
              <a:t>Naghavi</a:t>
            </a:r>
            <a:r>
              <a:rPr lang="en-US" sz="1400" spc="-10" dirty="0"/>
              <a:t> M. Association of adverse effects of medical treatment with mortality in the United States: a secondary analysis of the Global Burden of Diseases, Injuries, and Risk Factors Study. JAMA </a:t>
            </a:r>
            <a:r>
              <a:rPr lang="en-US" sz="1400" spc="-10" dirty="0" err="1"/>
              <a:t>Netw</a:t>
            </a:r>
            <a:r>
              <a:rPr lang="en-US" sz="1400" spc="-10" dirty="0"/>
              <a:t> Open. 2019 Jan 4;2(1):e187041. </a:t>
            </a:r>
            <a:r>
              <a:rPr lang="en-US" sz="1400" spc="-10" dirty="0">
                <a:hlinkClick r:id="rId4"/>
              </a:rPr>
              <a:t>https://www.ncbi.nlm.nih.gov/pmc/articles/PMC6484545/</a:t>
            </a:r>
            <a:r>
              <a:rPr lang="en-US" sz="1400" spc="-10" dirty="0"/>
              <a:t>. Accessed January 15,  2021.</a:t>
            </a:r>
          </a:p>
          <a:p>
            <a:pPr marL="274320" indent="-274320"/>
            <a:r>
              <a:rPr lang="en-US" sz="1400" dirty="0"/>
              <a:t>Thomas AD, Pandit C, </a:t>
            </a:r>
            <a:r>
              <a:rPr lang="en-US" sz="1400" dirty="0" err="1"/>
              <a:t>Krevat</a:t>
            </a:r>
            <a:r>
              <a:rPr lang="en-US" sz="1400" dirty="0"/>
              <a:t> SA. Race differences in reported harmful patient safety events in healthcare system high reliability organizations. J Patient </a:t>
            </a:r>
            <a:r>
              <a:rPr lang="en-US" sz="1400" dirty="0" err="1"/>
              <a:t>Saf</a:t>
            </a:r>
            <a:r>
              <a:rPr lang="en-US" sz="1400" dirty="0"/>
              <a:t>. 2020 Dec;16(4):e235-e239. </a:t>
            </a:r>
            <a:r>
              <a:rPr lang="en-US" sz="1400" dirty="0">
                <a:hlinkClick r:id="rId5"/>
              </a:rPr>
              <a:t>https://pubmed.ncbi.nlm.nih.gov/30585888/</a:t>
            </a:r>
            <a:r>
              <a:rPr lang="en-US" sz="1400" dirty="0"/>
              <a:t>. Accessed January 14, 2021.</a:t>
            </a:r>
          </a:p>
          <a:p>
            <a:pPr marL="274320" indent="-274320"/>
            <a:r>
              <a:rPr lang="en-US" sz="1400" dirty="0"/>
              <a:t>Zhu J, </a:t>
            </a:r>
            <a:r>
              <a:rPr lang="en-US" sz="1400" dirty="0" err="1"/>
              <a:t>Weingart</a:t>
            </a:r>
            <a:r>
              <a:rPr lang="en-US" sz="1400" dirty="0"/>
              <a:t> SN, Ritter GA, Tompkins CP, </a:t>
            </a:r>
            <a:r>
              <a:rPr lang="en-US" sz="1400" dirty="0" err="1"/>
              <a:t>Garnick</a:t>
            </a:r>
            <a:r>
              <a:rPr lang="en-US" sz="1400" dirty="0"/>
              <a:t> DW. Racial/ethnic disparities in patient experience with communication in hospitals: real differences or measurement errors? Med Care. 2015 May;53(5):446-454. </a:t>
            </a:r>
            <a:r>
              <a:rPr lang="en-US" sz="1400" dirty="0">
                <a:hlinkClick r:id="rId6"/>
              </a:rPr>
              <a:t>https://pubmed.ncbi.nlm.nih.gov/25856567/</a:t>
            </a:r>
            <a:r>
              <a:rPr lang="en-US" sz="1400" dirty="0"/>
              <a:t>. Accessed January 14, 2021.</a:t>
            </a:r>
          </a:p>
          <a:p>
            <a:pPr marL="274320" indent="-274320"/>
            <a:endParaRPr lang="en-US" sz="1400" dirty="0"/>
          </a:p>
          <a:p>
            <a:endParaRPr lang="en-US" sz="1400" dirty="0"/>
          </a:p>
        </p:txBody>
      </p:sp>
      <p:sp>
        <p:nvSpPr>
          <p:cNvPr id="4" name="Slide Number Placeholder 3">
            <a:extLst>
              <a:ext uri="{FF2B5EF4-FFF2-40B4-BE49-F238E27FC236}">
                <a16:creationId xmlns:a16="http://schemas.microsoft.com/office/drawing/2014/main" id="{B22B335F-1B26-4941-8AB1-04F3A7AB68CA}"/>
              </a:ext>
            </a:extLst>
          </p:cNvPr>
          <p:cNvSpPr>
            <a:spLocks noGrp="1"/>
          </p:cNvSpPr>
          <p:nvPr>
            <p:ph type="sldNum" sz="quarter" idx="10"/>
          </p:nvPr>
        </p:nvSpPr>
        <p:spPr/>
        <p:txBody>
          <a:bodyPr/>
          <a:lstStyle/>
          <a:p>
            <a:fld id="{85F5B7A5-34A7-4AB0-A34F-A4DF2002FA98}" type="slidenum">
              <a:rPr lang="en-US" smtClean="0"/>
              <a:t>129</a:t>
            </a:fld>
            <a:endParaRPr lang="en-US" dirty="0"/>
          </a:p>
        </p:txBody>
      </p:sp>
    </p:spTree>
    <p:extLst>
      <p:ext uri="{BB962C8B-B14F-4D97-AF65-F5344CB8AC3E}">
        <p14:creationId xmlns:p14="http://schemas.microsoft.com/office/powerpoint/2010/main" val="3529963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pPr algn="l"/>
            <a:r>
              <a:rPr lang="en-US" sz="2000" dirty="0"/>
              <a:t>Number and percentage of all NHQDR patient safety measures improving, not changing, or worsening from 2002 to 2018, by setting of care</a:t>
            </a:r>
          </a:p>
        </p:txBody>
      </p:sp>
      <p:graphicFrame>
        <p:nvGraphicFramePr>
          <p:cNvPr id="4" name="Content Placeholder 5" descr="Stacked bar chart showing number of measures&#10;Ambulatory (n=2), Improving, 2, Not Changing, 0, Worsening, 0&#10;Home Health (n=8), Improving, 3, Not Changing, 4, Worsening, 1&#10;Hospital (n=11), Improving, 3, Not Changing, 8, Worsening, 0&#10;Nursing Home (n=5), Improving, 4, Not Changing, 1, Worsening, 0&#10;">
            <a:extLst>
              <a:ext uri="{FF2B5EF4-FFF2-40B4-BE49-F238E27FC236}">
                <a16:creationId xmlns:a16="http://schemas.microsoft.com/office/drawing/2014/main" id="{ED08DC60-0C89-418E-BA70-ECACF4F5FDEE}"/>
              </a:ext>
            </a:extLst>
          </p:cNvPr>
          <p:cNvGraphicFramePr>
            <a:graphicFrameLocks noGrp="1"/>
          </p:cNvGraphicFramePr>
          <p:nvPr>
            <p:ph idx="1"/>
            <p:extLst>
              <p:ext uri="{D42A27DB-BD31-4B8C-83A1-F6EECF244321}">
                <p14:modId xmlns:p14="http://schemas.microsoft.com/office/powerpoint/2010/main" val="2847291769"/>
              </p:ext>
            </p:extLst>
          </p:nvPr>
        </p:nvGraphicFramePr>
        <p:xfrm>
          <a:off x="457200" y="1463040"/>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6035040"/>
            <a:ext cx="8229600" cy="415498"/>
          </a:xfrm>
          <a:prstGeom prst="rect">
            <a:avLst/>
          </a:prstGeom>
          <a:noFill/>
        </p:spPr>
        <p:txBody>
          <a:bodyPr wrap="square" rtlCol="0">
            <a:spAutoFit/>
          </a:bodyPr>
          <a:lstStyle/>
          <a:p>
            <a:r>
              <a:rPr lang="en-US" sz="1000" b="1" dirty="0"/>
              <a:t>Key:</a:t>
            </a:r>
            <a:r>
              <a:rPr lang="en-US" sz="1000" dirty="0"/>
              <a:t> n = number of measures.</a:t>
            </a:r>
          </a:p>
          <a:p>
            <a:r>
              <a:rPr lang="en-US" sz="1000" b="1" dirty="0"/>
              <a:t>Note: </a:t>
            </a:r>
            <a:r>
              <a:rPr lang="en-US" sz="1000" dirty="0"/>
              <a:t>The measures represented on the slide are listed in the notes section of this slide. </a:t>
            </a:r>
          </a:p>
        </p:txBody>
      </p:sp>
      <p:sp>
        <p:nvSpPr>
          <p:cNvPr id="3" name="Slide Number Placeholder 2">
            <a:extLst>
              <a:ext uri="{FF2B5EF4-FFF2-40B4-BE49-F238E27FC236}">
                <a16:creationId xmlns:a16="http://schemas.microsoft.com/office/drawing/2014/main" id="{CCB690CC-FB37-4391-ABA2-FCAE572B16E1}"/>
              </a:ext>
            </a:extLst>
          </p:cNvPr>
          <p:cNvSpPr>
            <a:spLocks noGrp="1"/>
          </p:cNvSpPr>
          <p:nvPr>
            <p:ph type="sldNum" sz="quarter" idx="10"/>
          </p:nvPr>
        </p:nvSpPr>
        <p:spPr/>
        <p:txBody>
          <a:bodyPr/>
          <a:lstStyle/>
          <a:p>
            <a:fld id="{85F5B7A5-34A7-4AB0-A34F-A4DF2002FA98}" type="slidenum">
              <a:rPr lang="en-US" smtClean="0"/>
              <a:t>13</a:t>
            </a:fld>
            <a:endParaRPr lang="en-US" dirty="0"/>
          </a:p>
        </p:txBody>
      </p:sp>
    </p:spTree>
    <p:extLst>
      <p:ext uri="{BB962C8B-B14F-4D97-AF65-F5344CB8AC3E}">
        <p14:creationId xmlns:p14="http://schemas.microsoft.com/office/powerpoint/2010/main" val="3550297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Preparation</a:t>
            </a:r>
          </a:p>
        </p:txBody>
      </p:sp>
      <p:sp>
        <p:nvSpPr>
          <p:cNvPr id="6" name="Content Placeholder 5">
            <a:extLst>
              <a:ext uri="{FF2B5EF4-FFF2-40B4-BE49-F238E27FC236}">
                <a16:creationId xmlns:a16="http://schemas.microsoft.com/office/drawing/2014/main" id="{78BDFA60-26C0-4C6C-B4A4-AFA595AE9E00}"/>
              </a:ext>
            </a:extLst>
          </p:cNvPr>
          <p:cNvSpPr>
            <a:spLocks noGrp="1"/>
          </p:cNvSpPr>
          <p:nvPr>
            <p:ph idx="1"/>
          </p:nvPr>
        </p:nvSpPr>
        <p:spPr/>
        <p:txBody>
          <a:bodyPr/>
          <a:lstStyle/>
          <a:p>
            <a:r>
              <a:rPr lang="en-US" sz="2400" dirty="0"/>
              <a:t>Metrics were aligned so that a higher rate is “better” </a:t>
            </a:r>
            <a:br>
              <a:rPr lang="en-US" sz="2400" dirty="0"/>
            </a:br>
            <a:r>
              <a:rPr lang="en-US" sz="2400" dirty="0"/>
              <a:t>(i.e., higher rate implies a healthier status).</a:t>
            </a:r>
          </a:p>
          <a:p>
            <a:r>
              <a:rPr lang="en-US" sz="2400" dirty="0"/>
              <a:t>Measures were categorized by NHQDR dimension, NHQDR priority area, and setting.</a:t>
            </a:r>
          </a:p>
          <a:p>
            <a:r>
              <a:rPr lang="en-US" sz="2400" dirty="0"/>
              <a:t>Reference groups were determined as noted </a:t>
            </a:r>
            <a:r>
              <a:rPr lang="en-US" dirty="0"/>
              <a:t>below.</a:t>
            </a:r>
          </a:p>
          <a:p>
            <a:endParaRPr lang="en-US" dirty="0"/>
          </a:p>
        </p:txBody>
      </p:sp>
      <p:sp>
        <p:nvSpPr>
          <p:cNvPr id="4" name="Content Placeholder 2"/>
          <p:cNvSpPr txBox="1">
            <a:spLocks/>
          </p:cNvSpPr>
          <p:nvPr/>
        </p:nvSpPr>
        <p:spPr>
          <a:xfrm>
            <a:off x="342900" y="1600200"/>
            <a:ext cx="8724900" cy="4525963"/>
          </a:xfrm>
          <a:prstGeom prst="rect">
            <a:avLst/>
          </a:prstGeom>
        </p:spPr>
        <p:txBody>
          <a:bodyPr>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aphicFrame>
        <p:nvGraphicFramePr>
          <p:cNvPr id="5" name="Table 4" descr="The variable name and reference group for each variable">
            <a:extLst>
              <a:ext uri="{FF2B5EF4-FFF2-40B4-BE49-F238E27FC236}">
                <a16:creationId xmlns:a16="http://schemas.microsoft.com/office/drawing/2014/main" id="{BAFC9242-EB5E-4EE4-96B6-89FC63FCD664}"/>
              </a:ext>
            </a:extLst>
          </p:cNvPr>
          <p:cNvGraphicFramePr>
            <a:graphicFrameLocks noGrp="1"/>
          </p:cNvGraphicFramePr>
          <p:nvPr>
            <p:extLst>
              <p:ext uri="{D42A27DB-BD31-4B8C-83A1-F6EECF244321}">
                <p14:modId xmlns:p14="http://schemas.microsoft.com/office/powerpoint/2010/main" val="353142936"/>
              </p:ext>
            </p:extLst>
          </p:nvPr>
        </p:nvGraphicFramePr>
        <p:xfrm>
          <a:off x="914400" y="3726021"/>
          <a:ext cx="7315200" cy="2352640"/>
        </p:xfrm>
        <a:graphic>
          <a:graphicData uri="http://schemas.openxmlformats.org/drawingml/2006/table">
            <a:tbl>
              <a:tblPr firstRow="1" firstCol="1" bandRow="1">
                <a:tableStyleId>{793D81CF-94F2-401A-BA57-92F5A7B2D0C5}</a:tableStyleId>
              </a:tblPr>
              <a:tblGrid>
                <a:gridCol w="3123494">
                  <a:extLst>
                    <a:ext uri="{9D8B030D-6E8A-4147-A177-3AD203B41FA5}">
                      <a16:colId xmlns:a16="http://schemas.microsoft.com/office/drawing/2014/main" val="558628436"/>
                    </a:ext>
                  </a:extLst>
                </a:gridCol>
                <a:gridCol w="4191706">
                  <a:extLst>
                    <a:ext uri="{9D8B030D-6E8A-4147-A177-3AD203B41FA5}">
                      <a16:colId xmlns:a16="http://schemas.microsoft.com/office/drawing/2014/main" val="3001482583"/>
                    </a:ext>
                  </a:extLst>
                </a:gridCol>
              </a:tblGrid>
              <a:tr h="294080">
                <a:tc>
                  <a:txBody>
                    <a:bodyPr/>
                    <a:lstStyle/>
                    <a:p>
                      <a:pPr marL="0" marR="0" algn="l">
                        <a:lnSpc>
                          <a:spcPct val="100000"/>
                        </a:lnSpc>
                        <a:spcBef>
                          <a:spcPts val="0"/>
                        </a:spcBef>
                        <a:spcAft>
                          <a:spcPts val="0"/>
                        </a:spcAft>
                      </a:pPr>
                      <a:r>
                        <a:rPr lang="en-US" sz="1400" dirty="0">
                          <a:effectLst/>
                        </a:rPr>
                        <a:t>Variable</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682876"/>
                    </a:solidFill>
                  </a:tcPr>
                </a:tc>
                <a:tc>
                  <a:txBody>
                    <a:bodyPr/>
                    <a:lstStyle/>
                    <a:p>
                      <a:pPr marL="0" marR="0" algn="l">
                        <a:lnSpc>
                          <a:spcPct val="100000"/>
                        </a:lnSpc>
                        <a:spcBef>
                          <a:spcPts val="0"/>
                        </a:spcBef>
                        <a:spcAft>
                          <a:spcPts val="0"/>
                        </a:spcAft>
                      </a:pPr>
                      <a:r>
                        <a:rPr lang="en-US" sz="1400" dirty="0">
                          <a:effectLst/>
                        </a:rPr>
                        <a:t>Reference Group</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682876"/>
                    </a:solidFill>
                  </a:tcPr>
                </a:tc>
                <a:extLst>
                  <a:ext uri="{0D108BD9-81ED-4DB2-BD59-A6C34878D82A}">
                    <a16:rowId xmlns:a16="http://schemas.microsoft.com/office/drawing/2014/main" val="1376132439"/>
                  </a:ext>
                </a:extLst>
              </a:tr>
              <a:tr h="294080">
                <a:tc>
                  <a:txBody>
                    <a:bodyPr/>
                    <a:lstStyle/>
                    <a:p>
                      <a:pPr marL="0" marR="0" algn="l">
                        <a:lnSpc>
                          <a:spcPct val="100000"/>
                        </a:lnSpc>
                        <a:spcBef>
                          <a:spcPts val="0"/>
                        </a:spcBef>
                        <a:spcAft>
                          <a:spcPts val="0"/>
                        </a:spcAft>
                      </a:pPr>
                      <a:r>
                        <a:rPr lang="en-US" sz="1400" dirty="0">
                          <a:effectLst/>
                        </a:rPr>
                        <a:t>Age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Younger age (i.e., 18-44 or 20-49 years)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3122402"/>
                  </a:ext>
                </a:extLst>
              </a:tr>
              <a:tr h="294080">
                <a:tc>
                  <a:txBody>
                    <a:bodyPr/>
                    <a:lstStyle/>
                    <a:p>
                      <a:pPr marL="0" marR="0" algn="l">
                        <a:lnSpc>
                          <a:spcPct val="100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Gender</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Male</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8518000"/>
                  </a:ext>
                </a:extLst>
              </a:tr>
              <a:tr h="294080">
                <a:tc>
                  <a:txBody>
                    <a:bodyPr/>
                    <a:lstStyle/>
                    <a:p>
                      <a:pPr marL="0" marR="0" algn="l">
                        <a:lnSpc>
                          <a:spcPct val="100000"/>
                        </a:lnSpc>
                        <a:spcBef>
                          <a:spcPts val="0"/>
                        </a:spcBef>
                        <a:spcAft>
                          <a:spcPts val="0"/>
                        </a:spcAft>
                      </a:pPr>
                      <a:r>
                        <a:rPr lang="en-US" sz="1400" dirty="0">
                          <a:effectLst/>
                        </a:rPr>
                        <a:t>Race/Ethnicity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White, non-Hispanic</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01670089"/>
                  </a:ext>
                </a:extLst>
              </a:tr>
              <a:tr h="294080">
                <a:tc>
                  <a:txBody>
                    <a:bodyPr/>
                    <a:lstStyle/>
                    <a:p>
                      <a:pPr marL="0" marR="0" algn="l">
                        <a:lnSpc>
                          <a:spcPct val="100000"/>
                        </a:lnSpc>
                        <a:spcBef>
                          <a:spcPts val="0"/>
                        </a:spcBef>
                        <a:spcAft>
                          <a:spcPts val="0"/>
                        </a:spcAft>
                      </a:pPr>
                      <a:r>
                        <a:rPr lang="en-US" sz="1400" dirty="0">
                          <a:effectLst/>
                        </a:rPr>
                        <a:t>Income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Middle or high income</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7036938"/>
                  </a:ext>
                </a:extLst>
              </a:tr>
              <a:tr h="294080">
                <a:tc>
                  <a:txBody>
                    <a:bodyPr/>
                    <a:lstStyle/>
                    <a:p>
                      <a:pPr marL="0" marR="0" algn="l">
                        <a:lnSpc>
                          <a:spcPct val="100000"/>
                        </a:lnSpc>
                        <a:spcBef>
                          <a:spcPts val="0"/>
                        </a:spcBef>
                        <a:spcAft>
                          <a:spcPts val="0"/>
                        </a:spcAft>
                      </a:pPr>
                      <a:r>
                        <a:rPr lang="en-US" sz="1400" dirty="0">
                          <a:effectLst/>
                        </a:rPr>
                        <a:t>Education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College education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853325"/>
                  </a:ext>
                </a:extLst>
              </a:tr>
              <a:tr h="294080">
                <a:tc>
                  <a:txBody>
                    <a:bodyPr/>
                    <a:lstStyle/>
                    <a:p>
                      <a:pPr marL="0" marR="0" algn="l">
                        <a:lnSpc>
                          <a:spcPct val="100000"/>
                        </a:lnSpc>
                        <a:spcBef>
                          <a:spcPts val="0"/>
                        </a:spcBef>
                        <a:spcAft>
                          <a:spcPts val="0"/>
                        </a:spcAft>
                      </a:pPr>
                      <a:r>
                        <a:rPr lang="en-US" sz="1400" dirty="0">
                          <a:effectLst/>
                        </a:rPr>
                        <a:t>Insurance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Any private insurance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60998044"/>
                  </a:ext>
                </a:extLst>
              </a:tr>
              <a:tr h="294080">
                <a:tc>
                  <a:txBody>
                    <a:bodyPr/>
                    <a:lstStyle/>
                    <a:p>
                      <a:pPr marL="0" marR="0" algn="l">
                        <a:lnSpc>
                          <a:spcPct val="100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Activity Limitations</a:t>
                      </a:r>
                    </a:p>
                  </a:txBody>
                  <a:tcPr marL="68580" marR="68580" marT="0" marB="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No activity limitation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5707893"/>
                  </a:ext>
                </a:extLst>
              </a:tr>
            </a:tbl>
          </a:graphicData>
        </a:graphic>
      </p:graphicFrame>
      <p:sp>
        <p:nvSpPr>
          <p:cNvPr id="3" name="Slide Number Placeholder 2">
            <a:extLst>
              <a:ext uri="{FF2B5EF4-FFF2-40B4-BE49-F238E27FC236}">
                <a16:creationId xmlns:a16="http://schemas.microsoft.com/office/drawing/2014/main" id="{339AC50E-DA95-4C17-9EA4-F666BAF3424B}"/>
              </a:ext>
            </a:extLst>
          </p:cNvPr>
          <p:cNvSpPr>
            <a:spLocks noGrp="1"/>
          </p:cNvSpPr>
          <p:nvPr>
            <p:ph type="sldNum" sz="quarter" idx="10"/>
          </p:nvPr>
        </p:nvSpPr>
        <p:spPr/>
        <p:txBody>
          <a:bodyPr/>
          <a:lstStyle/>
          <a:p>
            <a:fld id="{85F5B7A5-34A7-4AB0-A34F-A4DF2002FA98}" type="slidenum">
              <a:rPr lang="en-US" smtClean="0"/>
              <a:t>130</a:t>
            </a:fld>
            <a:endParaRPr lang="en-US" dirty="0"/>
          </a:p>
        </p:txBody>
      </p:sp>
    </p:spTree>
    <p:extLst>
      <p:ext uri="{BB962C8B-B14F-4D97-AF65-F5344CB8AC3E}">
        <p14:creationId xmlns:p14="http://schemas.microsoft.com/office/powerpoint/2010/main" val="41444376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Methods: Trends</a:t>
            </a:r>
          </a:p>
        </p:txBody>
      </p:sp>
      <p:sp>
        <p:nvSpPr>
          <p:cNvPr id="5" name="Content Placeholder 4">
            <a:extLst>
              <a:ext uri="{FF2B5EF4-FFF2-40B4-BE49-F238E27FC236}">
                <a16:creationId xmlns:a16="http://schemas.microsoft.com/office/drawing/2014/main" id="{1FD4FD69-EB01-4D2F-9DE7-2530F0475AD7}"/>
              </a:ext>
            </a:extLst>
          </p:cNvPr>
          <p:cNvSpPr>
            <a:spLocks noGrp="1"/>
          </p:cNvSpPr>
          <p:nvPr>
            <p:ph idx="1"/>
          </p:nvPr>
        </p:nvSpPr>
        <p:spPr/>
        <p:txBody>
          <a:bodyPr>
            <a:normAutofit lnSpcReduction="10000"/>
          </a:bodyPr>
          <a:lstStyle/>
          <a:p>
            <a:r>
              <a:rPr lang="en-US" dirty="0"/>
              <a:t>Comparisons were made between priority and reference groups with estimates for at least four time points.</a:t>
            </a:r>
          </a:p>
          <a:p>
            <a:r>
              <a:rPr lang="en-US" dirty="0"/>
              <a:t>Meaningful differences between two groups were determined based on two criteria:</a:t>
            </a:r>
          </a:p>
          <a:p>
            <a:pPr lvl="1"/>
            <a:r>
              <a:rPr lang="en-US" dirty="0"/>
              <a:t>Absolute difference was statistically significant with p &lt; 0.05 on a two-tailed test.</a:t>
            </a:r>
          </a:p>
          <a:p>
            <a:pPr lvl="1"/>
            <a:r>
              <a:rPr lang="en-US" dirty="0"/>
              <a:t>The relative difference was at least 10%, where relative difference is defined as the difference between priority group and reference group, divided by reference group value.</a:t>
            </a:r>
          </a:p>
          <a:p>
            <a:endParaRPr lang="en-US" dirty="0"/>
          </a:p>
        </p:txBody>
      </p:sp>
      <p:sp>
        <p:nvSpPr>
          <p:cNvPr id="4" name="Content Placeholder 2"/>
          <p:cNvSpPr txBox="1">
            <a:spLocks/>
          </p:cNvSpPr>
          <p:nvPr/>
        </p:nvSpPr>
        <p:spPr>
          <a:xfrm>
            <a:off x="342900" y="1600200"/>
            <a:ext cx="8458200" cy="4525963"/>
          </a:xfrm>
          <a:prstGeom prst="rect">
            <a:avLst/>
          </a:prstGeom>
        </p:spPr>
        <p:txBody>
          <a:bodyPr>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3" name="Slide Number Placeholder 2">
            <a:extLst>
              <a:ext uri="{FF2B5EF4-FFF2-40B4-BE49-F238E27FC236}">
                <a16:creationId xmlns:a16="http://schemas.microsoft.com/office/drawing/2014/main" id="{F1954AF9-2D99-4EA2-AB90-A0189BF1687E}"/>
              </a:ext>
            </a:extLst>
          </p:cNvPr>
          <p:cNvSpPr>
            <a:spLocks noGrp="1"/>
          </p:cNvSpPr>
          <p:nvPr>
            <p:ph type="sldNum" sz="quarter" idx="10"/>
          </p:nvPr>
        </p:nvSpPr>
        <p:spPr/>
        <p:txBody>
          <a:bodyPr/>
          <a:lstStyle/>
          <a:p>
            <a:fld id="{85F5B7A5-34A7-4AB0-A34F-A4DF2002FA98}" type="slidenum">
              <a:rPr lang="en-US" smtClean="0"/>
              <a:t>131</a:t>
            </a:fld>
            <a:endParaRPr lang="en-US" dirty="0"/>
          </a:p>
        </p:txBody>
      </p:sp>
    </p:spTree>
    <p:extLst>
      <p:ext uri="{BB962C8B-B14F-4D97-AF65-F5344CB8AC3E}">
        <p14:creationId xmlns:p14="http://schemas.microsoft.com/office/powerpoint/2010/main" val="28402521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Interpretation of Trends</a:t>
            </a:r>
          </a:p>
        </p:txBody>
      </p:sp>
      <p:sp>
        <p:nvSpPr>
          <p:cNvPr id="5" name="Content Placeholder 4">
            <a:extLst>
              <a:ext uri="{FF2B5EF4-FFF2-40B4-BE49-F238E27FC236}">
                <a16:creationId xmlns:a16="http://schemas.microsoft.com/office/drawing/2014/main" id="{2EA80B30-DD07-4416-A57E-A8E8605749EE}"/>
              </a:ext>
            </a:extLst>
          </p:cNvPr>
          <p:cNvSpPr>
            <a:spLocks noGrp="1"/>
          </p:cNvSpPr>
          <p:nvPr>
            <p:ph idx="1"/>
          </p:nvPr>
        </p:nvSpPr>
        <p:spPr>
          <a:xfrm>
            <a:off x="457200" y="1463040"/>
            <a:ext cx="8153400" cy="4525963"/>
          </a:xfrm>
        </p:spPr>
        <p:txBody>
          <a:bodyPr>
            <a:normAutofit lnSpcReduction="10000"/>
          </a:bodyPr>
          <a:lstStyle/>
          <a:p>
            <a:r>
              <a:rPr lang="en-US" dirty="0"/>
              <a:t>Measures are interpreted in three categories:</a:t>
            </a:r>
          </a:p>
          <a:p>
            <a:pPr lvl="1"/>
            <a:r>
              <a:rPr lang="en-US" b="1" dirty="0"/>
              <a:t>Improving </a:t>
            </a:r>
            <a:r>
              <a:rPr lang="en-US" dirty="0"/>
              <a:t>= Average annual percentage change &gt;1% per year in a favorable direction and p &lt;0.10. </a:t>
            </a:r>
          </a:p>
          <a:p>
            <a:pPr lvl="1"/>
            <a:r>
              <a:rPr lang="en-US" b="1" dirty="0"/>
              <a:t>Not Changing </a:t>
            </a:r>
            <a:r>
              <a:rPr lang="en-US" dirty="0"/>
              <a:t>= Average annual percentage change ≤1% per year or p ≥0.10. </a:t>
            </a:r>
          </a:p>
          <a:p>
            <a:pPr lvl="1"/>
            <a:r>
              <a:rPr lang="en-US" b="1" dirty="0"/>
              <a:t>Worsening </a:t>
            </a:r>
            <a:r>
              <a:rPr lang="en-US" dirty="0"/>
              <a:t>= Average annual percentage change &gt;1% per year in an unfavorable direction and p &lt;0.10. </a:t>
            </a:r>
          </a:p>
          <a:p>
            <a:r>
              <a:rPr lang="en-US" dirty="0"/>
              <a:t>Measures that are not changing over time are not necessarily performing well. Each measure’s performance requires further exploration of the data.</a:t>
            </a:r>
          </a:p>
          <a:p>
            <a:endParaRPr lang="en-US" dirty="0"/>
          </a:p>
        </p:txBody>
      </p:sp>
      <p:sp>
        <p:nvSpPr>
          <p:cNvPr id="3" name="Slide Number Placeholder 2">
            <a:extLst>
              <a:ext uri="{FF2B5EF4-FFF2-40B4-BE49-F238E27FC236}">
                <a16:creationId xmlns:a16="http://schemas.microsoft.com/office/drawing/2014/main" id="{55613023-6E16-4AF3-8569-046AAF9F8E42}"/>
              </a:ext>
            </a:extLst>
          </p:cNvPr>
          <p:cNvSpPr>
            <a:spLocks noGrp="1"/>
          </p:cNvSpPr>
          <p:nvPr>
            <p:ph type="sldNum" sz="quarter" idx="10"/>
          </p:nvPr>
        </p:nvSpPr>
        <p:spPr/>
        <p:txBody>
          <a:bodyPr/>
          <a:lstStyle/>
          <a:p>
            <a:fld id="{85F5B7A5-34A7-4AB0-A34F-A4DF2002FA98}" type="slidenum">
              <a:rPr lang="en-US" smtClean="0"/>
              <a:t>132</a:t>
            </a:fld>
            <a:endParaRPr lang="en-US" dirty="0"/>
          </a:p>
        </p:txBody>
      </p:sp>
    </p:spTree>
    <p:extLst>
      <p:ext uri="{BB962C8B-B14F-4D97-AF65-F5344CB8AC3E}">
        <p14:creationId xmlns:p14="http://schemas.microsoft.com/office/powerpoint/2010/main" val="326876365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Methods: Size of Disparities</a:t>
            </a:r>
          </a:p>
        </p:txBody>
      </p:sp>
      <p:sp>
        <p:nvSpPr>
          <p:cNvPr id="3" name="Content Placeholder 2"/>
          <p:cNvSpPr>
            <a:spLocks noGrp="1"/>
          </p:cNvSpPr>
          <p:nvPr>
            <p:ph idx="1"/>
          </p:nvPr>
        </p:nvSpPr>
        <p:spPr>
          <a:xfrm>
            <a:off x="457200" y="1463040"/>
            <a:ext cx="8229600" cy="5013960"/>
          </a:xfrm>
        </p:spPr>
        <p:txBody>
          <a:bodyPr>
            <a:normAutofit/>
          </a:bodyPr>
          <a:lstStyle/>
          <a:p>
            <a:r>
              <a:rPr lang="en-US" sz="2000" dirty="0"/>
              <a:t>The NHQDR </a:t>
            </a:r>
            <a:r>
              <a:rPr lang="en-US" sz="2000"/>
              <a:t>also assesses </a:t>
            </a:r>
            <a:r>
              <a:rPr lang="en-US" sz="2000" dirty="0"/>
              <a:t>whether access or quality differs between two subpopulations for the most recent data year. </a:t>
            </a:r>
          </a:p>
          <a:p>
            <a:r>
              <a:rPr lang="en-US" sz="2000" dirty="0"/>
              <a:t>Comparisons are typically made between a priority population group and a reference group within a population characteristic (e.g., Blacks vs. Whites within the race characteristic). The best performing subgroup is typically used as the reference group.</a:t>
            </a:r>
          </a:p>
          <a:p>
            <a:r>
              <a:rPr lang="en-US" sz="2000" dirty="0"/>
              <a:t>Two criteria are applied to determine whether the difference between two groups is meaningful: </a:t>
            </a:r>
          </a:p>
          <a:p>
            <a:pPr lvl="1"/>
            <a:r>
              <a:rPr lang="en-US" sz="1800" dirty="0"/>
              <a:t>The absolute difference between the priority population group and the reference group must be statistically significant with p &lt;0.05 on a two-tailed test.</a:t>
            </a:r>
          </a:p>
          <a:p>
            <a:pPr lvl="1"/>
            <a:r>
              <a:rPr lang="en-US" sz="1800" dirty="0"/>
              <a:t>The relative difference between the priority population group and the reference group must be at least 10% when framed positively or negatively ([p1 − p2]/p2&gt;0.1), where p1 is priority group’s aligned rate and p2 is reference group’s aligned rate.</a:t>
            </a:r>
          </a:p>
        </p:txBody>
      </p:sp>
      <p:sp>
        <p:nvSpPr>
          <p:cNvPr id="4" name="Slide Number Placeholder 3">
            <a:extLst>
              <a:ext uri="{FF2B5EF4-FFF2-40B4-BE49-F238E27FC236}">
                <a16:creationId xmlns:a16="http://schemas.microsoft.com/office/drawing/2014/main" id="{C9512EAF-1993-40EF-B2C9-82C792A16128}"/>
              </a:ext>
            </a:extLst>
          </p:cNvPr>
          <p:cNvSpPr>
            <a:spLocks noGrp="1"/>
          </p:cNvSpPr>
          <p:nvPr>
            <p:ph type="sldNum" sz="quarter" idx="10"/>
          </p:nvPr>
        </p:nvSpPr>
        <p:spPr/>
        <p:txBody>
          <a:bodyPr/>
          <a:lstStyle/>
          <a:p>
            <a:fld id="{85F5B7A5-34A7-4AB0-A34F-A4DF2002FA98}" type="slidenum">
              <a:rPr lang="en-US" smtClean="0"/>
              <a:t>133</a:t>
            </a:fld>
            <a:endParaRPr lang="en-US" dirty="0"/>
          </a:p>
        </p:txBody>
      </p:sp>
    </p:spTree>
    <p:extLst>
      <p:ext uri="{BB962C8B-B14F-4D97-AF65-F5344CB8AC3E}">
        <p14:creationId xmlns:p14="http://schemas.microsoft.com/office/powerpoint/2010/main" val="28820138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Interpretation of Size of Disparities</a:t>
            </a:r>
          </a:p>
        </p:txBody>
      </p:sp>
      <p:sp>
        <p:nvSpPr>
          <p:cNvPr id="4" name="Content Placeholder 3">
            <a:extLst>
              <a:ext uri="{FF2B5EF4-FFF2-40B4-BE49-F238E27FC236}">
                <a16:creationId xmlns:a16="http://schemas.microsoft.com/office/drawing/2014/main" id="{B19D5CE5-718D-45CC-9A92-AFD02D3ED7DB}"/>
              </a:ext>
            </a:extLst>
          </p:cNvPr>
          <p:cNvSpPr>
            <a:spLocks noGrp="1"/>
          </p:cNvSpPr>
          <p:nvPr>
            <p:ph idx="1"/>
          </p:nvPr>
        </p:nvSpPr>
        <p:spPr/>
        <p:txBody>
          <a:bodyPr>
            <a:normAutofit fontScale="92500"/>
          </a:bodyPr>
          <a:lstStyle/>
          <a:p>
            <a:r>
              <a:rPr lang="en-US" dirty="0"/>
              <a:t>Measures are interpreted in three categories:</a:t>
            </a:r>
          </a:p>
          <a:p>
            <a:pPr lvl="1"/>
            <a:r>
              <a:rPr lang="en-US" b="1" dirty="0"/>
              <a:t>Better </a:t>
            </a:r>
            <a:r>
              <a:rPr lang="en-US" dirty="0"/>
              <a:t>= Priority population estimate more favorable than reference group estimate by at least 10% and with p &lt;0.05. </a:t>
            </a:r>
          </a:p>
          <a:p>
            <a:pPr lvl="1"/>
            <a:r>
              <a:rPr lang="en-US" b="1" dirty="0"/>
              <a:t>Same </a:t>
            </a:r>
            <a:r>
              <a:rPr lang="en-US" dirty="0"/>
              <a:t>= Priority population and reference group estimates differ by less than 10% or p ≥0.05. </a:t>
            </a:r>
          </a:p>
          <a:p>
            <a:pPr lvl="1"/>
            <a:r>
              <a:rPr lang="en-US" b="1" dirty="0"/>
              <a:t>Worse </a:t>
            </a:r>
            <a:r>
              <a:rPr lang="en-US" dirty="0"/>
              <a:t>= Priority population estimate less favorable than reference group estimate by at least 10% and with p &lt;0.05. </a:t>
            </a:r>
          </a:p>
          <a:p>
            <a:r>
              <a:rPr lang="en-US" dirty="0"/>
              <a:t>Measures that are performing the same do not necessarily indicate that those measures are performing well. Each measure’s performance requires further exploration of the data.</a:t>
            </a:r>
          </a:p>
          <a:p>
            <a:endParaRPr lang="en-US" dirty="0"/>
          </a:p>
        </p:txBody>
      </p:sp>
      <p:sp>
        <p:nvSpPr>
          <p:cNvPr id="3" name="Slide Number Placeholder 2">
            <a:extLst>
              <a:ext uri="{FF2B5EF4-FFF2-40B4-BE49-F238E27FC236}">
                <a16:creationId xmlns:a16="http://schemas.microsoft.com/office/drawing/2014/main" id="{E07998A6-7912-4455-B754-E155462491E9}"/>
              </a:ext>
            </a:extLst>
          </p:cNvPr>
          <p:cNvSpPr>
            <a:spLocks noGrp="1"/>
          </p:cNvSpPr>
          <p:nvPr>
            <p:ph type="sldNum" sz="quarter" idx="10"/>
          </p:nvPr>
        </p:nvSpPr>
        <p:spPr/>
        <p:txBody>
          <a:bodyPr/>
          <a:lstStyle/>
          <a:p>
            <a:fld id="{85F5B7A5-34A7-4AB0-A34F-A4DF2002FA98}" type="slidenum">
              <a:rPr lang="en-US" smtClean="0"/>
              <a:t>134</a:t>
            </a:fld>
            <a:endParaRPr lang="en-US" dirty="0"/>
          </a:p>
        </p:txBody>
      </p:sp>
    </p:spTree>
    <p:extLst>
      <p:ext uri="{BB962C8B-B14F-4D97-AF65-F5344CB8AC3E}">
        <p14:creationId xmlns:p14="http://schemas.microsoft.com/office/powerpoint/2010/main" val="170647888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29500" cy="617884"/>
          </a:xfrm>
        </p:spPr>
        <p:txBody>
          <a:bodyPr>
            <a:normAutofit fontScale="90000"/>
          </a:bodyPr>
          <a:lstStyle/>
          <a:p>
            <a:pPr algn="l"/>
            <a:r>
              <a:rPr lang="en-US" dirty="0"/>
              <a:t>Methods: Trends in Disparities Between Two Subpopulations</a:t>
            </a:r>
          </a:p>
        </p:txBody>
      </p:sp>
      <p:sp>
        <p:nvSpPr>
          <p:cNvPr id="3" name="Content Placeholder 2"/>
          <p:cNvSpPr>
            <a:spLocks noGrp="1"/>
          </p:cNvSpPr>
          <p:nvPr>
            <p:ph idx="1"/>
          </p:nvPr>
        </p:nvSpPr>
        <p:spPr>
          <a:xfrm>
            <a:off x="457200" y="1463040"/>
            <a:ext cx="8229600" cy="4611023"/>
          </a:xfrm>
        </p:spPr>
        <p:txBody>
          <a:bodyPr>
            <a:noAutofit/>
          </a:bodyPr>
          <a:lstStyle/>
          <a:p>
            <a:r>
              <a:rPr lang="en-US" sz="1800" dirty="0"/>
              <a:t>The NHQDR also observes whether the difference in access or quality between two subpopulations has changed over time. </a:t>
            </a:r>
          </a:p>
          <a:p>
            <a:r>
              <a:rPr lang="en-US" sz="1800" dirty="0"/>
              <a:t>Meaningful differences between two groups are determined based on two criteria:</a:t>
            </a:r>
          </a:p>
          <a:p>
            <a:pPr lvl="1"/>
            <a:r>
              <a:rPr lang="en-US" sz="1800" dirty="0"/>
              <a:t>Estimates for at least four time points between 2000 and the most recent data year for both the priority population and reference group are used to calculate the trend.</a:t>
            </a:r>
          </a:p>
          <a:p>
            <a:pPr lvl="1"/>
            <a:r>
              <a:rPr lang="en-US" sz="1800" b="1" dirty="0"/>
              <a:t>Model:</a:t>
            </a:r>
            <a:r>
              <a:rPr lang="en-US" sz="1800" dirty="0"/>
              <a:t> M = β</a:t>
            </a:r>
            <a:r>
              <a:rPr lang="en-US" sz="1800" baseline="-25000" dirty="0"/>
              <a:t>0</a:t>
            </a:r>
            <a:r>
              <a:rPr lang="en-US" sz="900" dirty="0"/>
              <a:t> </a:t>
            </a:r>
            <a:r>
              <a:rPr lang="en-US" sz="1800" dirty="0"/>
              <a:t>+ β</a:t>
            </a:r>
            <a:r>
              <a:rPr lang="en-US" sz="1800" baseline="-25000" dirty="0"/>
              <a:t>1</a:t>
            </a:r>
            <a:r>
              <a:rPr lang="en-US" sz="1800" dirty="0"/>
              <a:t>Y</a:t>
            </a:r>
            <a:r>
              <a:rPr lang="en-US" sz="1800" baseline="-25000" dirty="0"/>
              <a:t>1</a:t>
            </a:r>
            <a:r>
              <a:rPr lang="en-US" sz="1800" dirty="0"/>
              <a:t> where M is the aligned rate of a subgroup, β</a:t>
            </a:r>
            <a:r>
              <a:rPr lang="en-US" sz="1800" baseline="-25000" dirty="0"/>
              <a:t>0</a:t>
            </a:r>
            <a:r>
              <a:rPr lang="en-US" sz="1800" dirty="0"/>
              <a:t> is the intercept or constant, and β</a:t>
            </a:r>
            <a:r>
              <a:rPr lang="en-US" sz="1800" baseline="-25000" dirty="0"/>
              <a:t>1 </a:t>
            </a:r>
            <a:r>
              <a:rPr lang="en-US" sz="1800" dirty="0"/>
              <a:t>is the coefficient corresponding to year Y. The coefficient is the average annual change (AAC). We calculate the difference in the AAC and in the standard error values between the priority population group and reference group.</a:t>
            </a:r>
          </a:p>
          <a:p>
            <a:pPr lvl="1"/>
            <a:r>
              <a:rPr lang="en-US" sz="1800" dirty="0"/>
              <a:t>We use standard errors from the regression coefficients to calculate the standard error of the absolute difference. </a:t>
            </a:r>
          </a:p>
        </p:txBody>
      </p:sp>
      <p:sp>
        <p:nvSpPr>
          <p:cNvPr id="4" name="Slide Number Placeholder 3"/>
          <p:cNvSpPr>
            <a:spLocks noGrp="1"/>
          </p:cNvSpPr>
          <p:nvPr>
            <p:ph type="sldNum" sz="quarter" idx="10"/>
          </p:nvPr>
        </p:nvSpPr>
        <p:spPr/>
        <p:txBody>
          <a:bodyPr/>
          <a:lstStyle/>
          <a:p>
            <a:fld id="{85F5B7A5-34A7-4AB0-A34F-A4DF2002FA98}" type="slidenum">
              <a:rPr lang="en-US" smtClean="0"/>
              <a:t>135</a:t>
            </a:fld>
            <a:endParaRPr lang="en-US" dirty="0"/>
          </a:p>
        </p:txBody>
      </p:sp>
    </p:spTree>
    <p:extLst>
      <p:ext uri="{BB962C8B-B14F-4D97-AF65-F5344CB8AC3E}">
        <p14:creationId xmlns:p14="http://schemas.microsoft.com/office/powerpoint/2010/main" val="221993122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29500" cy="617884"/>
          </a:xfrm>
        </p:spPr>
        <p:txBody>
          <a:bodyPr>
            <a:normAutofit fontScale="90000"/>
          </a:bodyPr>
          <a:lstStyle/>
          <a:p>
            <a:r>
              <a:rPr lang="en-US" sz="3200" dirty="0"/>
              <a:t>Interpretation of Trends in Disparities Between Two Subpopulations</a:t>
            </a:r>
          </a:p>
        </p:txBody>
      </p:sp>
      <p:sp>
        <p:nvSpPr>
          <p:cNvPr id="3" name="Content Placeholder 2"/>
          <p:cNvSpPr txBox="1">
            <a:spLocks/>
          </p:cNvSpPr>
          <p:nvPr/>
        </p:nvSpPr>
        <p:spPr>
          <a:xfrm>
            <a:off x="457200" y="1463040"/>
            <a:ext cx="8229600" cy="4953000"/>
          </a:xfrm>
          <a:prstGeom prst="rect">
            <a:avLst/>
          </a:prstGeom>
        </p:spPr>
        <p:txBody>
          <a:bodyPr>
            <a:normAutofit fontScale="85000" lnSpcReduction="10000"/>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Measures are interpreted in three categories:</a:t>
            </a:r>
          </a:p>
          <a:p>
            <a:pPr lvl="1"/>
            <a:r>
              <a:rPr lang="en-US" b="1" dirty="0"/>
              <a:t>Improving</a:t>
            </a:r>
            <a:r>
              <a:rPr lang="en-US" dirty="0"/>
              <a:t> = The difference in the AAC of the priority population and reference group is &lt;−1 (in a favorable direction) and p &lt;0.10 for testing that regression coefficients are the same. </a:t>
            </a:r>
          </a:p>
          <a:p>
            <a:pPr lvl="1"/>
            <a:r>
              <a:rPr lang="en-US" b="1" dirty="0"/>
              <a:t>Not Changing </a:t>
            </a:r>
            <a:r>
              <a:rPr lang="en-US" dirty="0"/>
              <a:t>= Absolute value of the difference in the AAC of the priority population and reference group is &lt;1 or the absolute value of the difference in the AAC of the priority population and reference group is &gt;1 and p ≥0.10 for testing that regression coefficients are the same. </a:t>
            </a:r>
          </a:p>
          <a:p>
            <a:pPr lvl="1"/>
            <a:r>
              <a:rPr lang="en-US" b="1" dirty="0"/>
              <a:t>Worsening</a:t>
            </a:r>
            <a:r>
              <a:rPr lang="en-US" dirty="0"/>
              <a:t> = The difference in the AAC of the priority population and reference group is &gt;1 (in an unfavorable direction) and p &lt;0.10 for testing that regression coefficients are the same. </a:t>
            </a:r>
          </a:p>
          <a:p>
            <a:r>
              <a:rPr lang="en-US" dirty="0"/>
              <a:t>Measures that are not changing are not necessarily performing well. Each measure’s performance requires further exploration of the data.</a:t>
            </a:r>
          </a:p>
        </p:txBody>
      </p:sp>
      <p:sp>
        <p:nvSpPr>
          <p:cNvPr id="4" name="Slide Number Placeholder 2">
            <a:extLst>
              <a:ext uri="{FF2B5EF4-FFF2-40B4-BE49-F238E27FC236}">
                <a16:creationId xmlns:a16="http://schemas.microsoft.com/office/drawing/2014/main" id="{5276C973-A769-4BDA-AA4D-3114FF1879C5}"/>
              </a:ext>
            </a:extLst>
          </p:cNvPr>
          <p:cNvSpPr txBox="1">
            <a:spLocks/>
          </p:cNvSpPr>
          <p:nvPr/>
        </p:nvSpPr>
        <p:spPr>
          <a:xfrm>
            <a:off x="6457950" y="635635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136</a:t>
            </a:fld>
            <a:endParaRPr lang="en-US" sz="1200" dirty="0"/>
          </a:p>
        </p:txBody>
      </p:sp>
    </p:spTree>
    <p:extLst>
      <p:ext uri="{BB962C8B-B14F-4D97-AF65-F5344CB8AC3E}">
        <p14:creationId xmlns:p14="http://schemas.microsoft.com/office/powerpoint/2010/main" val="101689617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Methods and Interpretation: Calculating Benchmarks</a:t>
            </a:r>
          </a:p>
        </p:txBody>
      </p:sp>
      <p:sp>
        <p:nvSpPr>
          <p:cNvPr id="3" name="Content Placeholder 2"/>
          <p:cNvSpPr>
            <a:spLocks noGrp="1"/>
          </p:cNvSpPr>
          <p:nvPr>
            <p:ph idx="1"/>
          </p:nvPr>
        </p:nvSpPr>
        <p:spPr>
          <a:xfrm>
            <a:off x="457200" y="1463040"/>
            <a:ext cx="8229600" cy="4861560"/>
          </a:xfrm>
        </p:spPr>
        <p:txBody>
          <a:bodyPr>
            <a:normAutofit fontScale="70000" lnSpcReduction="20000"/>
          </a:bodyPr>
          <a:lstStyle/>
          <a:p>
            <a:pPr lvl="0">
              <a:lnSpc>
                <a:spcPct val="110000"/>
              </a:lnSpc>
            </a:pPr>
            <a:r>
              <a:rPr lang="en-US" dirty="0"/>
              <a:t>The 2015 benchmark is calculated based on the average performance of the top 10% of States to encourage achievable goals. These standards are considered achievable because they have already been attained by the best performing States. </a:t>
            </a:r>
          </a:p>
          <a:p>
            <a:pPr lvl="0">
              <a:lnSpc>
                <a:spcPct val="110000"/>
              </a:lnSpc>
            </a:pPr>
            <a:r>
              <a:rPr lang="en-US" dirty="0"/>
              <a:t>Five categories tell us about the direction of the measure compared with the benchmark:</a:t>
            </a:r>
          </a:p>
          <a:p>
            <a:pPr lvl="1">
              <a:lnSpc>
                <a:spcPct val="110000"/>
              </a:lnSpc>
            </a:pPr>
            <a:r>
              <a:rPr lang="en-US" dirty="0"/>
              <a:t>Achieved the benchmark or better: The rate in the most recent year is better than the benchmark value and changing in the desirable direction.</a:t>
            </a:r>
          </a:p>
          <a:p>
            <a:pPr lvl="1">
              <a:lnSpc>
                <a:spcPct val="110000"/>
              </a:lnSpc>
            </a:pPr>
            <a:r>
              <a:rPr lang="en-US" dirty="0"/>
              <a:t>Approaching the benchmark: The trend shows improvement toward the benchmark. </a:t>
            </a:r>
          </a:p>
          <a:p>
            <a:pPr lvl="1">
              <a:lnSpc>
                <a:spcPct val="110000"/>
              </a:lnSpc>
            </a:pPr>
            <a:r>
              <a:rPr lang="en-US" dirty="0"/>
              <a:t>Insignificant change: The average annual change is not statistically significant (p ≥0.05) or the average annual change is zero.</a:t>
            </a:r>
          </a:p>
          <a:p>
            <a:pPr lvl="1">
              <a:lnSpc>
                <a:spcPct val="110000"/>
              </a:lnSpc>
            </a:pPr>
            <a:r>
              <a:rPr lang="en-US" dirty="0"/>
              <a:t>No progress toward the benchmark: Rate in the most recent year is worse than the benchmark and is changing in the undesirable direction. </a:t>
            </a:r>
          </a:p>
          <a:p>
            <a:pPr lvl="1">
              <a:lnSpc>
                <a:spcPct val="110000"/>
              </a:lnSpc>
            </a:pPr>
            <a:r>
              <a:rPr lang="en-US" dirty="0"/>
              <a:t>Better than the benchmark and going away from the benchmark: Rate in the most recent year is better than the benchmark, but the trend is showing worsening performance. </a:t>
            </a:r>
          </a:p>
        </p:txBody>
      </p:sp>
      <p:sp>
        <p:nvSpPr>
          <p:cNvPr id="4" name="Slide Number Placeholder 3">
            <a:extLst>
              <a:ext uri="{FF2B5EF4-FFF2-40B4-BE49-F238E27FC236}">
                <a16:creationId xmlns:a16="http://schemas.microsoft.com/office/drawing/2014/main" id="{6AB20237-47A7-40BC-86C3-BEFFF3CA8542}"/>
              </a:ext>
            </a:extLst>
          </p:cNvPr>
          <p:cNvSpPr>
            <a:spLocks noGrp="1"/>
          </p:cNvSpPr>
          <p:nvPr>
            <p:ph type="sldNum" sz="quarter" idx="10"/>
          </p:nvPr>
        </p:nvSpPr>
        <p:spPr/>
        <p:txBody>
          <a:bodyPr/>
          <a:lstStyle/>
          <a:p>
            <a:fld id="{85F5B7A5-34A7-4AB0-A34F-A4DF2002FA98}" type="slidenum">
              <a:rPr lang="en-US" smtClean="0"/>
              <a:t>137</a:t>
            </a:fld>
            <a:endParaRPr lang="en-US" dirty="0"/>
          </a:p>
        </p:txBody>
      </p:sp>
    </p:spTree>
    <p:extLst>
      <p:ext uri="{BB962C8B-B14F-4D97-AF65-F5344CB8AC3E}">
        <p14:creationId xmlns:p14="http://schemas.microsoft.com/office/powerpoint/2010/main" val="4102939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pPr algn="l"/>
            <a:r>
              <a:rPr lang="en-US" sz="2000" dirty="0"/>
              <a:t>Number and percentage of all NHQDR patient safety measures improving, not changing, or worsening from 2002 to 2018, by type of measure</a:t>
            </a:r>
          </a:p>
        </p:txBody>
      </p:sp>
      <p:graphicFrame>
        <p:nvGraphicFramePr>
          <p:cNvPr id="4" name="Content Placeholder 5" descr="Stacked bar chart showing number of measures&#10;Outcome (n=17), Improving, 8, Not Changing, 9, Worsening, 0&#10;Process (n=9), Improving, 4, Not Changing, 4, Worsening, 1&#10;">
            <a:extLst>
              <a:ext uri="{FF2B5EF4-FFF2-40B4-BE49-F238E27FC236}">
                <a16:creationId xmlns:a16="http://schemas.microsoft.com/office/drawing/2014/main" id="{096B6F76-B87C-43BE-BC77-898832A0138B}"/>
              </a:ext>
            </a:extLst>
          </p:cNvPr>
          <p:cNvGraphicFramePr>
            <a:graphicFrameLocks/>
          </p:cNvGraphicFramePr>
          <p:nvPr>
            <p:extLst>
              <p:ext uri="{D42A27DB-BD31-4B8C-83A1-F6EECF244321}">
                <p14:modId xmlns:p14="http://schemas.microsoft.com/office/powerpoint/2010/main" val="3498469285"/>
              </p:ext>
            </p:extLst>
          </p:nvPr>
        </p:nvGraphicFramePr>
        <p:xfrm>
          <a:off x="457199" y="146304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6035040"/>
            <a:ext cx="8229600" cy="415498"/>
          </a:xfrm>
          <a:prstGeom prst="rect">
            <a:avLst/>
          </a:prstGeom>
          <a:noFill/>
        </p:spPr>
        <p:txBody>
          <a:bodyPr wrap="square" rtlCol="0">
            <a:spAutoFit/>
          </a:bodyPr>
          <a:lstStyle/>
          <a:p>
            <a:r>
              <a:rPr lang="en-US" sz="1000" b="1" dirty="0">
                <a:cs typeface="Arial" panose="020B0604020202020204" pitchFamily="34" charset="0"/>
              </a:rPr>
              <a:t>Key:</a:t>
            </a:r>
            <a:r>
              <a:rPr lang="en-US" sz="1000" dirty="0">
                <a:cs typeface="Arial" panose="020B0604020202020204" pitchFamily="34" charset="0"/>
              </a:rPr>
              <a:t> n = number of measures.</a:t>
            </a:r>
          </a:p>
          <a:p>
            <a:r>
              <a:rPr lang="en-US" sz="1000" b="1" dirty="0"/>
              <a:t>Note: </a:t>
            </a:r>
            <a:r>
              <a:rPr lang="en-US" sz="1000" dirty="0"/>
              <a:t>The measures represented on the slide are listed in the notes section of this slide. </a:t>
            </a:r>
          </a:p>
        </p:txBody>
      </p:sp>
      <p:sp>
        <p:nvSpPr>
          <p:cNvPr id="3" name="Slide Number Placeholder 2">
            <a:extLst>
              <a:ext uri="{FF2B5EF4-FFF2-40B4-BE49-F238E27FC236}">
                <a16:creationId xmlns:a16="http://schemas.microsoft.com/office/drawing/2014/main" id="{02385744-0A7B-4D67-9E99-6460F4BF1042}"/>
              </a:ext>
            </a:extLst>
          </p:cNvPr>
          <p:cNvSpPr>
            <a:spLocks noGrp="1"/>
          </p:cNvSpPr>
          <p:nvPr>
            <p:ph type="sldNum" sz="quarter" idx="10"/>
          </p:nvPr>
        </p:nvSpPr>
        <p:spPr/>
        <p:txBody>
          <a:bodyPr/>
          <a:lstStyle/>
          <a:p>
            <a:fld id="{85F5B7A5-34A7-4AB0-A34F-A4DF2002FA98}" type="slidenum">
              <a:rPr lang="en-US" smtClean="0"/>
              <a:t>14</a:t>
            </a:fld>
            <a:endParaRPr lang="en-US" dirty="0"/>
          </a:p>
        </p:txBody>
      </p:sp>
    </p:spTree>
    <p:extLst>
      <p:ext uri="{BB962C8B-B14F-4D97-AF65-F5344CB8AC3E}">
        <p14:creationId xmlns:p14="http://schemas.microsoft.com/office/powerpoint/2010/main" val="146261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pPr algn="l"/>
            <a:r>
              <a:rPr lang="en-US" sz="2000" dirty="0"/>
              <a:t>Number and percentage of all NHQDR patient safety measures improving, not changing, or worsening from 2002 to 2018, by sub-area</a:t>
            </a:r>
          </a:p>
        </p:txBody>
      </p:sp>
      <p:graphicFrame>
        <p:nvGraphicFramePr>
          <p:cNvPr id="6" name="Content Placeholder 5" descr="Stacked bar chart showing number of measures&#10;Complications of Medications (n=5), Improving, 3, Not Changing, 2, Worsening, 0&#10;Surgical Care (n=6), Improving, 1, Not Changing, 5, Worsening, 0&#10;Home Health Communication (n=6), Improving, 1, Not Changing, 4, Worsening, 1&#10;Supportive and Palliative Care (n=5), Improving, 4, Not Changing, 1, Worsening, 0&#10;Other Patient Safety (n=4), Improving, 3, Not Changing, 1, Worsening, 0&#10;">
            <a:extLst>
              <a:ext uri="{FF2B5EF4-FFF2-40B4-BE49-F238E27FC236}">
                <a16:creationId xmlns:a16="http://schemas.microsoft.com/office/drawing/2014/main" id="{CC88C25A-4904-49A2-B2A8-DA2D7C0B35C4}"/>
              </a:ext>
            </a:extLst>
          </p:cNvPr>
          <p:cNvGraphicFramePr>
            <a:graphicFrameLocks/>
          </p:cNvGraphicFramePr>
          <p:nvPr>
            <p:extLst>
              <p:ext uri="{D42A27DB-BD31-4B8C-83A1-F6EECF244321}">
                <p14:modId xmlns:p14="http://schemas.microsoft.com/office/powerpoint/2010/main" val="2132991199"/>
              </p:ext>
            </p:extLst>
          </p:nvPr>
        </p:nvGraphicFramePr>
        <p:xfrm>
          <a:off x="457200" y="146304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5852160"/>
            <a:ext cx="8229600" cy="738664"/>
          </a:xfrm>
          <a:prstGeom prst="rect">
            <a:avLst/>
          </a:prstGeom>
          <a:noFill/>
        </p:spPr>
        <p:txBody>
          <a:bodyPr wrap="square" rtlCol="0">
            <a:spAutoFit/>
          </a:bodyPr>
          <a:lstStyle/>
          <a:p>
            <a:r>
              <a:rPr lang="en-US" sz="1050" b="1" dirty="0">
                <a:cs typeface="Arial" panose="020B0604020202020204" pitchFamily="34" charset="0"/>
              </a:rPr>
              <a:t>Key:</a:t>
            </a:r>
            <a:r>
              <a:rPr lang="en-US" sz="1050" dirty="0">
                <a:cs typeface="Arial" panose="020B0604020202020204" pitchFamily="34" charset="0"/>
              </a:rPr>
              <a:t> n = number of measures.</a:t>
            </a:r>
          </a:p>
          <a:p>
            <a:r>
              <a:rPr lang="en-US" sz="1050" b="1" dirty="0"/>
              <a:t>Note: </a:t>
            </a:r>
            <a:r>
              <a:rPr lang="en-US" sz="1050" dirty="0"/>
              <a:t>The measures represented on the slide are listed in the notes section of this slide. Among the list of surgical care measures, the chartbook lists a home health care measure in the surgical care area due to its scope. All other surgical care measures are specific to the inpatient setting. </a:t>
            </a:r>
          </a:p>
        </p:txBody>
      </p:sp>
      <p:sp>
        <p:nvSpPr>
          <p:cNvPr id="3" name="Slide Number Placeholder 2">
            <a:extLst>
              <a:ext uri="{FF2B5EF4-FFF2-40B4-BE49-F238E27FC236}">
                <a16:creationId xmlns:a16="http://schemas.microsoft.com/office/drawing/2014/main" id="{9FA8476A-EB82-47B2-AFEC-3A586924E74E}"/>
              </a:ext>
            </a:extLst>
          </p:cNvPr>
          <p:cNvSpPr>
            <a:spLocks noGrp="1"/>
          </p:cNvSpPr>
          <p:nvPr>
            <p:ph type="sldNum" sz="quarter" idx="10"/>
          </p:nvPr>
        </p:nvSpPr>
        <p:spPr/>
        <p:txBody>
          <a:bodyPr/>
          <a:lstStyle/>
          <a:p>
            <a:fld id="{85F5B7A5-34A7-4AB0-A34F-A4DF2002FA98}" type="slidenum">
              <a:rPr lang="en-US" smtClean="0"/>
              <a:t>15</a:t>
            </a:fld>
            <a:endParaRPr lang="en-US" dirty="0"/>
          </a:p>
        </p:txBody>
      </p:sp>
    </p:spTree>
    <p:extLst>
      <p:ext uri="{BB962C8B-B14F-4D97-AF65-F5344CB8AC3E}">
        <p14:creationId xmlns:p14="http://schemas.microsoft.com/office/powerpoint/2010/main" val="964885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88" y="0"/>
            <a:ext cx="7429500" cy="1143000"/>
          </a:xfrm>
        </p:spPr>
        <p:txBody>
          <a:bodyPr>
            <a:noAutofit/>
          </a:bodyPr>
          <a:lstStyle/>
          <a:p>
            <a:r>
              <a:rPr lang="en-US" sz="2800" dirty="0"/>
              <a:t>Patient safety measures improving through 2017 or 2018, overall</a:t>
            </a:r>
          </a:p>
        </p:txBody>
      </p:sp>
      <p:sp>
        <p:nvSpPr>
          <p:cNvPr id="3" name="Content Placeholder 2"/>
          <p:cNvSpPr>
            <a:spLocks noGrp="1"/>
          </p:cNvSpPr>
          <p:nvPr>
            <p:ph idx="1"/>
          </p:nvPr>
        </p:nvSpPr>
        <p:spPr>
          <a:xfrm>
            <a:off x="457200" y="1447800"/>
            <a:ext cx="8229600" cy="4525963"/>
          </a:xfrm>
        </p:spPr>
        <p:txBody>
          <a:bodyPr>
            <a:normAutofit fontScale="77500" lnSpcReduction="20000"/>
          </a:bodyPr>
          <a:lstStyle/>
          <a:p>
            <a:pPr>
              <a:lnSpc>
                <a:spcPct val="120000"/>
              </a:lnSpc>
            </a:pPr>
            <a:r>
              <a:rPr lang="en-US" dirty="0"/>
              <a:t>Of 26 measures, 12 were improving.</a:t>
            </a:r>
          </a:p>
          <a:p>
            <a:pPr>
              <a:lnSpc>
                <a:spcPct val="120000"/>
              </a:lnSpc>
            </a:pPr>
            <a:r>
              <a:rPr lang="en-US" dirty="0"/>
              <a:t>The four measures with the largest rate of improvement are:</a:t>
            </a:r>
          </a:p>
          <a:p>
            <a:pPr lvl="1">
              <a:lnSpc>
                <a:spcPct val="120000"/>
              </a:lnSpc>
            </a:pPr>
            <a:r>
              <a:rPr lang="en-US" dirty="0"/>
              <a:t>Hospital patients with an anticoagulant-related adverse drug event to low-molecular-weight heparin (LMWH) and factor </a:t>
            </a:r>
            <a:r>
              <a:rPr lang="en-US" dirty="0" err="1"/>
              <a:t>Xa</a:t>
            </a:r>
            <a:r>
              <a:rPr lang="en-US" dirty="0"/>
              <a:t> inhibitor (MPSMS).</a:t>
            </a:r>
          </a:p>
          <a:p>
            <a:pPr lvl="1">
              <a:lnSpc>
                <a:spcPct val="120000"/>
              </a:lnSpc>
            </a:pPr>
            <a:r>
              <a:rPr lang="en-US" dirty="0"/>
              <a:t>Adverse drug event with IV heparin in adult hospital patients who received an anticoagulant (MPSMS).</a:t>
            </a:r>
          </a:p>
          <a:p>
            <a:pPr lvl="1">
              <a:lnSpc>
                <a:spcPct val="120000"/>
              </a:lnSpc>
            </a:pPr>
            <a:r>
              <a:rPr lang="en-US" dirty="0"/>
              <a:t>Long-stay nursing home residents with a urinary tract infection (MDS).</a:t>
            </a:r>
          </a:p>
          <a:p>
            <a:pPr lvl="1">
              <a:lnSpc>
                <a:spcPct val="120000"/>
              </a:lnSpc>
            </a:pPr>
            <a:r>
              <a:rPr lang="en-US" dirty="0"/>
              <a:t>Short-stay nursing home patients with pressure ulcers that are new or worsened (MDS).</a:t>
            </a:r>
          </a:p>
          <a:p>
            <a:pPr>
              <a:lnSpc>
                <a:spcPct val="120000"/>
              </a:lnSpc>
            </a:pPr>
            <a:r>
              <a:rPr lang="en-US" dirty="0"/>
              <a:t>The remaining eight measures are listed in the notes from largest to smallest rate of improvement. </a:t>
            </a:r>
          </a:p>
        </p:txBody>
      </p:sp>
      <p:sp>
        <p:nvSpPr>
          <p:cNvPr id="4" name="Slide Number Placeholder 3">
            <a:extLst>
              <a:ext uri="{FF2B5EF4-FFF2-40B4-BE49-F238E27FC236}">
                <a16:creationId xmlns:a16="http://schemas.microsoft.com/office/drawing/2014/main" id="{FB7A3A3F-2766-4756-BE8A-37696FFC4CB3}"/>
              </a:ext>
            </a:extLst>
          </p:cNvPr>
          <p:cNvSpPr>
            <a:spLocks noGrp="1"/>
          </p:cNvSpPr>
          <p:nvPr>
            <p:ph type="sldNum" sz="quarter" idx="10"/>
          </p:nvPr>
        </p:nvSpPr>
        <p:spPr/>
        <p:txBody>
          <a:bodyPr/>
          <a:lstStyle/>
          <a:p>
            <a:fld id="{85F5B7A5-34A7-4AB0-A34F-A4DF2002FA98}" type="slidenum">
              <a:rPr lang="en-US" smtClean="0"/>
              <a:t>16</a:t>
            </a:fld>
            <a:endParaRPr lang="en-US" dirty="0"/>
          </a:p>
        </p:txBody>
      </p:sp>
    </p:spTree>
    <p:extLst>
      <p:ext uri="{BB962C8B-B14F-4D97-AF65-F5344CB8AC3E}">
        <p14:creationId xmlns:p14="http://schemas.microsoft.com/office/powerpoint/2010/main" val="979676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8038-88C2-4456-8F75-58489149131F}"/>
              </a:ext>
            </a:extLst>
          </p:cNvPr>
          <p:cNvSpPr>
            <a:spLocks noGrp="1"/>
          </p:cNvSpPr>
          <p:nvPr>
            <p:ph type="title"/>
          </p:nvPr>
        </p:nvSpPr>
        <p:spPr>
          <a:xfrm>
            <a:off x="457200" y="0"/>
            <a:ext cx="7429500" cy="1143000"/>
          </a:xfrm>
        </p:spPr>
        <p:txBody>
          <a:bodyPr>
            <a:noAutofit/>
          </a:bodyPr>
          <a:lstStyle/>
          <a:p>
            <a:r>
              <a:rPr lang="en-US" sz="2800" dirty="0"/>
              <a:t>Patient safety measures not changing through 2017 or 2018, overall</a:t>
            </a:r>
          </a:p>
        </p:txBody>
      </p:sp>
      <p:sp>
        <p:nvSpPr>
          <p:cNvPr id="3" name="Content Placeholder 2">
            <a:extLst>
              <a:ext uri="{FF2B5EF4-FFF2-40B4-BE49-F238E27FC236}">
                <a16:creationId xmlns:a16="http://schemas.microsoft.com/office/drawing/2014/main" id="{C44D5724-EC1E-4300-97AB-310E7699EE53}"/>
              </a:ext>
            </a:extLst>
          </p:cNvPr>
          <p:cNvSpPr>
            <a:spLocks noGrp="1"/>
          </p:cNvSpPr>
          <p:nvPr>
            <p:ph idx="1"/>
          </p:nvPr>
        </p:nvSpPr>
        <p:spPr>
          <a:xfrm>
            <a:off x="457200" y="1463040"/>
            <a:ext cx="8229600" cy="4883756"/>
          </a:xfrm>
        </p:spPr>
        <p:txBody>
          <a:bodyPr>
            <a:normAutofit fontScale="70000" lnSpcReduction="20000"/>
          </a:bodyPr>
          <a:lstStyle/>
          <a:p>
            <a:pPr>
              <a:lnSpc>
                <a:spcPct val="110000"/>
              </a:lnSpc>
            </a:pPr>
            <a:r>
              <a:rPr lang="en-US" dirty="0"/>
              <a:t>Of 26 measures, 13 were not changing.</a:t>
            </a:r>
          </a:p>
          <a:p>
            <a:pPr>
              <a:lnSpc>
                <a:spcPct val="110000"/>
              </a:lnSpc>
            </a:pPr>
            <a:r>
              <a:rPr lang="en-US" dirty="0"/>
              <a:t>Of the measures not changing over time, four were HHCAHPS measures regarding home health communication about medication:</a:t>
            </a:r>
          </a:p>
          <a:p>
            <a:pPr lvl="1">
              <a:lnSpc>
                <a:spcPct val="110000"/>
              </a:lnSpc>
            </a:pPr>
            <a:r>
              <a:rPr lang="en-US" dirty="0"/>
              <a:t>Adults who reported a home health provider talking with them about all the prescription and over-the-counter medicines they were taking when they first started getting home health care </a:t>
            </a:r>
          </a:p>
          <a:p>
            <a:pPr lvl="1">
              <a:lnSpc>
                <a:spcPct val="110000"/>
              </a:lnSpc>
            </a:pPr>
            <a:r>
              <a:rPr lang="en-US" dirty="0"/>
              <a:t>Adult home health patients age 18 and over who reported that home health providers talked with them about the side effects of medicines in the last 2 months of care </a:t>
            </a:r>
          </a:p>
          <a:p>
            <a:pPr lvl="1">
              <a:lnSpc>
                <a:spcPct val="110000"/>
              </a:lnSpc>
            </a:pPr>
            <a:r>
              <a:rPr lang="en-US" dirty="0"/>
              <a:t>Adults who reported that home health providers talked with them about the purpose for taking their new or changed prescription medicines in the last 2 months of care </a:t>
            </a:r>
          </a:p>
          <a:p>
            <a:pPr lvl="1">
              <a:lnSpc>
                <a:spcPct val="110000"/>
              </a:lnSpc>
            </a:pPr>
            <a:r>
              <a:rPr lang="en-US" dirty="0"/>
              <a:t>Adults who reported that home health providers talked with them about when to take medicines in the last 2 months of care</a:t>
            </a:r>
          </a:p>
          <a:p>
            <a:pPr>
              <a:lnSpc>
                <a:spcPct val="110000"/>
              </a:lnSpc>
            </a:pPr>
            <a:r>
              <a:rPr lang="en-US" dirty="0"/>
              <a:t>One MDS measure examined nursing home care:</a:t>
            </a:r>
          </a:p>
          <a:p>
            <a:pPr lvl="1">
              <a:lnSpc>
                <a:spcPct val="110000"/>
              </a:lnSpc>
            </a:pPr>
            <a:r>
              <a:rPr lang="en-US" dirty="0"/>
              <a:t>Long-stay nursing home patients experiencing one or more falls with major injury</a:t>
            </a:r>
          </a:p>
        </p:txBody>
      </p:sp>
      <p:sp>
        <p:nvSpPr>
          <p:cNvPr id="4" name="Slide Number Placeholder 3">
            <a:extLst>
              <a:ext uri="{FF2B5EF4-FFF2-40B4-BE49-F238E27FC236}">
                <a16:creationId xmlns:a16="http://schemas.microsoft.com/office/drawing/2014/main" id="{6D01F57F-D1E4-4DFD-AB54-EA3AC6599F46}"/>
              </a:ext>
            </a:extLst>
          </p:cNvPr>
          <p:cNvSpPr>
            <a:spLocks noGrp="1"/>
          </p:cNvSpPr>
          <p:nvPr>
            <p:ph type="sldNum" sz="quarter" idx="10"/>
          </p:nvPr>
        </p:nvSpPr>
        <p:spPr/>
        <p:txBody>
          <a:bodyPr/>
          <a:lstStyle/>
          <a:p>
            <a:fld id="{85F5B7A5-34A7-4AB0-A34F-A4DF2002FA98}" type="slidenum">
              <a:rPr lang="en-US" smtClean="0"/>
              <a:t>17</a:t>
            </a:fld>
            <a:endParaRPr lang="en-US" dirty="0"/>
          </a:p>
        </p:txBody>
      </p:sp>
    </p:spTree>
    <p:extLst>
      <p:ext uri="{BB962C8B-B14F-4D97-AF65-F5344CB8AC3E}">
        <p14:creationId xmlns:p14="http://schemas.microsoft.com/office/powerpoint/2010/main" val="2034238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8038-88C2-4456-8F75-58489149131F}"/>
              </a:ext>
            </a:extLst>
          </p:cNvPr>
          <p:cNvSpPr>
            <a:spLocks noGrp="1"/>
          </p:cNvSpPr>
          <p:nvPr>
            <p:ph type="title"/>
          </p:nvPr>
        </p:nvSpPr>
        <p:spPr>
          <a:xfrm>
            <a:off x="457200" y="0"/>
            <a:ext cx="7429500" cy="1142999"/>
          </a:xfrm>
        </p:spPr>
        <p:txBody>
          <a:bodyPr>
            <a:noAutofit/>
          </a:bodyPr>
          <a:lstStyle/>
          <a:p>
            <a:r>
              <a:rPr lang="en-US" sz="2800" dirty="0"/>
              <a:t>Patient safety measures not changing through 2017 or 2018, overall</a:t>
            </a:r>
          </a:p>
        </p:txBody>
      </p:sp>
      <p:sp>
        <p:nvSpPr>
          <p:cNvPr id="3" name="Content Placeholder 2">
            <a:extLst>
              <a:ext uri="{FF2B5EF4-FFF2-40B4-BE49-F238E27FC236}">
                <a16:creationId xmlns:a16="http://schemas.microsoft.com/office/drawing/2014/main" id="{C44D5724-EC1E-4300-97AB-310E7699EE53}"/>
              </a:ext>
            </a:extLst>
          </p:cNvPr>
          <p:cNvSpPr>
            <a:spLocks noGrp="1"/>
          </p:cNvSpPr>
          <p:nvPr>
            <p:ph idx="1"/>
          </p:nvPr>
        </p:nvSpPr>
        <p:spPr>
          <a:xfrm>
            <a:off x="457200" y="1447799"/>
            <a:ext cx="8229600" cy="4800601"/>
          </a:xfrm>
        </p:spPr>
        <p:txBody>
          <a:bodyPr>
            <a:normAutofit fontScale="70000" lnSpcReduction="20000"/>
          </a:bodyPr>
          <a:lstStyle/>
          <a:p>
            <a:pPr>
              <a:lnSpc>
                <a:spcPct val="120000"/>
              </a:lnSpc>
            </a:pPr>
            <a:r>
              <a:rPr lang="en-US" sz="3100" dirty="0"/>
              <a:t>The remaining eight MPSMS measures cover inpatient care:</a:t>
            </a:r>
          </a:p>
          <a:p>
            <a:pPr lvl="1">
              <a:lnSpc>
                <a:spcPct val="120000"/>
              </a:lnSpc>
            </a:pPr>
            <a:r>
              <a:rPr lang="en-US" sz="2600" dirty="0"/>
              <a:t>Adult surgery patients with postoperative pneumonia events</a:t>
            </a:r>
          </a:p>
          <a:p>
            <a:pPr lvl="1">
              <a:lnSpc>
                <a:spcPct val="120000"/>
              </a:lnSpc>
            </a:pPr>
            <a:r>
              <a:rPr lang="en-US" sz="2600" dirty="0"/>
              <a:t>Hospital patients with an anticoagulant-related adverse drug event to warfarin</a:t>
            </a:r>
          </a:p>
          <a:p>
            <a:pPr lvl="1">
              <a:lnSpc>
                <a:spcPct val="120000"/>
              </a:lnSpc>
            </a:pPr>
            <a:r>
              <a:rPr lang="en-US" sz="2600" dirty="0"/>
              <a:t>Hospital patients who received a hypoglycemic agent who had an adverse drug events with hypoglycemic agents</a:t>
            </a:r>
          </a:p>
          <a:p>
            <a:pPr lvl="1">
              <a:lnSpc>
                <a:spcPct val="120000"/>
              </a:lnSpc>
            </a:pPr>
            <a:r>
              <a:rPr lang="en-US" sz="2600" dirty="0"/>
              <a:t>Adult surgery patients with catheter-associated urinary tract infection</a:t>
            </a:r>
          </a:p>
          <a:p>
            <a:pPr lvl="1">
              <a:lnSpc>
                <a:spcPct val="120000"/>
              </a:lnSpc>
            </a:pPr>
            <a:r>
              <a:rPr lang="en-US" sz="2600" dirty="0"/>
              <a:t>Inpatient adverse events in adults receiving hip joint replacement due to degenerative conditions</a:t>
            </a:r>
          </a:p>
          <a:p>
            <a:pPr lvl="1">
              <a:lnSpc>
                <a:spcPct val="120000"/>
              </a:lnSpc>
            </a:pPr>
            <a:r>
              <a:rPr lang="en-US" sz="2600" dirty="0"/>
              <a:t>Inpatient adverse events in adults receiving hip joint replacement due to fracture</a:t>
            </a:r>
          </a:p>
          <a:p>
            <a:pPr lvl="1">
              <a:lnSpc>
                <a:spcPct val="120000"/>
              </a:lnSpc>
            </a:pPr>
            <a:r>
              <a:rPr lang="en-US" sz="2600" dirty="0"/>
              <a:t>Inpatient adverse events in adults receiving knee replacement</a:t>
            </a:r>
          </a:p>
          <a:p>
            <a:pPr lvl="1">
              <a:lnSpc>
                <a:spcPct val="120000"/>
              </a:lnSpc>
            </a:pPr>
            <a:r>
              <a:rPr lang="en-US" sz="2600" dirty="0"/>
              <a:t>Adult surgery patients with postoperative venous thromboembolic events</a:t>
            </a:r>
          </a:p>
          <a:p>
            <a:pPr>
              <a:lnSpc>
                <a:spcPct val="120000"/>
              </a:lnSpc>
            </a:pPr>
            <a:endParaRPr lang="en-US" dirty="0"/>
          </a:p>
        </p:txBody>
      </p:sp>
      <p:sp>
        <p:nvSpPr>
          <p:cNvPr id="4" name="Slide Number Placeholder 3">
            <a:extLst>
              <a:ext uri="{FF2B5EF4-FFF2-40B4-BE49-F238E27FC236}">
                <a16:creationId xmlns:a16="http://schemas.microsoft.com/office/drawing/2014/main" id="{21C4CC54-D7DB-4720-B072-254D1E14BEDD}"/>
              </a:ext>
            </a:extLst>
          </p:cNvPr>
          <p:cNvSpPr>
            <a:spLocks noGrp="1"/>
          </p:cNvSpPr>
          <p:nvPr>
            <p:ph type="sldNum" sz="quarter" idx="10"/>
          </p:nvPr>
        </p:nvSpPr>
        <p:spPr/>
        <p:txBody>
          <a:bodyPr/>
          <a:lstStyle/>
          <a:p>
            <a:fld id="{85F5B7A5-34A7-4AB0-A34F-A4DF2002FA98}" type="slidenum">
              <a:rPr lang="en-US" smtClean="0"/>
              <a:t>18</a:t>
            </a:fld>
            <a:endParaRPr lang="en-US" dirty="0"/>
          </a:p>
        </p:txBody>
      </p:sp>
    </p:spTree>
    <p:extLst>
      <p:ext uri="{BB962C8B-B14F-4D97-AF65-F5344CB8AC3E}">
        <p14:creationId xmlns:p14="http://schemas.microsoft.com/office/powerpoint/2010/main" val="2094281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a:xfrm>
            <a:off x="457200" y="0"/>
            <a:ext cx="7429500" cy="1143000"/>
          </a:xfrm>
        </p:spPr>
        <p:txBody>
          <a:bodyPr>
            <a:noAutofit/>
          </a:bodyPr>
          <a:lstStyle/>
          <a:p>
            <a:pPr algn="l"/>
            <a:r>
              <a:rPr lang="en-US" sz="2800" dirty="0"/>
              <a:t>Patient safety measures worsening through 2018, overall</a:t>
            </a:r>
          </a:p>
        </p:txBody>
      </p:sp>
      <p:sp>
        <p:nvSpPr>
          <p:cNvPr id="3" name="Content Placeholder 2">
            <a:extLst>
              <a:ext uri="{FF2B5EF4-FFF2-40B4-BE49-F238E27FC236}">
                <a16:creationId xmlns:a16="http://schemas.microsoft.com/office/drawing/2014/main" id="{FD06A75A-A3A1-48FA-B21C-ED245FE8435C}"/>
              </a:ext>
            </a:extLst>
          </p:cNvPr>
          <p:cNvSpPr>
            <a:spLocks noGrp="1"/>
          </p:cNvSpPr>
          <p:nvPr>
            <p:ph idx="1"/>
          </p:nvPr>
        </p:nvSpPr>
        <p:spPr/>
        <p:txBody>
          <a:bodyPr>
            <a:normAutofit/>
          </a:bodyPr>
          <a:lstStyle/>
          <a:p>
            <a:pPr lvl="0"/>
            <a:r>
              <a:rPr lang="en-US" dirty="0"/>
              <a:t>Of 26 measures, only one was worsening overall: </a:t>
            </a:r>
          </a:p>
          <a:p>
            <a:pPr lvl="1"/>
            <a:r>
              <a:rPr lang="en-US" dirty="0"/>
              <a:t>Adults who reported a home health provider asking to see all the prescription and over-the-counter medicines they were taking when they first started getting home health care (HHCAHPS) </a:t>
            </a:r>
          </a:p>
        </p:txBody>
      </p:sp>
      <p:sp>
        <p:nvSpPr>
          <p:cNvPr id="4" name="Slide Number Placeholder 3">
            <a:extLst>
              <a:ext uri="{FF2B5EF4-FFF2-40B4-BE49-F238E27FC236}">
                <a16:creationId xmlns:a16="http://schemas.microsoft.com/office/drawing/2014/main" id="{4ED3A3E9-9709-4DC5-8333-91480E1732CD}"/>
              </a:ext>
            </a:extLst>
          </p:cNvPr>
          <p:cNvSpPr>
            <a:spLocks noGrp="1"/>
          </p:cNvSpPr>
          <p:nvPr>
            <p:ph type="sldNum" sz="quarter" idx="10"/>
          </p:nvPr>
        </p:nvSpPr>
        <p:spPr/>
        <p:txBody>
          <a:bodyPr/>
          <a:lstStyle/>
          <a:p>
            <a:fld id="{85F5B7A5-34A7-4AB0-A34F-A4DF2002FA98}" type="slidenum">
              <a:rPr lang="en-US" smtClean="0"/>
              <a:t>19</a:t>
            </a:fld>
            <a:endParaRPr lang="en-US" dirty="0"/>
          </a:p>
        </p:txBody>
      </p:sp>
    </p:spTree>
    <p:extLst>
      <p:ext uri="{BB962C8B-B14F-4D97-AF65-F5344CB8AC3E}">
        <p14:creationId xmlns:p14="http://schemas.microsoft.com/office/powerpoint/2010/main" val="302851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Chartbook Sections</a:t>
            </a:r>
          </a:p>
        </p:txBody>
      </p:sp>
      <p:sp>
        <p:nvSpPr>
          <p:cNvPr id="3" name="Content Placeholder 2"/>
          <p:cNvSpPr>
            <a:spLocks noGrp="1"/>
          </p:cNvSpPr>
          <p:nvPr>
            <p:ph idx="1"/>
          </p:nvPr>
        </p:nvSpPr>
        <p:spPr>
          <a:xfrm>
            <a:off x="457200" y="1463040"/>
            <a:ext cx="8229600" cy="5090160"/>
          </a:xfrm>
        </p:spPr>
        <p:txBody>
          <a:bodyPr>
            <a:normAutofit fontScale="92500" lnSpcReduction="20000"/>
          </a:bodyPr>
          <a:lstStyle/>
          <a:p>
            <a:pPr>
              <a:lnSpc>
                <a:spcPct val="120000"/>
              </a:lnSpc>
              <a:spcBef>
                <a:spcPts val="0"/>
              </a:spcBef>
            </a:pPr>
            <a:r>
              <a:rPr lang="en-US" dirty="0"/>
              <a:t>Introduction to </a:t>
            </a:r>
            <a:r>
              <a:rPr lang="en-US" i="1" dirty="0"/>
              <a:t>National Healthcare Quality and Disparities Report </a:t>
            </a:r>
            <a:r>
              <a:rPr lang="en-US" dirty="0"/>
              <a:t>and Patient Safety</a:t>
            </a:r>
          </a:p>
          <a:p>
            <a:pPr>
              <a:lnSpc>
                <a:spcPct val="120000"/>
              </a:lnSpc>
              <a:spcBef>
                <a:spcPts val="0"/>
              </a:spcBef>
            </a:pPr>
            <a:r>
              <a:rPr lang="en-US" dirty="0"/>
              <a:t>Summary of Trends and Disparities in Patient Safety Measures</a:t>
            </a:r>
          </a:p>
          <a:p>
            <a:pPr>
              <a:lnSpc>
                <a:spcPct val="120000"/>
              </a:lnSpc>
              <a:spcBef>
                <a:spcPts val="0"/>
              </a:spcBef>
            </a:pPr>
            <a:r>
              <a:rPr lang="en-US" dirty="0"/>
              <a:t>Patient Safety in the Hospital Setting</a:t>
            </a:r>
          </a:p>
          <a:p>
            <a:pPr>
              <a:lnSpc>
                <a:spcPct val="120000"/>
              </a:lnSpc>
              <a:spcBef>
                <a:spcPts val="0"/>
              </a:spcBef>
            </a:pPr>
            <a:r>
              <a:rPr lang="en-US" dirty="0"/>
              <a:t>Patient Safety in the Ambulatory Setting</a:t>
            </a:r>
          </a:p>
          <a:p>
            <a:pPr>
              <a:lnSpc>
                <a:spcPct val="120000"/>
              </a:lnSpc>
              <a:spcBef>
                <a:spcPts val="0"/>
              </a:spcBef>
            </a:pPr>
            <a:r>
              <a:rPr lang="en-US" dirty="0"/>
              <a:t>Patient Safety in the Nursing Home Setting</a:t>
            </a:r>
          </a:p>
          <a:p>
            <a:pPr>
              <a:lnSpc>
                <a:spcPct val="120000"/>
              </a:lnSpc>
              <a:spcBef>
                <a:spcPts val="0"/>
              </a:spcBef>
            </a:pPr>
            <a:r>
              <a:rPr lang="en-US" dirty="0"/>
              <a:t>Patient Safety in the Home Health Setting</a:t>
            </a:r>
          </a:p>
          <a:p>
            <a:pPr>
              <a:lnSpc>
                <a:spcPct val="120000"/>
              </a:lnSpc>
              <a:spcBef>
                <a:spcPts val="0"/>
              </a:spcBef>
            </a:pPr>
            <a:r>
              <a:rPr lang="en-US" dirty="0"/>
              <a:t>Patient Safety Tools, Resources, and Programs Across Multiple Settings</a:t>
            </a:r>
          </a:p>
          <a:p>
            <a:pPr>
              <a:lnSpc>
                <a:spcPct val="120000"/>
              </a:lnSpc>
              <a:spcBef>
                <a:spcPts val="0"/>
              </a:spcBef>
            </a:pPr>
            <a:r>
              <a:rPr lang="en-US" dirty="0"/>
              <a:t>References</a:t>
            </a:r>
          </a:p>
          <a:p>
            <a:pPr lvl="0">
              <a:lnSpc>
                <a:spcPct val="120000"/>
              </a:lnSpc>
              <a:spcBef>
                <a:spcPts val="0"/>
              </a:spcBef>
            </a:pPr>
            <a:r>
              <a:rPr lang="en-US" dirty="0">
                <a:latin typeface="Arial" panose="020B0604020202020204" pitchFamily="34" charset="0"/>
                <a:cs typeface="Arial" panose="020B0604020202020204" pitchFamily="34" charset="0"/>
              </a:rPr>
              <a:t>Appendix A: Data Analysis Methods</a:t>
            </a:r>
            <a:endParaRPr lang="en-US" dirty="0"/>
          </a:p>
          <a:p>
            <a:pPr>
              <a:lnSpc>
                <a:spcPct val="120000"/>
              </a:lnSpc>
              <a:spcBef>
                <a:spcPts val="0"/>
              </a:spcBef>
            </a:pPr>
            <a:endParaRPr lang="en-US" dirty="0"/>
          </a:p>
          <a:p>
            <a:pPr>
              <a:lnSpc>
                <a:spcPct val="120000"/>
              </a:lnSpc>
              <a:spcBef>
                <a:spcPts val="0"/>
              </a:spcBef>
            </a:pPr>
            <a:endParaRPr lang="en-US" dirty="0"/>
          </a:p>
        </p:txBody>
      </p:sp>
      <p:sp>
        <p:nvSpPr>
          <p:cNvPr id="4" name="Slide Number Placeholder 3">
            <a:extLst>
              <a:ext uri="{FF2B5EF4-FFF2-40B4-BE49-F238E27FC236}">
                <a16:creationId xmlns:a16="http://schemas.microsoft.com/office/drawing/2014/main" id="{88F7472C-5C43-42B7-8126-837C91BBDB25}"/>
              </a:ext>
            </a:extLst>
          </p:cNvPr>
          <p:cNvSpPr>
            <a:spLocks noGrp="1"/>
          </p:cNvSpPr>
          <p:nvPr>
            <p:ph type="sldNum" sz="quarter" idx="10"/>
          </p:nvPr>
        </p:nvSpPr>
        <p:spPr/>
        <p:txBody>
          <a:bodyPr/>
          <a:lstStyle/>
          <a:p>
            <a:fld id="{85F5B7A5-34A7-4AB0-A34F-A4DF2002FA98}" type="slidenum">
              <a:rPr lang="en-US" smtClean="0"/>
              <a:t>2</a:t>
            </a:fld>
            <a:endParaRPr lang="en-US" dirty="0"/>
          </a:p>
        </p:txBody>
      </p:sp>
    </p:spTree>
    <p:extLst>
      <p:ext uri="{BB962C8B-B14F-4D97-AF65-F5344CB8AC3E}">
        <p14:creationId xmlns:p14="http://schemas.microsoft.com/office/powerpoint/2010/main" val="2890664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a:xfrm>
            <a:off x="457200" y="0"/>
            <a:ext cx="7162800" cy="1143000"/>
          </a:xfrm>
        </p:spPr>
        <p:txBody>
          <a:bodyPr>
            <a:noAutofit/>
          </a:bodyPr>
          <a:lstStyle/>
          <a:p>
            <a:r>
              <a:rPr lang="en-US" sz="1800" dirty="0"/>
              <a:t>Number and percentage of NHQDR patient safety measures for which members of select groups experienced better, same, or worse quality of care compared with reference group, 2016, 2017, or 2018</a:t>
            </a:r>
          </a:p>
        </p:txBody>
      </p:sp>
      <p:graphicFrame>
        <p:nvGraphicFramePr>
          <p:cNvPr id="6" name="Object 1" descr="Stacked bar chart showing number of measures&#10;Poor vs. High Income (n=15), Improving, 0, Not Changing,10, Worsening, 5&#10;Black vs. White (n=33), Improving, 7, Not Changing, 16, Worsening, 10&#10;Asian vs. White (n=31), Improving, 11, Not Changing, 14, Worsening, 6&#10;AI/AN vs. White (n=13), Improving, 1, Not Changing, 10, Worsening, 2&#10;NHPI vs. White (n=12), Improving, 2, Not Changing, 8, Worsening, 2&#10;Hispanic vs. White (n=26), Improving, 9, Not Changing, 13, Worsening, 4&#10;">
            <a:extLst>
              <a:ext uri="{FF2B5EF4-FFF2-40B4-BE49-F238E27FC236}">
                <a16:creationId xmlns:a16="http://schemas.microsoft.com/office/drawing/2014/main" id="{878CCB85-F4A2-4D6D-8874-1E5A650DFE68}"/>
              </a:ext>
            </a:extLst>
          </p:cNvPr>
          <p:cNvGraphicFramePr>
            <a:graphicFrameLocks noGrp="1"/>
          </p:cNvGraphicFramePr>
          <p:nvPr>
            <p:ph idx="1"/>
            <p:extLst>
              <p:ext uri="{D42A27DB-BD31-4B8C-83A1-F6EECF244321}">
                <p14:modId xmlns:p14="http://schemas.microsoft.com/office/powerpoint/2010/main" val="4182947969"/>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95131967-530C-4C2A-A5A7-B92329B201BF}"/>
              </a:ext>
            </a:extLst>
          </p:cNvPr>
          <p:cNvSpPr/>
          <p:nvPr/>
        </p:nvSpPr>
        <p:spPr>
          <a:xfrm>
            <a:off x="457200" y="6035040"/>
            <a:ext cx="8229600" cy="553998"/>
          </a:xfrm>
          <a:prstGeom prst="rect">
            <a:avLst/>
          </a:prstGeom>
        </p:spPr>
        <p:txBody>
          <a:bodyPr wrap="none">
            <a:spAutoFit/>
          </a:bodyPr>
          <a:lstStyle/>
          <a:p>
            <a:r>
              <a:rPr lang="en-US" sz="1000" b="1" dirty="0">
                <a:cs typeface="Arial" panose="020B0604020202020204" pitchFamily="34" charset="0"/>
              </a:rPr>
              <a:t>Key: </a:t>
            </a:r>
            <a:r>
              <a:rPr lang="en-US" sz="1000" dirty="0">
                <a:cs typeface="Arial" panose="020B0604020202020204" pitchFamily="34" charset="0"/>
              </a:rPr>
              <a:t>AI/AN = American Indian or Alaska Native; NHPI = Native Hawaiian/Pacific Islander; n = number of measures.</a:t>
            </a:r>
          </a:p>
          <a:p>
            <a:r>
              <a:rPr lang="en-US" sz="1000" b="1" dirty="0">
                <a:cs typeface="Arial" panose="020B0604020202020204" pitchFamily="34" charset="0"/>
              </a:rPr>
              <a:t>Note: </a:t>
            </a:r>
            <a:r>
              <a:rPr lang="en-US" sz="1000" dirty="0">
                <a:cs typeface="Arial" panose="020B0604020202020204" pitchFamily="34" charset="0"/>
              </a:rPr>
              <a:t>Poor indicates family income less than the Federal poverty level. High Income indicates family income four times the Federal poverty level </a:t>
            </a:r>
          </a:p>
          <a:p>
            <a:r>
              <a:rPr lang="en-US" sz="1000" dirty="0">
                <a:cs typeface="Arial" panose="020B0604020202020204" pitchFamily="34" charset="0"/>
              </a:rPr>
              <a:t>or greater. The full list of measures is available in the notes section of this slide. </a:t>
            </a:r>
          </a:p>
        </p:txBody>
      </p:sp>
      <p:sp>
        <p:nvSpPr>
          <p:cNvPr id="3" name="Slide Number Placeholder 2">
            <a:extLst>
              <a:ext uri="{FF2B5EF4-FFF2-40B4-BE49-F238E27FC236}">
                <a16:creationId xmlns:a16="http://schemas.microsoft.com/office/drawing/2014/main" id="{C6A46524-6531-49DA-A664-5AB805B63361}"/>
              </a:ext>
            </a:extLst>
          </p:cNvPr>
          <p:cNvSpPr>
            <a:spLocks noGrp="1"/>
          </p:cNvSpPr>
          <p:nvPr>
            <p:ph type="sldNum" sz="quarter" idx="10"/>
          </p:nvPr>
        </p:nvSpPr>
        <p:spPr/>
        <p:txBody>
          <a:bodyPr/>
          <a:lstStyle/>
          <a:p>
            <a:fld id="{85F5B7A5-34A7-4AB0-A34F-A4DF2002FA98}" type="slidenum">
              <a:rPr lang="en-US" smtClean="0"/>
              <a:t>20</a:t>
            </a:fld>
            <a:endParaRPr lang="en-US" dirty="0"/>
          </a:p>
        </p:txBody>
      </p:sp>
    </p:spTree>
    <p:extLst>
      <p:ext uri="{BB962C8B-B14F-4D97-AF65-F5344CB8AC3E}">
        <p14:creationId xmlns:p14="http://schemas.microsoft.com/office/powerpoint/2010/main" val="935909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99520-25FA-4D24-9B95-7EE37AC0B4BF}"/>
              </a:ext>
            </a:extLst>
          </p:cNvPr>
          <p:cNvSpPr>
            <a:spLocks noGrp="1"/>
          </p:cNvSpPr>
          <p:nvPr>
            <p:ph type="title"/>
          </p:nvPr>
        </p:nvSpPr>
        <p:spPr>
          <a:xfrm>
            <a:off x="457200" y="0"/>
            <a:ext cx="7429500" cy="1143000"/>
          </a:xfrm>
        </p:spPr>
        <p:txBody>
          <a:bodyPr>
            <a:noAutofit/>
          </a:bodyPr>
          <a:lstStyle/>
          <a:p>
            <a:r>
              <a:rPr lang="en-US" sz="2000" dirty="0"/>
              <a:t>Patient safety measures with baseline disparities that have worsened or have shown no change over time</a:t>
            </a:r>
          </a:p>
        </p:txBody>
      </p:sp>
      <p:sp>
        <p:nvSpPr>
          <p:cNvPr id="3" name="Content Placeholder 2">
            <a:extLst>
              <a:ext uri="{FF2B5EF4-FFF2-40B4-BE49-F238E27FC236}">
                <a16:creationId xmlns:a16="http://schemas.microsoft.com/office/drawing/2014/main" id="{7D91953C-7DE5-408B-854C-EE9A6F341626}"/>
              </a:ext>
            </a:extLst>
          </p:cNvPr>
          <p:cNvSpPr>
            <a:spLocks noGrp="1"/>
          </p:cNvSpPr>
          <p:nvPr>
            <p:ph idx="1"/>
          </p:nvPr>
        </p:nvSpPr>
        <p:spPr>
          <a:xfrm>
            <a:off x="457200" y="1463040"/>
            <a:ext cx="8229600" cy="5013960"/>
          </a:xfrm>
        </p:spPr>
        <p:txBody>
          <a:bodyPr>
            <a:normAutofit fontScale="70000" lnSpcReduction="20000"/>
          </a:bodyPr>
          <a:lstStyle/>
          <a:p>
            <a:pPr>
              <a:lnSpc>
                <a:spcPct val="120000"/>
              </a:lnSpc>
            </a:pPr>
            <a:r>
              <a:rPr lang="en-US" dirty="0"/>
              <a:t>One patient safety measure had worsening disparities over time</a:t>
            </a:r>
            <a:r>
              <a:rPr lang="en-US" dirty="0">
                <a:solidFill>
                  <a:srgbClr val="0072C6"/>
                </a:solidFill>
              </a:rPr>
              <a:t>:</a:t>
            </a:r>
          </a:p>
          <a:p>
            <a:pPr lvl="1">
              <a:lnSpc>
                <a:spcPct val="120000"/>
              </a:lnSpc>
            </a:pPr>
            <a:r>
              <a:rPr lang="en-US" dirty="0"/>
              <a:t>Home health care patients whose management of oral medications improved</a:t>
            </a:r>
          </a:p>
          <a:p>
            <a:pPr>
              <a:lnSpc>
                <a:spcPct val="120000"/>
              </a:lnSpc>
            </a:pPr>
            <a:r>
              <a:rPr lang="en-US" dirty="0"/>
              <a:t>Twenty subgroup comparisons across 13 measures did not show any change over time, including:</a:t>
            </a:r>
          </a:p>
          <a:p>
            <a:pPr lvl="1">
              <a:lnSpc>
                <a:spcPct val="120000"/>
              </a:lnSpc>
            </a:pPr>
            <a:r>
              <a:rPr lang="en-US" b="1" dirty="0"/>
              <a:t>Race.</a:t>
            </a:r>
            <a:r>
              <a:rPr lang="en-US" dirty="0"/>
              <a:t> Black vs. White: Hospital patients who received a hypoglycemic agent who had an adverse drug event with hypoglycemic agents</a:t>
            </a:r>
          </a:p>
          <a:p>
            <a:pPr lvl="1">
              <a:lnSpc>
                <a:spcPct val="120000"/>
              </a:lnSpc>
            </a:pPr>
            <a:r>
              <a:rPr lang="en-US" b="1" dirty="0"/>
              <a:t>Age. </a:t>
            </a:r>
            <a:r>
              <a:rPr lang="en-US" dirty="0"/>
              <a:t>65 years and over vs. 18-44 years: Adults who reported a home health provider asking to see all the prescription and over-the-counter medicines they were taking when they first started getting home health care</a:t>
            </a:r>
          </a:p>
          <a:p>
            <a:pPr lvl="1">
              <a:lnSpc>
                <a:spcPct val="120000"/>
              </a:lnSpc>
            </a:pPr>
            <a:r>
              <a:rPr lang="en-US" b="1" dirty="0"/>
              <a:t>Sex.</a:t>
            </a:r>
            <a:r>
              <a:rPr lang="en-US" dirty="0"/>
              <a:t> Female vs. Male: Adults age 65 and over who received in the calendar year at least 1 of 33 potentially inappropriate prescription medications for older adults</a:t>
            </a:r>
          </a:p>
        </p:txBody>
      </p:sp>
      <p:sp>
        <p:nvSpPr>
          <p:cNvPr id="4" name="Slide Number Placeholder 3">
            <a:extLst>
              <a:ext uri="{FF2B5EF4-FFF2-40B4-BE49-F238E27FC236}">
                <a16:creationId xmlns:a16="http://schemas.microsoft.com/office/drawing/2014/main" id="{E621E930-7933-4262-B341-1CB4EE548581}"/>
              </a:ext>
            </a:extLst>
          </p:cNvPr>
          <p:cNvSpPr>
            <a:spLocks noGrp="1"/>
          </p:cNvSpPr>
          <p:nvPr>
            <p:ph type="sldNum" sz="quarter" idx="10"/>
          </p:nvPr>
        </p:nvSpPr>
        <p:spPr/>
        <p:txBody>
          <a:bodyPr/>
          <a:lstStyle/>
          <a:p>
            <a:fld id="{85F5B7A5-34A7-4AB0-A34F-A4DF2002FA98}" type="slidenum">
              <a:rPr lang="en-US" smtClean="0"/>
              <a:t>21</a:t>
            </a:fld>
            <a:endParaRPr lang="en-US" dirty="0"/>
          </a:p>
        </p:txBody>
      </p:sp>
    </p:spTree>
    <p:extLst>
      <p:ext uri="{BB962C8B-B14F-4D97-AF65-F5344CB8AC3E}">
        <p14:creationId xmlns:p14="http://schemas.microsoft.com/office/powerpoint/2010/main" val="2206275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E2D9-975F-4847-85C6-5E7E25C68086}"/>
              </a:ext>
            </a:extLst>
          </p:cNvPr>
          <p:cNvSpPr>
            <a:spLocks noGrp="1"/>
          </p:cNvSpPr>
          <p:nvPr>
            <p:ph type="title"/>
          </p:nvPr>
        </p:nvSpPr>
        <p:spPr/>
        <p:txBody>
          <a:bodyPr>
            <a:noAutofit/>
          </a:bodyPr>
          <a:lstStyle/>
          <a:p>
            <a:pPr algn="l"/>
            <a:r>
              <a:rPr lang="en-US" sz="3200" dirty="0"/>
              <a:t>Measures of Patient Safety</a:t>
            </a:r>
          </a:p>
        </p:txBody>
      </p:sp>
      <p:sp>
        <p:nvSpPr>
          <p:cNvPr id="3" name="Content Placeholder 2">
            <a:extLst>
              <a:ext uri="{FF2B5EF4-FFF2-40B4-BE49-F238E27FC236}">
                <a16:creationId xmlns:a16="http://schemas.microsoft.com/office/drawing/2014/main" id="{24C9104A-D400-423B-9F3B-9C600EA5BC52}"/>
              </a:ext>
            </a:extLst>
          </p:cNvPr>
          <p:cNvSpPr>
            <a:spLocks noGrp="1"/>
          </p:cNvSpPr>
          <p:nvPr>
            <p:ph idx="1"/>
          </p:nvPr>
        </p:nvSpPr>
        <p:spPr/>
        <p:txBody>
          <a:bodyPr>
            <a:normAutofit fontScale="92500"/>
          </a:bodyPr>
          <a:lstStyle/>
          <a:p>
            <a:r>
              <a:rPr lang="en-US" dirty="0"/>
              <a:t>Individual measures are presented by the setting in which care was provided: </a:t>
            </a:r>
          </a:p>
          <a:p>
            <a:pPr lvl="1"/>
            <a:r>
              <a:rPr lang="en-US" dirty="0"/>
              <a:t>Hospitals</a:t>
            </a:r>
          </a:p>
          <a:p>
            <a:pPr lvl="1"/>
            <a:r>
              <a:rPr lang="en-US" dirty="0"/>
              <a:t>Ambulatory care</a:t>
            </a:r>
          </a:p>
          <a:p>
            <a:pPr lvl="1"/>
            <a:r>
              <a:rPr lang="en-US" dirty="0"/>
              <a:t>Nursing homes</a:t>
            </a:r>
          </a:p>
          <a:p>
            <a:pPr lvl="1"/>
            <a:r>
              <a:rPr lang="en-US" dirty="0"/>
              <a:t>Home health care </a:t>
            </a:r>
          </a:p>
          <a:p>
            <a:pPr lvl="1"/>
            <a:r>
              <a:rPr lang="en-US" dirty="0"/>
              <a:t>Infrastructure: Ambulatory surgery centers and medical offices</a:t>
            </a:r>
          </a:p>
          <a:p>
            <a:r>
              <a:rPr lang="en-US" dirty="0"/>
              <a:t>Select patient safety measure results are presented overall and by age, sex, race, ethnicity, health status, or presence of various health conditions.</a:t>
            </a:r>
          </a:p>
          <a:p>
            <a:pPr lvl="1"/>
            <a:endParaRPr lang="en-US" dirty="0"/>
          </a:p>
        </p:txBody>
      </p:sp>
      <p:sp>
        <p:nvSpPr>
          <p:cNvPr id="4" name="Slide Number Placeholder 3">
            <a:extLst>
              <a:ext uri="{FF2B5EF4-FFF2-40B4-BE49-F238E27FC236}">
                <a16:creationId xmlns:a16="http://schemas.microsoft.com/office/drawing/2014/main" id="{A85D2FA4-B17C-4F6C-B740-18B1030811C5}"/>
              </a:ext>
            </a:extLst>
          </p:cNvPr>
          <p:cNvSpPr>
            <a:spLocks noGrp="1"/>
          </p:cNvSpPr>
          <p:nvPr>
            <p:ph type="sldNum" sz="quarter" idx="10"/>
          </p:nvPr>
        </p:nvSpPr>
        <p:spPr/>
        <p:txBody>
          <a:bodyPr/>
          <a:lstStyle/>
          <a:p>
            <a:fld id="{85F5B7A5-34A7-4AB0-A34F-A4DF2002FA98}" type="slidenum">
              <a:rPr lang="en-US" smtClean="0"/>
              <a:t>22</a:t>
            </a:fld>
            <a:endParaRPr lang="en-US" dirty="0"/>
          </a:p>
        </p:txBody>
      </p:sp>
    </p:spTree>
    <p:extLst>
      <p:ext uri="{BB962C8B-B14F-4D97-AF65-F5344CB8AC3E}">
        <p14:creationId xmlns:p14="http://schemas.microsoft.com/office/powerpoint/2010/main" val="115591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A97AE-E7F2-40D4-A30F-A76E0AA29FE3}"/>
              </a:ext>
            </a:extLst>
          </p:cNvPr>
          <p:cNvSpPr>
            <a:spLocks noGrp="1"/>
          </p:cNvSpPr>
          <p:nvPr>
            <p:ph type="title"/>
          </p:nvPr>
        </p:nvSpPr>
        <p:spPr/>
        <p:txBody>
          <a:bodyPr>
            <a:normAutofit fontScale="90000"/>
          </a:bodyPr>
          <a:lstStyle/>
          <a:p>
            <a:r>
              <a:rPr lang="en-US" dirty="0"/>
              <a:t>Patient Safety in the Hospital Setting</a:t>
            </a:r>
          </a:p>
        </p:txBody>
      </p:sp>
      <p:sp>
        <p:nvSpPr>
          <p:cNvPr id="3" name="Content Placeholder 2">
            <a:extLst>
              <a:ext uri="{FF2B5EF4-FFF2-40B4-BE49-F238E27FC236}">
                <a16:creationId xmlns:a16="http://schemas.microsoft.com/office/drawing/2014/main" id="{1BF96AC4-F20C-4CD7-8127-5B1E90A48BCD}"/>
              </a:ext>
            </a:extLst>
          </p:cNvPr>
          <p:cNvSpPr>
            <a:spLocks noGrp="1"/>
          </p:cNvSpPr>
          <p:nvPr>
            <p:ph idx="1"/>
          </p:nvPr>
        </p:nvSpPr>
        <p:spPr/>
        <p:txBody>
          <a:bodyPr/>
          <a:lstStyle/>
          <a:p>
            <a:r>
              <a:rPr lang="en-US" dirty="0"/>
              <a:t>To date, patient safety research has more closely examined adverse events and quality improvement activities implemented in hospital settings. </a:t>
            </a:r>
          </a:p>
          <a:p>
            <a:r>
              <a:rPr lang="en-US" dirty="0"/>
              <a:t>In this section, measures address:</a:t>
            </a:r>
          </a:p>
          <a:p>
            <a:pPr lvl="1"/>
            <a:r>
              <a:rPr lang="en-US" dirty="0"/>
              <a:t>Overall hospital-acquired conditions (HACs).</a:t>
            </a:r>
          </a:p>
          <a:p>
            <a:pPr lvl="1"/>
            <a:r>
              <a:rPr lang="en-US" dirty="0"/>
              <a:t>Healthcare-associated infections (HAIs).</a:t>
            </a:r>
          </a:p>
          <a:p>
            <a:pPr lvl="1"/>
            <a:r>
              <a:rPr lang="en-US" dirty="0"/>
              <a:t>Procedure-related events.</a:t>
            </a:r>
          </a:p>
          <a:p>
            <a:pPr lvl="1"/>
            <a:r>
              <a:rPr lang="en-US" dirty="0"/>
              <a:t>Maternal morbidity and mortality measures.</a:t>
            </a:r>
          </a:p>
          <a:p>
            <a:pPr lvl="1"/>
            <a:r>
              <a:rPr lang="en-US" dirty="0"/>
              <a:t>Adverse drug events.</a:t>
            </a:r>
          </a:p>
          <a:p>
            <a:pPr lvl="1"/>
            <a:endParaRPr lang="en-US" dirty="0"/>
          </a:p>
        </p:txBody>
      </p:sp>
      <p:sp>
        <p:nvSpPr>
          <p:cNvPr id="4" name="Slide Number Placeholder 3">
            <a:extLst>
              <a:ext uri="{FF2B5EF4-FFF2-40B4-BE49-F238E27FC236}">
                <a16:creationId xmlns:a16="http://schemas.microsoft.com/office/drawing/2014/main" id="{6408B1A9-95B3-4EEA-8499-6C64AC26BB9F}"/>
              </a:ext>
            </a:extLst>
          </p:cNvPr>
          <p:cNvSpPr>
            <a:spLocks noGrp="1"/>
          </p:cNvSpPr>
          <p:nvPr>
            <p:ph type="sldNum" sz="quarter" idx="10"/>
          </p:nvPr>
        </p:nvSpPr>
        <p:spPr/>
        <p:txBody>
          <a:bodyPr/>
          <a:lstStyle/>
          <a:p>
            <a:fld id="{85F5B7A5-34A7-4AB0-A34F-A4DF2002FA98}" type="slidenum">
              <a:rPr lang="en-US" smtClean="0"/>
              <a:t>23</a:t>
            </a:fld>
            <a:endParaRPr lang="en-US" dirty="0"/>
          </a:p>
        </p:txBody>
      </p:sp>
    </p:spTree>
    <p:extLst>
      <p:ext uri="{BB962C8B-B14F-4D97-AF65-F5344CB8AC3E}">
        <p14:creationId xmlns:p14="http://schemas.microsoft.com/office/powerpoint/2010/main" val="3696972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a:xfrm>
            <a:off x="457200" y="52626"/>
            <a:ext cx="6858000" cy="1090374"/>
          </a:xfrm>
        </p:spPr>
        <p:txBody>
          <a:bodyPr>
            <a:noAutofit/>
          </a:bodyPr>
          <a:lstStyle/>
          <a:p>
            <a:pPr algn="l"/>
            <a:r>
              <a:rPr lang="en-US" sz="2000" dirty="0"/>
              <a:t>Distribution of hospital-acquired conditions, based on national rates per 1,000 adult hospital discharges, 2014-2017</a:t>
            </a:r>
          </a:p>
        </p:txBody>
      </p:sp>
      <p:graphicFrame>
        <p:nvGraphicFramePr>
          <p:cNvPr id="5" name="Chart 4" descr="Stacked bar chart showing rate 1,000 discharges of 7 categories of hospital-acquired conditions. In all years, pressure ulcers accounted for close to one-quarter of conditions, adverse drug events, about one-quarter to one-third, catheter-associated urinary tract infections, about 5%, falls, close to 10%, C. difficile infections, 2 or 3%, lower frequency conditions, 7 or 8%, and all other conditions, about 20%.">
            <a:extLst>
              <a:ext uri="{FF2B5EF4-FFF2-40B4-BE49-F238E27FC236}">
                <a16:creationId xmlns:a16="http://schemas.microsoft.com/office/drawing/2014/main" id="{6B2238FE-766A-4D8A-B4F7-D8DDEB37164E}"/>
              </a:ext>
            </a:extLst>
          </p:cNvPr>
          <p:cNvGraphicFramePr>
            <a:graphicFrameLocks/>
          </p:cNvGraphicFramePr>
          <p:nvPr>
            <p:extLst>
              <p:ext uri="{D42A27DB-BD31-4B8C-83A1-F6EECF244321}">
                <p14:modId xmlns:p14="http://schemas.microsoft.com/office/powerpoint/2010/main" val="3027001189"/>
              </p:ext>
            </p:extLst>
          </p:nvPr>
        </p:nvGraphicFramePr>
        <p:xfrm>
          <a:off x="457200" y="1463040"/>
          <a:ext cx="8229600" cy="46024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DAAB494-B5CD-4110-B8DC-7BFFB1848FA0}"/>
              </a:ext>
            </a:extLst>
          </p:cNvPr>
          <p:cNvSpPr txBox="1"/>
          <p:nvPr/>
        </p:nvSpPr>
        <p:spPr>
          <a:xfrm>
            <a:off x="1600200" y="1295400"/>
            <a:ext cx="393056"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99</a:t>
            </a:r>
          </a:p>
        </p:txBody>
      </p:sp>
      <p:sp>
        <p:nvSpPr>
          <p:cNvPr id="7" name="TextBox 6">
            <a:extLst>
              <a:ext uri="{FF2B5EF4-FFF2-40B4-BE49-F238E27FC236}">
                <a16:creationId xmlns:a16="http://schemas.microsoft.com/office/drawing/2014/main" id="{201F7E3D-5E7C-4B7E-95D2-CBD1E4576E3D}"/>
              </a:ext>
            </a:extLst>
          </p:cNvPr>
          <p:cNvSpPr txBox="1"/>
          <p:nvPr/>
        </p:nvSpPr>
        <p:spPr>
          <a:xfrm>
            <a:off x="5105400" y="1795046"/>
            <a:ext cx="393056" cy="338554"/>
          </a:xfrm>
          <a:prstGeom prst="rect">
            <a:avLst/>
          </a:prstGeom>
          <a:noFill/>
        </p:spPr>
        <p:txBody>
          <a:bodyPr wrap="none" rtlCol="0">
            <a:spAutoFit/>
          </a:bodyPr>
          <a:lstStyle/>
          <a:p>
            <a:r>
              <a:rPr lang="en-US" sz="1600" b="1" dirty="0">
                <a:latin typeface="Calibri" panose="020F0502020204030204" pitchFamily="34" charset="0"/>
                <a:cs typeface="Calibri" panose="020F0502020204030204" pitchFamily="34" charset="0"/>
              </a:rPr>
              <a:t>86</a:t>
            </a:r>
          </a:p>
        </p:txBody>
      </p:sp>
      <p:sp>
        <p:nvSpPr>
          <p:cNvPr id="14" name="TextBox 13"/>
          <p:cNvSpPr txBox="1"/>
          <p:nvPr/>
        </p:nvSpPr>
        <p:spPr>
          <a:xfrm>
            <a:off x="457200" y="5956161"/>
            <a:ext cx="8229600" cy="707886"/>
          </a:xfrm>
          <a:prstGeom prst="rect">
            <a:avLst/>
          </a:prstGeom>
          <a:noFill/>
        </p:spPr>
        <p:txBody>
          <a:bodyPr wrap="square" rtlCol="0">
            <a:spAutoFit/>
          </a:bodyPr>
          <a:lstStyle/>
          <a:p>
            <a:pPr lvl="0">
              <a:buClr>
                <a:srgbClr val="1F497D"/>
              </a:buClr>
              <a:defRPr/>
            </a:pPr>
            <a:r>
              <a:rPr lang="en-US" sz="1000" b="1" dirty="0">
                <a:cs typeface="Arial" panose="020B0604020202020204" pitchFamily="34" charset="0"/>
              </a:rPr>
              <a:t>Source: </a:t>
            </a:r>
            <a:r>
              <a:rPr lang="en-US" sz="1000" dirty="0">
                <a:cs typeface="Arial" panose="020B0604020202020204" pitchFamily="34" charset="0"/>
              </a:rPr>
              <a:t>Agency for Healthcare Research and Quality, Medicare Patient Safety Monitoring System; Healthcare Cost and Utilization Project, Nationwide Inpatient Sample; Centers for Disease Control and Prevention, National Healthcare Safety Network, 2014-2017.</a:t>
            </a:r>
          </a:p>
          <a:p>
            <a:pPr lvl="0">
              <a:buClr>
                <a:srgbClr val="1F497D"/>
              </a:buClr>
              <a:defRPr/>
            </a:pPr>
            <a:r>
              <a:rPr lang="en-US" sz="1000" b="1" dirty="0">
                <a:cs typeface="Arial" panose="020B0604020202020204" pitchFamily="34" charset="0"/>
              </a:rPr>
              <a:t>Denominator: </a:t>
            </a:r>
            <a:r>
              <a:rPr lang="en-US" sz="1000" dirty="0">
                <a:cs typeface="Arial" panose="020B0604020202020204" pitchFamily="34" charset="0"/>
              </a:rPr>
              <a:t>Adult hospital discharges, age 18 and over.</a:t>
            </a:r>
          </a:p>
          <a:p>
            <a:pPr lvl="0">
              <a:buClr>
                <a:srgbClr val="1F497D"/>
              </a:buClr>
              <a:defRPr/>
            </a:pPr>
            <a:r>
              <a:rPr lang="en-US" sz="1000" b="1" dirty="0">
                <a:cs typeface="Arial" panose="020B0604020202020204" pitchFamily="34" charset="0"/>
              </a:rPr>
              <a:t>Note: </a:t>
            </a:r>
            <a:r>
              <a:rPr lang="en-US" sz="1000" dirty="0">
                <a:cs typeface="Arial" panose="020B0604020202020204" pitchFamily="34" charset="0"/>
              </a:rPr>
              <a:t>This measure is not included in the summary analysis in slides 12-21.</a:t>
            </a:r>
            <a:endParaRPr lang="en-US" sz="1000" b="1" dirty="0"/>
          </a:p>
        </p:txBody>
      </p:sp>
      <p:sp>
        <p:nvSpPr>
          <p:cNvPr id="9" name="TextBox 8">
            <a:extLst>
              <a:ext uri="{FF2B5EF4-FFF2-40B4-BE49-F238E27FC236}">
                <a16:creationId xmlns:a16="http://schemas.microsoft.com/office/drawing/2014/main" id="{201F7E3D-5E7C-4B7E-95D2-CBD1E4576E3D}"/>
              </a:ext>
            </a:extLst>
          </p:cNvPr>
          <p:cNvSpPr txBox="1"/>
          <p:nvPr/>
        </p:nvSpPr>
        <p:spPr>
          <a:xfrm>
            <a:off x="3950344" y="1676400"/>
            <a:ext cx="393056" cy="338554"/>
          </a:xfrm>
          <a:prstGeom prst="rect">
            <a:avLst/>
          </a:prstGeom>
          <a:noFill/>
        </p:spPr>
        <p:txBody>
          <a:bodyPr wrap="none" rtlCol="0">
            <a:spAutoFit/>
          </a:bodyPr>
          <a:lstStyle/>
          <a:p>
            <a:r>
              <a:rPr lang="en-US" sz="1600" b="1" dirty="0">
                <a:latin typeface="Calibri" panose="020F0502020204030204" pitchFamily="34" charset="0"/>
                <a:cs typeface="Calibri" panose="020F0502020204030204" pitchFamily="34" charset="0"/>
              </a:rPr>
              <a:t>88</a:t>
            </a:r>
          </a:p>
        </p:txBody>
      </p:sp>
      <p:sp>
        <p:nvSpPr>
          <p:cNvPr id="10" name="TextBox 9">
            <a:extLst>
              <a:ext uri="{FF2B5EF4-FFF2-40B4-BE49-F238E27FC236}">
                <a16:creationId xmlns:a16="http://schemas.microsoft.com/office/drawing/2014/main" id="{201F7E3D-5E7C-4B7E-95D2-CBD1E4576E3D}"/>
              </a:ext>
            </a:extLst>
          </p:cNvPr>
          <p:cNvSpPr txBox="1"/>
          <p:nvPr/>
        </p:nvSpPr>
        <p:spPr>
          <a:xfrm>
            <a:off x="2743200" y="1600200"/>
            <a:ext cx="393056"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92</a:t>
            </a:r>
          </a:p>
        </p:txBody>
      </p:sp>
      <p:sp>
        <p:nvSpPr>
          <p:cNvPr id="3" name="Slide Number Placeholder 2">
            <a:extLst>
              <a:ext uri="{FF2B5EF4-FFF2-40B4-BE49-F238E27FC236}">
                <a16:creationId xmlns:a16="http://schemas.microsoft.com/office/drawing/2014/main" id="{2067ED59-4EA4-48CF-A3C7-C6B536816782}"/>
              </a:ext>
            </a:extLst>
          </p:cNvPr>
          <p:cNvSpPr>
            <a:spLocks noGrp="1"/>
          </p:cNvSpPr>
          <p:nvPr>
            <p:ph type="sldNum" sz="quarter" idx="10"/>
          </p:nvPr>
        </p:nvSpPr>
        <p:spPr/>
        <p:txBody>
          <a:bodyPr/>
          <a:lstStyle/>
          <a:p>
            <a:fld id="{85F5B7A5-34A7-4AB0-A34F-A4DF2002FA98}" type="slidenum">
              <a:rPr lang="en-US" smtClean="0"/>
              <a:t>24</a:t>
            </a:fld>
            <a:endParaRPr lang="en-US" dirty="0"/>
          </a:p>
        </p:txBody>
      </p:sp>
    </p:spTree>
    <p:extLst>
      <p:ext uri="{BB962C8B-B14F-4D97-AF65-F5344CB8AC3E}">
        <p14:creationId xmlns:p14="http://schemas.microsoft.com/office/powerpoint/2010/main" val="2278088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rmAutofit fontScale="90000"/>
          </a:bodyPr>
          <a:lstStyle/>
          <a:p>
            <a:r>
              <a:rPr lang="en-US" dirty="0"/>
              <a:t>Healthcare-Associated Infections</a:t>
            </a:r>
          </a:p>
        </p:txBody>
      </p:sp>
      <p:sp>
        <p:nvSpPr>
          <p:cNvPr id="3" name="Content Placeholder 2">
            <a:extLst>
              <a:ext uri="{FF2B5EF4-FFF2-40B4-BE49-F238E27FC236}">
                <a16:creationId xmlns:a16="http://schemas.microsoft.com/office/drawing/2014/main" id="{FD06A75A-A3A1-48FA-B21C-ED245FE8435C}"/>
              </a:ext>
            </a:extLst>
          </p:cNvPr>
          <p:cNvSpPr>
            <a:spLocks noGrp="1"/>
          </p:cNvSpPr>
          <p:nvPr>
            <p:ph idx="1"/>
          </p:nvPr>
        </p:nvSpPr>
        <p:spPr/>
        <p:txBody>
          <a:bodyPr>
            <a:normAutofit lnSpcReduction="10000"/>
          </a:bodyPr>
          <a:lstStyle/>
          <a:p>
            <a:pPr lvl="0"/>
            <a:r>
              <a:rPr lang="en-US" dirty="0"/>
              <a:t>Infections acquired during a hospital stay are among the most common complications of hospital care (AHRQ, 2019c). </a:t>
            </a:r>
          </a:p>
          <a:p>
            <a:pPr lvl="0"/>
            <a:r>
              <a:rPr lang="en-US" dirty="0"/>
              <a:t>On any given day, about 1 in 25 hospital patients has at least one HAI (Magill, et al.).</a:t>
            </a:r>
          </a:p>
          <a:p>
            <a:pPr lvl="0"/>
            <a:r>
              <a:rPr lang="en-US" dirty="0"/>
              <a:t>HAIs often increase patients’ length of stay in the hospital, risk of death, and hospital costs. </a:t>
            </a:r>
          </a:p>
          <a:p>
            <a:pPr lvl="0"/>
            <a:r>
              <a:rPr lang="en-US" dirty="0"/>
              <a:t>New infections in critically ill infants, children, and other patients generally reduce their chances for recovery.</a:t>
            </a:r>
          </a:p>
        </p:txBody>
      </p:sp>
      <p:sp>
        <p:nvSpPr>
          <p:cNvPr id="4" name="Slide Number Placeholder 3">
            <a:extLst>
              <a:ext uri="{FF2B5EF4-FFF2-40B4-BE49-F238E27FC236}">
                <a16:creationId xmlns:a16="http://schemas.microsoft.com/office/drawing/2014/main" id="{F0CCDDD4-E03B-467D-A472-88CB811F43BE}"/>
              </a:ext>
            </a:extLst>
          </p:cNvPr>
          <p:cNvSpPr>
            <a:spLocks noGrp="1"/>
          </p:cNvSpPr>
          <p:nvPr>
            <p:ph type="sldNum" sz="quarter" idx="10"/>
          </p:nvPr>
        </p:nvSpPr>
        <p:spPr/>
        <p:txBody>
          <a:bodyPr/>
          <a:lstStyle/>
          <a:p>
            <a:fld id="{85F5B7A5-34A7-4AB0-A34F-A4DF2002FA98}" type="slidenum">
              <a:rPr lang="en-US" smtClean="0"/>
              <a:t>25</a:t>
            </a:fld>
            <a:endParaRPr lang="en-US" dirty="0"/>
          </a:p>
        </p:txBody>
      </p:sp>
    </p:spTree>
    <p:extLst>
      <p:ext uri="{BB962C8B-B14F-4D97-AF65-F5344CB8AC3E}">
        <p14:creationId xmlns:p14="http://schemas.microsoft.com/office/powerpoint/2010/main" val="4250594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0CA49-2DD2-4B92-95DC-F34111675DE3}"/>
              </a:ext>
            </a:extLst>
          </p:cNvPr>
          <p:cNvSpPr>
            <a:spLocks noGrp="1"/>
          </p:cNvSpPr>
          <p:nvPr>
            <p:ph type="title"/>
          </p:nvPr>
        </p:nvSpPr>
        <p:spPr/>
        <p:txBody>
          <a:bodyPr>
            <a:noAutofit/>
          </a:bodyPr>
          <a:lstStyle/>
          <a:p>
            <a:r>
              <a:rPr lang="en-US" sz="2400" dirty="0"/>
              <a:t>Healthcare-associated infections per 1,000 adult hospital discharges, 2015-2017</a:t>
            </a:r>
          </a:p>
        </p:txBody>
      </p:sp>
      <p:sp>
        <p:nvSpPr>
          <p:cNvPr id="5" name="TextBox 4">
            <a:extLst>
              <a:ext uri="{FF2B5EF4-FFF2-40B4-BE49-F238E27FC236}">
                <a16:creationId xmlns:a16="http://schemas.microsoft.com/office/drawing/2014/main" id="{EAE626E8-25AB-4E86-9D88-8CBF68243CB6}"/>
              </a:ext>
            </a:extLst>
          </p:cNvPr>
          <p:cNvSpPr txBox="1"/>
          <p:nvPr/>
        </p:nvSpPr>
        <p:spPr>
          <a:xfrm>
            <a:off x="457200" y="5852160"/>
            <a:ext cx="8229600" cy="707886"/>
          </a:xfrm>
          <a:prstGeom prst="rect">
            <a:avLst/>
          </a:prstGeom>
          <a:noFill/>
        </p:spPr>
        <p:txBody>
          <a:bodyPr wrap="square" rtlCol="0">
            <a:spAutoFit/>
          </a:bodyPr>
          <a:lstStyle/>
          <a:p>
            <a:pPr lvl="0" defTabSz="914400"/>
            <a:r>
              <a:rPr kumimoji="0" lang="en-US" sz="1000" b="1" i="0" u="none" strike="noStrike" kern="1200" cap="none" spc="0" normalizeH="0" baseline="0" noProof="0" dirty="0">
                <a:ln>
                  <a:noFill/>
                </a:ln>
                <a:effectLst/>
                <a:uLnTx/>
                <a:uFillTx/>
                <a:cs typeface="Arial" panose="020B0604020202020204" pitchFamily="34" charset="0"/>
              </a:rPr>
              <a:t>Source:</a:t>
            </a:r>
            <a:r>
              <a:rPr kumimoji="0" lang="en-US" sz="1000" b="0" i="0" u="none" strike="noStrike" kern="1200" cap="none" spc="0" normalizeH="0" baseline="0" noProof="0" dirty="0">
                <a:ln>
                  <a:noFill/>
                </a:ln>
                <a:effectLst/>
                <a:uLnTx/>
                <a:uFillTx/>
                <a:cs typeface="Arial" panose="020B0604020202020204" pitchFamily="34" charset="0"/>
              </a:rPr>
              <a:t> Agency for Healthcare Research and Quality and Centers for Medicare &amp; Medicaid Services, Medicare Patient Safety Monitoring System; and </a:t>
            </a:r>
            <a:r>
              <a:rPr lang="en-US" sz="1000" dirty="0">
                <a:cs typeface="Arial" panose="020B0604020202020204" pitchFamily="34" charset="0"/>
              </a:rPr>
              <a:t>AHRQ Healthcare Cost and Utilization Project (HCUP)</a:t>
            </a:r>
            <a:r>
              <a:rPr kumimoji="0" lang="en-US" sz="1000" b="0" i="0" u="none" strike="noStrike" kern="1200" cap="none" spc="0" normalizeH="0" baseline="0" noProof="0" dirty="0">
                <a:ln>
                  <a:noFill/>
                </a:ln>
                <a:effectLst/>
                <a:uLnTx/>
                <a:uFillTx/>
                <a:cs typeface="Arial" panose="020B0604020202020204" pitchFamily="34" charset="0"/>
              </a:rPr>
              <a:t>.</a:t>
            </a:r>
          </a:p>
          <a:p>
            <a:pPr lvl="0" defTabSz="914400"/>
            <a:r>
              <a:rPr kumimoji="0" lang="en-US" sz="1000" b="1" i="0" u="none" strike="noStrike" kern="1200" cap="none" spc="0" normalizeH="0" baseline="0" noProof="0" dirty="0">
                <a:ln>
                  <a:noFill/>
                </a:ln>
                <a:effectLst/>
                <a:uLnTx/>
                <a:uFillTx/>
                <a:cs typeface="Arial" panose="020B0604020202020204" pitchFamily="34" charset="0"/>
              </a:rPr>
              <a:t>Denominator: </a:t>
            </a:r>
            <a:r>
              <a:rPr lang="en-US" sz="1000" dirty="0">
                <a:cs typeface="Arial" panose="020B0604020202020204" pitchFamily="34" charset="0"/>
              </a:rPr>
              <a:t>Annual number of hospital inpatient discharges (HCUP).</a:t>
            </a:r>
            <a:endParaRPr kumimoji="0" lang="en-US" sz="1000" b="1" i="0" u="none" strike="noStrike" kern="1200" cap="none" spc="0" normalizeH="0" baseline="0" noProof="0" dirty="0">
              <a:ln>
                <a:noFill/>
              </a:ln>
              <a:effectLst/>
              <a:uLnTx/>
              <a:uFillTx/>
              <a:cs typeface="Arial" panose="020B0604020202020204" pitchFamily="34" charset="0"/>
            </a:endParaRPr>
          </a:p>
          <a:p>
            <a:pPr lvl="0">
              <a:defRPr/>
            </a:pPr>
            <a:r>
              <a:rPr kumimoji="0" lang="en-US" sz="1000" b="1" i="0" u="none" strike="noStrike" kern="1200" cap="none" spc="0" normalizeH="0" baseline="0" noProof="0" dirty="0">
                <a:ln>
                  <a:noFill/>
                </a:ln>
                <a:effectLst/>
                <a:uLnTx/>
                <a:uFillTx/>
                <a:cs typeface="Arial" panose="020B0604020202020204" pitchFamily="34" charset="0"/>
              </a:rPr>
              <a:t>Note: </a:t>
            </a:r>
            <a:r>
              <a:rPr kumimoji="0" lang="en-US" sz="1000" i="0" u="none" strike="noStrike" kern="1200" cap="none" spc="0" normalizeH="0" baseline="0" noProof="0" dirty="0">
                <a:ln>
                  <a:noFill/>
                </a:ln>
                <a:effectLst/>
                <a:uLnTx/>
                <a:uFillTx/>
                <a:cs typeface="Arial" panose="020B0604020202020204" pitchFamily="34" charset="0"/>
              </a:rPr>
              <a:t>The</a:t>
            </a:r>
            <a:r>
              <a:rPr kumimoji="0" lang="en-US" sz="1000" b="1" i="0" u="none" strike="noStrike" kern="1200" cap="none" spc="0" normalizeH="0" baseline="0" noProof="0" dirty="0">
                <a:ln>
                  <a:noFill/>
                </a:ln>
                <a:effectLst/>
                <a:uLnTx/>
                <a:uFillTx/>
                <a:cs typeface="Arial" panose="020B0604020202020204" pitchFamily="34" charset="0"/>
              </a:rPr>
              <a:t> </a:t>
            </a:r>
            <a:r>
              <a:rPr kumimoji="0" lang="en-US" sz="1000" i="0" u="none" strike="noStrike" kern="1200" cap="none" spc="0" normalizeH="0" baseline="0" noProof="0" dirty="0">
                <a:ln>
                  <a:noFill/>
                </a:ln>
                <a:effectLst/>
                <a:uLnTx/>
                <a:uFillTx/>
                <a:cs typeface="Arial" panose="020B0604020202020204" pitchFamily="34" charset="0"/>
              </a:rPr>
              <a:t>2017 rates are based on final data. </a:t>
            </a:r>
            <a:r>
              <a:rPr lang="en-US" sz="1000" dirty="0">
                <a:cs typeface="Arial" panose="020B0604020202020204" pitchFamily="34" charset="0"/>
              </a:rPr>
              <a:t>This measure is not included in the summary analysis in slides 12-21.</a:t>
            </a:r>
            <a:endParaRPr kumimoji="0" lang="en-US" sz="1000" b="0" i="0" u="none" strike="sngStrike" kern="1200" cap="none" spc="0" normalizeH="0" baseline="0" noProof="0" dirty="0">
              <a:ln>
                <a:noFill/>
              </a:ln>
              <a:effectLst/>
              <a:uLnTx/>
              <a:uFillTx/>
              <a:cs typeface="Arial" panose="020B0604020202020204" pitchFamily="34" charset="0"/>
            </a:endParaRPr>
          </a:p>
        </p:txBody>
      </p:sp>
      <p:graphicFrame>
        <p:nvGraphicFramePr>
          <p:cNvPr id="7" name="Chart 6" descr="Bar chart showing rate per 1,000 discharges&#10;Catheter-associated urinary tract infections, 2015, 6.4, 2016, 5.7, 2017, 5.4&#10;Central line-associated bloodstream infections, 2015, 0.1, 2016, 0.2, 2017, 0.3&#10;Clostridioides difficile, 2015, 2.6, 2015, 2.5, 2017, 1.8 ">
            <a:extLst>
              <a:ext uri="{FF2B5EF4-FFF2-40B4-BE49-F238E27FC236}">
                <a16:creationId xmlns:a16="http://schemas.microsoft.com/office/drawing/2014/main" id="{6D0CE51B-298A-4AFB-A8F1-68A48340DD64}"/>
              </a:ext>
            </a:extLst>
          </p:cNvPr>
          <p:cNvGraphicFramePr>
            <a:graphicFrameLocks/>
          </p:cNvGraphicFramePr>
          <p:nvPr>
            <p:extLst>
              <p:ext uri="{D42A27DB-BD31-4B8C-83A1-F6EECF244321}">
                <p14:modId xmlns:p14="http://schemas.microsoft.com/office/powerpoint/2010/main" val="2815967290"/>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1AFD43EB-1E9D-41D3-8461-0B8E1C7717E5}"/>
              </a:ext>
            </a:extLst>
          </p:cNvPr>
          <p:cNvSpPr>
            <a:spLocks noGrp="1"/>
          </p:cNvSpPr>
          <p:nvPr>
            <p:ph type="sldNum" sz="quarter" idx="10"/>
          </p:nvPr>
        </p:nvSpPr>
        <p:spPr/>
        <p:txBody>
          <a:bodyPr/>
          <a:lstStyle/>
          <a:p>
            <a:fld id="{85F5B7A5-34A7-4AB0-A34F-A4DF2002FA98}" type="slidenum">
              <a:rPr lang="en-US" smtClean="0"/>
              <a:t>26</a:t>
            </a:fld>
            <a:endParaRPr lang="en-US" dirty="0"/>
          </a:p>
        </p:txBody>
      </p:sp>
    </p:spTree>
    <p:extLst>
      <p:ext uri="{BB962C8B-B14F-4D97-AF65-F5344CB8AC3E}">
        <p14:creationId xmlns:p14="http://schemas.microsoft.com/office/powerpoint/2010/main" val="1407661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Standardized Infection Ratios</a:t>
            </a:r>
          </a:p>
        </p:txBody>
      </p:sp>
      <p:sp>
        <p:nvSpPr>
          <p:cNvPr id="3" name="Content Placeholder 2"/>
          <p:cNvSpPr>
            <a:spLocks noGrp="1"/>
          </p:cNvSpPr>
          <p:nvPr>
            <p:ph idx="1"/>
          </p:nvPr>
        </p:nvSpPr>
        <p:spPr/>
        <p:txBody>
          <a:bodyPr/>
          <a:lstStyle/>
          <a:p>
            <a:pPr lvl="0"/>
            <a:r>
              <a:rPr lang="en-US" dirty="0"/>
              <a:t>Standardized infection ratios (SIRs) compare the observed numbers of specific types of infections with the numbers of infections predicted.</a:t>
            </a:r>
          </a:p>
          <a:p>
            <a:pPr lvl="1"/>
            <a:r>
              <a:rPr lang="en-US" dirty="0"/>
              <a:t>The predicted numbers are based on various healthcare facility and patient population characteristics.</a:t>
            </a:r>
          </a:p>
          <a:p>
            <a:pPr lvl="1"/>
            <a:r>
              <a:rPr lang="en-US" dirty="0"/>
              <a:t>SIRs are calculated based on infections healthcare facilities report to the Centers for Disease Control and Prevention (CDC) National Healthcare Safety Network (NHSN) during a year. </a:t>
            </a:r>
          </a:p>
        </p:txBody>
      </p:sp>
      <p:sp>
        <p:nvSpPr>
          <p:cNvPr id="4" name="Slide Number Placeholder 3">
            <a:extLst>
              <a:ext uri="{FF2B5EF4-FFF2-40B4-BE49-F238E27FC236}">
                <a16:creationId xmlns:a16="http://schemas.microsoft.com/office/drawing/2014/main" id="{A1D28183-D3EB-48F1-8C4C-DEA3E7097906}"/>
              </a:ext>
            </a:extLst>
          </p:cNvPr>
          <p:cNvSpPr>
            <a:spLocks noGrp="1"/>
          </p:cNvSpPr>
          <p:nvPr>
            <p:ph type="sldNum" sz="quarter" idx="10"/>
          </p:nvPr>
        </p:nvSpPr>
        <p:spPr/>
        <p:txBody>
          <a:bodyPr/>
          <a:lstStyle/>
          <a:p>
            <a:fld id="{85F5B7A5-34A7-4AB0-A34F-A4DF2002FA98}" type="slidenum">
              <a:rPr lang="en-US" smtClean="0"/>
              <a:t>27</a:t>
            </a:fld>
            <a:endParaRPr lang="en-US" dirty="0"/>
          </a:p>
        </p:txBody>
      </p:sp>
    </p:spTree>
    <p:extLst>
      <p:ext uri="{BB962C8B-B14F-4D97-AF65-F5344CB8AC3E}">
        <p14:creationId xmlns:p14="http://schemas.microsoft.com/office/powerpoint/2010/main" val="2346022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Measures of Patient Safety in the Hospital Setting: HAIs</a:t>
            </a:r>
          </a:p>
        </p:txBody>
      </p:sp>
      <p:sp>
        <p:nvSpPr>
          <p:cNvPr id="3" name="Content Placeholder 2"/>
          <p:cNvSpPr>
            <a:spLocks noGrp="1"/>
          </p:cNvSpPr>
          <p:nvPr>
            <p:ph idx="1"/>
          </p:nvPr>
        </p:nvSpPr>
        <p:spPr/>
        <p:txBody>
          <a:bodyPr/>
          <a:lstStyle/>
          <a:p>
            <a:pPr lvl="0"/>
            <a:r>
              <a:rPr lang="en-US" dirty="0"/>
              <a:t>Distributions of State-specific SIRs for central line-associated bloodstream infections (CLABSIs) and NHSN-defined catheter-associated urinary tract infections (CAUTIs)</a:t>
            </a:r>
          </a:p>
          <a:p>
            <a:pPr lvl="1"/>
            <a:r>
              <a:rPr lang="en-US" dirty="0"/>
              <a:t>Restricted to acute care hospitals</a:t>
            </a:r>
          </a:p>
          <a:p>
            <a:pPr lvl="1"/>
            <a:r>
              <a:rPr lang="en-US" dirty="0"/>
              <a:t>Stratified by unit type</a:t>
            </a:r>
          </a:p>
          <a:p>
            <a:pPr lvl="0"/>
            <a:r>
              <a:rPr lang="en-US" dirty="0"/>
              <a:t>Distributions of State-specific SIRs for hospital-onset </a:t>
            </a:r>
            <a:r>
              <a:rPr lang="en-US" i="1" dirty="0"/>
              <a:t>Clostridioides difficile </a:t>
            </a:r>
            <a:r>
              <a:rPr lang="en-US" dirty="0"/>
              <a:t>(</a:t>
            </a:r>
            <a:r>
              <a:rPr lang="en-US" i="1" dirty="0"/>
              <a:t>C. difficile</a:t>
            </a:r>
            <a:r>
              <a:rPr lang="en-US" dirty="0"/>
              <a:t>) infections seen in acute care hospitals</a:t>
            </a:r>
          </a:p>
        </p:txBody>
      </p:sp>
      <p:sp>
        <p:nvSpPr>
          <p:cNvPr id="4" name="Slide Number Placeholder 3">
            <a:extLst>
              <a:ext uri="{FF2B5EF4-FFF2-40B4-BE49-F238E27FC236}">
                <a16:creationId xmlns:a16="http://schemas.microsoft.com/office/drawing/2014/main" id="{C9DF3E97-D214-4922-93A6-26E8C49D6956}"/>
              </a:ext>
            </a:extLst>
          </p:cNvPr>
          <p:cNvSpPr>
            <a:spLocks noGrp="1"/>
          </p:cNvSpPr>
          <p:nvPr>
            <p:ph type="sldNum" sz="quarter" idx="10"/>
          </p:nvPr>
        </p:nvSpPr>
        <p:spPr/>
        <p:txBody>
          <a:bodyPr/>
          <a:lstStyle/>
          <a:p>
            <a:fld id="{85F5B7A5-34A7-4AB0-A34F-A4DF2002FA98}" type="slidenum">
              <a:rPr lang="en-US" smtClean="0"/>
              <a:t>28</a:t>
            </a:fld>
            <a:endParaRPr lang="en-US" dirty="0"/>
          </a:p>
        </p:txBody>
      </p:sp>
    </p:spTree>
    <p:extLst>
      <p:ext uri="{BB962C8B-B14F-4D97-AF65-F5344CB8AC3E}">
        <p14:creationId xmlns:p14="http://schemas.microsoft.com/office/powerpoint/2010/main" val="1258441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FCBA2-7582-4DDA-9C7B-CCE4DDF18830}"/>
              </a:ext>
            </a:extLst>
          </p:cNvPr>
          <p:cNvSpPr>
            <a:spLocks noGrp="1"/>
          </p:cNvSpPr>
          <p:nvPr>
            <p:ph type="title"/>
          </p:nvPr>
        </p:nvSpPr>
        <p:spPr/>
        <p:txBody>
          <a:bodyPr>
            <a:normAutofit fontScale="90000"/>
          </a:bodyPr>
          <a:lstStyle/>
          <a:p>
            <a:r>
              <a:rPr lang="en-US" dirty="0"/>
              <a:t>Measures of Patient Safety in the Hospital Setting: HAIs </a:t>
            </a:r>
            <a:r>
              <a:rPr lang="en-US"/>
              <a:t>(cont’d</a:t>
            </a:r>
            <a:r>
              <a:rPr lang="en-US" dirty="0"/>
              <a:t>)</a:t>
            </a:r>
          </a:p>
        </p:txBody>
      </p:sp>
      <p:sp>
        <p:nvSpPr>
          <p:cNvPr id="3" name="Content Placeholder 2">
            <a:extLst>
              <a:ext uri="{FF2B5EF4-FFF2-40B4-BE49-F238E27FC236}">
                <a16:creationId xmlns:a16="http://schemas.microsoft.com/office/drawing/2014/main" id="{2232483D-63E6-4B6E-9847-CC4A58D1C45A}"/>
              </a:ext>
            </a:extLst>
          </p:cNvPr>
          <p:cNvSpPr>
            <a:spLocks noGrp="1"/>
          </p:cNvSpPr>
          <p:nvPr>
            <p:ph idx="1"/>
          </p:nvPr>
        </p:nvSpPr>
        <p:spPr>
          <a:xfrm>
            <a:off x="457200" y="1463040"/>
            <a:ext cx="8229600" cy="4937760"/>
          </a:xfrm>
        </p:spPr>
        <p:txBody>
          <a:bodyPr>
            <a:normAutofit fontScale="77500" lnSpcReduction="20000"/>
          </a:bodyPr>
          <a:lstStyle/>
          <a:p>
            <a:pPr>
              <a:lnSpc>
                <a:spcPct val="120000"/>
              </a:lnSpc>
            </a:pPr>
            <a:r>
              <a:rPr lang="en-US" dirty="0"/>
              <a:t>SIRs were calculated for all 50 States, Washington DC, and Puerto Rico.</a:t>
            </a:r>
          </a:p>
          <a:p>
            <a:pPr>
              <a:lnSpc>
                <a:spcPct val="120000"/>
              </a:lnSpc>
            </a:pPr>
            <a:r>
              <a:rPr lang="en-US" dirty="0"/>
              <a:t>Statewide SIRS were classified as:</a:t>
            </a:r>
          </a:p>
          <a:p>
            <a:pPr lvl="1">
              <a:lnSpc>
                <a:spcPct val="120000"/>
              </a:lnSpc>
            </a:pPr>
            <a:r>
              <a:rPr lang="en-US" dirty="0"/>
              <a:t>Below 1.0 if the 95% confidence intervals bounding the SIR point estimates were entirely below 1.0.</a:t>
            </a:r>
          </a:p>
          <a:p>
            <a:pPr lvl="1">
              <a:lnSpc>
                <a:spcPct val="120000"/>
              </a:lnSpc>
            </a:pPr>
            <a:r>
              <a:rPr lang="en-US" dirty="0"/>
              <a:t>Around 1.0 if the 95% confidence intervals bounding the SIR point estimates included 1.0.</a:t>
            </a:r>
          </a:p>
          <a:p>
            <a:pPr lvl="1">
              <a:lnSpc>
                <a:spcPct val="120000"/>
              </a:lnSpc>
            </a:pPr>
            <a:r>
              <a:rPr lang="en-US" dirty="0"/>
              <a:t>Above 1.0 if the 95% confidence intervals bounding the SIR point estimates were entirely above 1.0.</a:t>
            </a:r>
          </a:p>
          <a:p>
            <a:pPr>
              <a:lnSpc>
                <a:spcPct val="120000"/>
              </a:lnSpc>
            </a:pPr>
            <a:r>
              <a:rPr lang="en-US" dirty="0"/>
              <a:t>The following slides are organized by:</a:t>
            </a:r>
          </a:p>
          <a:p>
            <a:pPr lvl="1">
              <a:lnSpc>
                <a:spcPct val="120000"/>
              </a:lnSpc>
            </a:pPr>
            <a:r>
              <a:rPr lang="en-US" dirty="0"/>
              <a:t>Infection type: CLABSI, CAUTI, or </a:t>
            </a:r>
            <a:r>
              <a:rPr lang="en-US" i="1" dirty="0"/>
              <a:t>C. difficile</a:t>
            </a:r>
            <a:r>
              <a:rPr lang="en-US" dirty="0"/>
              <a:t>.</a:t>
            </a:r>
          </a:p>
          <a:p>
            <a:pPr lvl="1">
              <a:lnSpc>
                <a:spcPct val="120000"/>
              </a:lnSpc>
            </a:pPr>
            <a:r>
              <a:rPr lang="en-US" dirty="0"/>
              <a:t>Where data were collected: critical care units vs. wards.</a:t>
            </a:r>
          </a:p>
          <a:p>
            <a:pPr lvl="1">
              <a:lnSpc>
                <a:spcPct val="120000"/>
              </a:lnSpc>
            </a:pPr>
            <a:r>
              <a:rPr lang="en-US" dirty="0"/>
              <a:t>Summary level: National SIR vs. national summary of States vs. regional summary of States.</a:t>
            </a:r>
          </a:p>
        </p:txBody>
      </p:sp>
      <p:sp>
        <p:nvSpPr>
          <p:cNvPr id="4" name="Slide Number Placeholder 3">
            <a:extLst>
              <a:ext uri="{FF2B5EF4-FFF2-40B4-BE49-F238E27FC236}">
                <a16:creationId xmlns:a16="http://schemas.microsoft.com/office/drawing/2014/main" id="{1EFCEAF9-D2CC-4012-B978-2F85FE36D3B7}"/>
              </a:ext>
            </a:extLst>
          </p:cNvPr>
          <p:cNvSpPr>
            <a:spLocks noGrp="1"/>
          </p:cNvSpPr>
          <p:nvPr>
            <p:ph type="sldNum" sz="quarter" idx="10"/>
          </p:nvPr>
        </p:nvSpPr>
        <p:spPr/>
        <p:txBody>
          <a:bodyPr/>
          <a:lstStyle/>
          <a:p>
            <a:fld id="{85F5B7A5-34A7-4AB0-A34F-A4DF2002FA98}" type="slidenum">
              <a:rPr lang="en-US" smtClean="0"/>
              <a:t>29</a:t>
            </a:fld>
            <a:endParaRPr lang="en-US" dirty="0"/>
          </a:p>
        </p:txBody>
      </p:sp>
    </p:spTree>
    <p:extLst>
      <p:ext uri="{BB962C8B-B14F-4D97-AF65-F5344CB8AC3E}">
        <p14:creationId xmlns:p14="http://schemas.microsoft.com/office/powerpoint/2010/main" val="315745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a:xfrm>
            <a:off x="457200" y="304800"/>
            <a:ext cx="7429500" cy="617884"/>
          </a:xfrm>
        </p:spPr>
        <p:txBody>
          <a:bodyPr>
            <a:normAutofit fontScale="90000"/>
          </a:bodyPr>
          <a:lstStyle/>
          <a:p>
            <a:r>
              <a:rPr lang="en-US" dirty="0"/>
              <a:t>National Healthcare Quality and Disparities Report</a:t>
            </a:r>
            <a:endParaRPr lang="en-US" strike="sngStrike" dirty="0">
              <a:solidFill>
                <a:srgbClr val="FF0000"/>
              </a:solidFill>
            </a:endParaRP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a:xfrm>
            <a:off x="457200" y="1524000"/>
            <a:ext cx="8229600" cy="4525963"/>
          </a:xfrm>
        </p:spPr>
        <p:txBody>
          <a:bodyPr>
            <a:normAutofit fontScale="85000" lnSpcReduction="10000"/>
          </a:bodyPr>
          <a:lstStyle/>
          <a:p>
            <a:r>
              <a:rPr lang="en-US" dirty="0"/>
              <a:t>Annual report to Congress mandated in the Healthcare Research and Quality Act of 1999 (P.L. 106-129)</a:t>
            </a:r>
          </a:p>
          <a:p>
            <a:r>
              <a:rPr lang="en-US" dirty="0"/>
              <a:t>Provides a comprehensive overview of: </a:t>
            </a:r>
          </a:p>
          <a:p>
            <a:pPr lvl="1"/>
            <a:r>
              <a:rPr lang="en-US" dirty="0"/>
              <a:t>Quality of healthcare received by the general U.S. population</a:t>
            </a:r>
          </a:p>
          <a:p>
            <a:pPr lvl="1"/>
            <a:r>
              <a:rPr lang="en-US" dirty="0"/>
              <a:t>Disparities in care experienced by different racial and socioeconomic groups</a:t>
            </a:r>
          </a:p>
          <a:p>
            <a:r>
              <a:rPr lang="en-US" dirty="0"/>
              <a:t>Assesses the performance of our healthcare system and identifies areas of strength and weakness along three main axes:</a:t>
            </a:r>
          </a:p>
          <a:p>
            <a:pPr lvl="1"/>
            <a:r>
              <a:rPr lang="en-US" dirty="0"/>
              <a:t>Access to healthcare</a:t>
            </a:r>
          </a:p>
          <a:p>
            <a:pPr lvl="1"/>
            <a:r>
              <a:rPr lang="en-US" dirty="0"/>
              <a:t>Quality of healthcare</a:t>
            </a:r>
          </a:p>
          <a:p>
            <a:pPr lvl="1"/>
            <a:r>
              <a:rPr lang="en-US" i="1" dirty="0"/>
              <a:t>National Healthcare Quality and Disparities Report </a:t>
            </a:r>
            <a:r>
              <a:rPr lang="en-US" dirty="0"/>
              <a:t>(NHQDR) priorities</a:t>
            </a:r>
          </a:p>
        </p:txBody>
      </p:sp>
      <p:sp>
        <p:nvSpPr>
          <p:cNvPr id="4" name="Slide Number Placeholder 3">
            <a:extLst>
              <a:ext uri="{FF2B5EF4-FFF2-40B4-BE49-F238E27FC236}">
                <a16:creationId xmlns:a16="http://schemas.microsoft.com/office/drawing/2014/main" id="{D1D6111B-64B1-48AF-9E59-9A03FD6A2BF7}"/>
              </a:ext>
            </a:extLst>
          </p:cNvPr>
          <p:cNvSpPr>
            <a:spLocks noGrp="1"/>
          </p:cNvSpPr>
          <p:nvPr>
            <p:ph type="sldNum" sz="quarter" idx="10"/>
          </p:nvPr>
        </p:nvSpPr>
        <p:spPr/>
        <p:txBody>
          <a:bodyPr/>
          <a:lstStyle/>
          <a:p>
            <a:fld id="{85F5B7A5-34A7-4AB0-A34F-A4DF2002FA98}" type="slidenum">
              <a:rPr lang="en-US" smtClean="0"/>
              <a:t>3</a:t>
            </a:fld>
            <a:endParaRPr lang="en-US" dirty="0"/>
          </a:p>
        </p:txBody>
      </p:sp>
    </p:spTree>
    <p:extLst>
      <p:ext uri="{BB962C8B-B14F-4D97-AF65-F5344CB8AC3E}">
        <p14:creationId xmlns:p14="http://schemas.microsoft.com/office/powerpoint/2010/main" val="1347191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CC8E772-58F2-498B-B158-1044F689662E}"/>
              </a:ext>
            </a:extLst>
          </p:cNvPr>
          <p:cNvSpPr txBox="1"/>
          <p:nvPr/>
        </p:nvSpPr>
        <p:spPr>
          <a:xfrm>
            <a:off x="457200" y="5852160"/>
            <a:ext cx="822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noProof="0" dirty="0">
                <a:ln>
                  <a:noFill/>
                </a:ln>
                <a:effectLst/>
                <a:uLnTx/>
                <a:uFillTx/>
                <a:cs typeface="Arial" panose="020B0604020202020204" pitchFamily="34" charset="0"/>
              </a:rPr>
              <a:t>Source:</a:t>
            </a:r>
            <a:r>
              <a:rPr kumimoji="0" lang="en-US" sz="1000" b="0" i="0" u="none" strike="noStrike" kern="1200" cap="none" spc="0" normalizeH="0" noProof="0" dirty="0">
                <a:ln>
                  <a:noFill/>
                </a:ln>
                <a:effectLst/>
                <a:uLnTx/>
                <a:uFillTx/>
                <a:cs typeface="Arial" panose="020B0604020202020204" pitchFamily="34" charset="0"/>
              </a:rPr>
              <a:t> Centers for Disease Control and Prevention, National Center for Emerging and Zoonotic Infectious Diseases, National and State Healthcare-Associated Infections Data Report, 2015-2018. </a:t>
            </a:r>
            <a:r>
              <a:rPr kumimoji="0" lang="en-US" sz="1000" b="0" i="0" u="none" strike="noStrike" kern="1200" cap="none" spc="0" normalizeH="0" baseline="0" noProof="0" dirty="0">
                <a:ln>
                  <a:noFill/>
                </a:ln>
                <a:solidFill>
                  <a:prstClr val="black"/>
                </a:solidFill>
                <a:effectLst/>
                <a:uLnTx/>
                <a:uFillTx/>
                <a:cs typeface="Arial" panose="020B0604020202020204" pitchFamily="34" charset="0"/>
                <a:hlinkClick r:id="rId3"/>
              </a:rPr>
              <a:t>https://www.cdc.gov/hai/data/portal/progress-report.html</a:t>
            </a:r>
            <a:r>
              <a:rPr kumimoji="0" lang="en-US" sz="1000" b="0" i="0" u="none" strike="noStrike" kern="1200" cap="none" spc="0" normalizeH="0" baseline="0" noProof="0" dirty="0">
                <a:ln>
                  <a:noFill/>
                </a:ln>
                <a:solidFill>
                  <a:prstClr val="black"/>
                </a:solidFill>
                <a:effectLst/>
                <a:uLnTx/>
                <a:uFillTx/>
                <a:cs typeface="Arial" panose="020B0604020202020204" pitchFamily="34" charset="0"/>
              </a:rPr>
              <a:t>. </a:t>
            </a:r>
            <a:endParaRPr kumimoji="0" lang="en-US" sz="1000" b="1" i="0" u="none" strike="sngStrike" kern="1200" cap="none" spc="0" normalizeH="0" baseline="0" noProof="0" dirty="0">
              <a:ln>
                <a:noFill/>
              </a:ln>
              <a:solidFill>
                <a:prstClr val="black"/>
              </a:solidFill>
              <a:effectLst/>
              <a:uLnTx/>
              <a:uFillTx/>
              <a:cs typeface="Arial" panose="020B0604020202020204" pitchFamily="34" charset="0"/>
            </a:endParaRPr>
          </a:p>
          <a:p>
            <a:pPr lvl="0">
              <a:defRPr/>
            </a:pPr>
            <a:r>
              <a:rPr kumimoji="0" lang="en-US" sz="1000" b="1" i="0" u="none" strike="noStrike" kern="1200" cap="none" spc="0" normalizeH="0" noProof="0" dirty="0">
                <a:ln>
                  <a:noFill/>
                </a:ln>
                <a:effectLst/>
                <a:uLnTx/>
                <a:uFillTx/>
                <a:cs typeface="Arial" panose="020B0604020202020204" pitchFamily="34" charset="0"/>
              </a:rPr>
              <a:t>Note: </a:t>
            </a:r>
            <a:r>
              <a:rPr kumimoji="0" lang="en-US" sz="1000" b="0" i="0" u="none" strike="noStrike" kern="1200" cap="none" spc="0" normalizeH="0" noProof="0" dirty="0">
                <a:ln>
                  <a:noFill/>
                </a:ln>
                <a:effectLst/>
                <a:uLnTx/>
                <a:uFillTx/>
                <a:cs typeface="Arial" panose="020B0604020202020204" pitchFamily="34" charset="0"/>
              </a:rPr>
              <a:t>SIRs below 1.0 are better. Error bars represent the 95% confidence interval. </a:t>
            </a:r>
            <a:r>
              <a:rPr lang="en-US" sz="1000" dirty="0">
                <a:cs typeface="Arial" panose="020B0604020202020204" pitchFamily="34" charset="0"/>
              </a:rPr>
              <a:t>This measure is not included in the summary analysis in slides 12-21.</a:t>
            </a:r>
            <a:endParaRPr kumimoji="0" lang="en-US" sz="1000" b="0" i="0" u="none" strike="noStrike" kern="1200" cap="none" spc="0" normalizeH="0" noProof="0" dirty="0">
              <a:ln>
                <a:noFill/>
              </a:ln>
              <a:effectLst/>
              <a:uLnTx/>
              <a:uFillTx/>
              <a:cs typeface="Arial" panose="020B0604020202020204" pitchFamily="34" charset="0"/>
            </a:endParaRPr>
          </a:p>
        </p:txBody>
      </p:sp>
      <p:sp>
        <p:nvSpPr>
          <p:cNvPr id="3" name="Title 2">
            <a:extLst>
              <a:ext uri="{FF2B5EF4-FFF2-40B4-BE49-F238E27FC236}">
                <a16:creationId xmlns:a16="http://schemas.microsoft.com/office/drawing/2014/main" id="{59FF88B8-CB81-4239-9221-26F150EECF53}"/>
              </a:ext>
            </a:extLst>
          </p:cNvPr>
          <p:cNvSpPr>
            <a:spLocks noGrp="1"/>
          </p:cNvSpPr>
          <p:nvPr>
            <p:ph type="title"/>
          </p:nvPr>
        </p:nvSpPr>
        <p:spPr>
          <a:xfrm>
            <a:off x="457200" y="0"/>
            <a:ext cx="7429500" cy="1143000"/>
          </a:xfrm>
        </p:spPr>
        <p:txBody>
          <a:bodyPr>
            <a:noAutofit/>
          </a:bodyPr>
          <a:lstStyle/>
          <a:p>
            <a:r>
              <a:rPr lang="en-US" dirty="0"/>
              <a:t>National SIR for central line-associated bloodstream infections seen in critical care units and wards (non-critical care units), 2015-2018</a:t>
            </a:r>
          </a:p>
        </p:txBody>
      </p:sp>
      <p:graphicFrame>
        <p:nvGraphicFramePr>
          <p:cNvPr id="6" name="Chart 5" descr="Bar chart showing standardized infection ratio&#10;Critical care units, 2015, 1, 2016, 0.93, 2017, 0.87, 2018, 0.77&#10;Wards, 2015, 0.99, 2016, 0.88, 2017, 0.79, 2018, 0.73">
            <a:extLst>
              <a:ext uri="{FF2B5EF4-FFF2-40B4-BE49-F238E27FC236}">
                <a16:creationId xmlns:a16="http://schemas.microsoft.com/office/drawing/2014/main" id="{8B9865D8-B99E-41FE-A34D-B63299DB8F83}"/>
              </a:ext>
            </a:extLst>
          </p:cNvPr>
          <p:cNvGraphicFramePr>
            <a:graphicFrameLocks/>
          </p:cNvGraphicFramePr>
          <p:nvPr>
            <p:extLst>
              <p:ext uri="{D42A27DB-BD31-4B8C-83A1-F6EECF244321}">
                <p14:modId xmlns:p14="http://schemas.microsoft.com/office/powerpoint/2010/main" val="2414958125"/>
              </p:ext>
            </p:extLst>
          </p:nvPr>
        </p:nvGraphicFramePr>
        <p:xfrm>
          <a:off x="457200" y="1463040"/>
          <a:ext cx="8229600" cy="4389120"/>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2">
            <a:extLst>
              <a:ext uri="{FF2B5EF4-FFF2-40B4-BE49-F238E27FC236}">
                <a16:creationId xmlns:a16="http://schemas.microsoft.com/office/drawing/2014/main" id="{4297EF50-7764-4B6F-80BC-C767DE2970B5}"/>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30</a:t>
            </a:fld>
            <a:endParaRPr lang="en-US" sz="1200" dirty="0"/>
          </a:p>
        </p:txBody>
      </p:sp>
    </p:spTree>
    <p:extLst>
      <p:ext uri="{BB962C8B-B14F-4D97-AF65-F5344CB8AC3E}">
        <p14:creationId xmlns:p14="http://schemas.microsoft.com/office/powerpoint/2010/main" val="516599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CC8E772-58F2-498B-B158-1044F689662E}"/>
              </a:ext>
            </a:extLst>
          </p:cNvPr>
          <p:cNvSpPr txBox="1"/>
          <p:nvPr/>
        </p:nvSpPr>
        <p:spPr>
          <a:xfrm>
            <a:off x="457200" y="5943600"/>
            <a:ext cx="82296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noProof="0" dirty="0">
                <a:ln>
                  <a:noFill/>
                </a:ln>
                <a:effectLst/>
                <a:uLnTx/>
                <a:uFillTx/>
                <a:cs typeface="Calibri" panose="020F0502020204030204" pitchFamily="34" charset="0"/>
              </a:rPr>
              <a:t>Source:</a:t>
            </a:r>
            <a:r>
              <a:rPr kumimoji="0" lang="en-US" sz="1000" b="0" i="0" u="none" strike="noStrike" kern="1200" cap="none" spc="0" normalizeH="0" noProof="0" dirty="0">
                <a:ln>
                  <a:noFill/>
                </a:ln>
                <a:effectLst/>
                <a:uLnTx/>
                <a:uFillTx/>
                <a:cs typeface="Calibri" panose="020F0502020204030204" pitchFamily="34" charset="0"/>
              </a:rPr>
              <a:t> Centers for Disease Control and Prevention, National Center for Emerging and Zoonotic Infectious Diseases, National and State Healthcare-Associated Infections Data Report, 2015-2018. </a:t>
            </a:r>
            <a:r>
              <a:rPr kumimoji="0" lang="en-US" sz="1000" b="0" i="0" u="none" strike="noStrike" kern="1200" cap="none" spc="0" normalizeH="0" baseline="0" noProof="0" dirty="0">
                <a:ln>
                  <a:noFill/>
                </a:ln>
                <a:solidFill>
                  <a:prstClr val="black"/>
                </a:solidFill>
                <a:effectLst/>
                <a:uLnTx/>
                <a:uFillTx/>
                <a:hlinkClick r:id="rId3"/>
              </a:rPr>
              <a:t>https://www.cdc.gov/hai/data/portal/progress-report.html</a:t>
            </a:r>
            <a:r>
              <a:rPr kumimoji="0" lang="en-US" sz="1000" b="0" i="0" u="none" strike="noStrike" kern="1200" cap="none" spc="0" normalizeH="0" baseline="0" noProof="0" dirty="0">
                <a:ln>
                  <a:noFill/>
                </a:ln>
                <a:solidFill>
                  <a:prstClr val="black"/>
                </a:solidFill>
                <a:effectLst/>
                <a:uLnTx/>
                <a:uFillTx/>
                <a:cs typeface="Calibri" panose="020F0502020204030204" pitchFamily="34" charset="0"/>
              </a:rPr>
              <a:t>.</a:t>
            </a:r>
            <a:r>
              <a:rPr kumimoji="0" lang="en-US" sz="1000" b="1" i="0" u="none" strike="sngStrike" kern="1200" cap="none" spc="0" normalizeH="0" baseline="0" noProof="0" dirty="0">
                <a:ln>
                  <a:noFill/>
                </a:ln>
                <a:solidFill>
                  <a:prstClr val="black"/>
                </a:solidFill>
                <a:effectLst/>
                <a:uLnTx/>
                <a:uFillTx/>
                <a:cs typeface="Arial" panose="020B0604020202020204" pitchFamily="34" charset="0"/>
              </a:rPr>
              <a:t> </a:t>
            </a:r>
          </a:p>
          <a:p>
            <a:pPr>
              <a:defRPr/>
            </a:pPr>
            <a:r>
              <a:rPr kumimoji="0" lang="en-US" sz="1000" b="1" i="0" u="none" strike="noStrike" kern="1200" cap="none" spc="0" normalizeH="0" baseline="0" noProof="0" dirty="0">
                <a:ln>
                  <a:noFill/>
                </a:ln>
                <a:effectLst/>
                <a:uLnTx/>
                <a:uFillTx/>
                <a:cs typeface="Arial" panose="020B0604020202020204" pitchFamily="34" charset="0"/>
              </a:rPr>
              <a:t>Note: </a:t>
            </a:r>
            <a:r>
              <a:rPr kumimoji="0" lang="en-US" sz="1000" b="0" i="0" u="none" strike="noStrike" kern="1200" cap="none" spc="0" normalizeH="0" baseline="0" noProof="0" dirty="0">
                <a:ln>
                  <a:noFill/>
                </a:ln>
                <a:effectLst/>
                <a:uLnTx/>
                <a:uFillTx/>
                <a:cs typeface="Arial" panose="020B0604020202020204" pitchFamily="34" charset="0"/>
              </a:rPr>
              <a:t>SIRs below 1.0 are better. </a:t>
            </a:r>
            <a:r>
              <a:rPr lang="en-US" sz="1000" dirty="0">
                <a:cs typeface="Arial" panose="020B0604020202020204" pitchFamily="34" charset="0"/>
              </a:rPr>
              <a:t>Vermont did not have data available for this measure in 2017 or 2018, reducing the overall number of State-equivalent jurisdictions in the analysis from 52 to 51 and lowering the count of Northeastern States in the analysis from 9 to 8. This measure is not included in the summary analysis in slides 12-21.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cs typeface="Calibri" panose="020F0502020204030204" pitchFamily="34" charset="0"/>
            </a:endParaRPr>
          </a:p>
        </p:txBody>
      </p:sp>
      <p:grpSp>
        <p:nvGrpSpPr>
          <p:cNvPr id="6" name="Group 5" descr="Stacked bar charts showing SIRs below 1.0, around 1.0, and above 1.0. Most states had SIRs around 1.0."/>
          <p:cNvGrpSpPr/>
          <p:nvPr/>
        </p:nvGrpSpPr>
        <p:grpSpPr>
          <a:xfrm>
            <a:off x="457200" y="1280160"/>
            <a:ext cx="8229600" cy="4572000"/>
            <a:chOff x="457200" y="1371600"/>
            <a:chExt cx="8229600" cy="4572000"/>
          </a:xfrm>
        </p:grpSpPr>
        <p:graphicFrame>
          <p:nvGraphicFramePr>
            <p:cNvPr id="15" name="Chart 14">
              <a:extLst>
                <a:ext uri="{FF2B5EF4-FFF2-40B4-BE49-F238E27FC236}">
                  <a16:creationId xmlns:a16="http://schemas.microsoft.com/office/drawing/2014/main" id="{467E5065-5EE8-4F44-9BBE-AB0C939FEB8E}"/>
                </a:ext>
              </a:extLst>
            </p:cNvPr>
            <p:cNvGraphicFramePr>
              <a:graphicFrameLocks/>
            </p:cNvGraphicFramePr>
            <p:nvPr/>
          </p:nvGraphicFramePr>
          <p:xfrm>
            <a:off x="457200" y="1371600"/>
            <a:ext cx="41148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39B394BA-2B76-4372-AF95-4ECD3BDB6B4D}"/>
                </a:ext>
              </a:extLst>
            </p:cNvPr>
            <p:cNvGraphicFramePr>
              <a:graphicFrameLocks/>
            </p:cNvGraphicFramePr>
            <p:nvPr/>
          </p:nvGraphicFramePr>
          <p:xfrm>
            <a:off x="457200" y="3657600"/>
            <a:ext cx="41148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a:extLst>
                <a:ext uri="{FF2B5EF4-FFF2-40B4-BE49-F238E27FC236}">
                  <a16:creationId xmlns:a16="http://schemas.microsoft.com/office/drawing/2014/main" id="{906BC652-8A32-4F94-AF81-DE35D234F627}"/>
                </a:ext>
              </a:extLst>
            </p:cNvPr>
            <p:cNvGraphicFramePr>
              <a:graphicFrameLocks/>
            </p:cNvGraphicFramePr>
            <p:nvPr/>
          </p:nvGraphicFramePr>
          <p:xfrm>
            <a:off x="4572000" y="3657600"/>
            <a:ext cx="4114800" cy="228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EC81CD9-C193-4A5F-A562-D76A57F83487}"/>
                </a:ext>
              </a:extLst>
            </p:cNvPr>
            <p:cNvGraphicFramePr>
              <a:graphicFrameLocks/>
            </p:cNvGraphicFramePr>
            <p:nvPr/>
          </p:nvGraphicFramePr>
          <p:xfrm>
            <a:off x="4572000" y="1371600"/>
            <a:ext cx="4114800" cy="2286000"/>
          </p:xfrm>
          <a:graphic>
            <a:graphicData uri="http://schemas.openxmlformats.org/drawingml/2006/chart">
              <c:chart xmlns:c="http://schemas.openxmlformats.org/drawingml/2006/chart" xmlns:r="http://schemas.openxmlformats.org/officeDocument/2006/relationships" r:id="rId7"/>
            </a:graphicData>
          </a:graphic>
        </p:graphicFrame>
      </p:grpSp>
      <p:sp>
        <p:nvSpPr>
          <p:cNvPr id="2" name="Title 1">
            <a:extLst>
              <a:ext uri="{FF2B5EF4-FFF2-40B4-BE49-F238E27FC236}">
                <a16:creationId xmlns:a16="http://schemas.microsoft.com/office/drawing/2014/main" id="{81ED4CA8-1168-49A8-A6C6-18F50D8ED828}"/>
              </a:ext>
            </a:extLst>
          </p:cNvPr>
          <p:cNvSpPr>
            <a:spLocks noGrp="1"/>
          </p:cNvSpPr>
          <p:nvPr>
            <p:ph type="title"/>
          </p:nvPr>
        </p:nvSpPr>
        <p:spPr/>
        <p:txBody>
          <a:bodyPr>
            <a:normAutofit fontScale="90000"/>
          </a:bodyPr>
          <a:lstStyle/>
          <a:p>
            <a:r>
              <a:rPr lang="en-US" dirty="0"/>
              <a:t>Regional variation in State-specific distributions of SIRs for central line-associated bloodstream infections seen in critical care units, 2015-2018</a:t>
            </a:r>
          </a:p>
        </p:txBody>
      </p:sp>
      <p:sp>
        <p:nvSpPr>
          <p:cNvPr id="9" name="Slide Number Placeholder 2">
            <a:extLst>
              <a:ext uri="{FF2B5EF4-FFF2-40B4-BE49-F238E27FC236}">
                <a16:creationId xmlns:a16="http://schemas.microsoft.com/office/drawing/2014/main" id="{DB914BA6-24DA-47AC-A2F3-47C0D06A62C0}"/>
              </a:ext>
            </a:extLst>
          </p:cNvPr>
          <p:cNvSpPr txBox="1">
            <a:spLocks/>
          </p:cNvSpPr>
          <p:nvPr/>
        </p:nvSpPr>
        <p:spPr>
          <a:xfrm>
            <a:off x="8324850" y="6568103"/>
            <a:ext cx="361950" cy="2898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31</a:t>
            </a:fld>
            <a:endParaRPr lang="en-US" sz="1200" dirty="0"/>
          </a:p>
        </p:txBody>
      </p:sp>
    </p:spTree>
    <p:extLst>
      <p:ext uri="{BB962C8B-B14F-4D97-AF65-F5344CB8AC3E}">
        <p14:creationId xmlns:p14="http://schemas.microsoft.com/office/powerpoint/2010/main" val="794112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CC8E772-58F2-498B-B158-1044F689662E}"/>
              </a:ext>
            </a:extLst>
          </p:cNvPr>
          <p:cNvSpPr txBox="1"/>
          <p:nvPr/>
        </p:nvSpPr>
        <p:spPr>
          <a:xfrm>
            <a:off x="457200" y="5760720"/>
            <a:ext cx="822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noProof="0" dirty="0">
                <a:ln>
                  <a:noFill/>
                </a:ln>
                <a:effectLst/>
                <a:uLnTx/>
                <a:uFillTx/>
                <a:cs typeface="Arial" panose="020B0604020202020204" pitchFamily="34" charset="0"/>
              </a:rPr>
              <a:t>Source:</a:t>
            </a:r>
            <a:r>
              <a:rPr kumimoji="0" lang="en-US" sz="1000" b="0" i="0" u="none" strike="noStrike" kern="1200" cap="none" spc="0" normalizeH="0" noProof="0" dirty="0">
                <a:ln>
                  <a:noFill/>
                </a:ln>
                <a:effectLst/>
                <a:uLnTx/>
                <a:uFillTx/>
                <a:cs typeface="Arial" panose="020B0604020202020204" pitchFamily="34" charset="0"/>
              </a:rPr>
              <a:t> Centers for Disease Control and Prevention, National Center for Emerging and Zoonotic Infectious Diseases, National and State Healthcare-Associated Infections Data Report, 2015-2018. </a:t>
            </a:r>
            <a:r>
              <a:rPr kumimoji="0" lang="en-US" sz="1000" b="0" i="0" u="none" strike="noStrike" kern="1200" cap="none" spc="0" normalizeH="0" baseline="0" noProof="0" dirty="0">
                <a:ln>
                  <a:noFill/>
                </a:ln>
                <a:solidFill>
                  <a:prstClr val="black"/>
                </a:solidFill>
                <a:effectLst/>
                <a:uLnTx/>
                <a:uFillTx/>
                <a:cs typeface="Arial" panose="020B0604020202020204" pitchFamily="34" charset="0"/>
                <a:hlinkClick r:id="rId3"/>
              </a:rPr>
              <a:t>https://www.cdc.gov/hai/data/portal/progress-report.html</a:t>
            </a:r>
            <a:r>
              <a:rPr kumimoji="0" lang="en-US" sz="1000" b="0" i="0" u="none" strike="noStrike" kern="1200" cap="none" spc="0" normalizeH="0" baseline="0" noProof="0" dirty="0">
                <a:ln>
                  <a:noFill/>
                </a:ln>
                <a:solidFill>
                  <a:prstClr val="black"/>
                </a:solidFill>
                <a:effectLst/>
                <a:uLnTx/>
                <a:uFillTx/>
                <a:cs typeface="Arial" panose="020B0604020202020204" pitchFamily="34" charset="0"/>
              </a:rPr>
              <a:t>. </a:t>
            </a:r>
            <a:endParaRPr kumimoji="0" lang="en-US" sz="1000" b="1" i="0" u="none" strike="sngStrike" kern="1200" cap="none" spc="0" normalizeH="0" baseline="0" noProof="0" dirty="0">
              <a:ln>
                <a:noFill/>
              </a:ln>
              <a:solidFill>
                <a:prstClr val="black"/>
              </a:solidFill>
              <a:effectLst/>
              <a:uLnTx/>
              <a:uFillTx/>
              <a:cs typeface="Arial" panose="020B0604020202020204" pitchFamily="34" charset="0"/>
            </a:endParaRPr>
          </a:p>
          <a:p>
            <a:pPr lvl="0">
              <a:defRPr/>
            </a:pPr>
            <a:r>
              <a:rPr kumimoji="0" lang="en-US" sz="1000" b="1" i="0" u="none" strike="noStrike" kern="1200" cap="none" spc="0" normalizeH="0" baseline="0" noProof="0" dirty="0">
                <a:ln>
                  <a:noFill/>
                </a:ln>
                <a:effectLst/>
                <a:uLnTx/>
                <a:uFillTx/>
                <a:cs typeface="Arial" panose="020B0604020202020204" pitchFamily="34" charset="0"/>
              </a:rPr>
              <a:t>Note: </a:t>
            </a:r>
            <a:r>
              <a:rPr kumimoji="0" lang="en-US" sz="1000" b="0" i="0" u="none" strike="noStrike" kern="1200" cap="none" spc="0" normalizeH="0" baseline="0" noProof="0" dirty="0">
                <a:ln>
                  <a:noFill/>
                </a:ln>
                <a:effectLst/>
                <a:uLnTx/>
                <a:uFillTx/>
                <a:cs typeface="Arial" panose="020B0604020202020204" pitchFamily="34" charset="0"/>
              </a:rPr>
              <a:t>SIRs below 1.0 are better. </a:t>
            </a:r>
            <a:r>
              <a:rPr lang="en-US" sz="1000" dirty="0">
                <a:cs typeface="Arial" panose="020B0604020202020204" pitchFamily="34" charset="0"/>
              </a:rPr>
              <a:t>Vermont did not have data available for this measure in 2017 or 2018, reducing the overall number of State-equivalent jurisdictions in the analysis from 52 to 51 for 2017 and 2018. This measure is not included in the summary analysis in slides 12-21.</a:t>
            </a:r>
            <a:endParaRPr kumimoji="0" lang="en-US" sz="1000" b="0" i="0" u="none" strike="noStrike" kern="1200" cap="none" spc="0" normalizeH="0" baseline="0" noProof="0" dirty="0">
              <a:ln>
                <a:noFill/>
              </a:ln>
              <a:effectLst/>
              <a:uLnTx/>
              <a:uFillTx/>
              <a:cs typeface="Arial" panose="020B0604020202020204" pitchFamily="34" charset="0"/>
            </a:endParaRPr>
          </a:p>
        </p:txBody>
      </p:sp>
      <p:sp>
        <p:nvSpPr>
          <p:cNvPr id="3" name="Title 2">
            <a:extLst>
              <a:ext uri="{FF2B5EF4-FFF2-40B4-BE49-F238E27FC236}">
                <a16:creationId xmlns:a16="http://schemas.microsoft.com/office/drawing/2014/main" id="{59FF88B8-CB81-4239-9221-26F150EECF53}"/>
              </a:ext>
            </a:extLst>
          </p:cNvPr>
          <p:cNvSpPr>
            <a:spLocks noGrp="1"/>
          </p:cNvSpPr>
          <p:nvPr>
            <p:ph type="title"/>
          </p:nvPr>
        </p:nvSpPr>
        <p:spPr/>
        <p:txBody>
          <a:bodyPr>
            <a:normAutofit fontScale="90000"/>
          </a:bodyPr>
          <a:lstStyle/>
          <a:p>
            <a:r>
              <a:rPr lang="en-US" sz="2000" dirty="0"/>
              <a:t>State-specific distributions of SIRs for central line-associated bloodstream infections seen in critical care units, 2015-2018</a:t>
            </a:r>
          </a:p>
        </p:txBody>
      </p:sp>
      <p:graphicFrame>
        <p:nvGraphicFramePr>
          <p:cNvPr id="5" name="Chart 4" descr="Stacked bar chart showing number of states with SIRs below 1.0, around 1.0, and above 1.0&#10;2015, below 1.0, 7, around 1.0, 37, above 1.0, 8&#10;2016, below 1.0, 21, around 1.0, 27, above 1.0, 4&#10;2017, below 1.0, 24, around 1.0, 26, above 1.0, 1&#10;2018, below 1.0, 34, around 1.0, 16, above 1.0, 1">
            <a:extLst>
              <a:ext uri="{FF2B5EF4-FFF2-40B4-BE49-F238E27FC236}">
                <a16:creationId xmlns:a16="http://schemas.microsoft.com/office/drawing/2014/main" id="{23B6F137-4B97-41B1-826A-311E803EB637}"/>
              </a:ext>
            </a:extLst>
          </p:cNvPr>
          <p:cNvGraphicFramePr>
            <a:graphicFrameLocks/>
          </p:cNvGraphicFramePr>
          <p:nvPr>
            <p:extLst>
              <p:ext uri="{D42A27DB-BD31-4B8C-83A1-F6EECF244321}">
                <p14:modId xmlns:p14="http://schemas.microsoft.com/office/powerpoint/2010/main" val="4116394657"/>
              </p:ext>
            </p:extLst>
          </p:nvPr>
        </p:nvGraphicFramePr>
        <p:xfrm>
          <a:off x="457200" y="1371600"/>
          <a:ext cx="8229600" cy="4480560"/>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2">
            <a:extLst>
              <a:ext uri="{FF2B5EF4-FFF2-40B4-BE49-F238E27FC236}">
                <a16:creationId xmlns:a16="http://schemas.microsoft.com/office/drawing/2014/main" id="{58E3FF0E-DB05-42AC-A0CD-3794367AEDA0}"/>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32</a:t>
            </a:fld>
            <a:endParaRPr lang="en-US" sz="1200" dirty="0"/>
          </a:p>
        </p:txBody>
      </p:sp>
    </p:spTree>
    <p:extLst>
      <p:ext uri="{BB962C8B-B14F-4D97-AF65-F5344CB8AC3E}">
        <p14:creationId xmlns:p14="http://schemas.microsoft.com/office/powerpoint/2010/main" val="1327920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CC8E772-58F2-498B-B158-1044F689662E}"/>
              </a:ext>
            </a:extLst>
          </p:cNvPr>
          <p:cNvSpPr txBox="1"/>
          <p:nvPr/>
        </p:nvSpPr>
        <p:spPr>
          <a:xfrm>
            <a:off x="457200" y="5943600"/>
            <a:ext cx="82296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noProof="0" dirty="0">
                <a:ln>
                  <a:noFill/>
                </a:ln>
                <a:effectLst/>
                <a:uLnTx/>
                <a:uFillTx/>
                <a:cs typeface="Arial" panose="020B0604020202020204" pitchFamily="34" charset="0"/>
              </a:rPr>
              <a:t>Source:</a:t>
            </a:r>
            <a:r>
              <a:rPr kumimoji="0" lang="en-US" sz="1000" b="0" i="0" u="none" strike="noStrike" kern="1200" cap="none" spc="0" normalizeH="0" noProof="0" dirty="0">
                <a:ln>
                  <a:noFill/>
                </a:ln>
                <a:effectLst/>
                <a:uLnTx/>
                <a:uFillTx/>
                <a:cs typeface="Arial" panose="020B0604020202020204" pitchFamily="34" charset="0"/>
              </a:rPr>
              <a:t> Centers for Disease Control and Prevention, National Center for Emerging and Zoonotic Infectious Diseases, National and State Healthcare-Associated Infections Data Report, 2015-2018</a:t>
            </a:r>
            <a:r>
              <a:rPr kumimoji="0" lang="en-US" sz="1000" b="0" i="0" u="none" strike="noStrike" kern="1200" cap="none" spc="0" normalizeH="0" baseline="0" noProof="0" dirty="0">
                <a:ln>
                  <a:noFill/>
                </a:ln>
                <a:solidFill>
                  <a:prstClr val="black"/>
                </a:solidFill>
                <a:effectLst/>
                <a:uLnTx/>
                <a:uFillTx/>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cs typeface="Arial" panose="020B0604020202020204" pitchFamily="34" charset="0"/>
                <a:hlinkClick r:id="rId3"/>
              </a:rPr>
              <a:t>https://www.cdc.gov/hai/data/portal/progress-report.html</a:t>
            </a:r>
            <a:r>
              <a:rPr kumimoji="0" lang="en-US" sz="1000" b="0" i="0" u="none" strike="noStrike" kern="1200" cap="none" spc="0" normalizeH="0" baseline="0" noProof="0" dirty="0">
                <a:ln>
                  <a:noFill/>
                </a:ln>
                <a:solidFill>
                  <a:prstClr val="black"/>
                </a:solidFill>
                <a:effectLst/>
                <a:uLnTx/>
                <a:uFillTx/>
                <a:cs typeface="Arial" panose="020B0604020202020204" pitchFamily="34" charset="0"/>
              </a:rPr>
              <a:t>. </a:t>
            </a:r>
            <a:endParaRPr kumimoji="0" lang="en-US" sz="1000" b="1" i="0" u="none" strike="sngStrike" kern="1200" cap="none" spc="0" normalizeH="0" baseline="0" noProof="0" dirty="0">
              <a:ln>
                <a:noFill/>
              </a:ln>
              <a:solidFill>
                <a:prstClr val="black"/>
              </a:solidFill>
              <a:effectLst/>
              <a:uLnTx/>
              <a:uFillTx/>
              <a:cs typeface="Arial" panose="020B0604020202020204" pitchFamily="34" charset="0"/>
            </a:endParaRPr>
          </a:p>
          <a:p>
            <a:pPr lvl="0">
              <a:defRPr/>
            </a:pPr>
            <a:r>
              <a:rPr kumimoji="0" lang="en-US" sz="1000" b="1" i="0" u="none" strike="noStrike" kern="1200" cap="none" spc="0" normalizeH="0" noProof="0" dirty="0">
                <a:ln>
                  <a:noFill/>
                </a:ln>
                <a:effectLst/>
                <a:uLnTx/>
                <a:uFillTx/>
                <a:cs typeface="Arial" panose="020B0604020202020204" pitchFamily="34" charset="0"/>
              </a:rPr>
              <a:t>Note: </a:t>
            </a:r>
            <a:r>
              <a:rPr kumimoji="0" lang="en-US" sz="1000" b="0" i="0" u="none" strike="noStrike" kern="1200" cap="none" spc="0" normalizeH="0" noProof="0" dirty="0">
                <a:ln>
                  <a:noFill/>
                </a:ln>
                <a:effectLst/>
                <a:uLnTx/>
                <a:uFillTx/>
                <a:cs typeface="Arial" panose="020B0604020202020204" pitchFamily="34" charset="0"/>
              </a:rPr>
              <a:t>SIRs below 1.0 are better. </a:t>
            </a:r>
            <a:r>
              <a:rPr lang="en-US" sz="1000" dirty="0">
                <a:cs typeface="Arial" panose="020B0604020202020204" pitchFamily="34" charset="0"/>
              </a:rPr>
              <a:t>This measure is not included in the summary analysis in slides 12-21.</a:t>
            </a:r>
            <a:endParaRPr kumimoji="0" lang="en-US" sz="1000" b="0" i="0" u="none" strike="noStrike" kern="1200" cap="none" spc="0" normalizeH="0" noProof="0" dirty="0">
              <a:ln>
                <a:noFill/>
              </a:ln>
              <a:effectLst/>
              <a:uLnTx/>
              <a:uFillTx/>
              <a:cs typeface="Arial" panose="020B0604020202020204" pitchFamily="34" charset="0"/>
            </a:endParaRPr>
          </a:p>
        </p:txBody>
      </p:sp>
      <p:sp>
        <p:nvSpPr>
          <p:cNvPr id="4" name="Title 3">
            <a:extLst>
              <a:ext uri="{FF2B5EF4-FFF2-40B4-BE49-F238E27FC236}">
                <a16:creationId xmlns:a16="http://schemas.microsoft.com/office/drawing/2014/main" id="{6F90C212-17F4-4962-9F1D-D3F333DD3760}"/>
              </a:ext>
            </a:extLst>
          </p:cNvPr>
          <p:cNvSpPr>
            <a:spLocks noGrp="1"/>
          </p:cNvSpPr>
          <p:nvPr>
            <p:ph type="title"/>
          </p:nvPr>
        </p:nvSpPr>
        <p:spPr/>
        <p:txBody>
          <a:bodyPr>
            <a:normAutofit fontScale="90000"/>
          </a:bodyPr>
          <a:lstStyle/>
          <a:p>
            <a:r>
              <a:rPr lang="en-US" dirty="0"/>
              <a:t>Regional variation in State-specific distributions of SIRs for central line-associated bloodstream infections seen on wards (non-critical care units), 2015-2018</a:t>
            </a:r>
          </a:p>
        </p:txBody>
      </p:sp>
      <p:grpSp>
        <p:nvGrpSpPr>
          <p:cNvPr id="2" name="Group 1" descr="Stacked bar charts showing SIRs below 1.0, around 1.0, and above 1.0. All regions improved from 2015 to 2018, with the number of states with SIRs below 1.0 increasing."/>
          <p:cNvGrpSpPr/>
          <p:nvPr/>
        </p:nvGrpSpPr>
        <p:grpSpPr>
          <a:xfrm>
            <a:off x="457200" y="1295400"/>
            <a:ext cx="8229600" cy="4572000"/>
            <a:chOff x="457200" y="1188720"/>
            <a:chExt cx="8229600" cy="4572000"/>
          </a:xfrm>
        </p:grpSpPr>
        <p:graphicFrame>
          <p:nvGraphicFramePr>
            <p:cNvPr id="15" name="Chart 14">
              <a:extLst>
                <a:ext uri="{FF2B5EF4-FFF2-40B4-BE49-F238E27FC236}">
                  <a16:creationId xmlns:a16="http://schemas.microsoft.com/office/drawing/2014/main" id="{467E5065-5EE8-4F44-9BBE-AB0C939FEB8E}"/>
                </a:ext>
              </a:extLst>
            </p:cNvPr>
            <p:cNvGraphicFramePr>
              <a:graphicFrameLocks/>
            </p:cNvGraphicFramePr>
            <p:nvPr/>
          </p:nvGraphicFramePr>
          <p:xfrm>
            <a:off x="457200" y="1188720"/>
            <a:ext cx="41148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39B394BA-2B76-4372-AF95-4ECD3BDB6B4D}"/>
                </a:ext>
              </a:extLst>
            </p:cNvPr>
            <p:cNvGraphicFramePr>
              <a:graphicFrameLocks/>
            </p:cNvGraphicFramePr>
            <p:nvPr/>
          </p:nvGraphicFramePr>
          <p:xfrm>
            <a:off x="457200" y="3474720"/>
            <a:ext cx="41148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a:extLst>
                <a:ext uri="{FF2B5EF4-FFF2-40B4-BE49-F238E27FC236}">
                  <a16:creationId xmlns:a16="http://schemas.microsoft.com/office/drawing/2014/main" id="{906BC652-8A32-4F94-AF81-DE35D234F627}"/>
                </a:ext>
              </a:extLst>
            </p:cNvPr>
            <p:cNvGraphicFramePr>
              <a:graphicFrameLocks/>
            </p:cNvGraphicFramePr>
            <p:nvPr/>
          </p:nvGraphicFramePr>
          <p:xfrm>
            <a:off x="4572000" y="3474720"/>
            <a:ext cx="4114800" cy="228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a:extLst>
                <a:ext uri="{FF2B5EF4-FFF2-40B4-BE49-F238E27FC236}">
                  <a16:creationId xmlns:a16="http://schemas.microsoft.com/office/drawing/2014/main" id="{4E3BB3A2-E0B0-45D4-B4B1-DBB4E58F721D}"/>
                </a:ext>
              </a:extLst>
            </p:cNvPr>
            <p:cNvGraphicFramePr>
              <a:graphicFrameLocks/>
            </p:cNvGraphicFramePr>
            <p:nvPr/>
          </p:nvGraphicFramePr>
          <p:xfrm>
            <a:off x="4572000" y="1188720"/>
            <a:ext cx="4114800" cy="2286000"/>
          </p:xfrm>
          <a:graphic>
            <a:graphicData uri="http://schemas.openxmlformats.org/drawingml/2006/chart">
              <c:chart xmlns:c="http://schemas.openxmlformats.org/drawingml/2006/chart" xmlns:r="http://schemas.openxmlformats.org/officeDocument/2006/relationships" r:id="rId7"/>
            </a:graphicData>
          </a:graphic>
        </p:graphicFrame>
      </p:grpSp>
      <p:sp>
        <p:nvSpPr>
          <p:cNvPr id="9" name="Slide Number Placeholder 2">
            <a:extLst>
              <a:ext uri="{FF2B5EF4-FFF2-40B4-BE49-F238E27FC236}">
                <a16:creationId xmlns:a16="http://schemas.microsoft.com/office/drawing/2014/main" id="{F37B2EC5-130C-4179-A66A-FD9606B01B6B}"/>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33</a:t>
            </a:fld>
            <a:endParaRPr lang="en-US" sz="1200" dirty="0"/>
          </a:p>
        </p:txBody>
      </p:sp>
    </p:spTree>
    <p:extLst>
      <p:ext uri="{BB962C8B-B14F-4D97-AF65-F5344CB8AC3E}">
        <p14:creationId xmlns:p14="http://schemas.microsoft.com/office/powerpoint/2010/main" val="3511321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CC8E772-58F2-498B-B158-1044F689662E}"/>
              </a:ext>
            </a:extLst>
          </p:cNvPr>
          <p:cNvSpPr txBox="1"/>
          <p:nvPr/>
        </p:nvSpPr>
        <p:spPr>
          <a:xfrm>
            <a:off x="526869" y="5997714"/>
            <a:ext cx="82296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noProof="0" dirty="0">
                <a:ln>
                  <a:noFill/>
                </a:ln>
                <a:effectLst/>
                <a:uLnTx/>
                <a:uFillTx/>
                <a:ea typeface="+mn-ea"/>
                <a:cs typeface="Calibri" panose="020F0502020204030204" pitchFamily="34" charset="0"/>
              </a:rPr>
              <a:t>Source:</a:t>
            </a:r>
            <a:r>
              <a:rPr kumimoji="0" lang="en-US" sz="1000" b="0" i="0" u="none" strike="noStrike" kern="1200" cap="none" spc="0" normalizeH="0" noProof="0" dirty="0">
                <a:ln>
                  <a:noFill/>
                </a:ln>
                <a:effectLst/>
                <a:uLnTx/>
                <a:uFillTx/>
                <a:ea typeface="+mn-ea"/>
                <a:cs typeface="Calibri" panose="020F0502020204030204" pitchFamily="34" charset="0"/>
              </a:rPr>
              <a:t> Centers for Disease Control and Prevention, National Center for Emerging and Zoonotic Infectious Diseases, National and State Healthcare-Associated Infections Data Report, 2015-2018. </a:t>
            </a:r>
            <a:r>
              <a:rPr kumimoji="0" lang="en-US" sz="1000" b="0" i="0" u="none" strike="noStrike" kern="1200" cap="none" spc="0" normalizeH="0" baseline="0" noProof="0" dirty="0">
                <a:ln>
                  <a:noFill/>
                </a:ln>
                <a:solidFill>
                  <a:prstClr val="black"/>
                </a:solidFill>
                <a:effectLst/>
                <a:uLnTx/>
                <a:uFillTx/>
                <a:ea typeface="+mn-ea"/>
                <a:cs typeface="+mn-cs"/>
                <a:hlinkClick r:id="rId3"/>
              </a:rPr>
              <a:t>https://www.cdc.gov/hai/data/portal/progress-report.html</a:t>
            </a:r>
            <a:r>
              <a:rPr kumimoji="0" lang="en-US" sz="1000" b="0" i="0" u="none" strike="noStrike" kern="1200" cap="none" spc="0" normalizeH="0" baseline="0" noProof="0" dirty="0">
                <a:ln>
                  <a:noFill/>
                </a:ln>
                <a:solidFill>
                  <a:prstClr val="black"/>
                </a:solidFill>
                <a:effectLst/>
                <a:uLnTx/>
                <a:uFillTx/>
                <a:ea typeface="+mn-ea"/>
                <a:cs typeface="Calibri" panose="020F0502020204030204" pitchFamily="34" charset="0"/>
              </a:rPr>
              <a:t>. </a:t>
            </a:r>
            <a:endParaRPr kumimoji="0" lang="en-US" sz="1000" b="1" i="0" u="none" strike="sngStrike" kern="1200" cap="none" spc="0" normalizeH="0" baseline="0" noProof="0" dirty="0">
              <a:ln>
                <a:noFill/>
              </a:ln>
              <a:solidFill>
                <a:prstClr val="black"/>
              </a:solidFill>
              <a:effectLst/>
              <a:uLnTx/>
              <a:uFillTx/>
              <a:ea typeface="+mn-ea"/>
              <a:cs typeface="Arial" panose="020B0604020202020204" pitchFamily="34" charset="0"/>
            </a:endParaRPr>
          </a:p>
          <a:p>
            <a:pPr lvl="0">
              <a:defRPr/>
            </a:pPr>
            <a:r>
              <a:rPr kumimoji="0" lang="en-US" sz="1000" b="1" i="0" u="none" strike="noStrike" kern="1200" cap="none" spc="0" normalizeH="0" noProof="0" dirty="0">
                <a:ln>
                  <a:noFill/>
                </a:ln>
                <a:effectLst/>
                <a:uLnTx/>
                <a:uFillTx/>
                <a:ea typeface="+mn-ea"/>
                <a:cs typeface="Arial" panose="020B0604020202020204" pitchFamily="34" charset="0"/>
              </a:rPr>
              <a:t>Note: </a:t>
            </a:r>
            <a:r>
              <a:rPr kumimoji="0" lang="en-US" sz="1000" b="0" i="0" u="none" strike="noStrike" kern="1200" cap="none" spc="0" normalizeH="0" noProof="0" dirty="0">
                <a:ln>
                  <a:noFill/>
                </a:ln>
                <a:effectLst/>
                <a:uLnTx/>
                <a:uFillTx/>
                <a:ea typeface="+mn-ea"/>
                <a:cs typeface="Arial" panose="020B0604020202020204" pitchFamily="34" charset="0"/>
              </a:rPr>
              <a:t>SIRs below 1.0 are better. </a:t>
            </a:r>
            <a:r>
              <a:rPr lang="en-US" sz="1000" dirty="0">
                <a:cs typeface="Arial" panose="020B0604020202020204" pitchFamily="34" charset="0"/>
              </a:rPr>
              <a:t>This measure is not included in the summary analysis in slides 12-21.</a:t>
            </a:r>
            <a:endParaRPr kumimoji="0" lang="en-US" sz="1000" b="0" i="0" u="none" strike="noStrike" kern="1200" cap="none" spc="0" normalizeH="0" noProof="0" dirty="0">
              <a:ln>
                <a:noFill/>
              </a:ln>
              <a:effectLst/>
              <a:uLnTx/>
              <a:uFillTx/>
              <a:ea typeface="+mn-ea"/>
              <a:cs typeface="Calibri" panose="020F0502020204030204" pitchFamily="34" charset="0"/>
            </a:endParaRPr>
          </a:p>
        </p:txBody>
      </p:sp>
      <p:graphicFrame>
        <p:nvGraphicFramePr>
          <p:cNvPr id="14" name="Chart 13" descr="Stacked bar chart showing number of states with SIRs below 1.0, around 1.0, and above 1.0&#10;2015, below 1.0, 15, around 1.0, 26, above 1.0, 11&#10;2016, below 1.0, 24, around 1.0, 27, above 1.0, 1&#10;2017, below 1.0, 35, around 1.0, 17, above 1.0, 0&#10;2018, below 1.0, 44, around 1.0, 7, above 1.0, 1">
            <a:extLst>
              <a:ext uri="{FF2B5EF4-FFF2-40B4-BE49-F238E27FC236}">
                <a16:creationId xmlns:a16="http://schemas.microsoft.com/office/drawing/2014/main" id="{B6DD5BFA-EFB1-4C01-84F0-D2BD13B39523}"/>
              </a:ext>
            </a:extLst>
          </p:cNvPr>
          <p:cNvGraphicFramePr>
            <a:graphicFrameLocks/>
          </p:cNvGraphicFramePr>
          <p:nvPr>
            <p:extLst>
              <p:ext uri="{D42A27DB-BD31-4B8C-83A1-F6EECF244321}">
                <p14:modId xmlns:p14="http://schemas.microsoft.com/office/powerpoint/2010/main" val="637584819"/>
              </p:ext>
            </p:extLst>
          </p:nvPr>
        </p:nvGraphicFramePr>
        <p:xfrm>
          <a:off x="457199" y="1463040"/>
          <a:ext cx="8229600" cy="448056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5AC950CF-9CE4-4FC1-91CA-C147F3FDF26E}"/>
              </a:ext>
            </a:extLst>
          </p:cNvPr>
          <p:cNvSpPr>
            <a:spLocks noGrp="1"/>
          </p:cNvSpPr>
          <p:nvPr>
            <p:ph type="title"/>
          </p:nvPr>
        </p:nvSpPr>
        <p:spPr/>
        <p:txBody>
          <a:bodyPr>
            <a:normAutofit fontScale="90000"/>
          </a:bodyPr>
          <a:lstStyle/>
          <a:p>
            <a:r>
              <a:rPr lang="en-US" dirty="0"/>
              <a:t>State-specific distribution of SIRs for central line-associated bloodstream infections seen on wards (non-critical care units), 2015-2018</a:t>
            </a:r>
          </a:p>
        </p:txBody>
      </p:sp>
      <p:sp>
        <p:nvSpPr>
          <p:cNvPr id="5" name="Slide Number Placeholder 2">
            <a:extLst>
              <a:ext uri="{FF2B5EF4-FFF2-40B4-BE49-F238E27FC236}">
                <a16:creationId xmlns:a16="http://schemas.microsoft.com/office/drawing/2014/main" id="{21503ACF-1728-494A-A9BB-40080DCBF79C}"/>
              </a:ext>
            </a:extLst>
          </p:cNvPr>
          <p:cNvSpPr txBox="1">
            <a:spLocks/>
          </p:cNvSpPr>
          <p:nvPr/>
        </p:nvSpPr>
        <p:spPr>
          <a:xfrm>
            <a:off x="6457949" y="6356350"/>
            <a:ext cx="22288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34</a:t>
            </a:fld>
            <a:endParaRPr lang="en-US" sz="1200" dirty="0"/>
          </a:p>
        </p:txBody>
      </p:sp>
    </p:spTree>
    <p:extLst>
      <p:ext uri="{BB962C8B-B14F-4D97-AF65-F5344CB8AC3E}">
        <p14:creationId xmlns:p14="http://schemas.microsoft.com/office/powerpoint/2010/main" val="2568489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CC8E772-58F2-498B-B158-1044F689662E}"/>
              </a:ext>
            </a:extLst>
          </p:cNvPr>
          <p:cNvSpPr txBox="1"/>
          <p:nvPr/>
        </p:nvSpPr>
        <p:spPr>
          <a:xfrm>
            <a:off x="457200" y="5852160"/>
            <a:ext cx="822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noProof="0" dirty="0">
                <a:ln>
                  <a:noFill/>
                </a:ln>
                <a:effectLst/>
                <a:uLnTx/>
                <a:uFillTx/>
                <a:ea typeface="+mn-ea"/>
                <a:cs typeface="Calibri" panose="020F0502020204030204" pitchFamily="34" charset="0"/>
              </a:rPr>
              <a:t>Source:</a:t>
            </a:r>
            <a:r>
              <a:rPr kumimoji="0" lang="en-US" sz="1000" b="0" i="0" u="none" strike="noStrike" kern="1200" cap="none" spc="0" normalizeH="0" noProof="0" dirty="0">
                <a:ln>
                  <a:noFill/>
                </a:ln>
                <a:effectLst/>
                <a:uLnTx/>
                <a:uFillTx/>
                <a:ea typeface="+mn-ea"/>
                <a:cs typeface="Calibri" panose="020F0502020204030204" pitchFamily="34" charset="0"/>
              </a:rPr>
              <a:t> Centers for Disease Control and Prevention, National Center for Emerging and Zoonotic Infectious Diseases, National and State Healthcare-Associated Infections Data Report, 2015-2018. </a:t>
            </a:r>
            <a:r>
              <a:rPr kumimoji="0" lang="en-US" sz="1000" b="0" i="0" u="none" strike="noStrike" kern="1200" cap="none" spc="0" normalizeH="0" baseline="0" noProof="0" dirty="0">
                <a:ln>
                  <a:noFill/>
                </a:ln>
                <a:solidFill>
                  <a:prstClr val="black"/>
                </a:solidFill>
                <a:effectLst/>
                <a:uLnTx/>
                <a:uFillTx/>
                <a:ea typeface="+mn-ea"/>
                <a:cs typeface="+mn-cs"/>
                <a:hlinkClick r:id="rId3"/>
              </a:rPr>
              <a:t>https://www.cdc.gov/hai/data/portal/progress-report.html</a:t>
            </a:r>
            <a:r>
              <a:rPr kumimoji="0" lang="en-US" sz="1000" b="0" i="0" u="none" strike="noStrike" kern="1200" cap="none" spc="0" normalizeH="0" baseline="0" noProof="0" dirty="0">
                <a:ln>
                  <a:noFill/>
                </a:ln>
                <a:solidFill>
                  <a:prstClr val="black"/>
                </a:solidFill>
                <a:effectLst/>
                <a:uLnTx/>
                <a:uFillTx/>
                <a:ea typeface="+mn-ea"/>
                <a:cs typeface="Calibri" panose="020F0502020204030204" pitchFamily="34" charset="0"/>
              </a:rPr>
              <a:t>. </a:t>
            </a:r>
            <a:endParaRPr kumimoji="0" lang="en-US" sz="1000" b="1" i="0" u="none" strike="sngStrike" kern="1200" cap="none" spc="0" normalizeH="0" baseline="0" noProof="0" dirty="0">
              <a:ln>
                <a:noFill/>
              </a:ln>
              <a:solidFill>
                <a:prstClr val="black"/>
              </a:solidFill>
              <a:effectLst/>
              <a:uLnTx/>
              <a:uFillTx/>
              <a:ea typeface="+mn-ea"/>
              <a:cs typeface="Arial" panose="020B0604020202020204" pitchFamily="34" charset="0"/>
            </a:endParaRPr>
          </a:p>
          <a:p>
            <a:pPr lvl="0">
              <a:defRPr/>
            </a:pPr>
            <a:r>
              <a:rPr kumimoji="0" lang="en-US" sz="1000" b="1" i="0" u="none" strike="noStrike" kern="1200" cap="none" spc="0" normalizeH="0" noProof="0" dirty="0">
                <a:ln>
                  <a:noFill/>
                </a:ln>
                <a:effectLst/>
                <a:uLnTx/>
                <a:uFillTx/>
                <a:ea typeface="+mn-ea"/>
                <a:cs typeface="Arial" panose="020B0604020202020204" pitchFamily="34" charset="0"/>
              </a:rPr>
              <a:t>Note: </a:t>
            </a:r>
            <a:r>
              <a:rPr kumimoji="0" lang="en-US" sz="1000" b="0" i="0" u="none" strike="noStrike" kern="1200" cap="none" spc="0" normalizeH="0" noProof="0" dirty="0">
                <a:ln>
                  <a:noFill/>
                </a:ln>
                <a:effectLst/>
                <a:uLnTx/>
                <a:uFillTx/>
                <a:ea typeface="+mn-ea"/>
                <a:cs typeface="Arial" panose="020B0604020202020204" pitchFamily="34" charset="0"/>
              </a:rPr>
              <a:t>SIRs below 1.0 are better. Error bars represent the 95% confidence interval. </a:t>
            </a:r>
            <a:r>
              <a:rPr lang="en-US" sz="1000" dirty="0">
                <a:cs typeface="Arial" panose="020B0604020202020204" pitchFamily="34" charset="0"/>
              </a:rPr>
              <a:t>This measure is not included in the summary analysis in slides 12-21.</a:t>
            </a:r>
            <a:endParaRPr kumimoji="0" lang="en-US" sz="1000" b="0" i="0" u="none" strike="noStrike" kern="1200" cap="none" spc="0" normalizeH="0" noProof="0" dirty="0">
              <a:ln>
                <a:noFill/>
              </a:ln>
              <a:effectLst/>
              <a:uLnTx/>
              <a:uFillTx/>
              <a:ea typeface="+mn-ea"/>
              <a:cs typeface="Calibri" panose="020F0502020204030204" pitchFamily="34" charset="0"/>
            </a:endParaRPr>
          </a:p>
        </p:txBody>
      </p:sp>
      <p:sp>
        <p:nvSpPr>
          <p:cNvPr id="3" name="Title 2">
            <a:extLst>
              <a:ext uri="{FF2B5EF4-FFF2-40B4-BE49-F238E27FC236}">
                <a16:creationId xmlns:a16="http://schemas.microsoft.com/office/drawing/2014/main" id="{59FF88B8-CB81-4239-9221-26F150EECF53}"/>
              </a:ext>
            </a:extLst>
          </p:cNvPr>
          <p:cNvSpPr>
            <a:spLocks noGrp="1"/>
          </p:cNvSpPr>
          <p:nvPr>
            <p:ph type="title"/>
          </p:nvPr>
        </p:nvSpPr>
        <p:spPr/>
        <p:txBody>
          <a:bodyPr>
            <a:normAutofit fontScale="90000"/>
          </a:bodyPr>
          <a:lstStyle/>
          <a:p>
            <a:r>
              <a:rPr lang="en-US" dirty="0"/>
              <a:t>National SIR for catheter-associated urinary tract infections seen in critical care units and wards (non-critical care units), 2015-2018</a:t>
            </a:r>
          </a:p>
        </p:txBody>
      </p:sp>
      <p:graphicFrame>
        <p:nvGraphicFramePr>
          <p:cNvPr id="6" name="Chart 5" descr="Bar chart showing standardized infection ratio&#10;Critical care units, 2015, 1, 2016, 0.93, 2017, 0.85, 2018, 0.76&#10;Wards, 2015, 0.98, 2016, 0.93, 2017, 0.91, 2018, 0.85">
            <a:extLst>
              <a:ext uri="{FF2B5EF4-FFF2-40B4-BE49-F238E27FC236}">
                <a16:creationId xmlns:a16="http://schemas.microsoft.com/office/drawing/2014/main" id="{10878FC8-3977-483E-BC8F-1EDAE2E1ECB6}"/>
              </a:ext>
            </a:extLst>
          </p:cNvPr>
          <p:cNvGraphicFramePr>
            <a:graphicFrameLocks/>
          </p:cNvGraphicFramePr>
          <p:nvPr>
            <p:extLst>
              <p:ext uri="{D42A27DB-BD31-4B8C-83A1-F6EECF244321}">
                <p14:modId xmlns:p14="http://schemas.microsoft.com/office/powerpoint/2010/main" val="1760032591"/>
              </p:ext>
            </p:extLst>
          </p:nvPr>
        </p:nvGraphicFramePr>
        <p:xfrm>
          <a:off x="457200" y="1463040"/>
          <a:ext cx="8229600" cy="4389120"/>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2">
            <a:extLst>
              <a:ext uri="{FF2B5EF4-FFF2-40B4-BE49-F238E27FC236}">
                <a16:creationId xmlns:a16="http://schemas.microsoft.com/office/drawing/2014/main" id="{76C3FD62-55B1-4217-A7F8-42C334B77C77}"/>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35</a:t>
            </a:fld>
            <a:endParaRPr lang="en-US" sz="1200" dirty="0"/>
          </a:p>
        </p:txBody>
      </p:sp>
    </p:spTree>
    <p:extLst>
      <p:ext uri="{BB962C8B-B14F-4D97-AF65-F5344CB8AC3E}">
        <p14:creationId xmlns:p14="http://schemas.microsoft.com/office/powerpoint/2010/main" val="540866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CC8E772-58F2-498B-B158-1044F689662E}"/>
              </a:ext>
            </a:extLst>
          </p:cNvPr>
          <p:cNvSpPr txBox="1"/>
          <p:nvPr/>
        </p:nvSpPr>
        <p:spPr>
          <a:xfrm>
            <a:off x="457200" y="5989320"/>
            <a:ext cx="82296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noProof="0" dirty="0">
                <a:ln>
                  <a:noFill/>
                </a:ln>
                <a:effectLst/>
                <a:uLnTx/>
                <a:uFillTx/>
                <a:ea typeface="+mn-ea"/>
                <a:cs typeface="Calibri" panose="020F0502020204030204" pitchFamily="34" charset="0"/>
              </a:rPr>
              <a:t>Source:</a:t>
            </a:r>
            <a:r>
              <a:rPr kumimoji="0" lang="en-US" sz="1000" b="0" i="0" u="none" strike="noStrike" kern="1200" cap="none" spc="0" normalizeH="0" noProof="0" dirty="0">
                <a:ln>
                  <a:noFill/>
                </a:ln>
                <a:effectLst/>
                <a:uLnTx/>
                <a:uFillTx/>
                <a:ea typeface="+mn-ea"/>
                <a:cs typeface="Calibri" panose="020F0502020204030204" pitchFamily="34" charset="0"/>
              </a:rPr>
              <a:t> Centers for Disease Control and Prevention, National Center for Emerging and Zoonotic Infectious Diseases, National and State Healthcare-Associated Infections Data Report, 2015-2018. </a:t>
            </a:r>
            <a:r>
              <a:rPr kumimoji="0" lang="en-US" sz="1000" b="0" i="0" u="none" strike="noStrike" kern="1200" cap="none" spc="0" normalizeH="0" baseline="0" noProof="0" dirty="0">
                <a:ln>
                  <a:noFill/>
                </a:ln>
                <a:solidFill>
                  <a:prstClr val="black"/>
                </a:solidFill>
                <a:effectLst/>
                <a:uLnTx/>
                <a:uFillTx/>
                <a:ea typeface="+mn-ea"/>
                <a:cs typeface="+mn-cs"/>
                <a:hlinkClick r:id="rId3"/>
              </a:rPr>
              <a:t>https://www.cdc.gov/hai/data/portal/progress-report.html</a:t>
            </a:r>
            <a:r>
              <a:rPr kumimoji="0" lang="en-US" sz="1000" b="0" i="0" u="none" strike="noStrike" kern="1200" cap="none" spc="0" normalizeH="0" baseline="0" noProof="0" dirty="0">
                <a:ln>
                  <a:noFill/>
                </a:ln>
                <a:solidFill>
                  <a:prstClr val="black"/>
                </a:solidFill>
                <a:effectLst/>
                <a:uLnTx/>
                <a:uFillTx/>
                <a:ea typeface="+mn-ea"/>
                <a:cs typeface="Calibri" panose="020F0502020204030204" pitchFamily="34" charset="0"/>
              </a:rPr>
              <a:t>. </a:t>
            </a:r>
            <a:endParaRPr kumimoji="0" lang="en-US" sz="1000" b="1" i="0" u="none" strike="sngStrike" kern="1200" cap="none" spc="0" normalizeH="0" baseline="0" noProof="0" dirty="0">
              <a:ln>
                <a:noFill/>
              </a:ln>
              <a:solidFill>
                <a:prstClr val="black"/>
              </a:solidFill>
              <a:effectLst/>
              <a:uLnTx/>
              <a:uFillTx/>
              <a:ea typeface="+mn-ea"/>
              <a:cs typeface="Arial" panose="020B0604020202020204" pitchFamily="34" charset="0"/>
            </a:endParaRP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Note: </a:t>
            </a:r>
            <a:r>
              <a:rPr kumimoji="0" lang="en-US" sz="1000" b="0" i="0" u="none" strike="noStrike" kern="1200" cap="none" spc="0" normalizeH="0" baseline="0" noProof="0" dirty="0">
                <a:ln>
                  <a:noFill/>
                </a:ln>
                <a:effectLst/>
                <a:uLnTx/>
                <a:uFillTx/>
                <a:ea typeface="+mn-ea"/>
                <a:cs typeface="Arial" panose="020B0604020202020204" pitchFamily="34" charset="0"/>
              </a:rPr>
              <a:t>SIRs below 1.0 are better. </a:t>
            </a:r>
            <a:r>
              <a:rPr lang="en-US" sz="1000" dirty="0">
                <a:cs typeface="Arial" panose="020B0604020202020204" pitchFamily="34" charset="0"/>
              </a:rPr>
              <a:t>The SIR for Vermont was not calculated for this measure in 2017 or 2018, reducing the overall number of State-equivalent jurisdictions in the analysis from 52 to 51 and lowering the count of Northeastern States in the analysis from 9 to 8. This measure is not included in the summary analysis in slides 12-21.</a:t>
            </a:r>
            <a:endParaRPr kumimoji="0" lang="en-US" sz="1000" b="0"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pSp>
        <p:nvGrpSpPr>
          <p:cNvPr id="6" name="Group 5" descr="Stacked bar charts showing SIRs below 1.0, around 1.0, and above 1.0. All regions improved from 2015 to 2018, with the number of states with SIRs below 1.0 increasing."/>
          <p:cNvGrpSpPr/>
          <p:nvPr/>
        </p:nvGrpSpPr>
        <p:grpSpPr>
          <a:xfrm>
            <a:off x="457200" y="1371600"/>
            <a:ext cx="8229600" cy="4577786"/>
            <a:chOff x="457200" y="1274374"/>
            <a:chExt cx="8229600" cy="4577786"/>
          </a:xfrm>
        </p:grpSpPr>
        <p:graphicFrame>
          <p:nvGraphicFramePr>
            <p:cNvPr id="15" name="Chart 14">
              <a:extLst>
                <a:ext uri="{FF2B5EF4-FFF2-40B4-BE49-F238E27FC236}">
                  <a16:creationId xmlns:a16="http://schemas.microsoft.com/office/drawing/2014/main" id="{467E5065-5EE8-4F44-9BBE-AB0C939FEB8E}"/>
                </a:ext>
              </a:extLst>
            </p:cNvPr>
            <p:cNvGraphicFramePr>
              <a:graphicFrameLocks/>
            </p:cNvGraphicFramePr>
            <p:nvPr/>
          </p:nvGraphicFramePr>
          <p:xfrm>
            <a:off x="457200" y="1274374"/>
            <a:ext cx="41148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D5B1B021-D10B-4B5C-9650-637A80ED99CB}"/>
                </a:ext>
              </a:extLst>
            </p:cNvPr>
            <p:cNvGraphicFramePr>
              <a:graphicFrameLocks/>
            </p:cNvGraphicFramePr>
            <p:nvPr/>
          </p:nvGraphicFramePr>
          <p:xfrm>
            <a:off x="4572000" y="1280160"/>
            <a:ext cx="41148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39B394BA-2B76-4372-AF95-4ECD3BDB6B4D}"/>
                </a:ext>
              </a:extLst>
            </p:cNvPr>
            <p:cNvGraphicFramePr>
              <a:graphicFrameLocks/>
            </p:cNvGraphicFramePr>
            <p:nvPr/>
          </p:nvGraphicFramePr>
          <p:xfrm>
            <a:off x="457200" y="3563267"/>
            <a:ext cx="4114800" cy="228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id="{906BC652-8A32-4F94-AF81-DE35D234F627}"/>
                </a:ext>
              </a:extLst>
            </p:cNvPr>
            <p:cNvGraphicFramePr>
              <a:graphicFrameLocks/>
            </p:cNvGraphicFramePr>
            <p:nvPr/>
          </p:nvGraphicFramePr>
          <p:xfrm>
            <a:off x="4572000" y="3566160"/>
            <a:ext cx="4114800" cy="2286000"/>
          </p:xfrm>
          <a:graphic>
            <a:graphicData uri="http://schemas.openxmlformats.org/drawingml/2006/chart">
              <c:chart xmlns:c="http://schemas.openxmlformats.org/drawingml/2006/chart" xmlns:r="http://schemas.openxmlformats.org/officeDocument/2006/relationships" r:id="rId7"/>
            </a:graphicData>
          </a:graphic>
        </p:graphicFrame>
      </p:grpSp>
      <p:sp>
        <p:nvSpPr>
          <p:cNvPr id="2" name="Title 1">
            <a:extLst>
              <a:ext uri="{FF2B5EF4-FFF2-40B4-BE49-F238E27FC236}">
                <a16:creationId xmlns:a16="http://schemas.microsoft.com/office/drawing/2014/main" id="{8C9A28DD-6A9E-43C4-8E14-18586C147A7C}"/>
              </a:ext>
            </a:extLst>
          </p:cNvPr>
          <p:cNvSpPr>
            <a:spLocks noGrp="1"/>
          </p:cNvSpPr>
          <p:nvPr>
            <p:ph type="title"/>
          </p:nvPr>
        </p:nvSpPr>
        <p:spPr/>
        <p:txBody>
          <a:bodyPr>
            <a:normAutofit fontScale="90000"/>
          </a:bodyPr>
          <a:lstStyle/>
          <a:p>
            <a:r>
              <a:rPr lang="en-US" dirty="0"/>
              <a:t>Regional variation in State-specific distributions of SIRs for catheter-associated urinary tract infections seen in critical care units, 2015-2018</a:t>
            </a:r>
          </a:p>
        </p:txBody>
      </p:sp>
      <p:sp>
        <p:nvSpPr>
          <p:cNvPr id="9" name="Slide Number Placeholder 2">
            <a:extLst>
              <a:ext uri="{FF2B5EF4-FFF2-40B4-BE49-F238E27FC236}">
                <a16:creationId xmlns:a16="http://schemas.microsoft.com/office/drawing/2014/main" id="{BA924C3F-428C-4A28-A591-E943B057BB2A}"/>
              </a:ext>
            </a:extLst>
          </p:cNvPr>
          <p:cNvSpPr txBox="1">
            <a:spLocks/>
          </p:cNvSpPr>
          <p:nvPr/>
        </p:nvSpPr>
        <p:spPr>
          <a:xfrm>
            <a:off x="8305800" y="6356350"/>
            <a:ext cx="381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36</a:t>
            </a:fld>
            <a:endParaRPr lang="en-US" sz="1200" dirty="0"/>
          </a:p>
        </p:txBody>
      </p:sp>
    </p:spTree>
    <p:extLst>
      <p:ext uri="{BB962C8B-B14F-4D97-AF65-F5344CB8AC3E}">
        <p14:creationId xmlns:p14="http://schemas.microsoft.com/office/powerpoint/2010/main" val="2062675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CC8E772-58F2-498B-B158-1044F689662E}"/>
              </a:ext>
            </a:extLst>
          </p:cNvPr>
          <p:cNvSpPr txBox="1"/>
          <p:nvPr/>
        </p:nvSpPr>
        <p:spPr>
          <a:xfrm>
            <a:off x="457200" y="5852160"/>
            <a:ext cx="822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noProof="0" dirty="0">
                <a:ln>
                  <a:noFill/>
                </a:ln>
                <a:effectLst/>
                <a:uLnTx/>
                <a:uFillTx/>
                <a:ea typeface="+mn-ea"/>
                <a:cs typeface="Calibri" panose="020F0502020204030204" pitchFamily="34" charset="0"/>
              </a:rPr>
              <a:t>Source:</a:t>
            </a:r>
            <a:r>
              <a:rPr kumimoji="0" lang="en-US" sz="1000" b="0" i="0" u="none" strike="noStrike" kern="1200" cap="none" spc="0" normalizeH="0" noProof="0" dirty="0">
                <a:ln>
                  <a:noFill/>
                </a:ln>
                <a:effectLst/>
                <a:uLnTx/>
                <a:uFillTx/>
                <a:ea typeface="+mn-ea"/>
                <a:cs typeface="Calibri" panose="020F0502020204030204" pitchFamily="34" charset="0"/>
              </a:rPr>
              <a:t> Centers for Disease Control and Prevention, National Center for Emerging and Zoonotic Infectious Diseases, National and State Healthcare-Associated Infections Data Report, 2015-2018. </a:t>
            </a:r>
            <a:r>
              <a:rPr kumimoji="0" lang="en-US" sz="1000" b="0" i="0" u="none" strike="noStrike" kern="1200" cap="none" spc="0" normalizeH="0" baseline="0" noProof="0" dirty="0">
                <a:ln>
                  <a:noFill/>
                </a:ln>
                <a:solidFill>
                  <a:prstClr val="black"/>
                </a:solidFill>
                <a:effectLst/>
                <a:uLnTx/>
                <a:uFillTx/>
                <a:ea typeface="+mn-ea"/>
                <a:cs typeface="+mn-cs"/>
                <a:hlinkClick r:id="rId3"/>
              </a:rPr>
              <a:t>https://www.cdc.gov/hai/data/portal/progress-report.html</a:t>
            </a:r>
            <a:r>
              <a:rPr kumimoji="0" lang="en-US" sz="1000" b="0" i="0" u="none" strike="noStrike" kern="1200" cap="none" spc="0" normalizeH="0" baseline="0" noProof="0" dirty="0">
                <a:ln>
                  <a:noFill/>
                </a:ln>
                <a:solidFill>
                  <a:prstClr val="black"/>
                </a:solidFill>
                <a:effectLst/>
                <a:uLnTx/>
                <a:uFillTx/>
                <a:ea typeface="+mn-ea"/>
                <a:cs typeface="Calibri" panose="020F0502020204030204" pitchFamily="34" charset="0"/>
              </a:rPr>
              <a:t>. </a:t>
            </a:r>
            <a:endParaRPr kumimoji="0" lang="en-US" sz="1000" b="1" i="0" u="none" strike="sngStrike" kern="1200" cap="none" spc="0" normalizeH="0" baseline="0" noProof="0" dirty="0">
              <a:ln>
                <a:noFill/>
              </a:ln>
              <a:solidFill>
                <a:prstClr val="black"/>
              </a:solidFill>
              <a:effectLst/>
              <a:uLnTx/>
              <a:uFillTx/>
              <a:ea typeface="+mn-ea"/>
              <a:cs typeface="Arial" panose="020B0604020202020204" pitchFamily="34" charset="0"/>
            </a:endParaRPr>
          </a:p>
          <a:p>
            <a:pPr defTabSz="933237">
              <a:defRPr/>
            </a:pPr>
            <a:r>
              <a:rPr kumimoji="0" lang="en-US" sz="1000" b="1" i="0" u="none" strike="noStrike" kern="1200" cap="none" spc="0" normalizeH="0" baseline="0" noProof="0" dirty="0">
                <a:ln>
                  <a:noFill/>
                </a:ln>
                <a:effectLst/>
                <a:uLnTx/>
                <a:uFillTx/>
                <a:ea typeface="+mn-ea"/>
                <a:cs typeface="Arial" panose="020B0604020202020204" pitchFamily="34" charset="0"/>
              </a:rPr>
              <a:t>Note: </a:t>
            </a:r>
            <a:r>
              <a:rPr kumimoji="0" lang="en-US" sz="1000" b="0" i="0" u="none" strike="noStrike" kern="1200" cap="none" spc="0" normalizeH="0" baseline="0" noProof="0" dirty="0">
                <a:ln>
                  <a:noFill/>
                </a:ln>
                <a:effectLst/>
                <a:uLnTx/>
                <a:uFillTx/>
                <a:ea typeface="+mn-ea"/>
                <a:cs typeface="Arial" panose="020B0604020202020204" pitchFamily="34" charset="0"/>
              </a:rPr>
              <a:t>SIRs below 1.0 are better. </a:t>
            </a:r>
            <a:r>
              <a:rPr lang="en-US" sz="1000" dirty="0">
                <a:cs typeface="Arial" panose="020B0604020202020204" pitchFamily="34" charset="0"/>
              </a:rPr>
              <a:t>Vermont did not have data available for this measure in 2017 or 2018, reducing the overall number of State-equivalent jurisdictions in the analysis from 52 to 51 for 2017 and 2018. This measure is not included in the summary analysis in slides 12-21.</a:t>
            </a:r>
            <a:endParaRPr kumimoji="0" lang="en-US" sz="1000" b="0"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aphicFrame>
        <p:nvGraphicFramePr>
          <p:cNvPr id="14" name="Chart 13" descr="Stacked bar chart showing number of states with SIRs below 1.0, around 1.0, and above 1.0&#10;2015, below 1.0, 8, around 1.0, 38, above 1.0, 6&#10;2016, below 1.0, 18, around 1.0, 26, above 1.0, 8&#10;2017, below 1.0, 26, around 1.0, 21, above 1.0, 4&#10;2018, below 1.0, 30, around 1.0, 21, above 1.0, 0">
            <a:extLst>
              <a:ext uri="{FF2B5EF4-FFF2-40B4-BE49-F238E27FC236}">
                <a16:creationId xmlns:a16="http://schemas.microsoft.com/office/drawing/2014/main" id="{B6DD5BFA-EFB1-4C01-84F0-D2BD13B39523}"/>
              </a:ext>
            </a:extLst>
          </p:cNvPr>
          <p:cNvGraphicFramePr>
            <a:graphicFrameLocks/>
          </p:cNvGraphicFramePr>
          <p:nvPr>
            <p:extLst>
              <p:ext uri="{D42A27DB-BD31-4B8C-83A1-F6EECF244321}">
                <p14:modId xmlns:p14="http://schemas.microsoft.com/office/powerpoint/2010/main" val="364176335"/>
              </p:ext>
            </p:extLst>
          </p:nvPr>
        </p:nvGraphicFramePr>
        <p:xfrm>
          <a:off x="457199" y="1371600"/>
          <a:ext cx="8229600" cy="448056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1D4DC886-E04E-49ED-B1D0-164DC9C0970A}"/>
              </a:ext>
            </a:extLst>
          </p:cNvPr>
          <p:cNvSpPr>
            <a:spLocks noGrp="1"/>
          </p:cNvSpPr>
          <p:nvPr>
            <p:ph type="title"/>
          </p:nvPr>
        </p:nvSpPr>
        <p:spPr/>
        <p:txBody>
          <a:bodyPr>
            <a:normAutofit fontScale="90000"/>
          </a:bodyPr>
          <a:lstStyle/>
          <a:p>
            <a:r>
              <a:rPr lang="en-US" dirty="0"/>
              <a:t>State-specific distributions of SIRs for catheter-associated urinary tract infections seen in critical care units, 2015-2018</a:t>
            </a:r>
          </a:p>
        </p:txBody>
      </p:sp>
      <p:sp>
        <p:nvSpPr>
          <p:cNvPr id="5" name="Slide Number Placeholder 2">
            <a:extLst>
              <a:ext uri="{FF2B5EF4-FFF2-40B4-BE49-F238E27FC236}">
                <a16:creationId xmlns:a16="http://schemas.microsoft.com/office/drawing/2014/main" id="{1EEFBD98-A1EB-41FB-A249-D881CD35E23D}"/>
              </a:ext>
            </a:extLst>
          </p:cNvPr>
          <p:cNvSpPr txBox="1">
            <a:spLocks/>
          </p:cNvSpPr>
          <p:nvPr/>
        </p:nvSpPr>
        <p:spPr>
          <a:xfrm>
            <a:off x="6476999" y="6480175"/>
            <a:ext cx="22097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37</a:t>
            </a:fld>
            <a:endParaRPr lang="en-US" sz="1200" dirty="0"/>
          </a:p>
        </p:txBody>
      </p:sp>
    </p:spTree>
    <p:extLst>
      <p:ext uri="{BB962C8B-B14F-4D97-AF65-F5344CB8AC3E}">
        <p14:creationId xmlns:p14="http://schemas.microsoft.com/office/powerpoint/2010/main" val="3377071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CC8E772-58F2-498B-B158-1044F689662E}"/>
              </a:ext>
            </a:extLst>
          </p:cNvPr>
          <p:cNvSpPr txBox="1"/>
          <p:nvPr/>
        </p:nvSpPr>
        <p:spPr>
          <a:xfrm>
            <a:off x="457200" y="6035040"/>
            <a:ext cx="82296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noProof="0" dirty="0">
                <a:ln>
                  <a:noFill/>
                </a:ln>
                <a:effectLst/>
                <a:uLnTx/>
                <a:uFillTx/>
                <a:ea typeface="+mn-ea"/>
                <a:cs typeface="Calibri" panose="020F0502020204030204" pitchFamily="34" charset="0"/>
              </a:rPr>
              <a:t>Source:</a:t>
            </a:r>
            <a:r>
              <a:rPr kumimoji="0" lang="en-US" sz="1000" b="0" i="0" u="none" strike="noStrike" kern="1200" cap="none" spc="0" normalizeH="0" noProof="0" dirty="0">
                <a:ln>
                  <a:noFill/>
                </a:ln>
                <a:effectLst/>
                <a:uLnTx/>
                <a:uFillTx/>
                <a:ea typeface="+mn-ea"/>
                <a:cs typeface="Calibri" panose="020F0502020204030204" pitchFamily="34" charset="0"/>
              </a:rPr>
              <a:t> Centers for Disease Control and Prevention, National Center for Emerging and Zoonotic Infectious Diseases, National and State Healthcare-Associated Infections Data Report, 2015-2018. </a:t>
            </a:r>
            <a:r>
              <a:rPr kumimoji="0" lang="en-US" sz="1000" b="0" i="0" u="none" strike="noStrike" kern="1200" cap="none" spc="0" normalizeH="0" baseline="0" noProof="0" dirty="0">
                <a:ln>
                  <a:noFill/>
                </a:ln>
                <a:solidFill>
                  <a:prstClr val="black"/>
                </a:solidFill>
                <a:effectLst/>
                <a:uLnTx/>
                <a:uFillTx/>
                <a:ea typeface="+mn-ea"/>
                <a:cs typeface="+mn-cs"/>
                <a:hlinkClick r:id="rId3"/>
              </a:rPr>
              <a:t>https://www.cdc.gov/hai/data/portal/progress-report.html</a:t>
            </a:r>
            <a:r>
              <a:rPr kumimoji="0" lang="en-US" sz="1000" b="0" i="0" u="none" strike="noStrike" kern="1200" cap="none" spc="0" normalizeH="0" baseline="0" noProof="0" dirty="0">
                <a:ln>
                  <a:noFill/>
                </a:ln>
                <a:solidFill>
                  <a:prstClr val="black"/>
                </a:solidFill>
                <a:effectLst/>
                <a:uLnTx/>
                <a:uFillTx/>
                <a:ea typeface="+mn-ea"/>
                <a:cs typeface="Calibri" panose="020F0502020204030204" pitchFamily="34" charset="0"/>
              </a:rPr>
              <a:t>. </a:t>
            </a:r>
            <a:endParaRPr kumimoji="0" lang="en-US" sz="1000" b="1" i="0" u="none" strike="sngStrike" kern="1200" cap="none" spc="0" normalizeH="0" baseline="0" noProof="0" dirty="0">
              <a:ln>
                <a:noFill/>
              </a:ln>
              <a:solidFill>
                <a:prstClr val="black"/>
              </a:solidFill>
              <a:effectLst/>
              <a:uLnTx/>
              <a:uFillTx/>
              <a:ea typeface="+mn-ea"/>
              <a:cs typeface="Arial" panose="020B0604020202020204" pitchFamily="34" charset="0"/>
            </a:endParaRPr>
          </a:p>
          <a:p>
            <a:pPr lvl="0">
              <a:defRPr/>
            </a:pPr>
            <a:r>
              <a:rPr kumimoji="0" lang="en-US" sz="1000" b="1" i="0" u="none" strike="noStrike" kern="1200" cap="none" spc="0" normalizeH="0" noProof="0" dirty="0">
                <a:ln>
                  <a:noFill/>
                </a:ln>
                <a:effectLst/>
                <a:uLnTx/>
                <a:uFillTx/>
                <a:ea typeface="+mn-ea"/>
                <a:cs typeface="Arial" panose="020B0604020202020204" pitchFamily="34" charset="0"/>
              </a:rPr>
              <a:t>Note: </a:t>
            </a:r>
            <a:r>
              <a:rPr kumimoji="0" lang="en-US" sz="1000" b="0" i="0" u="none" strike="noStrike" kern="1200" cap="none" spc="0" normalizeH="0" noProof="0" dirty="0">
                <a:ln>
                  <a:noFill/>
                </a:ln>
                <a:effectLst/>
                <a:uLnTx/>
                <a:uFillTx/>
                <a:ea typeface="+mn-ea"/>
                <a:cs typeface="Arial" panose="020B0604020202020204" pitchFamily="34" charset="0"/>
              </a:rPr>
              <a:t>SIRs below 1.0 are better. </a:t>
            </a:r>
            <a:r>
              <a:rPr lang="en-US" sz="1000" dirty="0">
                <a:cs typeface="Arial" panose="020B0604020202020204" pitchFamily="34" charset="0"/>
              </a:rPr>
              <a:t>This measure is not included in the summary analysis in slides 12-21.</a:t>
            </a:r>
            <a:endParaRPr kumimoji="0" lang="en-US" sz="1000" b="0" i="0" u="none" strike="noStrike" kern="1200" cap="none" spc="0" normalizeH="0" noProof="0" dirty="0">
              <a:ln>
                <a:noFill/>
              </a:ln>
              <a:effectLst/>
              <a:uLnTx/>
              <a:uFillTx/>
              <a:ea typeface="+mn-ea"/>
              <a:cs typeface="Calibri" panose="020F0502020204030204" pitchFamily="34" charset="0"/>
            </a:endParaRPr>
          </a:p>
        </p:txBody>
      </p:sp>
      <p:grpSp>
        <p:nvGrpSpPr>
          <p:cNvPr id="5" name="Group 4" descr="Stacked bar charts showing SIRs below 1.0, around 1.0, and above 1.0. All regions except the West improved from 2015 to 2018, with the number of states with SIRs below 1.0 increasing,"/>
          <p:cNvGrpSpPr/>
          <p:nvPr/>
        </p:nvGrpSpPr>
        <p:grpSpPr>
          <a:xfrm>
            <a:off x="457200" y="1371600"/>
            <a:ext cx="8229600" cy="4572000"/>
            <a:chOff x="457200" y="1280160"/>
            <a:chExt cx="8229600" cy="4572000"/>
          </a:xfrm>
        </p:grpSpPr>
        <p:graphicFrame>
          <p:nvGraphicFramePr>
            <p:cNvPr id="15" name="Chart 14">
              <a:extLst>
                <a:ext uri="{FF2B5EF4-FFF2-40B4-BE49-F238E27FC236}">
                  <a16:creationId xmlns:a16="http://schemas.microsoft.com/office/drawing/2014/main" id="{467E5065-5EE8-4F44-9BBE-AB0C939FEB8E}"/>
                </a:ext>
              </a:extLst>
            </p:cNvPr>
            <p:cNvGraphicFramePr>
              <a:graphicFrameLocks/>
            </p:cNvGraphicFramePr>
            <p:nvPr/>
          </p:nvGraphicFramePr>
          <p:xfrm>
            <a:off x="457200" y="1280160"/>
            <a:ext cx="41148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D5B1B021-D10B-4B5C-9650-637A80ED99CB}"/>
                </a:ext>
              </a:extLst>
            </p:cNvPr>
            <p:cNvGraphicFramePr>
              <a:graphicFrameLocks/>
            </p:cNvGraphicFramePr>
            <p:nvPr/>
          </p:nvGraphicFramePr>
          <p:xfrm>
            <a:off x="4572000" y="1280160"/>
            <a:ext cx="41148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39B394BA-2B76-4372-AF95-4ECD3BDB6B4D}"/>
                </a:ext>
              </a:extLst>
            </p:cNvPr>
            <p:cNvGraphicFramePr>
              <a:graphicFrameLocks/>
            </p:cNvGraphicFramePr>
            <p:nvPr/>
          </p:nvGraphicFramePr>
          <p:xfrm>
            <a:off x="457200" y="3566160"/>
            <a:ext cx="4114800" cy="228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id="{906BC652-8A32-4F94-AF81-DE35D234F627}"/>
                </a:ext>
              </a:extLst>
            </p:cNvPr>
            <p:cNvGraphicFramePr>
              <a:graphicFrameLocks/>
            </p:cNvGraphicFramePr>
            <p:nvPr/>
          </p:nvGraphicFramePr>
          <p:xfrm>
            <a:off x="4572000" y="3566160"/>
            <a:ext cx="4114800" cy="2286000"/>
          </p:xfrm>
          <a:graphic>
            <a:graphicData uri="http://schemas.openxmlformats.org/drawingml/2006/chart">
              <c:chart xmlns:c="http://schemas.openxmlformats.org/drawingml/2006/chart" xmlns:r="http://schemas.openxmlformats.org/officeDocument/2006/relationships" r:id="rId7"/>
            </a:graphicData>
          </a:graphic>
        </p:graphicFrame>
      </p:grpSp>
      <p:sp>
        <p:nvSpPr>
          <p:cNvPr id="2" name="Title 1">
            <a:extLst>
              <a:ext uri="{FF2B5EF4-FFF2-40B4-BE49-F238E27FC236}">
                <a16:creationId xmlns:a16="http://schemas.microsoft.com/office/drawing/2014/main" id="{C2868C0D-8B5C-4023-9F61-9D02CF65790D}"/>
              </a:ext>
            </a:extLst>
          </p:cNvPr>
          <p:cNvSpPr>
            <a:spLocks noGrp="1"/>
          </p:cNvSpPr>
          <p:nvPr>
            <p:ph type="title"/>
          </p:nvPr>
        </p:nvSpPr>
        <p:spPr/>
        <p:txBody>
          <a:bodyPr>
            <a:normAutofit fontScale="90000"/>
          </a:bodyPr>
          <a:lstStyle/>
          <a:p>
            <a:r>
              <a:rPr lang="en-US" dirty="0"/>
              <a:t>Regional variation in State-specific distributions of SIRs for catheter-associated urinary tract infections seen on wards (non-critical care units), 2015-2018</a:t>
            </a:r>
          </a:p>
        </p:txBody>
      </p:sp>
      <p:sp>
        <p:nvSpPr>
          <p:cNvPr id="9" name="Slide Number Placeholder 2">
            <a:extLst>
              <a:ext uri="{FF2B5EF4-FFF2-40B4-BE49-F238E27FC236}">
                <a16:creationId xmlns:a16="http://schemas.microsoft.com/office/drawing/2014/main" id="{F3E095EA-F49B-4B66-8B75-7836C746CC6E}"/>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38</a:t>
            </a:fld>
            <a:endParaRPr lang="en-US" sz="1200" dirty="0"/>
          </a:p>
        </p:txBody>
      </p:sp>
    </p:spTree>
    <p:extLst>
      <p:ext uri="{BB962C8B-B14F-4D97-AF65-F5344CB8AC3E}">
        <p14:creationId xmlns:p14="http://schemas.microsoft.com/office/powerpoint/2010/main" val="3962476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CC8E772-58F2-498B-B158-1044F689662E}"/>
              </a:ext>
            </a:extLst>
          </p:cNvPr>
          <p:cNvSpPr txBox="1"/>
          <p:nvPr/>
        </p:nvSpPr>
        <p:spPr>
          <a:xfrm>
            <a:off x="457200" y="5852160"/>
            <a:ext cx="82296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noProof="0" dirty="0">
                <a:ln>
                  <a:noFill/>
                </a:ln>
                <a:effectLst/>
                <a:uLnTx/>
                <a:uFillTx/>
                <a:ea typeface="+mn-ea"/>
                <a:cs typeface="Calibri" panose="020F0502020204030204" pitchFamily="34" charset="0"/>
              </a:rPr>
              <a:t>Source:</a:t>
            </a:r>
            <a:r>
              <a:rPr kumimoji="0" lang="en-US" sz="1000" b="0" i="0" u="none" strike="noStrike" kern="1200" cap="none" spc="0" normalizeH="0" noProof="0" dirty="0">
                <a:ln>
                  <a:noFill/>
                </a:ln>
                <a:effectLst/>
                <a:uLnTx/>
                <a:uFillTx/>
                <a:ea typeface="+mn-ea"/>
                <a:cs typeface="Calibri" panose="020F0502020204030204" pitchFamily="34" charset="0"/>
              </a:rPr>
              <a:t> Centers for Disease Control and Prevention, National Center for Emerging and Zoonotic Infectious Diseases, National and State Healthcare-Associated Infections Data Report, 2015-2018. </a:t>
            </a:r>
            <a:r>
              <a:rPr kumimoji="0" lang="en-US" sz="1000" b="0" i="0" u="none" strike="noStrike" kern="1200" cap="none" spc="0" normalizeH="0" baseline="0" noProof="0" dirty="0">
                <a:ln>
                  <a:noFill/>
                </a:ln>
                <a:solidFill>
                  <a:prstClr val="black"/>
                </a:solidFill>
                <a:effectLst/>
                <a:uLnTx/>
                <a:uFillTx/>
                <a:ea typeface="+mn-ea"/>
                <a:cs typeface="+mn-cs"/>
                <a:hlinkClick r:id="rId3"/>
              </a:rPr>
              <a:t>https://www.cdc.gov/hai/data/portal/progress-report.html</a:t>
            </a:r>
            <a:r>
              <a:rPr kumimoji="0" lang="en-US" sz="1000" b="0" i="0" u="none" strike="noStrike" kern="1200" cap="none" spc="0" normalizeH="0" baseline="0" noProof="0" dirty="0">
                <a:ln>
                  <a:noFill/>
                </a:ln>
                <a:solidFill>
                  <a:prstClr val="black"/>
                </a:solidFill>
                <a:effectLst/>
                <a:uLnTx/>
                <a:uFillTx/>
                <a:ea typeface="+mn-ea"/>
                <a:cs typeface="Calibri" panose="020F0502020204030204" pitchFamily="34" charset="0"/>
              </a:rPr>
              <a:t>. </a:t>
            </a:r>
            <a:endParaRPr kumimoji="0" lang="en-US" sz="1000" b="1" i="0" u="none" strike="sngStrike" kern="1200" cap="none" spc="0" normalizeH="0" baseline="0" noProof="0" dirty="0">
              <a:ln>
                <a:noFill/>
              </a:ln>
              <a:solidFill>
                <a:prstClr val="black"/>
              </a:solidFill>
              <a:effectLst/>
              <a:uLnTx/>
              <a:uFillTx/>
              <a:ea typeface="+mn-ea"/>
              <a:cs typeface="Arial" panose="020B0604020202020204" pitchFamily="34" charset="0"/>
            </a:endParaRPr>
          </a:p>
          <a:p>
            <a:pPr lvl="0">
              <a:defRPr/>
            </a:pPr>
            <a:r>
              <a:rPr kumimoji="0" lang="en-US" sz="1000" b="1" i="0" u="none" strike="noStrike" kern="1200" cap="none" spc="0" normalizeH="0" noProof="0" dirty="0">
                <a:ln>
                  <a:noFill/>
                </a:ln>
                <a:effectLst/>
                <a:uLnTx/>
                <a:uFillTx/>
                <a:ea typeface="+mn-ea"/>
                <a:cs typeface="Arial" panose="020B0604020202020204" pitchFamily="34" charset="0"/>
              </a:rPr>
              <a:t>Note: </a:t>
            </a:r>
            <a:r>
              <a:rPr kumimoji="0" lang="en-US" sz="1000" b="0" i="0" u="none" strike="noStrike" kern="1200" cap="none" spc="0" normalizeH="0" noProof="0" dirty="0">
                <a:ln>
                  <a:noFill/>
                </a:ln>
                <a:effectLst/>
                <a:uLnTx/>
                <a:uFillTx/>
                <a:ea typeface="+mn-ea"/>
                <a:cs typeface="Arial" panose="020B0604020202020204" pitchFamily="34" charset="0"/>
              </a:rPr>
              <a:t>SIRs below 1.0 are better. </a:t>
            </a:r>
            <a:r>
              <a:rPr lang="en-US" sz="1000" dirty="0">
                <a:cs typeface="Arial" panose="020B0604020202020204" pitchFamily="34" charset="0"/>
              </a:rPr>
              <a:t>This measure is not included in the summary analysis in slides 12-21.</a:t>
            </a:r>
            <a:endParaRPr kumimoji="0" lang="en-US" sz="1000" b="0" i="0" u="none" strike="noStrike" kern="1200" cap="none" spc="0" normalizeH="0" noProof="0" dirty="0">
              <a:ln>
                <a:noFill/>
              </a:ln>
              <a:effectLst/>
              <a:uLnTx/>
              <a:uFillTx/>
              <a:ea typeface="+mn-ea"/>
              <a:cs typeface="Calibri" panose="020F0502020204030204" pitchFamily="34" charset="0"/>
            </a:endParaRPr>
          </a:p>
        </p:txBody>
      </p:sp>
      <p:graphicFrame>
        <p:nvGraphicFramePr>
          <p:cNvPr id="14" name="Chart 13" descr="Stacked bar chart showing number of states with SIRs below 1.0, around 1.0, and above 1.0&#10;2015, below 1.0, 15, around 1.0, 28, above 1.0, 9&#10;2016, below 1.0, 20, around 1.0, 27, above 1.0, 5&#10;2017, below 1.0, 18, around 1.0, 29, above 1.0, 5&#10;2018, below 1.0, 25, around 1.0, 26, above 1.0, 1">
            <a:extLst>
              <a:ext uri="{FF2B5EF4-FFF2-40B4-BE49-F238E27FC236}">
                <a16:creationId xmlns:a16="http://schemas.microsoft.com/office/drawing/2014/main" id="{B6DD5BFA-EFB1-4C01-84F0-D2BD13B39523}"/>
              </a:ext>
            </a:extLst>
          </p:cNvPr>
          <p:cNvGraphicFramePr>
            <a:graphicFrameLocks/>
          </p:cNvGraphicFramePr>
          <p:nvPr>
            <p:extLst>
              <p:ext uri="{D42A27DB-BD31-4B8C-83A1-F6EECF244321}">
                <p14:modId xmlns:p14="http://schemas.microsoft.com/office/powerpoint/2010/main" val="2605064148"/>
              </p:ext>
            </p:extLst>
          </p:nvPr>
        </p:nvGraphicFramePr>
        <p:xfrm>
          <a:off x="457200" y="1440628"/>
          <a:ext cx="8229600" cy="438912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3D4DC8B3-B6DE-4A52-98FA-26143975B126}"/>
              </a:ext>
            </a:extLst>
          </p:cNvPr>
          <p:cNvSpPr>
            <a:spLocks noGrp="1"/>
          </p:cNvSpPr>
          <p:nvPr>
            <p:ph type="title"/>
          </p:nvPr>
        </p:nvSpPr>
        <p:spPr/>
        <p:txBody>
          <a:bodyPr>
            <a:normAutofit fontScale="90000"/>
          </a:bodyPr>
          <a:lstStyle/>
          <a:p>
            <a:r>
              <a:rPr lang="en-US" dirty="0"/>
              <a:t>State-specific distributions of SIRs for catheter-associated urinary tract infections seen on wards (non-critical care units), 2015-2018</a:t>
            </a:r>
          </a:p>
        </p:txBody>
      </p:sp>
      <p:sp>
        <p:nvSpPr>
          <p:cNvPr id="5" name="Slide Number Placeholder 2">
            <a:extLst>
              <a:ext uri="{FF2B5EF4-FFF2-40B4-BE49-F238E27FC236}">
                <a16:creationId xmlns:a16="http://schemas.microsoft.com/office/drawing/2014/main" id="{E67070BC-3AF3-40F1-8B68-EDF52DBFA6E0}"/>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39</a:t>
            </a:fld>
            <a:endParaRPr lang="en-US" sz="1200" dirty="0"/>
          </a:p>
        </p:txBody>
      </p:sp>
    </p:spTree>
    <p:extLst>
      <p:ext uri="{BB962C8B-B14F-4D97-AF65-F5344CB8AC3E}">
        <p14:creationId xmlns:p14="http://schemas.microsoft.com/office/powerpoint/2010/main" val="1609662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F078-FC05-4CF7-84C1-A1ED48EEC38D}"/>
              </a:ext>
            </a:extLst>
          </p:cNvPr>
          <p:cNvSpPr>
            <a:spLocks noGrp="1"/>
          </p:cNvSpPr>
          <p:nvPr>
            <p:ph type="title"/>
          </p:nvPr>
        </p:nvSpPr>
        <p:spPr/>
        <p:txBody>
          <a:bodyPr>
            <a:normAutofit fontScale="90000"/>
          </a:bodyPr>
          <a:lstStyle/>
          <a:p>
            <a:r>
              <a:rPr lang="en-US" dirty="0"/>
              <a:t>National Healthcare Quality and Disparities Report (cont’d.)</a:t>
            </a:r>
          </a:p>
        </p:txBody>
      </p:sp>
      <p:sp>
        <p:nvSpPr>
          <p:cNvPr id="3" name="Content Placeholder 2">
            <a:extLst>
              <a:ext uri="{FF2B5EF4-FFF2-40B4-BE49-F238E27FC236}">
                <a16:creationId xmlns:a16="http://schemas.microsoft.com/office/drawing/2014/main" id="{B69DD961-02B2-4D6A-9A28-ECB7E14DFCDC}"/>
              </a:ext>
            </a:extLst>
          </p:cNvPr>
          <p:cNvSpPr>
            <a:spLocks noGrp="1"/>
          </p:cNvSpPr>
          <p:nvPr>
            <p:ph idx="1"/>
          </p:nvPr>
        </p:nvSpPr>
        <p:spPr/>
        <p:txBody>
          <a:bodyPr/>
          <a:lstStyle/>
          <a:p>
            <a:pPr>
              <a:lnSpc>
                <a:spcPct val="90000"/>
              </a:lnSpc>
              <a:spcBef>
                <a:spcPts val="0"/>
              </a:spcBef>
            </a:pPr>
            <a:r>
              <a:rPr lang="en-US" dirty="0"/>
              <a:t>Based on more than 250 measures focused on healthcare quality and disparities, covering a broad array of healthcare services and settings</a:t>
            </a:r>
          </a:p>
          <a:p>
            <a:pPr>
              <a:lnSpc>
                <a:spcPct val="90000"/>
              </a:lnSpc>
            </a:pPr>
            <a:r>
              <a:rPr lang="en-US" dirty="0"/>
              <a:t>Includes data that generally cover 2000-2018</a:t>
            </a:r>
          </a:p>
          <a:p>
            <a:pPr>
              <a:lnSpc>
                <a:spcPct val="90000"/>
              </a:lnSpc>
            </a:pPr>
            <a:r>
              <a:rPr lang="en-US" dirty="0"/>
              <a:t>Produced with the help of a Federal Interagency Work Group led by the Agency for Healthcare Research and Quality and submitted on behalf of the Secretary of the U.S. Department of Health and Human Services</a:t>
            </a:r>
          </a:p>
        </p:txBody>
      </p:sp>
      <p:sp>
        <p:nvSpPr>
          <p:cNvPr id="4" name="Slide Number Placeholder 3">
            <a:extLst>
              <a:ext uri="{FF2B5EF4-FFF2-40B4-BE49-F238E27FC236}">
                <a16:creationId xmlns:a16="http://schemas.microsoft.com/office/drawing/2014/main" id="{5FAA488B-DD62-4801-AE0C-B2E6BAF51917}"/>
              </a:ext>
            </a:extLst>
          </p:cNvPr>
          <p:cNvSpPr>
            <a:spLocks noGrp="1"/>
          </p:cNvSpPr>
          <p:nvPr>
            <p:ph type="sldNum" sz="quarter" idx="10"/>
          </p:nvPr>
        </p:nvSpPr>
        <p:spPr/>
        <p:txBody>
          <a:bodyPr/>
          <a:lstStyle/>
          <a:p>
            <a:fld id="{85F5B7A5-34A7-4AB0-A34F-A4DF2002FA98}" type="slidenum">
              <a:rPr lang="en-US" smtClean="0"/>
              <a:t>4</a:t>
            </a:fld>
            <a:endParaRPr lang="en-US" dirty="0"/>
          </a:p>
        </p:txBody>
      </p:sp>
    </p:spTree>
    <p:extLst>
      <p:ext uri="{BB962C8B-B14F-4D97-AF65-F5344CB8AC3E}">
        <p14:creationId xmlns:p14="http://schemas.microsoft.com/office/powerpoint/2010/main" val="384188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CC8E772-58F2-498B-B158-1044F689662E}"/>
              </a:ext>
            </a:extLst>
          </p:cNvPr>
          <p:cNvSpPr txBox="1"/>
          <p:nvPr/>
        </p:nvSpPr>
        <p:spPr>
          <a:xfrm>
            <a:off x="457200" y="5760720"/>
            <a:ext cx="822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noProof="0" dirty="0">
                <a:ln>
                  <a:noFill/>
                </a:ln>
                <a:effectLst/>
                <a:uLnTx/>
                <a:uFillTx/>
                <a:ea typeface="+mn-ea"/>
                <a:cs typeface="Calibri" panose="020F0502020204030204" pitchFamily="34" charset="0"/>
              </a:rPr>
              <a:t>Source:</a:t>
            </a:r>
            <a:r>
              <a:rPr kumimoji="0" lang="en-US" sz="1000" b="0" i="0" u="none" strike="noStrike" kern="1200" cap="none" spc="0" normalizeH="0" noProof="0" dirty="0">
                <a:ln>
                  <a:noFill/>
                </a:ln>
                <a:effectLst/>
                <a:uLnTx/>
                <a:uFillTx/>
                <a:ea typeface="+mn-ea"/>
                <a:cs typeface="Calibri" panose="020F0502020204030204" pitchFamily="34" charset="0"/>
              </a:rPr>
              <a:t> Centers for Disease Control and Prevention, National Center for Emerging and Zoonotic Infectious Diseases, National and State Healthcare-Associated Infections Data Report, 2015-2018. </a:t>
            </a:r>
            <a:r>
              <a:rPr kumimoji="0" lang="en-US" sz="1000" b="0" i="0" u="none" strike="noStrike" kern="1200" cap="none" spc="0" normalizeH="0" baseline="0" noProof="0" dirty="0">
                <a:ln>
                  <a:noFill/>
                </a:ln>
                <a:solidFill>
                  <a:prstClr val="black"/>
                </a:solidFill>
                <a:effectLst/>
                <a:uLnTx/>
                <a:uFillTx/>
                <a:ea typeface="+mn-ea"/>
                <a:cs typeface="+mn-cs"/>
                <a:hlinkClick r:id="rId3"/>
              </a:rPr>
              <a:t>https://www.cdc.gov/hai/data/portal/progress-report.html</a:t>
            </a:r>
            <a:r>
              <a:rPr kumimoji="0" lang="en-US" sz="1000" b="0" i="0" u="none" strike="noStrike" kern="1200" cap="none" spc="0" normalizeH="0" baseline="0" noProof="0" dirty="0">
                <a:ln>
                  <a:noFill/>
                </a:ln>
                <a:solidFill>
                  <a:prstClr val="black"/>
                </a:solidFill>
                <a:effectLst/>
                <a:uLnTx/>
                <a:uFillTx/>
                <a:ea typeface="+mn-ea"/>
                <a:cs typeface="Calibri" panose="020F0502020204030204" pitchFamily="34" charset="0"/>
              </a:rPr>
              <a:t>. </a:t>
            </a:r>
            <a:endParaRPr kumimoji="0" lang="en-US" sz="1000" b="1" i="0" u="none" strike="sngStrike" kern="1200" cap="none" spc="0" normalizeH="0" baseline="0" noProof="0" dirty="0">
              <a:ln>
                <a:noFill/>
              </a:ln>
              <a:solidFill>
                <a:prstClr val="black"/>
              </a:solidFill>
              <a:effectLst/>
              <a:uLnTx/>
              <a:uFillTx/>
              <a:ea typeface="+mn-ea"/>
              <a:cs typeface="Arial" panose="020B0604020202020204" pitchFamily="34" charset="0"/>
            </a:endParaRPr>
          </a:p>
          <a:p>
            <a:pPr lvl="0">
              <a:defRPr/>
            </a:pPr>
            <a:r>
              <a:rPr kumimoji="0" lang="en-US" sz="1000" b="1" i="0" u="none" strike="noStrike" kern="1200" cap="none" spc="0" normalizeH="0" noProof="0" dirty="0">
                <a:ln>
                  <a:noFill/>
                </a:ln>
                <a:effectLst/>
                <a:uLnTx/>
                <a:uFillTx/>
                <a:ea typeface="+mn-ea"/>
                <a:cs typeface="Arial" panose="020B0604020202020204" pitchFamily="34" charset="0"/>
              </a:rPr>
              <a:t>Note: </a:t>
            </a:r>
            <a:r>
              <a:rPr kumimoji="0" lang="en-US" sz="1000" b="0" i="0" u="none" strike="noStrike" kern="1200" cap="none" spc="0" normalizeH="0" noProof="0" dirty="0">
                <a:ln>
                  <a:noFill/>
                </a:ln>
                <a:effectLst/>
                <a:uLnTx/>
                <a:uFillTx/>
                <a:ea typeface="+mn-ea"/>
                <a:cs typeface="Arial" panose="020B0604020202020204" pitchFamily="34" charset="0"/>
              </a:rPr>
              <a:t>SIRs below 1.0 are better. Error bars represent the 95% confidence interval. </a:t>
            </a:r>
            <a:r>
              <a:rPr lang="en-US" sz="1000" dirty="0">
                <a:cs typeface="Arial" panose="020B0604020202020204" pitchFamily="34" charset="0"/>
              </a:rPr>
              <a:t>This measure is not included in the summary analysis in slides 12-21.</a:t>
            </a:r>
            <a:endParaRPr kumimoji="0" lang="en-US" sz="1000" b="0" i="0" u="none" strike="noStrike" kern="1200" cap="none" spc="0" normalizeH="0" noProof="0" dirty="0">
              <a:ln>
                <a:noFill/>
              </a:ln>
              <a:effectLst/>
              <a:uLnTx/>
              <a:uFillTx/>
              <a:ea typeface="+mn-ea"/>
              <a:cs typeface="Calibri" panose="020F0502020204030204" pitchFamily="34" charset="0"/>
            </a:endParaRPr>
          </a:p>
        </p:txBody>
      </p:sp>
      <p:sp>
        <p:nvSpPr>
          <p:cNvPr id="3" name="Title 2">
            <a:extLst>
              <a:ext uri="{FF2B5EF4-FFF2-40B4-BE49-F238E27FC236}">
                <a16:creationId xmlns:a16="http://schemas.microsoft.com/office/drawing/2014/main" id="{59FF88B8-CB81-4239-9221-26F150EECF53}"/>
              </a:ext>
            </a:extLst>
          </p:cNvPr>
          <p:cNvSpPr>
            <a:spLocks noGrp="1"/>
          </p:cNvSpPr>
          <p:nvPr>
            <p:ph type="title"/>
          </p:nvPr>
        </p:nvSpPr>
        <p:spPr/>
        <p:txBody>
          <a:bodyPr>
            <a:noAutofit/>
          </a:bodyPr>
          <a:lstStyle/>
          <a:p>
            <a:pPr algn="l"/>
            <a:r>
              <a:rPr lang="en-US" sz="2000" dirty="0"/>
              <a:t>National SIR for hospital-onset </a:t>
            </a:r>
            <a:r>
              <a:rPr lang="en-US" sz="2000" i="1" dirty="0"/>
              <a:t>Clostridioides difficile </a:t>
            </a:r>
            <a:r>
              <a:rPr lang="en-US" sz="2000" dirty="0"/>
              <a:t>infections seen hospitalwide, 2015-2018</a:t>
            </a:r>
          </a:p>
        </p:txBody>
      </p:sp>
      <p:graphicFrame>
        <p:nvGraphicFramePr>
          <p:cNvPr id="5" name="Chart 4" descr="Bar chart showing standardized infection ratio&#10;2015, 0.99, 2016, 0.92, 2017, 0.8, 2018, 0.71">
            <a:extLst>
              <a:ext uri="{FF2B5EF4-FFF2-40B4-BE49-F238E27FC236}">
                <a16:creationId xmlns:a16="http://schemas.microsoft.com/office/drawing/2014/main" id="{E812797F-5ECB-4BED-9740-0116E69219DC}"/>
              </a:ext>
            </a:extLst>
          </p:cNvPr>
          <p:cNvGraphicFramePr>
            <a:graphicFrameLocks/>
          </p:cNvGraphicFramePr>
          <p:nvPr>
            <p:extLst>
              <p:ext uri="{D42A27DB-BD31-4B8C-83A1-F6EECF244321}">
                <p14:modId xmlns:p14="http://schemas.microsoft.com/office/powerpoint/2010/main" val="1832125662"/>
              </p:ext>
            </p:extLst>
          </p:nvPr>
        </p:nvGraphicFramePr>
        <p:xfrm>
          <a:off x="457200" y="1348881"/>
          <a:ext cx="8229600" cy="4389120"/>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2">
            <a:extLst>
              <a:ext uri="{FF2B5EF4-FFF2-40B4-BE49-F238E27FC236}">
                <a16:creationId xmlns:a16="http://schemas.microsoft.com/office/drawing/2014/main" id="{213CA3A3-C164-4AEF-8A95-AA99831B443E}"/>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40</a:t>
            </a:fld>
            <a:endParaRPr lang="en-US" sz="1200" dirty="0"/>
          </a:p>
        </p:txBody>
      </p:sp>
    </p:spTree>
    <p:extLst>
      <p:ext uri="{BB962C8B-B14F-4D97-AF65-F5344CB8AC3E}">
        <p14:creationId xmlns:p14="http://schemas.microsoft.com/office/powerpoint/2010/main" val="444702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CC8E772-58F2-498B-B158-1044F689662E}"/>
              </a:ext>
            </a:extLst>
          </p:cNvPr>
          <p:cNvSpPr txBox="1"/>
          <p:nvPr/>
        </p:nvSpPr>
        <p:spPr>
          <a:xfrm>
            <a:off x="457200" y="5943600"/>
            <a:ext cx="78486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noProof="0" dirty="0">
                <a:ln>
                  <a:noFill/>
                </a:ln>
                <a:effectLst/>
                <a:uLnTx/>
                <a:uFillTx/>
                <a:ea typeface="+mn-ea"/>
                <a:cs typeface="Calibri" panose="020F0502020204030204" pitchFamily="34" charset="0"/>
              </a:rPr>
              <a:t>Source:</a:t>
            </a:r>
            <a:r>
              <a:rPr kumimoji="0" lang="en-US" sz="1000" b="0" i="0" u="none" strike="noStrike" kern="1200" cap="none" spc="0" normalizeH="0" noProof="0" dirty="0">
                <a:ln>
                  <a:noFill/>
                </a:ln>
                <a:effectLst/>
                <a:uLnTx/>
                <a:uFillTx/>
                <a:ea typeface="+mn-ea"/>
                <a:cs typeface="Calibri" panose="020F0502020204030204" pitchFamily="34" charset="0"/>
              </a:rPr>
              <a:t> Centers for Disease Control and Prevention, National Center for Emerging and Zoonotic Infectious Diseases, National and State Healthcare-Associated Infections Data Report, 2015-2018. </a:t>
            </a:r>
            <a:r>
              <a:rPr kumimoji="0" lang="en-US" sz="1000" b="0" i="0" u="none" strike="noStrike" kern="1200" cap="none" spc="0" normalizeH="0" baseline="0" noProof="0" dirty="0">
                <a:ln>
                  <a:noFill/>
                </a:ln>
                <a:solidFill>
                  <a:prstClr val="black"/>
                </a:solidFill>
                <a:effectLst/>
                <a:uLnTx/>
                <a:uFillTx/>
                <a:ea typeface="+mn-ea"/>
                <a:cs typeface="+mn-cs"/>
                <a:hlinkClick r:id="rId3"/>
              </a:rPr>
              <a:t>https://www.cdc.gov/hai/data/portal/progress-report.html</a:t>
            </a:r>
            <a:r>
              <a:rPr kumimoji="0" lang="en-US" sz="1000" b="0" i="0" u="none" strike="noStrike" kern="1200" cap="none" spc="0" normalizeH="0" baseline="0" noProof="0" dirty="0">
                <a:ln>
                  <a:noFill/>
                </a:ln>
                <a:solidFill>
                  <a:prstClr val="black"/>
                </a:solidFill>
                <a:effectLst/>
                <a:uLnTx/>
                <a:uFillTx/>
                <a:ea typeface="+mn-ea"/>
                <a:cs typeface="Calibri" panose="020F0502020204030204" pitchFamily="34" charset="0"/>
              </a:rPr>
              <a:t>. </a:t>
            </a:r>
            <a:endParaRPr kumimoji="0" lang="en-US" sz="1000" b="1" i="0" u="none" strike="sngStrike" kern="1200" cap="none" spc="0" normalizeH="0" baseline="0" noProof="0" dirty="0">
              <a:ln>
                <a:noFill/>
              </a:ln>
              <a:solidFill>
                <a:prstClr val="black"/>
              </a:solidFill>
              <a:effectLst/>
              <a:uLnTx/>
              <a:uFillTx/>
              <a:ea typeface="+mn-ea"/>
              <a:cs typeface="Arial" panose="020B0604020202020204" pitchFamily="34" charset="0"/>
            </a:endParaRP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Note: </a:t>
            </a:r>
            <a:r>
              <a:rPr kumimoji="0" lang="en-US" sz="1000" b="0" i="0" u="none" strike="noStrike" kern="1200" cap="none" spc="0" normalizeH="0" baseline="0" noProof="0" dirty="0">
                <a:ln>
                  <a:noFill/>
                </a:ln>
                <a:effectLst/>
                <a:uLnTx/>
                <a:uFillTx/>
                <a:ea typeface="+mn-ea"/>
                <a:cs typeface="Arial" panose="020B0604020202020204" pitchFamily="34" charset="0"/>
              </a:rPr>
              <a:t>SIRs below 1.0 are better. </a:t>
            </a:r>
            <a:r>
              <a:rPr lang="en-US" sz="1000" dirty="0">
                <a:ea typeface="Calibri" panose="020F0502020204030204" pitchFamily="34" charset="0"/>
                <a:cs typeface="Arial" panose="020B0604020202020204" pitchFamily="34" charset="0"/>
              </a:rPr>
              <a:t>The SIR for Puerto Rico was not calculated for this measure in 2015-2018, reducing the overall number </a:t>
            </a:r>
            <a:r>
              <a:rPr lang="en-US" sz="1000" dirty="0">
                <a:cs typeface="Arial" panose="020B0604020202020204" pitchFamily="34" charset="0"/>
              </a:rPr>
              <a:t>of State-equivalent jurisdictions </a:t>
            </a:r>
            <a:r>
              <a:rPr lang="en-US" sz="1000" dirty="0">
                <a:ea typeface="Calibri" panose="020F0502020204030204" pitchFamily="34" charset="0"/>
                <a:cs typeface="Arial" panose="020B0604020202020204" pitchFamily="34" charset="0"/>
              </a:rPr>
              <a:t>in the analysis from 52 to 51 for all years </a:t>
            </a:r>
            <a:r>
              <a:rPr lang="en-US" sz="1000" dirty="0">
                <a:cs typeface="Arial" panose="020B0604020202020204" pitchFamily="34" charset="0"/>
              </a:rPr>
              <a:t>and lowering the count of Southern States in the analysis from 18 to 17</a:t>
            </a:r>
            <a:r>
              <a:rPr lang="en-US" sz="1000" dirty="0">
                <a:ea typeface="Calibri" panose="020F0502020204030204" pitchFamily="34" charset="0"/>
                <a:cs typeface="Arial" panose="020B0604020202020204" pitchFamily="34" charset="0"/>
              </a:rPr>
              <a:t>. </a:t>
            </a:r>
            <a:r>
              <a:rPr lang="en-US" sz="1000" dirty="0">
                <a:cs typeface="Arial" panose="020B0604020202020204" pitchFamily="34" charset="0"/>
              </a:rPr>
              <a:t>This measure is not included in the summary analysis in slides 12-21.</a:t>
            </a:r>
            <a:endParaRPr kumimoji="0" lang="en-US" sz="1000" b="0"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graphicFrame>
        <p:nvGraphicFramePr>
          <p:cNvPr id="19" name="Chart 18">
            <a:extLst>
              <a:ext uri="{FF2B5EF4-FFF2-40B4-BE49-F238E27FC236}">
                <a16:creationId xmlns:a16="http://schemas.microsoft.com/office/drawing/2014/main" id="{39B394BA-2B76-4372-AF95-4ECD3BDB6B4D}"/>
              </a:ext>
            </a:extLst>
          </p:cNvPr>
          <p:cNvGraphicFramePr>
            <a:graphicFrameLocks/>
          </p:cNvGraphicFramePr>
          <p:nvPr/>
        </p:nvGraphicFramePr>
        <p:xfrm>
          <a:off x="457200" y="3566160"/>
          <a:ext cx="4114800" cy="2286000"/>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descr="Stacked bar charts showing SIRs below 1.0, around 1.0, and above 1.0. All regions  improved from 2015 to 2018, with the number of states with SIRs below 1.0 increasing, Only the Midwest had no States with SIRs above 1.0 in any year."/>
          <p:cNvGrpSpPr/>
          <p:nvPr/>
        </p:nvGrpSpPr>
        <p:grpSpPr>
          <a:xfrm>
            <a:off x="457200" y="1280160"/>
            <a:ext cx="8229600" cy="4572000"/>
            <a:chOff x="457200" y="1280160"/>
            <a:chExt cx="8229600" cy="4572000"/>
          </a:xfrm>
        </p:grpSpPr>
        <p:graphicFrame>
          <p:nvGraphicFramePr>
            <p:cNvPr id="25" name="Chart 24">
              <a:extLst>
                <a:ext uri="{FF2B5EF4-FFF2-40B4-BE49-F238E27FC236}">
                  <a16:creationId xmlns:a16="http://schemas.microsoft.com/office/drawing/2014/main" id="{906BC652-8A32-4F94-AF81-DE35D234F627}"/>
                </a:ext>
              </a:extLst>
            </p:cNvPr>
            <p:cNvGraphicFramePr>
              <a:graphicFrameLocks/>
            </p:cNvGraphicFramePr>
            <p:nvPr/>
          </p:nvGraphicFramePr>
          <p:xfrm>
            <a:off x="4572000" y="3566160"/>
            <a:ext cx="41148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2C0EEFBD-522A-4B4E-A1A9-BD70C81DECC1}"/>
                </a:ext>
              </a:extLst>
            </p:cNvPr>
            <p:cNvGraphicFramePr>
              <a:graphicFrameLocks/>
            </p:cNvGraphicFramePr>
            <p:nvPr/>
          </p:nvGraphicFramePr>
          <p:xfrm>
            <a:off x="457200" y="1280160"/>
            <a:ext cx="4114800" cy="228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a:extLst>
                <a:ext uri="{FF2B5EF4-FFF2-40B4-BE49-F238E27FC236}">
                  <a16:creationId xmlns:a16="http://schemas.microsoft.com/office/drawing/2014/main" id="{7B7F4714-1B27-43FA-88A4-16E21C4EA6CA}"/>
                </a:ext>
              </a:extLst>
            </p:cNvPr>
            <p:cNvGraphicFramePr>
              <a:graphicFrameLocks/>
            </p:cNvGraphicFramePr>
            <p:nvPr/>
          </p:nvGraphicFramePr>
          <p:xfrm>
            <a:off x="4572000" y="1280160"/>
            <a:ext cx="4114800" cy="2286000"/>
          </p:xfrm>
          <a:graphic>
            <a:graphicData uri="http://schemas.openxmlformats.org/drawingml/2006/chart">
              <c:chart xmlns:c="http://schemas.openxmlformats.org/drawingml/2006/chart" xmlns:r="http://schemas.openxmlformats.org/officeDocument/2006/relationships" r:id="rId7"/>
            </a:graphicData>
          </a:graphic>
        </p:graphicFrame>
      </p:grpSp>
      <p:sp>
        <p:nvSpPr>
          <p:cNvPr id="2" name="Title 1">
            <a:extLst>
              <a:ext uri="{FF2B5EF4-FFF2-40B4-BE49-F238E27FC236}">
                <a16:creationId xmlns:a16="http://schemas.microsoft.com/office/drawing/2014/main" id="{AC4C6BE8-DA4B-40AD-8AE4-DF04035DBFA5}"/>
              </a:ext>
            </a:extLst>
          </p:cNvPr>
          <p:cNvSpPr>
            <a:spLocks noGrp="1"/>
          </p:cNvSpPr>
          <p:nvPr>
            <p:ph type="title"/>
          </p:nvPr>
        </p:nvSpPr>
        <p:spPr/>
        <p:txBody>
          <a:bodyPr>
            <a:normAutofit fontScale="90000"/>
          </a:bodyPr>
          <a:lstStyle/>
          <a:p>
            <a:r>
              <a:rPr lang="en-US" dirty="0"/>
              <a:t>Regional variation in State-specific distributions of SIRs for hospital-onset </a:t>
            </a:r>
            <a:r>
              <a:rPr lang="en-US" i="1" dirty="0"/>
              <a:t>Clostridioides difficile </a:t>
            </a:r>
            <a:r>
              <a:rPr lang="en-US" dirty="0"/>
              <a:t>infections seen hospitalwide, 2015-2018</a:t>
            </a:r>
          </a:p>
        </p:txBody>
      </p:sp>
      <p:sp>
        <p:nvSpPr>
          <p:cNvPr id="9" name="Slide Number Placeholder 2">
            <a:extLst>
              <a:ext uri="{FF2B5EF4-FFF2-40B4-BE49-F238E27FC236}">
                <a16:creationId xmlns:a16="http://schemas.microsoft.com/office/drawing/2014/main" id="{2B5FCDDD-A4A4-4D70-9779-4FEA223DAD5E}"/>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41</a:t>
            </a:fld>
            <a:endParaRPr lang="en-US" sz="1200" dirty="0"/>
          </a:p>
        </p:txBody>
      </p:sp>
    </p:spTree>
    <p:extLst>
      <p:ext uri="{BB962C8B-B14F-4D97-AF65-F5344CB8AC3E}">
        <p14:creationId xmlns:p14="http://schemas.microsoft.com/office/powerpoint/2010/main" val="2916547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CC8E772-58F2-498B-B158-1044F689662E}"/>
              </a:ext>
            </a:extLst>
          </p:cNvPr>
          <p:cNvSpPr txBox="1"/>
          <p:nvPr/>
        </p:nvSpPr>
        <p:spPr>
          <a:xfrm>
            <a:off x="526869" y="5943600"/>
            <a:ext cx="7778931"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noProof="0" dirty="0">
                <a:ln>
                  <a:noFill/>
                </a:ln>
                <a:effectLst/>
                <a:uLnTx/>
                <a:uFillTx/>
                <a:ea typeface="+mn-ea"/>
                <a:cs typeface="Calibri" panose="020F0502020204030204" pitchFamily="34" charset="0"/>
              </a:rPr>
              <a:t>Source:</a:t>
            </a:r>
            <a:r>
              <a:rPr kumimoji="0" lang="en-US" sz="1000" b="0" i="0" u="none" strike="noStrike" kern="1200" cap="none" spc="0" normalizeH="0" noProof="0" dirty="0">
                <a:ln>
                  <a:noFill/>
                </a:ln>
                <a:effectLst/>
                <a:uLnTx/>
                <a:uFillTx/>
                <a:ea typeface="+mn-ea"/>
                <a:cs typeface="Calibri" panose="020F0502020204030204" pitchFamily="34" charset="0"/>
              </a:rPr>
              <a:t> Centers for Disease Control and Prevention, National Center for Emerging and Zoonotic Infectious Diseases, National and State Healthcare-Associated Infections Data Report, 2015-2018. </a:t>
            </a:r>
            <a:r>
              <a:rPr kumimoji="0" lang="en-US" sz="1000" b="0" i="0" u="none" strike="noStrike" kern="1200" cap="none" spc="0" normalizeH="0" baseline="0" noProof="0" dirty="0">
                <a:ln>
                  <a:noFill/>
                </a:ln>
                <a:solidFill>
                  <a:prstClr val="black"/>
                </a:solidFill>
                <a:effectLst/>
                <a:uLnTx/>
                <a:uFillTx/>
                <a:ea typeface="+mn-ea"/>
                <a:cs typeface="+mn-cs"/>
                <a:hlinkClick r:id="rId3"/>
              </a:rPr>
              <a:t>https://www.cdc.gov/hai/data/portal/progress-report.html</a:t>
            </a:r>
            <a:r>
              <a:rPr kumimoji="0" lang="en-US" sz="1000" b="0" i="0" u="none" strike="noStrike" kern="1200" cap="none" spc="0" normalizeH="0" baseline="0" noProof="0" dirty="0">
                <a:ln>
                  <a:noFill/>
                </a:ln>
                <a:solidFill>
                  <a:prstClr val="black"/>
                </a:solidFill>
                <a:effectLst/>
                <a:uLnTx/>
                <a:uFillTx/>
                <a:ea typeface="+mn-ea"/>
                <a:cs typeface="Calibri" panose="020F0502020204030204" pitchFamily="34" charset="0"/>
              </a:rPr>
              <a:t>. </a:t>
            </a:r>
            <a:endParaRPr kumimoji="0" lang="en-US" sz="1000" b="1" i="0" u="none" strike="sngStrike" kern="1200" cap="none" spc="0" normalizeH="0" baseline="0" noProof="0" dirty="0">
              <a:ln>
                <a:noFill/>
              </a:ln>
              <a:solidFill>
                <a:prstClr val="black"/>
              </a:solidFill>
              <a:effectLst/>
              <a:uLnTx/>
              <a:uFillTx/>
              <a:ea typeface="+mn-ea"/>
              <a:cs typeface="Arial" panose="020B0604020202020204" pitchFamily="34" charset="0"/>
            </a:endParaRPr>
          </a:p>
          <a:p>
            <a:pPr lvl="0">
              <a:defRPr/>
            </a:pPr>
            <a:r>
              <a:rPr kumimoji="0" lang="en-US" sz="1000" b="1" i="0" u="none" strike="noStrike" kern="1200" cap="none" spc="0" normalizeH="0" baseline="0" noProof="0" dirty="0">
                <a:ln>
                  <a:noFill/>
                </a:ln>
                <a:effectLst/>
                <a:uLnTx/>
                <a:uFillTx/>
                <a:ea typeface="+mn-ea"/>
                <a:cs typeface="Arial" panose="020B0604020202020204" pitchFamily="34" charset="0"/>
              </a:rPr>
              <a:t>Note: </a:t>
            </a:r>
            <a:r>
              <a:rPr kumimoji="0" lang="en-US" sz="1000" b="0" i="0" u="none" strike="noStrike" kern="1200" cap="none" spc="0" normalizeH="0" baseline="0" noProof="0" dirty="0">
                <a:ln>
                  <a:noFill/>
                </a:ln>
                <a:effectLst/>
                <a:uLnTx/>
                <a:uFillTx/>
                <a:ea typeface="+mn-ea"/>
                <a:cs typeface="Arial" panose="020B0604020202020204" pitchFamily="34" charset="0"/>
              </a:rPr>
              <a:t>SIRs below 1.0 are better. </a:t>
            </a:r>
            <a:r>
              <a:rPr lang="en-US" sz="1000" dirty="0">
                <a:ea typeface="Calibri" panose="020F0502020204030204" pitchFamily="34" charset="0"/>
                <a:cs typeface="Arial" panose="020B0604020202020204" pitchFamily="34" charset="0"/>
              </a:rPr>
              <a:t>The SIR for Puerto Rico was not calculated for this measure in 2015-2018, reducing the overall number </a:t>
            </a:r>
            <a:r>
              <a:rPr lang="en-US" sz="1000" dirty="0">
                <a:cs typeface="Arial" panose="020B0604020202020204" pitchFamily="34" charset="0"/>
              </a:rPr>
              <a:t>of State-equivalent jurisdictions </a:t>
            </a:r>
            <a:r>
              <a:rPr lang="en-US" sz="1000" dirty="0">
                <a:ea typeface="Calibri" panose="020F0502020204030204" pitchFamily="34" charset="0"/>
                <a:cs typeface="Arial" panose="020B0604020202020204" pitchFamily="34" charset="0"/>
              </a:rPr>
              <a:t>in the analysis from 52 to 51 for all years. </a:t>
            </a:r>
            <a:r>
              <a:rPr lang="en-US" sz="1000" dirty="0">
                <a:cs typeface="Arial" panose="020B0604020202020204" pitchFamily="34" charset="0"/>
              </a:rPr>
              <a:t>This measure is not included in the summary analysis in slides 12-21.</a:t>
            </a:r>
            <a:endParaRPr kumimoji="0" lang="en-US" sz="1000" b="0" i="0" u="none" strike="noStrike" kern="1200" cap="none" spc="0" normalizeH="0" baseline="0" noProof="0" dirty="0">
              <a:ln>
                <a:noFill/>
              </a:ln>
              <a:effectLst/>
              <a:uLnTx/>
              <a:uFillTx/>
              <a:ea typeface="+mn-ea"/>
              <a:cs typeface="Calibri" panose="020F0502020204030204" pitchFamily="34" charset="0"/>
            </a:endParaRPr>
          </a:p>
        </p:txBody>
      </p:sp>
      <p:graphicFrame>
        <p:nvGraphicFramePr>
          <p:cNvPr id="9" name="Chart 8" descr="Stacked bar chart showing number of states with SIRs below 1.0, around 1.0, and above 1.0&#10;2015, below 1.0, 17, around 1.0, 19, above 1.0, 15&#10;2016, below 1.0, 28, around 1.0, 17, above 1.0, 6&#10;2017, below 1.0, 44, around 1.0, 6, above 1.0, 1&#10;2018, below 1.0, 46, around 1.0, 5, above 1.0, 0">
            <a:extLst>
              <a:ext uri="{FF2B5EF4-FFF2-40B4-BE49-F238E27FC236}">
                <a16:creationId xmlns:a16="http://schemas.microsoft.com/office/drawing/2014/main" id="{1F42EED3-61D2-4301-9761-10C4A31B1CF3}"/>
              </a:ext>
            </a:extLst>
          </p:cNvPr>
          <p:cNvGraphicFramePr>
            <a:graphicFrameLocks/>
          </p:cNvGraphicFramePr>
          <p:nvPr>
            <p:extLst>
              <p:ext uri="{D42A27DB-BD31-4B8C-83A1-F6EECF244321}">
                <p14:modId xmlns:p14="http://schemas.microsoft.com/office/powerpoint/2010/main" val="1846790979"/>
              </p:ext>
            </p:extLst>
          </p:nvPr>
        </p:nvGraphicFramePr>
        <p:xfrm>
          <a:off x="457199" y="1463040"/>
          <a:ext cx="8229600" cy="448056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4A860F82-B45C-403D-9914-4CF0ECB1036B}"/>
              </a:ext>
            </a:extLst>
          </p:cNvPr>
          <p:cNvSpPr>
            <a:spLocks noGrp="1"/>
          </p:cNvSpPr>
          <p:nvPr>
            <p:ph type="title"/>
          </p:nvPr>
        </p:nvSpPr>
        <p:spPr/>
        <p:txBody>
          <a:bodyPr>
            <a:normAutofit fontScale="90000"/>
          </a:bodyPr>
          <a:lstStyle/>
          <a:p>
            <a:r>
              <a:rPr lang="en-US" dirty="0"/>
              <a:t>State-specific distributions of SIRs for hospital-onset </a:t>
            </a:r>
            <a:r>
              <a:rPr lang="en-US" i="1" dirty="0"/>
              <a:t>Clostridioides difficil</a:t>
            </a:r>
            <a:r>
              <a:rPr lang="en-US" dirty="0"/>
              <a:t>e infections seen hospitalwide, 2015-2018</a:t>
            </a:r>
          </a:p>
        </p:txBody>
      </p:sp>
      <p:sp>
        <p:nvSpPr>
          <p:cNvPr id="5" name="Slide Number Placeholder 2">
            <a:extLst>
              <a:ext uri="{FF2B5EF4-FFF2-40B4-BE49-F238E27FC236}">
                <a16:creationId xmlns:a16="http://schemas.microsoft.com/office/drawing/2014/main" id="{3CAB869F-8770-44B6-BEBD-066F7CAC5050}"/>
              </a:ext>
            </a:extLst>
          </p:cNvPr>
          <p:cNvSpPr txBox="1">
            <a:spLocks/>
          </p:cNvSpPr>
          <p:nvPr/>
        </p:nvSpPr>
        <p:spPr>
          <a:xfrm>
            <a:off x="6457949" y="6356350"/>
            <a:ext cx="22288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42</a:t>
            </a:fld>
            <a:endParaRPr lang="en-US" sz="1200" dirty="0"/>
          </a:p>
        </p:txBody>
      </p:sp>
    </p:spTree>
    <p:extLst>
      <p:ext uri="{BB962C8B-B14F-4D97-AF65-F5344CB8AC3E}">
        <p14:creationId xmlns:p14="http://schemas.microsoft.com/office/powerpoint/2010/main" val="2745832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t>Tools for Reducing Central Line-Associated Bloodstream Infections in Hospitals</a:t>
            </a:r>
            <a:endParaRPr lang="en-US" sz="2400" dirty="0"/>
          </a:p>
        </p:txBody>
      </p:sp>
      <p:sp>
        <p:nvSpPr>
          <p:cNvPr id="4" name="Content Placeholder 3">
            <a:extLst>
              <a:ext uri="{FF2B5EF4-FFF2-40B4-BE49-F238E27FC236}">
                <a16:creationId xmlns:a16="http://schemas.microsoft.com/office/drawing/2014/main" id="{25DBC0FB-7536-448C-B9A8-53DEEF215251}"/>
              </a:ext>
            </a:extLst>
          </p:cNvPr>
          <p:cNvSpPr>
            <a:spLocks noGrp="1"/>
          </p:cNvSpPr>
          <p:nvPr>
            <p:ph idx="1"/>
          </p:nvPr>
        </p:nvSpPr>
        <p:spPr>
          <a:xfrm>
            <a:off x="457200" y="1463040"/>
            <a:ext cx="8229600" cy="4785360"/>
          </a:xfrm>
        </p:spPr>
        <p:txBody>
          <a:bodyPr>
            <a:normAutofit fontScale="92500"/>
          </a:bodyPr>
          <a:lstStyle/>
          <a:p>
            <a:pPr lvl="0"/>
            <a:r>
              <a:rPr lang="en-US" altLang="en-US" b="1" dirty="0"/>
              <a:t>Purpose:</a:t>
            </a:r>
            <a:r>
              <a:rPr lang="en-US" altLang="en-US" dirty="0"/>
              <a:t> To help hospitals prevent CLABSIs and improve safety culture</a:t>
            </a:r>
          </a:p>
          <a:p>
            <a:pPr lvl="0"/>
            <a:r>
              <a:rPr lang="en-US" altLang="en-US" b="1" dirty="0"/>
              <a:t>Methods:</a:t>
            </a:r>
            <a:r>
              <a:rPr lang="en-US" altLang="en-US" dirty="0"/>
              <a:t> Implementing evidence-based, practical resources and concepts from the Comprehensive Unit-based Safety Program (CUSP)</a:t>
            </a:r>
          </a:p>
          <a:p>
            <a:pPr lvl="0"/>
            <a:r>
              <a:rPr lang="en-US" altLang="en-US" b="1" dirty="0"/>
              <a:t>Intended Users: </a:t>
            </a:r>
            <a:r>
              <a:rPr lang="en-US" altLang="en-US" dirty="0"/>
              <a:t>Hospital facilities</a:t>
            </a:r>
          </a:p>
          <a:p>
            <a:pPr lvl="0"/>
            <a:r>
              <a:rPr lang="en-US" altLang="en-US" b="1" dirty="0"/>
              <a:t>Available Tools: </a:t>
            </a:r>
            <a:r>
              <a:rPr lang="en-US" altLang="en-US" dirty="0"/>
              <a:t>Checklists, preventable incidence calculators, audit forms, event report templates</a:t>
            </a:r>
          </a:p>
          <a:p>
            <a:pPr lvl="0"/>
            <a:r>
              <a:rPr lang="en-US" altLang="en-US" b="1" dirty="0"/>
              <a:t>Link: </a:t>
            </a:r>
            <a:r>
              <a:rPr lang="en-US" altLang="en-US" dirty="0">
                <a:hlinkClick r:id="rId3"/>
              </a:rPr>
              <a:t>https://www.ahrq.gov/professionals/education/ curriculum-tools/clabsitools/index.html</a:t>
            </a:r>
            <a:endParaRPr lang="en-US" dirty="0"/>
          </a:p>
        </p:txBody>
      </p:sp>
      <p:sp>
        <p:nvSpPr>
          <p:cNvPr id="3" name="Slide Number Placeholder 2">
            <a:extLst>
              <a:ext uri="{FF2B5EF4-FFF2-40B4-BE49-F238E27FC236}">
                <a16:creationId xmlns:a16="http://schemas.microsoft.com/office/drawing/2014/main" id="{67367DF0-0D5E-4A03-B579-C54990E14930}"/>
              </a:ext>
            </a:extLst>
          </p:cNvPr>
          <p:cNvSpPr>
            <a:spLocks noGrp="1"/>
          </p:cNvSpPr>
          <p:nvPr>
            <p:ph type="sldNum" sz="quarter" idx="10"/>
          </p:nvPr>
        </p:nvSpPr>
        <p:spPr/>
        <p:txBody>
          <a:bodyPr/>
          <a:lstStyle/>
          <a:p>
            <a:fld id="{85F5B7A5-34A7-4AB0-A34F-A4DF2002FA98}" type="slidenum">
              <a:rPr lang="en-US" smtClean="0"/>
              <a:t>43</a:t>
            </a:fld>
            <a:endParaRPr lang="en-US" dirty="0"/>
          </a:p>
        </p:txBody>
      </p:sp>
    </p:spTree>
    <p:extLst>
      <p:ext uri="{BB962C8B-B14F-4D97-AF65-F5344CB8AC3E}">
        <p14:creationId xmlns:p14="http://schemas.microsoft.com/office/powerpoint/2010/main" val="1455524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t>Tools for Reducing Catheter-Associated Urinary Tract Infections in Hospitals</a:t>
            </a:r>
            <a:endParaRPr lang="en-US" sz="2400" dirty="0"/>
          </a:p>
        </p:txBody>
      </p:sp>
      <p:sp>
        <p:nvSpPr>
          <p:cNvPr id="3" name="Content Placeholder 2"/>
          <p:cNvSpPr>
            <a:spLocks noGrp="1"/>
          </p:cNvSpPr>
          <p:nvPr>
            <p:ph idx="1"/>
          </p:nvPr>
        </p:nvSpPr>
        <p:spPr/>
        <p:txBody>
          <a:bodyPr>
            <a:normAutofit fontScale="92500"/>
          </a:bodyPr>
          <a:lstStyle/>
          <a:p>
            <a:r>
              <a:rPr lang="en-US" altLang="en-US" b="1" dirty="0"/>
              <a:t>Purpose: </a:t>
            </a:r>
            <a:r>
              <a:rPr lang="en-US" altLang="en-US" dirty="0"/>
              <a:t>To help hospitals prevent CAUTIs and improve safety culture</a:t>
            </a:r>
          </a:p>
          <a:p>
            <a:r>
              <a:rPr lang="en-US" altLang="en-US" b="1" dirty="0"/>
              <a:t>Methods:</a:t>
            </a:r>
            <a:r>
              <a:rPr lang="en-US" altLang="en-US" dirty="0"/>
              <a:t> Implementing evidence-based, practical resources and concepts from the Comprehensive Unit-based Safety Program (CUSP)</a:t>
            </a:r>
          </a:p>
          <a:p>
            <a:r>
              <a:rPr lang="en-US" altLang="en-US" b="1" dirty="0"/>
              <a:t>Intended Users: </a:t>
            </a:r>
            <a:r>
              <a:rPr lang="en-US" altLang="en-US" dirty="0"/>
              <a:t>Hospital facilities</a:t>
            </a:r>
          </a:p>
          <a:p>
            <a:r>
              <a:rPr lang="en-US" altLang="en-US" b="1" dirty="0"/>
              <a:t>Available Tools</a:t>
            </a:r>
            <a:r>
              <a:rPr lang="en-US" altLang="en-US" dirty="0"/>
              <a:t>: Guides, checklists, webinars, learning modules, data interpretation guides</a:t>
            </a:r>
          </a:p>
          <a:p>
            <a:r>
              <a:rPr lang="en-US" altLang="en-US" b="1" dirty="0"/>
              <a:t>Link:</a:t>
            </a:r>
            <a:r>
              <a:rPr lang="en-US" altLang="en-US" dirty="0"/>
              <a:t> </a:t>
            </a:r>
            <a:r>
              <a:rPr lang="en-US" altLang="en-US" dirty="0">
                <a:hlinkClick r:id="rId3"/>
              </a:rPr>
              <a:t>https://www.ahrq.gov/professionals/quality-patient-safety/hais/tools/cauti-hospitals/index.html</a:t>
            </a:r>
            <a:endParaRPr lang="en-US" dirty="0"/>
          </a:p>
        </p:txBody>
      </p:sp>
      <p:sp>
        <p:nvSpPr>
          <p:cNvPr id="4" name="Slide Number Placeholder 3">
            <a:extLst>
              <a:ext uri="{FF2B5EF4-FFF2-40B4-BE49-F238E27FC236}">
                <a16:creationId xmlns:a16="http://schemas.microsoft.com/office/drawing/2014/main" id="{B0386C64-7E4A-4525-AA84-4BF3FE1CD884}"/>
              </a:ext>
            </a:extLst>
          </p:cNvPr>
          <p:cNvSpPr>
            <a:spLocks noGrp="1"/>
          </p:cNvSpPr>
          <p:nvPr>
            <p:ph type="sldNum" sz="quarter" idx="10"/>
          </p:nvPr>
        </p:nvSpPr>
        <p:spPr/>
        <p:txBody>
          <a:bodyPr/>
          <a:lstStyle/>
          <a:p>
            <a:fld id="{85F5B7A5-34A7-4AB0-A34F-A4DF2002FA98}" type="slidenum">
              <a:rPr lang="en-US" smtClean="0"/>
              <a:t>44</a:t>
            </a:fld>
            <a:endParaRPr lang="en-US" dirty="0"/>
          </a:p>
        </p:txBody>
      </p:sp>
    </p:spTree>
    <p:extLst>
      <p:ext uri="{BB962C8B-B14F-4D97-AF65-F5344CB8AC3E}">
        <p14:creationId xmlns:p14="http://schemas.microsoft.com/office/powerpoint/2010/main" val="9894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8662-2381-49BD-8B29-25ED52C3CDA5}"/>
              </a:ext>
            </a:extLst>
          </p:cNvPr>
          <p:cNvSpPr>
            <a:spLocks noGrp="1"/>
          </p:cNvSpPr>
          <p:nvPr>
            <p:ph type="title"/>
          </p:nvPr>
        </p:nvSpPr>
        <p:spPr/>
        <p:txBody>
          <a:bodyPr>
            <a:normAutofit fontScale="90000"/>
          </a:bodyPr>
          <a:lstStyle/>
          <a:p>
            <a:pPr algn="l"/>
            <a:r>
              <a:rPr lang="en-US" dirty="0"/>
              <a:t>Procedure-Related Events</a:t>
            </a:r>
          </a:p>
        </p:txBody>
      </p:sp>
      <p:sp>
        <p:nvSpPr>
          <p:cNvPr id="3" name="Content Placeholder 2">
            <a:extLst>
              <a:ext uri="{FF2B5EF4-FFF2-40B4-BE49-F238E27FC236}">
                <a16:creationId xmlns:a16="http://schemas.microsoft.com/office/drawing/2014/main" id="{E8C4A192-FF38-42E6-9123-F68641638297}"/>
              </a:ext>
            </a:extLst>
          </p:cNvPr>
          <p:cNvSpPr>
            <a:spLocks noGrp="1"/>
          </p:cNvSpPr>
          <p:nvPr>
            <p:ph idx="1"/>
          </p:nvPr>
        </p:nvSpPr>
        <p:spPr>
          <a:xfrm>
            <a:off x="457200" y="1646237"/>
            <a:ext cx="8001000" cy="4525963"/>
          </a:xfrm>
        </p:spPr>
        <p:txBody>
          <a:bodyPr>
            <a:normAutofit lnSpcReduction="10000"/>
          </a:bodyPr>
          <a:lstStyle/>
          <a:p>
            <a:r>
              <a:rPr lang="en-US" dirty="0"/>
              <a:t>More than 20 million invasive, therapeutic surgeries are performed in the United States each year (Steiner, et al., 2017). </a:t>
            </a:r>
          </a:p>
          <a:p>
            <a:r>
              <a:rPr lang="en-US" dirty="0"/>
              <a:t>Postoperative adverse events are not uncommon and are associated with higher rates of mortality and morbidity (Sunshine, et al., 2019).</a:t>
            </a:r>
          </a:p>
          <a:p>
            <a:r>
              <a:rPr lang="en-US" dirty="0"/>
              <a:t>Postoperative adverse events also increase both hospitalization length of stay and cost (AHRQ, 2013).</a:t>
            </a:r>
          </a:p>
        </p:txBody>
      </p:sp>
      <p:sp>
        <p:nvSpPr>
          <p:cNvPr id="4" name="Slide Number Placeholder 3">
            <a:extLst>
              <a:ext uri="{FF2B5EF4-FFF2-40B4-BE49-F238E27FC236}">
                <a16:creationId xmlns:a16="http://schemas.microsoft.com/office/drawing/2014/main" id="{E40BE3FF-BA54-4228-AF47-5B524DCA81ED}"/>
              </a:ext>
            </a:extLst>
          </p:cNvPr>
          <p:cNvSpPr>
            <a:spLocks noGrp="1"/>
          </p:cNvSpPr>
          <p:nvPr>
            <p:ph type="sldNum" sz="quarter" idx="10"/>
          </p:nvPr>
        </p:nvSpPr>
        <p:spPr/>
        <p:txBody>
          <a:bodyPr/>
          <a:lstStyle/>
          <a:p>
            <a:fld id="{85F5B7A5-34A7-4AB0-A34F-A4DF2002FA98}" type="slidenum">
              <a:rPr lang="en-US" smtClean="0"/>
              <a:t>45</a:t>
            </a:fld>
            <a:endParaRPr lang="en-US" dirty="0"/>
          </a:p>
        </p:txBody>
      </p:sp>
    </p:spTree>
    <p:extLst>
      <p:ext uri="{BB962C8B-B14F-4D97-AF65-F5344CB8AC3E}">
        <p14:creationId xmlns:p14="http://schemas.microsoft.com/office/powerpoint/2010/main" val="1978414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8662-2381-49BD-8B29-25ED52C3CDA5}"/>
              </a:ext>
            </a:extLst>
          </p:cNvPr>
          <p:cNvSpPr>
            <a:spLocks noGrp="1"/>
          </p:cNvSpPr>
          <p:nvPr>
            <p:ph type="title"/>
          </p:nvPr>
        </p:nvSpPr>
        <p:spPr/>
        <p:txBody>
          <a:bodyPr>
            <a:normAutofit fontScale="90000"/>
          </a:bodyPr>
          <a:lstStyle/>
          <a:p>
            <a:r>
              <a:rPr lang="en-US" dirty="0"/>
              <a:t>Procedure-Related Event Measures</a:t>
            </a:r>
          </a:p>
        </p:txBody>
      </p:sp>
      <p:sp>
        <p:nvSpPr>
          <p:cNvPr id="3" name="Content Placeholder 2">
            <a:extLst>
              <a:ext uri="{FF2B5EF4-FFF2-40B4-BE49-F238E27FC236}">
                <a16:creationId xmlns:a16="http://schemas.microsoft.com/office/drawing/2014/main" id="{E8C4A192-FF38-42E6-9123-F68641638297}"/>
              </a:ext>
            </a:extLst>
          </p:cNvPr>
          <p:cNvSpPr>
            <a:spLocks noGrp="1"/>
          </p:cNvSpPr>
          <p:nvPr>
            <p:ph idx="1"/>
          </p:nvPr>
        </p:nvSpPr>
        <p:spPr>
          <a:xfrm>
            <a:off x="457200" y="1524000"/>
            <a:ext cx="8229600" cy="4525963"/>
          </a:xfrm>
        </p:spPr>
        <p:txBody>
          <a:bodyPr/>
          <a:lstStyle/>
          <a:p>
            <a:pPr>
              <a:lnSpc>
                <a:spcPct val="90000"/>
              </a:lnSpc>
            </a:pPr>
            <a:r>
              <a:rPr lang="en-US" dirty="0"/>
              <a:t>Adverse events related to hip/knee replacement</a:t>
            </a:r>
          </a:p>
          <a:p>
            <a:pPr lvl="1">
              <a:lnSpc>
                <a:spcPct val="90000"/>
              </a:lnSpc>
            </a:pPr>
            <a:r>
              <a:rPr lang="en-US" dirty="0"/>
              <a:t>Inpatient adverse events in adults receiving hip joint replacement due to degenerative conditions</a:t>
            </a:r>
          </a:p>
          <a:p>
            <a:pPr lvl="1">
              <a:lnSpc>
                <a:spcPct val="90000"/>
              </a:lnSpc>
            </a:pPr>
            <a:r>
              <a:rPr lang="en-US" dirty="0"/>
              <a:t>Inpatient adverse events in adults receiving hip joint replacement due to fracture</a:t>
            </a:r>
          </a:p>
          <a:p>
            <a:pPr lvl="1">
              <a:lnSpc>
                <a:spcPct val="90000"/>
              </a:lnSpc>
            </a:pPr>
            <a:r>
              <a:rPr lang="en-US" dirty="0"/>
              <a:t>Inpatient adverse events in adults receiving knee replacement</a:t>
            </a:r>
          </a:p>
          <a:p>
            <a:pPr>
              <a:lnSpc>
                <a:spcPct val="90000"/>
              </a:lnSpc>
            </a:pPr>
            <a:r>
              <a:rPr lang="en-US" dirty="0"/>
              <a:t>Other postoperative events</a:t>
            </a:r>
          </a:p>
          <a:p>
            <a:pPr lvl="1">
              <a:lnSpc>
                <a:spcPct val="90000"/>
              </a:lnSpc>
            </a:pPr>
            <a:r>
              <a:rPr lang="en-US" dirty="0"/>
              <a:t>Adult surgery patients with postoperative pneumonia events</a:t>
            </a:r>
          </a:p>
        </p:txBody>
      </p:sp>
      <p:sp>
        <p:nvSpPr>
          <p:cNvPr id="4" name="Slide Number Placeholder 3">
            <a:extLst>
              <a:ext uri="{FF2B5EF4-FFF2-40B4-BE49-F238E27FC236}">
                <a16:creationId xmlns:a16="http://schemas.microsoft.com/office/drawing/2014/main" id="{9BC4AB90-0A4C-4373-8EBB-6E32AD3148B5}"/>
              </a:ext>
            </a:extLst>
          </p:cNvPr>
          <p:cNvSpPr>
            <a:spLocks noGrp="1"/>
          </p:cNvSpPr>
          <p:nvPr>
            <p:ph type="sldNum" sz="quarter" idx="10"/>
          </p:nvPr>
        </p:nvSpPr>
        <p:spPr/>
        <p:txBody>
          <a:bodyPr/>
          <a:lstStyle/>
          <a:p>
            <a:fld id="{85F5B7A5-34A7-4AB0-A34F-A4DF2002FA98}" type="slidenum">
              <a:rPr lang="en-US" smtClean="0"/>
              <a:pPr/>
              <a:t>46</a:t>
            </a:fld>
            <a:endParaRPr lang="en-US" dirty="0"/>
          </a:p>
        </p:txBody>
      </p:sp>
    </p:spTree>
    <p:extLst>
      <p:ext uri="{BB962C8B-B14F-4D97-AF65-F5344CB8AC3E}">
        <p14:creationId xmlns:p14="http://schemas.microsoft.com/office/powerpoint/2010/main" val="2316706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0CA49-2DD2-4B92-95DC-F34111675DE3}"/>
              </a:ext>
            </a:extLst>
          </p:cNvPr>
          <p:cNvSpPr>
            <a:spLocks noGrp="1"/>
          </p:cNvSpPr>
          <p:nvPr>
            <p:ph type="title"/>
          </p:nvPr>
        </p:nvSpPr>
        <p:spPr/>
        <p:txBody>
          <a:bodyPr>
            <a:noAutofit/>
          </a:bodyPr>
          <a:lstStyle/>
          <a:p>
            <a:r>
              <a:rPr lang="en-US" sz="2000" dirty="0"/>
              <a:t>Inpatient adverse events in adults receiving hip joint replacement due to fracture, 2014-2017</a:t>
            </a:r>
          </a:p>
        </p:txBody>
      </p:sp>
      <p:graphicFrame>
        <p:nvGraphicFramePr>
          <p:cNvPr id="4" name="Content Placeholder 3" descr="Line graph showing percent&#10;2014, 9.8&#10;2015, 11.8&#10;2016, 9.5&#10;2017, 9.7&#10;">
            <a:extLst>
              <a:ext uri="{FF2B5EF4-FFF2-40B4-BE49-F238E27FC236}">
                <a16:creationId xmlns:a16="http://schemas.microsoft.com/office/drawing/2014/main" id="{A5CB710D-F28F-4C7B-AFC8-D9081603C9B6}"/>
              </a:ext>
            </a:extLst>
          </p:cNvPr>
          <p:cNvGraphicFramePr>
            <a:graphicFrameLocks noGrp="1"/>
          </p:cNvGraphicFramePr>
          <p:nvPr>
            <p:ph idx="1"/>
            <p:extLst>
              <p:ext uri="{D42A27DB-BD31-4B8C-83A1-F6EECF244321}">
                <p14:modId xmlns:p14="http://schemas.microsoft.com/office/powerpoint/2010/main" val="4240896876"/>
              </p:ext>
            </p:extLst>
          </p:nvPr>
        </p:nvGraphicFramePr>
        <p:xfrm>
          <a:off x="457200" y="1463040"/>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AE626E8-25AB-4E86-9D88-8CBF68243CB6}"/>
              </a:ext>
            </a:extLst>
          </p:cNvPr>
          <p:cNvSpPr txBox="1"/>
          <p:nvPr/>
        </p:nvSpPr>
        <p:spPr>
          <a:xfrm>
            <a:off x="457200" y="4937760"/>
            <a:ext cx="8229600" cy="1631216"/>
          </a:xfrm>
          <a:prstGeom prst="rect">
            <a:avLst/>
          </a:prstGeom>
          <a:noFill/>
        </p:spPr>
        <p:txBody>
          <a:bodyPr wrap="square" rtlCol="0">
            <a:spAutoFit/>
          </a:bodyPr>
          <a:lstStyle/>
          <a:p>
            <a:r>
              <a:rPr lang="en-US" sz="1000" b="1" dirty="0">
                <a:cs typeface="Arial" panose="020B0604020202020204" pitchFamily="34" charset="0"/>
              </a:rPr>
              <a:t>Source:</a:t>
            </a:r>
            <a:r>
              <a:rPr lang="en-US" sz="1000" dirty="0">
                <a:cs typeface="Arial" panose="020B0604020202020204" pitchFamily="34" charset="0"/>
              </a:rPr>
              <a:t> Agency for Healthcare Research and Quality and Centers for Medicare &amp; Medicaid Services (CMS), Medicare Patient Safety Monitoring System (MPSMS), 2014-2017.</a:t>
            </a:r>
          </a:p>
          <a:p>
            <a:r>
              <a:rPr lang="en-US" sz="1000" b="1" dirty="0">
                <a:cs typeface="Arial" panose="020B0604020202020204" pitchFamily="34" charset="0"/>
              </a:rPr>
              <a:t>Denominator: </a:t>
            </a:r>
            <a:r>
              <a:rPr lang="en-US" sz="1000" dirty="0">
                <a:cs typeface="Arial" panose="020B0604020202020204" pitchFamily="34" charset="0"/>
              </a:rPr>
              <a:t>All patients age 18 years and over in the MPSMS sample who had a surgical procedure performed to replace a hip joint due to fracture. </a:t>
            </a:r>
          </a:p>
          <a:p>
            <a:r>
              <a:rPr lang="en-US" sz="1000" b="1" spc="-10" dirty="0">
                <a:cs typeface="Arial" panose="020B0604020202020204" pitchFamily="34" charset="0"/>
              </a:rPr>
              <a:t>Note: </a:t>
            </a:r>
            <a:r>
              <a:rPr lang="en-US" sz="1000" spc="-10" dirty="0">
                <a:cs typeface="Arial" panose="020B0604020202020204" pitchFamily="34" charset="0"/>
              </a:rPr>
              <a:t>For this measure, lower percentages are better. Hospitals in Puerto Rico, the Virgin Islands, and Maryland were not included in the annual samples. Samples were drawn from the CMS Hospital Inpatient Quality Reporting program and consist of medical records for discharges following hip arthroplasty procedures as defined by the Surgical Care Improvement Project. Adverse events include postoperative infection (acute or early deep), dehiscence, necrosis, hematoma, nerve injury, major bleeding, dislocation, cardiovascular complications, catheter-associated urinary tract infection, or pneumonia; return to operating room after procedure (excludes same-side revision); revision during the index hospital stay (same side as index procedure); periprosthetic fracture; and postoperative venous thromboembolic event during hospital stay.</a:t>
            </a:r>
            <a:endParaRPr lang="en-US" sz="1000" strike="sngStrike" spc="-10" dirty="0">
              <a:solidFill>
                <a:srgbClr val="FF0000"/>
              </a:solidFill>
            </a:endParaRPr>
          </a:p>
        </p:txBody>
      </p:sp>
      <p:sp>
        <p:nvSpPr>
          <p:cNvPr id="3" name="Slide Number Placeholder 2">
            <a:extLst>
              <a:ext uri="{FF2B5EF4-FFF2-40B4-BE49-F238E27FC236}">
                <a16:creationId xmlns:a16="http://schemas.microsoft.com/office/drawing/2014/main" id="{291F332E-01DB-4A3E-811C-372402EDDAD2}"/>
              </a:ext>
            </a:extLst>
          </p:cNvPr>
          <p:cNvSpPr>
            <a:spLocks noGrp="1"/>
          </p:cNvSpPr>
          <p:nvPr>
            <p:ph type="sldNum" sz="quarter" idx="10"/>
          </p:nvPr>
        </p:nvSpPr>
        <p:spPr/>
        <p:txBody>
          <a:bodyPr/>
          <a:lstStyle/>
          <a:p>
            <a:fld id="{85F5B7A5-34A7-4AB0-A34F-A4DF2002FA98}" type="slidenum">
              <a:rPr lang="en-US" smtClean="0"/>
              <a:t>47</a:t>
            </a:fld>
            <a:endParaRPr lang="en-US" dirty="0"/>
          </a:p>
        </p:txBody>
      </p:sp>
    </p:spTree>
    <p:extLst>
      <p:ext uri="{BB962C8B-B14F-4D97-AF65-F5344CB8AC3E}">
        <p14:creationId xmlns:p14="http://schemas.microsoft.com/office/powerpoint/2010/main" val="3159194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descr="Line graph showing percent&#10;2014, 2.9&#10;2015, 1.7&#10;2016, 3.3&#10;2017, 2.1&#10;">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2698364729"/>
              </p:ext>
            </p:extLst>
          </p:nvPr>
        </p:nvGraphicFramePr>
        <p:xfrm>
          <a:off x="457200" y="1371600"/>
          <a:ext cx="8229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120640"/>
            <a:ext cx="8229600" cy="1323439"/>
          </a:xfrm>
          <a:prstGeom prst="rect">
            <a:avLst/>
          </a:prstGeom>
          <a:noFill/>
        </p:spPr>
        <p:txBody>
          <a:bodyPr wrap="square" rtlCol="0">
            <a:spAutoFit/>
          </a:bodyPr>
          <a:lstStyle/>
          <a:p>
            <a:pPr lvl="0">
              <a:defRPr/>
            </a:pPr>
            <a:r>
              <a:rPr lang="en-US" sz="1000" b="1" dirty="0">
                <a:cs typeface="Arial" panose="020B0604020202020204" pitchFamily="34" charset="0"/>
              </a:rPr>
              <a:t>Source:</a:t>
            </a:r>
            <a:r>
              <a:rPr lang="en-US" sz="1000" dirty="0">
                <a:cs typeface="Arial" panose="020B0604020202020204" pitchFamily="34" charset="0"/>
              </a:rPr>
              <a:t> Agency for Healthcare Research and Quality and Centers for Medicare &amp; Medicaid Services, Medicare Patient Safety Monitoring System (MPSMS), 2014-2017.</a:t>
            </a:r>
          </a:p>
          <a:p>
            <a:pPr>
              <a:defRPr/>
            </a:pPr>
            <a:r>
              <a:rPr lang="en-US" sz="1000" b="1" dirty="0">
                <a:cs typeface="Arial" panose="020B0604020202020204" pitchFamily="34" charset="0"/>
              </a:rPr>
              <a:t>Denominator: </a:t>
            </a:r>
            <a:r>
              <a:rPr lang="en-US" sz="1000" dirty="0">
                <a:cs typeface="Arial" panose="020B0604020202020204" pitchFamily="34" charset="0"/>
              </a:rPr>
              <a:t>All patients in the MPSMS sample who had a surgical procedure performed (defined by International Classification of Diseases, Ninth Revision procedure code 81.51) to replace a hip joint due to degenerative conditions.</a:t>
            </a:r>
          </a:p>
          <a:p>
            <a:r>
              <a:rPr lang="en-US" sz="1000" b="1" dirty="0">
                <a:cs typeface="Arial" panose="020B0604020202020204" pitchFamily="34" charset="0"/>
              </a:rPr>
              <a:t>Note: </a:t>
            </a:r>
            <a:r>
              <a:rPr lang="en-US" sz="1000" dirty="0">
                <a:cs typeface="Arial" panose="020B0604020202020204" pitchFamily="34" charset="0"/>
              </a:rPr>
              <a:t>For this measure, lower percentages are better. Adverse events include postoperative infection (acute or early deep), dehiscence, necrosis, hematoma, nerve injury, major bleeding, dislocation, cardiovascular complications, catheter-associated urinary tract infection, or pneumonia; return to operating room after procedure (excludes same-side revision); revision during the index hospital stay (same side as index procedure); periprosthetic fracture; and postoperative venous thromboembolic event during hospital stay.</a:t>
            </a:r>
          </a:p>
        </p:txBody>
      </p:sp>
      <p:sp>
        <p:nvSpPr>
          <p:cNvPr id="4" name="Title 3">
            <a:extLst>
              <a:ext uri="{FF2B5EF4-FFF2-40B4-BE49-F238E27FC236}">
                <a16:creationId xmlns:a16="http://schemas.microsoft.com/office/drawing/2014/main" id="{CAE68D1C-432A-4FEE-A923-7316766FC2E2}"/>
              </a:ext>
            </a:extLst>
          </p:cNvPr>
          <p:cNvSpPr>
            <a:spLocks noGrp="1"/>
          </p:cNvSpPr>
          <p:nvPr>
            <p:ph type="title"/>
          </p:nvPr>
        </p:nvSpPr>
        <p:spPr/>
        <p:txBody>
          <a:bodyPr>
            <a:noAutofit/>
          </a:bodyPr>
          <a:lstStyle/>
          <a:p>
            <a:r>
              <a:rPr lang="en-US" dirty="0"/>
              <a:t>Inpatient adverse events in adults receiving hip joint replacement due to degenerative conditions, 2014-2017</a:t>
            </a:r>
          </a:p>
        </p:txBody>
      </p:sp>
      <p:sp>
        <p:nvSpPr>
          <p:cNvPr id="6" name="Slide Number Placeholder 2">
            <a:extLst>
              <a:ext uri="{FF2B5EF4-FFF2-40B4-BE49-F238E27FC236}">
                <a16:creationId xmlns:a16="http://schemas.microsoft.com/office/drawing/2014/main" id="{9584D7D4-91AF-4A73-BB69-F52ADF0DA1D5}"/>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48</a:t>
            </a:fld>
            <a:endParaRPr lang="en-US" sz="1200" dirty="0"/>
          </a:p>
        </p:txBody>
      </p:sp>
    </p:spTree>
    <p:extLst>
      <p:ext uri="{BB962C8B-B14F-4D97-AF65-F5344CB8AC3E}">
        <p14:creationId xmlns:p14="http://schemas.microsoft.com/office/powerpoint/2010/main" val="1674155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descr="Line graph showing percent&#10; Total Male Female&#10;2014 2.6 3.2 2.3&#10;2015 1.7 1.9 1.5&#10;2016 2.0 2.3 1.9&#10;2017 2.5 3.0 2.2&#10;">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2666961743"/>
              </p:ext>
            </p:extLst>
          </p:nvPr>
        </p:nvGraphicFramePr>
        <p:xfrm>
          <a:off x="457200" y="1371600"/>
          <a:ext cx="8229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120640"/>
            <a:ext cx="82296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 and Centers for Medicare &amp; Medicaid Services, Medicare Patient Safety Monitoring System (MPSMS), 2014-2017.</a:t>
            </a:r>
          </a:p>
          <a:p>
            <a:pPr>
              <a:defRPr/>
            </a:pPr>
            <a:r>
              <a:rPr lang="en-US" sz="1000" b="1" dirty="0">
                <a:cs typeface="Arial" panose="020B0604020202020204" pitchFamily="34" charset="0"/>
              </a:rPr>
              <a:t>Denominator: </a:t>
            </a:r>
            <a:r>
              <a:rPr lang="en-US" sz="1000" dirty="0">
                <a:cs typeface="Arial" panose="020B0604020202020204" pitchFamily="34" charset="0"/>
              </a:rPr>
              <a:t>All patients in the MPSMS sample who undergo a knee joint replacement (defined by International Classification of Diseases, Ninth Revision procedure code 81.54).</a:t>
            </a:r>
            <a:endParaRPr kumimoji="0" lang="en-US" sz="1000" b="1" i="0" u="none" strike="noStrike" kern="1200" cap="none" spc="0" normalizeH="0" baseline="0" noProof="0" dirty="0">
              <a:ln>
                <a:noFill/>
              </a:ln>
              <a:effectLst/>
              <a:uLnTx/>
              <a:uFillTx/>
              <a:ea typeface="+mn-ea"/>
              <a:cs typeface="Arial" panose="020B0604020202020204" pitchFamily="34" charset="0"/>
            </a:endParaRP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Note: </a:t>
            </a:r>
            <a:r>
              <a:rPr kumimoji="0" lang="en-US" sz="1000" b="0" i="0" u="none" strike="noStrike" kern="1200" cap="none" spc="0" normalizeH="0" baseline="0" noProof="0" dirty="0">
                <a:ln>
                  <a:noFill/>
                </a:ln>
                <a:effectLst/>
                <a:uLnTx/>
                <a:uFillTx/>
                <a:ea typeface="+mn-ea"/>
                <a:cs typeface="Arial" panose="020B0604020202020204" pitchFamily="34" charset="0"/>
              </a:rPr>
              <a:t>For this measure, lower percentages are better. </a:t>
            </a:r>
            <a:r>
              <a:rPr lang="en-US" sz="1000" dirty="0">
                <a:cs typeface="Arial" panose="020B0604020202020204" pitchFamily="34" charset="0"/>
              </a:rPr>
              <a:t>Adverse events include postoperative infection (acute or early deep), dehiscence, necrosis, hematoma, nerve injury, major bleeding, dislocation, cardiovascular complications, catheter-associated urinary tract infection, or pneumonia; return to operating room after procedure (excludes same-side revision); revision during the index hospital stay (same side as index procedure); periprosthetic fracture; and postoperative venous thromboembolic event during hospital stay.</a:t>
            </a:r>
            <a:endParaRPr kumimoji="0" lang="en-US" sz="1000" b="0" i="0" u="none" strike="sngStrike" kern="1200" cap="none" spc="0" normalizeH="0" baseline="0" noProof="0" dirty="0">
              <a:ln>
                <a:noFill/>
              </a:ln>
              <a:solidFill>
                <a:prstClr val="black"/>
              </a:solidFill>
              <a:effectLst/>
              <a:uLnTx/>
              <a:uFillTx/>
              <a:ea typeface="+mn-ea"/>
              <a:cs typeface="+mn-cs"/>
            </a:endParaRPr>
          </a:p>
        </p:txBody>
      </p:sp>
      <p:sp>
        <p:nvSpPr>
          <p:cNvPr id="6" name="Title 5">
            <a:extLst>
              <a:ext uri="{FF2B5EF4-FFF2-40B4-BE49-F238E27FC236}">
                <a16:creationId xmlns:a16="http://schemas.microsoft.com/office/drawing/2014/main" id="{408B0C55-18B4-44D5-934F-1DED72E2897B}"/>
              </a:ext>
            </a:extLst>
          </p:cNvPr>
          <p:cNvSpPr>
            <a:spLocks noGrp="1"/>
          </p:cNvSpPr>
          <p:nvPr>
            <p:ph type="title"/>
          </p:nvPr>
        </p:nvSpPr>
        <p:spPr/>
        <p:txBody>
          <a:bodyPr>
            <a:noAutofit/>
          </a:bodyPr>
          <a:lstStyle/>
          <a:p>
            <a:r>
              <a:rPr lang="en-US" dirty="0"/>
              <a:t>Inpatient adverse events in adults receiving knee replacement, by sex, 2014-2017</a:t>
            </a:r>
          </a:p>
        </p:txBody>
      </p:sp>
      <p:sp>
        <p:nvSpPr>
          <p:cNvPr id="7" name="Slide Number Placeholder 2">
            <a:extLst>
              <a:ext uri="{FF2B5EF4-FFF2-40B4-BE49-F238E27FC236}">
                <a16:creationId xmlns:a16="http://schemas.microsoft.com/office/drawing/2014/main" id="{CC78B913-D08E-4762-ADA3-AE0D09283755}"/>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49</a:t>
            </a:fld>
            <a:endParaRPr lang="en-US" sz="1200" dirty="0"/>
          </a:p>
        </p:txBody>
      </p:sp>
    </p:spTree>
    <p:extLst>
      <p:ext uri="{BB962C8B-B14F-4D97-AF65-F5344CB8AC3E}">
        <p14:creationId xmlns:p14="http://schemas.microsoft.com/office/powerpoint/2010/main" val="232066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02E8C-F985-4AF0-83F9-707DEE0C64FB}"/>
              </a:ext>
            </a:extLst>
          </p:cNvPr>
          <p:cNvSpPr>
            <a:spLocks noGrp="1"/>
          </p:cNvSpPr>
          <p:nvPr>
            <p:ph type="title"/>
          </p:nvPr>
        </p:nvSpPr>
        <p:spPr/>
        <p:txBody>
          <a:bodyPr>
            <a:normAutofit fontScale="90000"/>
          </a:bodyPr>
          <a:lstStyle/>
          <a:p>
            <a:r>
              <a:rPr lang="en-US" dirty="0"/>
              <a:t>Chartbooks Organized Around Six Priority Areas</a:t>
            </a:r>
          </a:p>
        </p:txBody>
      </p:sp>
      <p:sp>
        <p:nvSpPr>
          <p:cNvPr id="3" name="Content Placeholder 2">
            <a:extLst>
              <a:ext uri="{FF2B5EF4-FFF2-40B4-BE49-F238E27FC236}">
                <a16:creationId xmlns:a16="http://schemas.microsoft.com/office/drawing/2014/main" id="{9A7DB469-1A74-4490-A49D-C3D4EE5CDF77}"/>
              </a:ext>
            </a:extLst>
          </p:cNvPr>
          <p:cNvSpPr>
            <a:spLocks noGrp="1"/>
          </p:cNvSpPr>
          <p:nvPr>
            <p:ph idx="1"/>
          </p:nvPr>
        </p:nvSpPr>
        <p:spPr>
          <a:xfrm>
            <a:off x="457200" y="1463040"/>
            <a:ext cx="8229600" cy="4893310"/>
          </a:xfrm>
        </p:spPr>
        <p:txBody>
          <a:bodyPr>
            <a:normAutofit fontScale="77500" lnSpcReduction="20000"/>
          </a:bodyPr>
          <a:lstStyle/>
          <a:p>
            <a:pPr>
              <a:lnSpc>
                <a:spcPct val="110000"/>
              </a:lnSpc>
            </a:pPr>
            <a:r>
              <a:rPr lang="en-US" b="1" dirty="0"/>
              <a:t>Making care safer by reducing harm caused in the delivery of care</a:t>
            </a:r>
          </a:p>
          <a:p>
            <a:pPr>
              <a:lnSpc>
                <a:spcPct val="110000"/>
              </a:lnSpc>
            </a:pPr>
            <a:r>
              <a:rPr lang="en-US" dirty="0">
                <a:hlinkClick r:id="rId3"/>
              </a:rPr>
              <a:t>Ensuring that each person and family is engaged as partners in their care</a:t>
            </a:r>
            <a:endParaRPr lang="en-US" dirty="0"/>
          </a:p>
          <a:p>
            <a:pPr>
              <a:lnSpc>
                <a:spcPct val="110000"/>
              </a:lnSpc>
            </a:pPr>
            <a:r>
              <a:rPr lang="en-US" dirty="0"/>
              <a:t>Promoting effective communication and </a:t>
            </a:r>
            <a:r>
              <a:rPr lang="en-US" dirty="0">
                <a:hlinkClick r:id="rId4"/>
              </a:rPr>
              <a:t>coordination of care</a:t>
            </a:r>
            <a:endParaRPr lang="en-US" dirty="0"/>
          </a:p>
          <a:p>
            <a:pPr>
              <a:lnSpc>
                <a:spcPct val="110000"/>
              </a:lnSpc>
            </a:pPr>
            <a:r>
              <a:rPr lang="en-US" dirty="0"/>
              <a:t>Promoting the most </a:t>
            </a:r>
            <a:r>
              <a:rPr lang="en-US" dirty="0">
                <a:hlinkClick r:id="rId5"/>
              </a:rPr>
              <a:t>effective prevention and treatment</a:t>
            </a:r>
            <a:r>
              <a:rPr lang="en-US" dirty="0"/>
              <a:t> practices for the leading causes of mortality, such as cardiovascular disease</a:t>
            </a:r>
          </a:p>
          <a:p>
            <a:pPr>
              <a:lnSpc>
                <a:spcPct val="110000"/>
              </a:lnSpc>
            </a:pPr>
            <a:r>
              <a:rPr lang="en-US" dirty="0"/>
              <a:t>Working with communities to promote wide use of best practices to </a:t>
            </a:r>
            <a:r>
              <a:rPr lang="en-US" dirty="0">
                <a:hlinkClick r:id="rId6"/>
              </a:rPr>
              <a:t>enable healthy living</a:t>
            </a:r>
            <a:endParaRPr lang="en-US" dirty="0"/>
          </a:p>
          <a:p>
            <a:pPr>
              <a:lnSpc>
                <a:spcPct val="110000"/>
              </a:lnSpc>
            </a:pPr>
            <a:r>
              <a:rPr lang="en-US" dirty="0">
                <a:hlinkClick r:id="rId7"/>
              </a:rPr>
              <a:t>Making quality care more affordable</a:t>
            </a:r>
            <a:r>
              <a:rPr lang="en-US" dirty="0"/>
              <a:t> for individuals, families, employers, and governments by developing and spreading new healthcare delivery models</a:t>
            </a:r>
          </a:p>
        </p:txBody>
      </p:sp>
      <p:sp>
        <p:nvSpPr>
          <p:cNvPr id="4" name="Slide Number Placeholder 3">
            <a:extLst>
              <a:ext uri="{FF2B5EF4-FFF2-40B4-BE49-F238E27FC236}">
                <a16:creationId xmlns:a16="http://schemas.microsoft.com/office/drawing/2014/main" id="{D401EFF4-81CA-464B-BA86-55897FBBC837}"/>
              </a:ext>
            </a:extLst>
          </p:cNvPr>
          <p:cNvSpPr>
            <a:spLocks noGrp="1"/>
          </p:cNvSpPr>
          <p:nvPr>
            <p:ph type="sldNum" sz="quarter" idx="10"/>
          </p:nvPr>
        </p:nvSpPr>
        <p:spPr/>
        <p:txBody>
          <a:bodyPr/>
          <a:lstStyle/>
          <a:p>
            <a:fld id="{85F5B7A5-34A7-4AB0-A34F-A4DF2002FA98}" type="slidenum">
              <a:rPr lang="en-US" smtClean="0"/>
              <a:t>5</a:t>
            </a:fld>
            <a:endParaRPr lang="en-US" dirty="0"/>
          </a:p>
        </p:txBody>
      </p:sp>
    </p:spTree>
    <p:extLst>
      <p:ext uri="{BB962C8B-B14F-4D97-AF65-F5344CB8AC3E}">
        <p14:creationId xmlns:p14="http://schemas.microsoft.com/office/powerpoint/2010/main" val="3511656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descr="Line graph showing percent&#10; Total Male Female&#10;2014 1.8 1.8 1.7&#10;2015 1.2 1.9 0.8&#10;2016 1.2 1.7 0.9&#10;2017 1.1 1.5 0.9&#10;">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1535585428"/>
              </p:ext>
            </p:extLst>
          </p:nvPr>
        </p:nvGraphicFramePr>
        <p:xfrm>
          <a:off x="457200" y="137160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descr="Line graph showing percent&#10; No CHF CHF No COPD COPD&#10;2014 1.1 7.8 1.2 5.7&#10;2015 1.0 3.8 0.8 4.3&#10;2016 1 3.1 0.8 3.8&#10;2017 0.9 3.4 0.9 2.9&#10;">
            <a:extLst>
              <a:ext uri="{FF2B5EF4-FFF2-40B4-BE49-F238E27FC236}">
                <a16:creationId xmlns:a16="http://schemas.microsoft.com/office/drawing/2014/main" id="{115FBD8C-DB6C-401D-9A2C-CA48AFAD59D3}"/>
              </a:ext>
            </a:extLst>
          </p:cNvPr>
          <p:cNvGraphicFramePr/>
          <p:nvPr>
            <p:extLst>
              <p:ext uri="{D42A27DB-BD31-4B8C-83A1-F6EECF244321}">
                <p14:modId xmlns:p14="http://schemas.microsoft.com/office/powerpoint/2010/main" val="3874498847"/>
              </p:ext>
            </p:extLst>
          </p:nvPr>
        </p:nvGraphicFramePr>
        <p:xfrm>
          <a:off x="4572000" y="1371600"/>
          <a:ext cx="4114800" cy="393192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394960"/>
            <a:ext cx="8229600" cy="1015663"/>
          </a:xfrm>
          <a:prstGeom prst="rect">
            <a:avLst/>
          </a:prstGeom>
          <a:noFill/>
        </p:spPr>
        <p:txBody>
          <a:bodyPr wrap="square" rtlCol="0">
            <a:spAutoFit/>
          </a:bodyPr>
          <a:lstStyle/>
          <a:p>
            <a:pPr lvl="0">
              <a:defRPr/>
            </a:pPr>
            <a:r>
              <a:rPr lang="en-US" sz="1000" b="1" dirty="0">
                <a:cs typeface="Arial" panose="020B0604020202020204" pitchFamily="34" charset="0"/>
              </a:rPr>
              <a:t>Key:</a:t>
            </a:r>
            <a:r>
              <a:rPr lang="en-US" sz="1000" dirty="0">
                <a:cs typeface="Arial" panose="020B0604020202020204" pitchFamily="34" charset="0"/>
              </a:rPr>
              <a:t> CHF = congestive heart failure (also includes pulmonary edema); COPD = chronic obstructive pulmonary disease.</a:t>
            </a:r>
          </a:p>
          <a:p>
            <a:pPr>
              <a:defRPr/>
            </a:pPr>
            <a:r>
              <a:rPr lang="en-US" sz="1000" b="1" dirty="0">
                <a:cs typeface="Arial" panose="020B0604020202020204" pitchFamily="34" charset="0"/>
              </a:rPr>
              <a:t>Source: </a:t>
            </a:r>
            <a:r>
              <a:rPr lang="en-US" sz="1000" dirty="0">
                <a:cs typeface="Arial" panose="020B0604020202020204" pitchFamily="34" charset="0"/>
              </a:rPr>
              <a:t>Agency for Healthcare Research and Quality and Centers for Medicare &amp; Medicaid Services, Medicare Patient Safety Monitoring System (MPSMS), 2014-2017.</a:t>
            </a:r>
          </a:p>
          <a:p>
            <a:pPr>
              <a:defRPr/>
            </a:pPr>
            <a:r>
              <a:rPr lang="en-US" sz="1000" b="1" dirty="0">
                <a:cs typeface="Arial" panose="020B0604020202020204" pitchFamily="34" charset="0"/>
              </a:rPr>
              <a:t>Denominator: </a:t>
            </a:r>
            <a:r>
              <a:rPr lang="en-US" sz="1000" dirty="0">
                <a:cs typeface="Arial" panose="020B0604020202020204" pitchFamily="34" charset="0"/>
              </a:rPr>
              <a:t>All patients from the MPSMS sample who had at least one of the selected major surgical procedures identified as part of the Surgical Care Improvement Project and did not have pneumonia before the procedure.</a:t>
            </a:r>
          </a:p>
          <a:p>
            <a:pPr>
              <a:defRPr/>
            </a:pPr>
            <a:r>
              <a:rPr lang="en-US" sz="1000" b="1" dirty="0">
                <a:cs typeface="Arial" panose="020B0604020202020204" pitchFamily="34" charset="0"/>
              </a:rPr>
              <a:t>Note: </a:t>
            </a:r>
            <a:r>
              <a:rPr lang="en-US" sz="1000" dirty="0">
                <a:cs typeface="Arial" panose="020B0604020202020204" pitchFamily="34" charset="0"/>
              </a:rPr>
              <a:t>For this measure, lower percentages are better.</a:t>
            </a:r>
            <a:endParaRPr lang="en-US" sz="1000" strike="sngStrike" dirty="0">
              <a:solidFill>
                <a:prstClr val="black"/>
              </a:solidFill>
            </a:endParaRPr>
          </a:p>
        </p:txBody>
      </p:sp>
      <p:sp>
        <p:nvSpPr>
          <p:cNvPr id="6" name="Title 5">
            <a:extLst>
              <a:ext uri="{FF2B5EF4-FFF2-40B4-BE49-F238E27FC236}">
                <a16:creationId xmlns:a16="http://schemas.microsoft.com/office/drawing/2014/main" id="{9EA5C576-1DAE-4261-A32B-F94CFCF32C2E}"/>
              </a:ext>
            </a:extLst>
          </p:cNvPr>
          <p:cNvSpPr>
            <a:spLocks noGrp="1"/>
          </p:cNvSpPr>
          <p:nvPr>
            <p:ph type="title"/>
          </p:nvPr>
        </p:nvSpPr>
        <p:spPr/>
        <p:txBody>
          <a:bodyPr>
            <a:noAutofit/>
          </a:bodyPr>
          <a:lstStyle/>
          <a:p>
            <a:r>
              <a:rPr lang="en-US" dirty="0"/>
              <a:t>Adult surgery patients with postoperative pneumonia events, by sex, CHF, and COPD, 2014-2017</a:t>
            </a:r>
          </a:p>
        </p:txBody>
      </p:sp>
      <p:sp>
        <p:nvSpPr>
          <p:cNvPr id="7" name="Slide Number Placeholder 2">
            <a:extLst>
              <a:ext uri="{FF2B5EF4-FFF2-40B4-BE49-F238E27FC236}">
                <a16:creationId xmlns:a16="http://schemas.microsoft.com/office/drawing/2014/main" id="{C4E2AF08-C9F9-4A26-AAD0-45752A9078B5}"/>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50</a:t>
            </a:fld>
            <a:endParaRPr lang="en-US" sz="1200" dirty="0"/>
          </a:p>
        </p:txBody>
      </p:sp>
    </p:spTree>
    <p:extLst>
      <p:ext uri="{BB962C8B-B14F-4D97-AF65-F5344CB8AC3E}">
        <p14:creationId xmlns:p14="http://schemas.microsoft.com/office/powerpoint/2010/main" val="2949606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2724-41EA-4AC8-A4A8-BB0BF1430F41}"/>
              </a:ext>
            </a:extLst>
          </p:cNvPr>
          <p:cNvSpPr>
            <a:spLocks noGrp="1"/>
          </p:cNvSpPr>
          <p:nvPr>
            <p:ph type="title"/>
          </p:nvPr>
        </p:nvSpPr>
        <p:spPr/>
        <p:txBody>
          <a:bodyPr>
            <a:normAutofit fontScale="90000"/>
          </a:bodyPr>
          <a:lstStyle/>
          <a:p>
            <a:r>
              <a:rPr lang="en-US" dirty="0"/>
              <a:t>Maternal Morbidity and Mortality</a:t>
            </a:r>
          </a:p>
        </p:txBody>
      </p:sp>
      <p:sp>
        <p:nvSpPr>
          <p:cNvPr id="3" name="Content Placeholder 2">
            <a:extLst>
              <a:ext uri="{FF2B5EF4-FFF2-40B4-BE49-F238E27FC236}">
                <a16:creationId xmlns:a16="http://schemas.microsoft.com/office/drawing/2014/main" id="{9C3C8F6A-DC4D-4962-82C4-19A4C64AC4D4}"/>
              </a:ext>
            </a:extLst>
          </p:cNvPr>
          <p:cNvSpPr>
            <a:spLocks noGrp="1"/>
          </p:cNvSpPr>
          <p:nvPr>
            <p:ph idx="1"/>
          </p:nvPr>
        </p:nvSpPr>
        <p:spPr>
          <a:xfrm>
            <a:off x="430427" y="1447800"/>
            <a:ext cx="8229600" cy="4777122"/>
          </a:xfrm>
        </p:spPr>
        <p:txBody>
          <a:bodyPr>
            <a:noAutofit/>
          </a:bodyPr>
          <a:lstStyle/>
          <a:p>
            <a:pPr>
              <a:lnSpc>
                <a:spcPct val="90000"/>
              </a:lnSpc>
            </a:pPr>
            <a:r>
              <a:rPr lang="en-US" sz="1700" dirty="0"/>
              <a:t>Maternal mortality, defined as the risk of dying from causes associated with childbirth, is considered a sentinel event in that it is a rare and negative maternal outcome (Adams, et al.). </a:t>
            </a:r>
          </a:p>
          <a:p>
            <a:pPr>
              <a:lnSpc>
                <a:spcPct val="90000"/>
              </a:lnSpc>
            </a:pPr>
            <a:r>
              <a:rPr lang="en-US" sz="1700" dirty="0"/>
              <a:t>The United States has one of the highest maternal mortality rates compared with other high-income industrialized countries, with 17.4 deaths per 100,000 live births in 2018 (CDC, 2020a).</a:t>
            </a:r>
            <a:endParaRPr lang="en-US" sz="1700" baseline="30000" dirty="0"/>
          </a:p>
          <a:p>
            <a:pPr>
              <a:lnSpc>
                <a:spcPct val="90000"/>
              </a:lnSpc>
            </a:pPr>
            <a:r>
              <a:rPr lang="en-US" sz="1700" dirty="0"/>
              <a:t>About 700 women die from pregnancy-related complications annually. One-third of pregnancy related deaths occur 1 week to 1 year after delivery. Three in five pregnancy-related deaths are preventable (CDC, 2019).</a:t>
            </a:r>
            <a:endParaRPr lang="en-US" sz="1700" baseline="30000" dirty="0"/>
          </a:p>
          <a:p>
            <a:pPr lvl="0">
              <a:lnSpc>
                <a:spcPct val="90000"/>
              </a:lnSpc>
            </a:pPr>
            <a:r>
              <a:rPr lang="en-US" sz="1700" dirty="0"/>
              <a:t>Persistent racial and ethnic disparities in maternal mortality have also accompanied the rise in maternal deaths, with Black women having a pregnancy-related mortality rate 3 times as high as that of non-Hispanic White women (Petersen, et al.). </a:t>
            </a:r>
          </a:p>
          <a:p>
            <a:pPr lvl="0">
              <a:lnSpc>
                <a:spcPct val="90000"/>
              </a:lnSpc>
            </a:pPr>
            <a:r>
              <a:rPr lang="en-US" sz="1700" dirty="0"/>
              <a:t>Like maternal mortality, severe maternal morbidity, which encompasses unintended outcomes of labor and delivery that result in short-term or long-term health issues, has similarly increased in the United States in recent decades (ACOG, Kilpatrick, &amp; Ecker).</a:t>
            </a:r>
            <a:endParaRPr lang="en-US" sz="1700" baseline="30000" dirty="0"/>
          </a:p>
          <a:p>
            <a:pPr lvl="0">
              <a:lnSpc>
                <a:spcPct val="90000"/>
              </a:lnSpc>
            </a:pPr>
            <a:r>
              <a:rPr lang="en-US" sz="1700" dirty="0"/>
              <a:t>Many cases of maternal morbidity and mortality are potentially preventable. Factors that contribute to these events have been categorized at the patient, provider, health facility, and system level (Petersen, et al.). </a:t>
            </a:r>
          </a:p>
        </p:txBody>
      </p:sp>
      <p:sp>
        <p:nvSpPr>
          <p:cNvPr id="4" name="Slide Number Placeholder 3">
            <a:extLst>
              <a:ext uri="{FF2B5EF4-FFF2-40B4-BE49-F238E27FC236}">
                <a16:creationId xmlns:a16="http://schemas.microsoft.com/office/drawing/2014/main" id="{13B9933C-9003-4D86-84BC-9A49304A8D62}"/>
              </a:ext>
            </a:extLst>
          </p:cNvPr>
          <p:cNvSpPr>
            <a:spLocks noGrp="1"/>
          </p:cNvSpPr>
          <p:nvPr>
            <p:ph type="sldNum" sz="quarter" idx="10"/>
          </p:nvPr>
        </p:nvSpPr>
        <p:spPr/>
        <p:txBody>
          <a:bodyPr/>
          <a:lstStyle/>
          <a:p>
            <a:fld id="{85F5B7A5-34A7-4AB0-A34F-A4DF2002FA98}" type="slidenum">
              <a:rPr lang="en-US" smtClean="0"/>
              <a:t>51</a:t>
            </a:fld>
            <a:endParaRPr lang="en-US" dirty="0"/>
          </a:p>
        </p:txBody>
      </p:sp>
    </p:spTree>
    <p:extLst>
      <p:ext uri="{BB962C8B-B14F-4D97-AF65-F5344CB8AC3E}">
        <p14:creationId xmlns:p14="http://schemas.microsoft.com/office/powerpoint/2010/main" val="1543788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8662-2381-49BD-8B29-25ED52C3CDA5}"/>
              </a:ext>
            </a:extLst>
          </p:cNvPr>
          <p:cNvSpPr>
            <a:spLocks noGrp="1"/>
          </p:cNvSpPr>
          <p:nvPr>
            <p:ph type="title"/>
          </p:nvPr>
        </p:nvSpPr>
        <p:spPr>
          <a:xfrm>
            <a:off x="457200" y="0"/>
            <a:ext cx="7429500" cy="1143000"/>
          </a:xfrm>
        </p:spPr>
        <p:txBody>
          <a:bodyPr>
            <a:normAutofit fontScale="90000"/>
          </a:bodyPr>
          <a:lstStyle/>
          <a:p>
            <a:r>
              <a:rPr lang="en-US" dirty="0"/>
              <a:t>Maternal Morbidity and Mortality Measures</a:t>
            </a:r>
          </a:p>
        </p:txBody>
      </p:sp>
      <p:sp>
        <p:nvSpPr>
          <p:cNvPr id="3" name="Content Placeholder 2">
            <a:extLst>
              <a:ext uri="{FF2B5EF4-FFF2-40B4-BE49-F238E27FC236}">
                <a16:creationId xmlns:a16="http://schemas.microsoft.com/office/drawing/2014/main" id="{E8C4A192-FF38-42E6-9123-F68641638297}"/>
              </a:ext>
            </a:extLst>
          </p:cNvPr>
          <p:cNvSpPr>
            <a:spLocks noGrp="1"/>
          </p:cNvSpPr>
          <p:nvPr>
            <p:ph idx="1"/>
          </p:nvPr>
        </p:nvSpPr>
        <p:spPr/>
        <p:txBody>
          <a:bodyPr>
            <a:normAutofit fontScale="92500" lnSpcReduction="20000"/>
          </a:bodyPr>
          <a:lstStyle/>
          <a:p>
            <a:pPr>
              <a:lnSpc>
                <a:spcPct val="110000"/>
              </a:lnSpc>
            </a:pPr>
            <a:r>
              <a:rPr lang="en-US" dirty="0"/>
              <a:t>In-hospital deaths per 100,000 delivery hospitalizations</a:t>
            </a:r>
          </a:p>
          <a:p>
            <a:pPr>
              <a:lnSpc>
                <a:spcPct val="110000"/>
              </a:lnSpc>
            </a:pPr>
            <a:r>
              <a:rPr lang="en-US" dirty="0"/>
              <a:t>Severe maternal morbidity per 1,000 delivery hospitalizations</a:t>
            </a:r>
          </a:p>
          <a:p>
            <a:pPr>
              <a:lnSpc>
                <a:spcPct val="110000"/>
              </a:lnSpc>
            </a:pPr>
            <a:r>
              <a:rPr lang="en-US" dirty="0"/>
              <a:t>Severe postpartum hemorrhage per 1,000 delivery hospitalizations</a:t>
            </a:r>
          </a:p>
          <a:p>
            <a:pPr>
              <a:lnSpc>
                <a:spcPct val="110000"/>
              </a:lnSpc>
            </a:pPr>
            <a:r>
              <a:rPr lang="en-US" dirty="0"/>
              <a:t>Eclampsia or preeclampsia per 1,000 delivery hospitalizations</a:t>
            </a:r>
          </a:p>
          <a:p>
            <a:pPr>
              <a:lnSpc>
                <a:spcPct val="120000"/>
              </a:lnSpc>
            </a:pPr>
            <a:r>
              <a:rPr lang="en-US" dirty="0"/>
              <a:t>Venous thromboembolism (VTE) or pulmonary embolism (PE) per 1,000 delivery discharges </a:t>
            </a:r>
          </a:p>
          <a:p>
            <a:pPr>
              <a:lnSpc>
                <a:spcPct val="110000"/>
              </a:lnSpc>
            </a:pPr>
            <a:r>
              <a:rPr lang="en-US" dirty="0"/>
              <a:t>Cesarean deliveries among low-risk first births</a:t>
            </a:r>
          </a:p>
          <a:p>
            <a:pPr>
              <a:lnSpc>
                <a:spcPct val="110000"/>
              </a:lnSpc>
            </a:pPr>
            <a:endParaRPr lang="en-US" dirty="0"/>
          </a:p>
          <a:p>
            <a:pPr>
              <a:lnSpc>
                <a:spcPct val="110000"/>
              </a:lnSpc>
            </a:pPr>
            <a:endParaRPr lang="en-US" dirty="0"/>
          </a:p>
        </p:txBody>
      </p:sp>
      <p:sp>
        <p:nvSpPr>
          <p:cNvPr id="4" name="Slide Number Placeholder 3">
            <a:extLst>
              <a:ext uri="{FF2B5EF4-FFF2-40B4-BE49-F238E27FC236}">
                <a16:creationId xmlns:a16="http://schemas.microsoft.com/office/drawing/2014/main" id="{FC6A31E0-5314-4D97-853E-E3664AEE4D5A}"/>
              </a:ext>
            </a:extLst>
          </p:cNvPr>
          <p:cNvSpPr>
            <a:spLocks noGrp="1"/>
          </p:cNvSpPr>
          <p:nvPr>
            <p:ph type="sldNum" sz="quarter" idx="10"/>
          </p:nvPr>
        </p:nvSpPr>
        <p:spPr/>
        <p:txBody>
          <a:bodyPr/>
          <a:lstStyle/>
          <a:p>
            <a:fld id="{85F5B7A5-34A7-4AB0-A34F-A4DF2002FA98}" type="slidenum">
              <a:rPr lang="en-US" smtClean="0"/>
              <a:t>52</a:t>
            </a:fld>
            <a:endParaRPr lang="en-US" dirty="0"/>
          </a:p>
        </p:txBody>
      </p:sp>
    </p:spTree>
    <p:extLst>
      <p:ext uri="{BB962C8B-B14F-4D97-AF65-F5344CB8AC3E}">
        <p14:creationId xmlns:p14="http://schemas.microsoft.com/office/powerpoint/2010/main" val="807444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In-hospital deaths per 100,000 delivery hospitalizations, females ages 12-55, by race/ethnicity and age, 2017</a:t>
            </a:r>
          </a:p>
        </p:txBody>
      </p:sp>
      <p:graphicFrame>
        <p:nvGraphicFramePr>
          <p:cNvPr id="6" name="Content Placeholder 5" descr="Bar chart showing rate per 100,000 delivery hospitalizations&#10;White 4.1&#10;Black 12.7&#10;API 6.1&#10;Hispanic 5.6&#10;12-17 2.3&#10;18-24 3.7&#10;25-34  5.8&#10;35-55 10.1&#10;">
            <a:extLst>
              <a:ext uri="{FF2B5EF4-FFF2-40B4-BE49-F238E27FC236}">
                <a16:creationId xmlns:a16="http://schemas.microsoft.com/office/drawing/2014/main" id="{8A79FFD3-43C6-4AF3-A1C6-9EE3D8518969}"/>
              </a:ext>
            </a:extLst>
          </p:cNvPr>
          <p:cNvGraphicFramePr>
            <a:graphicFrameLocks noGrp="1"/>
          </p:cNvGraphicFramePr>
          <p:nvPr>
            <p:ph idx="1"/>
            <p:extLst>
              <p:ext uri="{D42A27DB-BD31-4B8C-83A1-F6EECF244321}">
                <p14:modId xmlns:p14="http://schemas.microsoft.com/office/powerpoint/2010/main" val="2183811304"/>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577840"/>
            <a:ext cx="8229600" cy="1015663"/>
          </a:xfrm>
          <a:prstGeom prst="rect">
            <a:avLst/>
          </a:prstGeom>
          <a:noFill/>
        </p:spPr>
        <p:txBody>
          <a:bodyPr wrap="square" rtlCol="0">
            <a:spAutoFit/>
          </a:bodyPr>
          <a:lstStyle/>
          <a:p>
            <a:r>
              <a:rPr lang="en-US" sz="1000" b="1" dirty="0">
                <a:cs typeface="Arial" panose="020B0604020202020204" pitchFamily="34" charset="0"/>
              </a:rPr>
              <a:t>Key:</a:t>
            </a:r>
            <a:r>
              <a:rPr lang="en-US" sz="1000" dirty="0">
                <a:cs typeface="Arial" panose="020B0604020202020204" pitchFamily="34" charset="0"/>
              </a:rPr>
              <a:t> API = Asian or Pacific Islander. </a:t>
            </a:r>
          </a:p>
          <a:p>
            <a:r>
              <a:rPr lang="en-US" sz="1000" b="1" dirty="0">
                <a:cs typeface="Arial" panose="020B0604020202020204" pitchFamily="34" charset="0"/>
              </a:rPr>
              <a:t>Source: </a:t>
            </a:r>
            <a:r>
              <a:rPr lang="en-US" sz="1000" dirty="0">
                <a:cs typeface="Arial" panose="020B0604020202020204" pitchFamily="34" charset="0"/>
              </a:rPr>
              <a:t>Agency for Healthcare Research and Quality (AHRQ), Healthcare Cost and Utilization Project, State Inpatient Databases, 2017, weighted to provide national estimates; and AHRQ Quality Indicators, version 7.0.1.</a:t>
            </a:r>
          </a:p>
          <a:p>
            <a:r>
              <a:rPr lang="en-US" sz="1000" b="1" dirty="0">
                <a:cs typeface="Arial" panose="020B0604020202020204" pitchFamily="34" charset="0"/>
              </a:rPr>
              <a:t>Denominator: </a:t>
            </a:r>
            <a:r>
              <a:rPr lang="en-US" sz="1000" dirty="0">
                <a:cs typeface="Arial" panose="020B0604020202020204" pitchFamily="34" charset="0"/>
              </a:rPr>
              <a:t>Includes deliveries with any delivery diagnosis, procedure, or diagnosis-related group and not abortion.</a:t>
            </a:r>
          </a:p>
          <a:p>
            <a:r>
              <a:rPr lang="en-US" sz="1000" b="1" dirty="0">
                <a:cs typeface="Arial" panose="020B0604020202020204" pitchFamily="34" charset="0"/>
              </a:rPr>
              <a:t>Note:</a:t>
            </a:r>
            <a:r>
              <a:rPr lang="en-US" sz="1000" dirty="0">
                <a:cs typeface="Arial" panose="020B0604020202020204" pitchFamily="34" charset="0"/>
              </a:rPr>
              <a:t> For this measure, lower rates are better. White, Black, and API are non-Hispanic. Hispanic includes all races. This measure is not included in the summary analysis in slides 12-21.</a:t>
            </a:r>
          </a:p>
        </p:txBody>
      </p:sp>
      <p:sp>
        <p:nvSpPr>
          <p:cNvPr id="3" name="Slide Number Placeholder 2">
            <a:extLst>
              <a:ext uri="{FF2B5EF4-FFF2-40B4-BE49-F238E27FC236}">
                <a16:creationId xmlns:a16="http://schemas.microsoft.com/office/drawing/2014/main" id="{CBF03836-6EC9-438E-9A71-8721EE7E2AF7}"/>
              </a:ext>
            </a:extLst>
          </p:cNvPr>
          <p:cNvSpPr>
            <a:spLocks noGrp="1"/>
          </p:cNvSpPr>
          <p:nvPr>
            <p:ph type="sldNum" sz="quarter" idx="10"/>
          </p:nvPr>
        </p:nvSpPr>
        <p:spPr/>
        <p:txBody>
          <a:bodyPr/>
          <a:lstStyle/>
          <a:p>
            <a:fld id="{85F5B7A5-34A7-4AB0-A34F-A4DF2002FA98}" type="slidenum">
              <a:rPr lang="en-US" smtClean="0"/>
              <a:t>53</a:t>
            </a:fld>
            <a:endParaRPr lang="en-US" dirty="0"/>
          </a:p>
        </p:txBody>
      </p:sp>
    </p:spTree>
    <p:extLst>
      <p:ext uri="{BB962C8B-B14F-4D97-AF65-F5344CB8AC3E}">
        <p14:creationId xmlns:p14="http://schemas.microsoft.com/office/powerpoint/2010/main" val="208856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457200" y="0"/>
            <a:ext cx="6781800" cy="1143000"/>
          </a:xfrm>
        </p:spPr>
        <p:txBody>
          <a:bodyPr>
            <a:noAutofit/>
          </a:bodyPr>
          <a:lstStyle/>
          <a:p>
            <a:r>
              <a:rPr lang="en-US" sz="2000" dirty="0"/>
              <a:t>Severe maternal morbidity per 1,000 delivery hospitalizations, </a:t>
            </a:r>
            <a:r>
              <a:rPr lang="en-US" sz="2000" dirty="0">
                <a:latin typeface="Arial" panose="020B0604020202020204" pitchFamily="34" charset="0"/>
                <a:cs typeface="Arial" panose="020B0604020202020204" pitchFamily="34" charset="0"/>
              </a:rPr>
              <a:t>females</a:t>
            </a:r>
            <a:r>
              <a:rPr lang="en-US" sz="2000" dirty="0"/>
              <a:t> ages 12-55, by race/ethnicity and income, 2017</a:t>
            </a:r>
          </a:p>
        </p:txBody>
      </p:sp>
      <p:graphicFrame>
        <p:nvGraphicFramePr>
          <p:cNvPr id="6" name="Content Placeholder 5" descr="Bar chart showing rate per 1,000 delivery hospitalizations&#10;White 5.8&#10;Black 11.2&#10;API 7.5&#10;Hispanic 7.3&#10;High Income (Q4) 6.5&#10;Middle Income (Q3) 6.8&#10;Low Income (Q2) 7.0&#10;Poor (Q1) 8.1&#10;">
            <a:extLst>
              <a:ext uri="{FF2B5EF4-FFF2-40B4-BE49-F238E27FC236}">
                <a16:creationId xmlns:a16="http://schemas.microsoft.com/office/drawing/2014/main" id="{8A79FFD3-43C6-4AF3-A1C6-9EE3D8518969}"/>
              </a:ext>
            </a:extLst>
          </p:cNvPr>
          <p:cNvGraphicFramePr>
            <a:graphicFrameLocks noGrp="1"/>
          </p:cNvGraphicFramePr>
          <p:nvPr>
            <p:ph idx="1"/>
            <p:extLst>
              <p:ext uri="{D42A27DB-BD31-4B8C-83A1-F6EECF244321}">
                <p14:modId xmlns:p14="http://schemas.microsoft.com/office/powerpoint/2010/main" val="2844204678"/>
              </p:ext>
            </p:extLst>
          </p:nvPr>
        </p:nvGraphicFramePr>
        <p:xfrm>
          <a:off x="457200" y="128016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120640"/>
            <a:ext cx="8229600" cy="1538883"/>
          </a:xfrm>
          <a:prstGeom prst="rect">
            <a:avLst/>
          </a:prstGeom>
          <a:noFill/>
        </p:spPr>
        <p:txBody>
          <a:bodyPr wrap="square" tIns="0" bIns="0" rtlCol="0">
            <a:spAutoFit/>
          </a:bodyPr>
          <a:lstStyle/>
          <a:p>
            <a:pPr lvl="0" defTabSz="914400">
              <a:defRPr/>
            </a:pPr>
            <a:r>
              <a:rPr lang="en-US" sz="1000" b="1" dirty="0">
                <a:cs typeface="Arial" panose="020B0604020202020204" pitchFamily="34" charset="0"/>
              </a:rPr>
              <a:t>Key:</a:t>
            </a:r>
            <a:r>
              <a:rPr lang="en-US" sz="1000" dirty="0">
                <a:cs typeface="Arial" panose="020B0604020202020204" pitchFamily="34" charset="0"/>
              </a:rPr>
              <a:t> API = Asian or Pacific Islander; Q = quartile. </a:t>
            </a:r>
          </a:p>
          <a:p>
            <a:pPr lvl="0" defTabSz="914400">
              <a:defRPr/>
            </a:pPr>
            <a:r>
              <a:rPr lang="en-US" sz="1000" b="1" dirty="0">
                <a:cs typeface="Arial" panose="020B0604020202020204" pitchFamily="34" charset="0"/>
              </a:rPr>
              <a:t>Source: </a:t>
            </a:r>
            <a:r>
              <a:rPr lang="en-US" sz="1000" dirty="0">
                <a:cs typeface="Arial" panose="020B0604020202020204" pitchFamily="34" charset="0"/>
              </a:rPr>
              <a:t>Agency for Healthcare Research and Quality, Healthcare Cost and Utilization Project, State Inpatient Databases, weighted to provide national estimates, 2017.</a:t>
            </a:r>
          </a:p>
          <a:p>
            <a:pPr lvl="0">
              <a:defRPr/>
            </a:pPr>
            <a:r>
              <a:rPr lang="en-US" sz="1000" b="1" dirty="0">
                <a:cs typeface="Arial" panose="020B0604020202020204" pitchFamily="34" charset="0"/>
              </a:rPr>
              <a:t>Denominator:</a:t>
            </a:r>
            <a:r>
              <a:rPr lang="en-US" sz="1000" dirty="0">
                <a:cs typeface="Arial" panose="020B0604020202020204" pitchFamily="34" charset="0"/>
              </a:rPr>
              <a:t> Inpatient stays for </a:t>
            </a:r>
            <a:r>
              <a:rPr lang="en-US" sz="1000" dirty="0">
                <a:latin typeface="Arial" panose="020B0604020202020204" pitchFamily="34" charset="0"/>
                <a:cs typeface="Arial" panose="020B0604020202020204" pitchFamily="34" charset="0"/>
              </a:rPr>
              <a:t>females</a:t>
            </a:r>
            <a:r>
              <a:rPr lang="en-US" sz="1000" dirty="0">
                <a:cs typeface="Arial" panose="020B0604020202020204" pitchFamily="34" charset="0"/>
              </a:rPr>
              <a:t> ages 12-55 with any delivery diagnosis, procedure, or diagnosis-related group, excluding those with any indication of abortion.</a:t>
            </a:r>
          </a:p>
          <a:p>
            <a:pPr lvl="0" defTabSz="914400">
              <a:defRPr/>
            </a:pPr>
            <a:r>
              <a:rPr lang="en-US" sz="1000" b="1" dirty="0">
                <a:cs typeface="Arial" panose="020B0604020202020204" pitchFamily="34" charset="0"/>
              </a:rPr>
              <a:t>Numerator: </a:t>
            </a:r>
            <a:r>
              <a:rPr lang="en-US" sz="1000" dirty="0">
                <a:cs typeface="Arial" panose="020B0604020202020204" pitchFamily="34" charset="0"/>
              </a:rPr>
              <a:t>Subset of the denominator with any diagnosis of severe maternal morbidity as defined by the Centers for Disease Control and Prevention. Refer to </a:t>
            </a:r>
            <a:r>
              <a:rPr lang="en-US" sz="1000" dirty="0">
                <a:hlinkClick r:id="rId4"/>
              </a:rPr>
              <a:t>https://www.cdc.gov/reproductivehealth/maternalinfanthealth/smm/severe-morbidity-ICD.htm</a:t>
            </a:r>
            <a:r>
              <a:rPr lang="en-US" sz="1000" dirty="0"/>
              <a:t>.</a:t>
            </a:r>
          </a:p>
          <a:p>
            <a:pPr>
              <a:defRPr/>
            </a:pPr>
            <a:r>
              <a:rPr lang="en-US" sz="1000" b="1" dirty="0">
                <a:cs typeface="Arial" panose="020B0604020202020204" pitchFamily="34" charset="0"/>
              </a:rPr>
              <a:t>Note:</a:t>
            </a:r>
            <a:r>
              <a:rPr lang="en-US" sz="1000" dirty="0">
                <a:cs typeface="Arial" panose="020B0604020202020204" pitchFamily="34" charset="0"/>
              </a:rPr>
              <a:t> For this measure, lower rates are better. White, Black, and API are non-Hispanic. Hispanic includes all races. Poor indicates that the median household income of the patient’s ZIP Code falls in the lowest quartile nationally. High Income indicates that the median household income of the patient’s ZIP Code falls in the highest quartile nationally. This measure is not included in the summary analysis in slides 12-21.</a:t>
            </a:r>
          </a:p>
        </p:txBody>
      </p:sp>
      <p:sp>
        <p:nvSpPr>
          <p:cNvPr id="3" name="Slide Number Placeholder 2">
            <a:extLst>
              <a:ext uri="{FF2B5EF4-FFF2-40B4-BE49-F238E27FC236}">
                <a16:creationId xmlns:a16="http://schemas.microsoft.com/office/drawing/2014/main" id="{AEDBFD40-2618-4762-B984-08D9C170B831}"/>
              </a:ext>
            </a:extLst>
          </p:cNvPr>
          <p:cNvSpPr>
            <a:spLocks noGrp="1"/>
          </p:cNvSpPr>
          <p:nvPr>
            <p:ph type="sldNum" sz="quarter" idx="10"/>
          </p:nvPr>
        </p:nvSpPr>
        <p:spPr>
          <a:xfrm>
            <a:off x="8153400" y="6467475"/>
            <a:ext cx="533400" cy="365125"/>
          </a:xfrm>
        </p:spPr>
        <p:txBody>
          <a:bodyPr/>
          <a:lstStyle/>
          <a:p>
            <a:fld id="{85F5B7A5-34A7-4AB0-A34F-A4DF2002FA98}" type="slidenum">
              <a:rPr lang="en-US" smtClean="0"/>
              <a:t>54</a:t>
            </a:fld>
            <a:endParaRPr lang="en-US" dirty="0"/>
          </a:p>
        </p:txBody>
      </p:sp>
    </p:spTree>
    <p:extLst>
      <p:ext uri="{BB962C8B-B14F-4D97-AF65-F5344CB8AC3E}">
        <p14:creationId xmlns:p14="http://schemas.microsoft.com/office/powerpoint/2010/main" val="17581435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457200" y="0"/>
            <a:ext cx="6934200" cy="1188720"/>
          </a:xfrm>
        </p:spPr>
        <p:txBody>
          <a:bodyPr>
            <a:noAutofit/>
          </a:bodyPr>
          <a:lstStyle/>
          <a:p>
            <a:r>
              <a:rPr lang="en-US" sz="2000" dirty="0"/>
              <a:t>Severe maternal morbidity per 1,000 delivery hospitalizations, </a:t>
            </a:r>
            <a:r>
              <a:rPr lang="en-US" sz="2000" dirty="0">
                <a:latin typeface="Arial" panose="020B0604020202020204" pitchFamily="34" charset="0"/>
                <a:cs typeface="Arial" panose="020B0604020202020204" pitchFamily="34" charset="0"/>
              </a:rPr>
              <a:t>females</a:t>
            </a:r>
            <a:r>
              <a:rPr lang="en-US" sz="2000" dirty="0"/>
              <a:t> ages 12-55, by health insurance and location of residence, 2017</a:t>
            </a:r>
          </a:p>
        </p:txBody>
      </p:sp>
      <p:graphicFrame>
        <p:nvGraphicFramePr>
          <p:cNvPr id="6" name="Content Placeholder 5" descr="Bar chart showing rate per 1,000 delivery hospitalizations&#10;Any Private Insurance 6.3&#10;Public Insurance Only 7.9&#10;Uninsured 6.5&#10;Large Central Metro 8.0&#10;Large Fringe Metro 6.9&#10;Medium Metro 7.0&#10;Small Metro 6.0&#10;Micropolitan 6.4&#10;Noncore 6.4&#10;">
            <a:extLst>
              <a:ext uri="{FF2B5EF4-FFF2-40B4-BE49-F238E27FC236}">
                <a16:creationId xmlns:a16="http://schemas.microsoft.com/office/drawing/2014/main" id="{8A79FFD3-43C6-4AF3-A1C6-9EE3D8518969}"/>
              </a:ext>
            </a:extLst>
          </p:cNvPr>
          <p:cNvGraphicFramePr>
            <a:graphicFrameLocks noGrp="1"/>
          </p:cNvGraphicFramePr>
          <p:nvPr>
            <p:ph idx="1"/>
            <p:extLst>
              <p:ext uri="{D42A27DB-BD31-4B8C-83A1-F6EECF244321}">
                <p14:modId xmlns:p14="http://schemas.microsoft.com/office/powerpoint/2010/main" val="806455412"/>
              </p:ext>
            </p:extLst>
          </p:nvPr>
        </p:nvGraphicFramePr>
        <p:xfrm>
          <a:off x="457200" y="128016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212080"/>
            <a:ext cx="8229600" cy="1477328"/>
          </a:xfrm>
          <a:prstGeom prst="rect">
            <a:avLst/>
          </a:prstGeom>
          <a:noFill/>
        </p:spPr>
        <p:txBody>
          <a:bodyPr wrap="square" rtlCol="0">
            <a:spAutoFit/>
          </a:bodyPr>
          <a:lstStyle/>
          <a:p>
            <a:pPr lvl="0">
              <a:defRPr/>
            </a:pPr>
            <a:r>
              <a:rPr lang="en-US" sz="1000" b="1" dirty="0">
                <a:cs typeface="Arial" panose="020B0604020202020204" pitchFamily="34" charset="0"/>
              </a:rPr>
              <a:t>Source: </a:t>
            </a:r>
            <a:r>
              <a:rPr lang="en-US" sz="1000" dirty="0">
                <a:cs typeface="Arial" panose="020B0604020202020204" pitchFamily="34" charset="0"/>
              </a:rPr>
              <a:t>Agency for Healthcare Research and Quality, Healthcare Cost and Utilization Project, State Inpatient Databases, weighted to provide national estimates, 2017.</a:t>
            </a:r>
          </a:p>
          <a:p>
            <a:pPr lvl="0">
              <a:defRPr/>
            </a:pPr>
            <a:r>
              <a:rPr lang="en-US" sz="1000" b="1" dirty="0">
                <a:cs typeface="Arial" panose="020B0604020202020204" pitchFamily="34" charset="0"/>
              </a:rPr>
              <a:t>Denominator:</a:t>
            </a:r>
            <a:r>
              <a:rPr lang="en-US" sz="1000" dirty="0">
                <a:cs typeface="Arial" panose="020B0604020202020204" pitchFamily="34" charset="0"/>
              </a:rPr>
              <a:t> Inpatient stays for </a:t>
            </a:r>
            <a:r>
              <a:rPr lang="en-US" sz="1000" dirty="0">
                <a:latin typeface="Arial" panose="020B0604020202020204" pitchFamily="34" charset="0"/>
                <a:cs typeface="Arial" panose="020B0604020202020204" pitchFamily="34" charset="0"/>
              </a:rPr>
              <a:t>females</a:t>
            </a:r>
            <a:r>
              <a:rPr lang="en-US" sz="1000" dirty="0">
                <a:cs typeface="Arial" panose="020B0604020202020204" pitchFamily="34" charset="0"/>
              </a:rPr>
              <a:t> ages 12-55 with any delivery diagnosis, procedure, or diagnosis-related group, excluding those with any indication of abortion.</a:t>
            </a:r>
          </a:p>
          <a:p>
            <a:pPr lvl="0" defTabSz="914400">
              <a:defRPr/>
            </a:pPr>
            <a:r>
              <a:rPr lang="en-US" sz="1000" b="1" dirty="0">
                <a:cs typeface="Arial" panose="020B0604020202020204" pitchFamily="34" charset="0"/>
              </a:rPr>
              <a:t>Numerator: </a:t>
            </a:r>
            <a:r>
              <a:rPr lang="en-US" sz="1000" dirty="0">
                <a:cs typeface="Arial" panose="020B0604020202020204" pitchFamily="34" charset="0"/>
              </a:rPr>
              <a:t>Subset of the denominator with any diagnosis of severe maternal morbidity as defined by the Centers for Disease Control and Prevention. Refer to </a:t>
            </a:r>
            <a:r>
              <a:rPr lang="en-US" sz="1000" dirty="0">
                <a:hlinkClick r:id="rId4"/>
              </a:rPr>
              <a:t>https://www.cdc.gov/reproductivehealth/maternalinfanthealth/smm/severe-morbidity-ICD.htm</a:t>
            </a:r>
            <a:r>
              <a:rPr lang="en-US" sz="1000" dirty="0"/>
              <a:t>.</a:t>
            </a:r>
          </a:p>
          <a:p>
            <a:pPr>
              <a:defRPr/>
            </a:pPr>
            <a:r>
              <a:rPr lang="en-US" sz="1000" b="1" dirty="0">
                <a:cs typeface="Arial" panose="020B0604020202020204" pitchFamily="34" charset="0"/>
              </a:rPr>
              <a:t>Note:</a:t>
            </a:r>
            <a:r>
              <a:rPr lang="en-US" sz="1000" dirty="0">
                <a:cs typeface="Arial" panose="020B0604020202020204" pitchFamily="34" charset="0"/>
              </a:rPr>
              <a:t> For this measure, lower rates are better. T</a:t>
            </a:r>
            <a:r>
              <a:rPr lang="en-US" sz="1000" dirty="0">
                <a:latin typeface="Arial" panose="020B0604020202020204" pitchFamily="34" charset="0"/>
                <a:cs typeface="Arial" panose="020B0604020202020204" pitchFamily="34" charset="0"/>
              </a:rPr>
              <a:t>he 2013 NCHS Urban–Rural Classification Scheme for Counties (</a:t>
            </a:r>
            <a:r>
              <a:rPr lang="en-US" sz="1000" dirty="0">
                <a:solidFill>
                  <a:srgbClr val="0000FF"/>
                </a:solidFill>
                <a:latin typeface="Arial" panose="020B0604020202020204" pitchFamily="34" charset="0"/>
                <a:hlinkClick r:id="rId5">
                  <a:extLst>
                    <a:ext uri="{A12FA001-AC4F-418D-AE19-62706E023703}">
                      <ahyp:hlinkClr xmlns:ahyp="http://schemas.microsoft.com/office/drawing/2018/hyperlinkcolor" val="tx"/>
                    </a:ext>
                  </a:extLst>
                </a:hlinkClick>
              </a:rPr>
              <a:t>https://www.cdc.gov/nchs/ data/series/sr_02/sr02_166.pdf</a:t>
            </a:r>
            <a:r>
              <a:rPr lang="en-US" sz="1000" dirty="0">
                <a:latin typeface="Arial" panose="020B0604020202020204" pitchFamily="34" charset="0"/>
              </a:rPr>
              <a:t>)</a:t>
            </a:r>
            <a:r>
              <a:rPr lang="en-US" sz="1000" dirty="0">
                <a:solidFill>
                  <a:srgbClr val="0072C6"/>
                </a:solidFill>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has</a:t>
            </a:r>
            <a:r>
              <a:rPr lang="en-US" sz="1000" dirty="0">
                <a:latin typeface="Arial" panose="020B0604020202020204" pitchFamily="34" charset="0"/>
              </a:rPr>
              <a:t> more information on location of residence. </a:t>
            </a:r>
            <a:r>
              <a:rPr lang="en-US" sz="1000" dirty="0">
                <a:cs typeface="Arial" panose="020B0604020202020204" pitchFamily="34" charset="0"/>
              </a:rPr>
              <a:t>This measure is not included in the summary analysis in slides 12-21.</a:t>
            </a:r>
          </a:p>
        </p:txBody>
      </p:sp>
      <p:sp>
        <p:nvSpPr>
          <p:cNvPr id="3" name="Slide Number Placeholder 2">
            <a:extLst>
              <a:ext uri="{FF2B5EF4-FFF2-40B4-BE49-F238E27FC236}">
                <a16:creationId xmlns:a16="http://schemas.microsoft.com/office/drawing/2014/main" id="{2F93646D-851F-453B-837E-77F4415F3A09}"/>
              </a:ext>
            </a:extLst>
          </p:cNvPr>
          <p:cNvSpPr>
            <a:spLocks noGrp="1"/>
          </p:cNvSpPr>
          <p:nvPr>
            <p:ph type="sldNum" sz="quarter" idx="10"/>
          </p:nvPr>
        </p:nvSpPr>
        <p:spPr>
          <a:xfrm>
            <a:off x="8153400" y="6506845"/>
            <a:ext cx="533400" cy="365125"/>
          </a:xfrm>
        </p:spPr>
        <p:txBody>
          <a:bodyPr/>
          <a:lstStyle/>
          <a:p>
            <a:fld id="{85F5B7A5-34A7-4AB0-A34F-A4DF2002FA98}" type="slidenum">
              <a:rPr lang="en-US" smtClean="0"/>
              <a:t>55</a:t>
            </a:fld>
            <a:endParaRPr lang="en-US" dirty="0"/>
          </a:p>
        </p:txBody>
      </p:sp>
    </p:spTree>
    <p:extLst>
      <p:ext uri="{BB962C8B-B14F-4D97-AF65-F5344CB8AC3E}">
        <p14:creationId xmlns:p14="http://schemas.microsoft.com/office/powerpoint/2010/main" val="1632215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457200" y="304800"/>
            <a:ext cx="7086600" cy="617884"/>
          </a:xfrm>
        </p:spPr>
        <p:txBody>
          <a:bodyPr>
            <a:noAutofit/>
          </a:bodyPr>
          <a:lstStyle/>
          <a:p>
            <a:r>
              <a:rPr lang="en-US" sz="2000" dirty="0"/>
              <a:t>Severe postpartum hemorrhage per 1,000 delivery hospitalizations, females ages 12-55, by race/ethnicity and location of residence, 2017</a:t>
            </a:r>
          </a:p>
        </p:txBody>
      </p:sp>
      <p:graphicFrame>
        <p:nvGraphicFramePr>
          <p:cNvPr id="6" name="Content Placeholder 5" descr="Bar chart showing rate per 1,000 delivery hospitalizations&#10;White 34.0&#10;Black 38.9&#10;API 49.2&#10;Hispanic 42.7&#10;Large Central Metro 44.0&#10;Large Fringe Metro 35.8&#10;Medium Metro 35.9&#10;Small Metro 30.4&#10;Micropolitan 34.2&#10;Noncore 33.7&#10;">
            <a:extLst>
              <a:ext uri="{FF2B5EF4-FFF2-40B4-BE49-F238E27FC236}">
                <a16:creationId xmlns:a16="http://schemas.microsoft.com/office/drawing/2014/main" id="{8A79FFD3-43C6-4AF3-A1C6-9EE3D8518969}"/>
              </a:ext>
            </a:extLst>
          </p:cNvPr>
          <p:cNvGraphicFramePr>
            <a:graphicFrameLocks noGrp="1"/>
          </p:cNvGraphicFramePr>
          <p:nvPr>
            <p:ph idx="1"/>
            <p:extLst>
              <p:ext uri="{D42A27DB-BD31-4B8C-83A1-F6EECF244321}">
                <p14:modId xmlns:p14="http://schemas.microsoft.com/office/powerpoint/2010/main" val="2356364524"/>
              </p:ext>
            </p:extLst>
          </p:nvPr>
        </p:nvGraphicFramePr>
        <p:xfrm>
          <a:off x="457200" y="1463675"/>
          <a:ext cx="8229600" cy="37179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303520"/>
            <a:ext cx="7772400" cy="1477328"/>
          </a:xfrm>
          <a:prstGeom prst="rect">
            <a:avLst/>
          </a:prstGeom>
          <a:noFill/>
        </p:spPr>
        <p:txBody>
          <a:bodyPr wrap="square" rtlCol="0">
            <a:spAutoFit/>
          </a:bodyPr>
          <a:lstStyle/>
          <a:p>
            <a:pPr lvl="0" defTabSz="914400">
              <a:defRPr/>
            </a:pPr>
            <a:r>
              <a:rPr lang="en-US" sz="1000" b="1" dirty="0">
                <a:cs typeface="Arial" panose="020B0604020202020204" pitchFamily="34" charset="0"/>
              </a:rPr>
              <a:t>Key:</a:t>
            </a:r>
            <a:r>
              <a:rPr lang="en-US" sz="1000" dirty="0">
                <a:cs typeface="Arial" panose="020B0604020202020204" pitchFamily="34" charset="0"/>
              </a:rPr>
              <a:t> API = Asian or Pacific Islander. </a:t>
            </a:r>
          </a:p>
          <a:p>
            <a:pPr lvl="0">
              <a:defRPr/>
            </a:pPr>
            <a:r>
              <a:rPr lang="en-US" sz="1000" b="1" dirty="0">
                <a:cs typeface="Arial" panose="020B0604020202020204" pitchFamily="34" charset="0"/>
              </a:rPr>
              <a:t>Source: </a:t>
            </a:r>
            <a:r>
              <a:rPr lang="en-US" sz="1000" dirty="0">
                <a:cs typeface="Arial" panose="020B0604020202020204" pitchFamily="34" charset="0"/>
              </a:rPr>
              <a:t>Agency for Healthcare Research and Quality, Healthcare Cost and Utilization Project, State Inpatient Databases, weighted to provide national estimates, 2017.</a:t>
            </a:r>
          </a:p>
          <a:p>
            <a:pPr lvl="0">
              <a:defRPr/>
            </a:pPr>
            <a:r>
              <a:rPr lang="en-US" sz="1000" b="1" dirty="0">
                <a:cs typeface="Arial" panose="020B0604020202020204" pitchFamily="34" charset="0"/>
              </a:rPr>
              <a:t>Denominator:</a:t>
            </a:r>
            <a:r>
              <a:rPr lang="en-US" sz="1000" dirty="0">
                <a:cs typeface="Arial" panose="020B0604020202020204" pitchFamily="34" charset="0"/>
              </a:rPr>
              <a:t> Inpatient stays for </a:t>
            </a:r>
            <a:r>
              <a:rPr lang="en-US" sz="1000" dirty="0">
                <a:latin typeface="Arial" panose="020B0604020202020204" pitchFamily="34" charset="0"/>
                <a:cs typeface="Arial" panose="020B0604020202020204" pitchFamily="34" charset="0"/>
              </a:rPr>
              <a:t>females</a:t>
            </a:r>
            <a:r>
              <a:rPr lang="en-US" sz="1000" dirty="0">
                <a:cs typeface="Arial" panose="020B0604020202020204" pitchFamily="34" charset="0"/>
              </a:rPr>
              <a:t> ages 12-55 with any delivery diagnosis, procedure, or diagnosis-related group, excluding those with any indication of abortion.</a:t>
            </a:r>
          </a:p>
          <a:p>
            <a:pPr lvl="0" defTabSz="914400">
              <a:defRPr/>
            </a:pPr>
            <a:r>
              <a:rPr lang="en-US" sz="1000" b="1" dirty="0">
                <a:cs typeface="Arial" panose="020B0604020202020204" pitchFamily="34" charset="0"/>
              </a:rPr>
              <a:t>Numerator: </a:t>
            </a:r>
            <a:r>
              <a:rPr lang="en-US" sz="1000" dirty="0">
                <a:cs typeface="Arial" panose="020B0604020202020204" pitchFamily="34" charset="0"/>
              </a:rPr>
              <a:t>Subset of the denominator with any diagnosis of postpartum hemorrhage. </a:t>
            </a:r>
          </a:p>
          <a:p>
            <a:pPr>
              <a:defRPr/>
            </a:pPr>
            <a:r>
              <a:rPr lang="en-US" sz="1000" b="1" dirty="0">
                <a:cs typeface="Arial" panose="020B0604020202020204" pitchFamily="34" charset="0"/>
              </a:rPr>
              <a:t>Note:</a:t>
            </a:r>
            <a:r>
              <a:rPr lang="en-US" sz="1000" dirty="0">
                <a:cs typeface="Arial" panose="020B0604020202020204" pitchFamily="34" charset="0"/>
              </a:rPr>
              <a:t> For this measure, lower rates are better. White, Black, and API are non-Hispanic. Hispanic includes all races. T</a:t>
            </a:r>
            <a:r>
              <a:rPr lang="en-US" sz="1000" dirty="0">
                <a:latin typeface="Arial" panose="020B0604020202020204" pitchFamily="34" charset="0"/>
                <a:cs typeface="Arial" panose="020B0604020202020204" pitchFamily="34" charset="0"/>
              </a:rPr>
              <a:t>he 2013 NCHS Urban–Rural Classification Scheme for Counties (</a:t>
            </a:r>
            <a:r>
              <a:rPr lang="en-US" sz="1000" dirty="0">
                <a:solidFill>
                  <a:srgbClr val="0000FF"/>
                </a:solidFill>
                <a:latin typeface="Arial" panose="020B0604020202020204" pitchFamily="34" charset="0"/>
                <a:hlinkClick r:id="rId4">
                  <a:extLst>
                    <a:ext uri="{A12FA001-AC4F-418D-AE19-62706E023703}">
                      <ahyp:hlinkClr xmlns:ahyp="http://schemas.microsoft.com/office/drawing/2018/hyperlinkcolor" val="tx"/>
                    </a:ext>
                  </a:extLst>
                </a:hlinkClick>
              </a:rPr>
              <a:t>https://www.cdc.gov/nchs/data/series/sr_02/sr02_166.pdf</a:t>
            </a:r>
            <a:r>
              <a:rPr lang="en-US" sz="1000" dirty="0">
                <a:latin typeface="Arial" panose="020B0604020202020204" pitchFamily="34" charset="0"/>
              </a:rPr>
              <a:t>)</a:t>
            </a:r>
            <a:r>
              <a:rPr lang="en-US" sz="1000" dirty="0">
                <a:latin typeface="Arial" panose="020B0604020202020204" pitchFamily="34" charset="0"/>
                <a:cs typeface="Arial" panose="020B0604020202020204" pitchFamily="34" charset="0"/>
              </a:rPr>
              <a:t> has</a:t>
            </a:r>
            <a:r>
              <a:rPr lang="en-US" sz="1000" dirty="0">
                <a:latin typeface="Arial" panose="020B0604020202020204" pitchFamily="34" charset="0"/>
              </a:rPr>
              <a:t> more information on location of residence. </a:t>
            </a:r>
            <a:r>
              <a:rPr lang="en-US" sz="1000" dirty="0">
                <a:cs typeface="Arial" panose="020B0604020202020204" pitchFamily="34" charset="0"/>
              </a:rPr>
              <a:t>This measure is not included in the summary analysis in slides 12-21.</a:t>
            </a:r>
          </a:p>
        </p:txBody>
      </p:sp>
      <p:sp>
        <p:nvSpPr>
          <p:cNvPr id="3" name="Slide Number Placeholder 2">
            <a:extLst>
              <a:ext uri="{FF2B5EF4-FFF2-40B4-BE49-F238E27FC236}">
                <a16:creationId xmlns:a16="http://schemas.microsoft.com/office/drawing/2014/main" id="{86024FC1-FCC3-48D9-8D8B-48E5DC957557}"/>
              </a:ext>
            </a:extLst>
          </p:cNvPr>
          <p:cNvSpPr>
            <a:spLocks noGrp="1"/>
          </p:cNvSpPr>
          <p:nvPr>
            <p:ph type="sldNum" sz="quarter" idx="10"/>
          </p:nvPr>
        </p:nvSpPr>
        <p:spPr/>
        <p:txBody>
          <a:bodyPr/>
          <a:lstStyle/>
          <a:p>
            <a:fld id="{85F5B7A5-34A7-4AB0-A34F-A4DF2002FA98}" type="slidenum">
              <a:rPr lang="en-US" smtClean="0"/>
              <a:t>56</a:t>
            </a:fld>
            <a:endParaRPr lang="en-US" dirty="0"/>
          </a:p>
        </p:txBody>
      </p:sp>
    </p:spTree>
    <p:extLst>
      <p:ext uri="{BB962C8B-B14F-4D97-AF65-F5344CB8AC3E}">
        <p14:creationId xmlns:p14="http://schemas.microsoft.com/office/powerpoint/2010/main" val="30781856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457200" y="0"/>
            <a:ext cx="6858000" cy="1143000"/>
          </a:xfrm>
        </p:spPr>
        <p:txBody>
          <a:bodyPr>
            <a:noAutofit/>
          </a:bodyPr>
          <a:lstStyle/>
          <a:p>
            <a:r>
              <a:rPr lang="en-US" sz="2000" dirty="0"/>
              <a:t>Eclampsia or preeclampsia per 1,000 delivery hospitalizations, females ages 12-55, by race/ethnicity and income, 2017</a:t>
            </a:r>
          </a:p>
        </p:txBody>
      </p:sp>
      <p:graphicFrame>
        <p:nvGraphicFramePr>
          <p:cNvPr id="6" name="Content Placeholder 5" descr="Bar chart showing rate per 1,000 delivery hospitalizations&#10;White 52.7&#10;Black 83.6&#10;API 41.2&#10;Hispanic 59.3&#10;High Income (Q4) 49.0&#10;Middle Income (Q3) 56.6&#10;Low Income (Q2) 58.3&#10;Poor (Q1) 66.7&#10;">
            <a:extLst>
              <a:ext uri="{FF2B5EF4-FFF2-40B4-BE49-F238E27FC236}">
                <a16:creationId xmlns:a16="http://schemas.microsoft.com/office/drawing/2014/main" id="{8A79FFD3-43C6-4AF3-A1C6-9EE3D8518969}"/>
              </a:ext>
            </a:extLst>
          </p:cNvPr>
          <p:cNvGraphicFramePr>
            <a:graphicFrameLocks noGrp="1"/>
          </p:cNvGraphicFramePr>
          <p:nvPr>
            <p:ph idx="1"/>
            <p:extLst>
              <p:ext uri="{D42A27DB-BD31-4B8C-83A1-F6EECF244321}">
                <p14:modId xmlns:p14="http://schemas.microsoft.com/office/powerpoint/2010/main" val="2327718885"/>
              </p:ext>
            </p:extLst>
          </p:nvPr>
        </p:nvGraphicFramePr>
        <p:xfrm>
          <a:off x="457200" y="1271922"/>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303520"/>
            <a:ext cx="82296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Arial" panose="020B0604020202020204" pitchFamily="34" charset="0"/>
              </a:rPr>
              <a:t>Key:</a:t>
            </a:r>
            <a:r>
              <a:rPr kumimoji="0" lang="en-US" sz="1000" b="0" i="0" u="none" strike="noStrike" kern="1200" cap="none" spc="0" normalizeH="0" baseline="0" noProof="0" dirty="0">
                <a:ln>
                  <a:noFill/>
                </a:ln>
                <a:effectLst/>
                <a:uLnTx/>
                <a:uFillTx/>
                <a:ea typeface="+mn-ea"/>
                <a:cs typeface="Arial" panose="020B0604020202020204" pitchFamily="34" charset="0"/>
              </a:rPr>
              <a:t> API = Asian or Pacific Islander. </a:t>
            </a:r>
          </a:p>
          <a:p>
            <a:pPr lvl="0">
              <a:defRPr/>
            </a:pPr>
            <a:r>
              <a:rPr lang="en-US" sz="1000" b="1" dirty="0">
                <a:cs typeface="Arial" panose="020B0604020202020204" pitchFamily="34" charset="0"/>
              </a:rPr>
              <a:t>Source: </a:t>
            </a:r>
            <a:r>
              <a:rPr lang="en-US" sz="1000" dirty="0">
                <a:cs typeface="Arial" panose="020B0604020202020204" pitchFamily="34" charset="0"/>
              </a:rPr>
              <a:t>Agency for Healthcare Research and Quality, Healthcare Cost and Utilization Project, State Inpatient Databases, weighted to provide national estimates, 2017.</a:t>
            </a:r>
          </a:p>
          <a:p>
            <a:pPr lvl="0">
              <a:defRPr/>
            </a:pPr>
            <a:r>
              <a:rPr lang="en-US" sz="1000" b="1" dirty="0">
                <a:cs typeface="Arial" panose="020B0604020202020204" pitchFamily="34" charset="0"/>
              </a:rPr>
              <a:t>Denominator:</a:t>
            </a:r>
            <a:r>
              <a:rPr lang="en-US" sz="1000" dirty="0">
                <a:cs typeface="Arial" panose="020B0604020202020204" pitchFamily="34" charset="0"/>
              </a:rPr>
              <a:t> Inpatient stays for </a:t>
            </a:r>
            <a:r>
              <a:rPr lang="en-US" sz="1000" dirty="0">
                <a:latin typeface="Arial" panose="020B0604020202020204" pitchFamily="34" charset="0"/>
                <a:cs typeface="Arial" panose="020B0604020202020204" pitchFamily="34" charset="0"/>
              </a:rPr>
              <a:t>females</a:t>
            </a:r>
            <a:r>
              <a:rPr lang="en-US" sz="1000" dirty="0">
                <a:cs typeface="Arial" panose="020B0604020202020204" pitchFamily="34" charset="0"/>
              </a:rPr>
              <a:t> ages 12-55 with any delivery diagnosis, procedure, or diagnosis-related group, excluding those with any indication of abortion.</a:t>
            </a:r>
          </a:p>
          <a:p>
            <a:pPr lvl="0" defTabSz="914400">
              <a:defRPr/>
            </a:pPr>
            <a:r>
              <a:rPr lang="en-US" sz="1000" b="1" dirty="0">
                <a:cs typeface="Arial" panose="020B0604020202020204" pitchFamily="34" charset="0"/>
              </a:rPr>
              <a:t>Numerator: </a:t>
            </a:r>
            <a:r>
              <a:rPr lang="en-US" sz="1000" dirty="0">
                <a:cs typeface="Arial" panose="020B0604020202020204" pitchFamily="34" charset="0"/>
              </a:rPr>
              <a:t>Subset of the denominator with any diagnosis of eclampsia or preeclampsia.</a:t>
            </a:r>
          </a:p>
          <a:p>
            <a:pPr lvl="0">
              <a:defRPr/>
            </a:pPr>
            <a:r>
              <a:rPr kumimoji="0" lang="en-US" sz="1000" b="1" i="0" u="none" strike="noStrike" kern="1200" cap="none" spc="0" normalizeH="0" baseline="0" noProof="0" dirty="0">
                <a:ln>
                  <a:noFill/>
                </a:ln>
                <a:effectLst/>
                <a:uLnTx/>
                <a:uFillTx/>
                <a:ea typeface="+mn-ea"/>
                <a:cs typeface="Arial" panose="020B0604020202020204" pitchFamily="34" charset="0"/>
              </a:rPr>
              <a:t>Note:</a:t>
            </a:r>
            <a:r>
              <a:rPr kumimoji="0" lang="en-US" sz="1000" b="0" i="0" u="none" strike="noStrike" kern="1200" cap="none" spc="0" normalizeH="0" baseline="0" noProof="0" dirty="0">
                <a:ln>
                  <a:noFill/>
                </a:ln>
                <a:effectLst/>
                <a:uLnTx/>
                <a:uFillTx/>
                <a:ea typeface="+mn-ea"/>
                <a:cs typeface="Arial" panose="020B0604020202020204" pitchFamily="34" charset="0"/>
              </a:rPr>
              <a:t> For this measure, lower rates are better. White, Black, and API are non-Hispanic. Hispanic includes all races. </a:t>
            </a:r>
            <a:r>
              <a:rPr lang="en-US" sz="1000" dirty="0">
                <a:cs typeface="Arial" panose="020B0604020202020204" pitchFamily="34" charset="0"/>
              </a:rPr>
              <a:t>Poor indicates that the median household income of the patient’s ZIP Code falls in the lowest quartile nationally. High Income indicates that the median household income of the patient’s ZIP Code falls in the highest quartile nationally. This measure is not included in the summary analysis in slides 12-21.</a:t>
            </a:r>
            <a:endParaRPr kumimoji="0" lang="en-US" sz="1000" b="0" i="0" u="none" strike="noStrike" kern="1200" cap="none" spc="0" normalizeH="0" baseline="0" noProof="0" dirty="0">
              <a:ln>
                <a:noFill/>
              </a:ln>
              <a:effectLst/>
              <a:uLnTx/>
              <a:uFillTx/>
              <a:cs typeface="Arial" panose="020B0604020202020204" pitchFamily="34" charset="0"/>
            </a:endParaRPr>
          </a:p>
        </p:txBody>
      </p:sp>
      <p:sp>
        <p:nvSpPr>
          <p:cNvPr id="3" name="Slide Number Placeholder 2">
            <a:extLst>
              <a:ext uri="{FF2B5EF4-FFF2-40B4-BE49-F238E27FC236}">
                <a16:creationId xmlns:a16="http://schemas.microsoft.com/office/drawing/2014/main" id="{E846B6E5-7308-40F3-9122-8FD8420AF31F}"/>
              </a:ext>
            </a:extLst>
          </p:cNvPr>
          <p:cNvSpPr>
            <a:spLocks noGrp="1"/>
          </p:cNvSpPr>
          <p:nvPr>
            <p:ph type="sldNum" sz="quarter" idx="10"/>
          </p:nvPr>
        </p:nvSpPr>
        <p:spPr>
          <a:xfrm>
            <a:off x="8001000" y="6492875"/>
            <a:ext cx="685800" cy="365125"/>
          </a:xfrm>
        </p:spPr>
        <p:txBody>
          <a:bodyPr/>
          <a:lstStyle/>
          <a:p>
            <a:fld id="{85F5B7A5-34A7-4AB0-A34F-A4DF2002FA98}" type="slidenum">
              <a:rPr lang="en-US" smtClean="0"/>
              <a:t>57</a:t>
            </a:fld>
            <a:endParaRPr lang="en-US" dirty="0"/>
          </a:p>
        </p:txBody>
      </p:sp>
    </p:spTree>
    <p:extLst>
      <p:ext uri="{BB962C8B-B14F-4D97-AF65-F5344CB8AC3E}">
        <p14:creationId xmlns:p14="http://schemas.microsoft.com/office/powerpoint/2010/main" val="27582653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457200" y="76200"/>
            <a:ext cx="6934200" cy="990600"/>
          </a:xfrm>
        </p:spPr>
        <p:txBody>
          <a:bodyPr>
            <a:noAutofit/>
          </a:bodyPr>
          <a:lstStyle/>
          <a:p>
            <a:r>
              <a:rPr lang="en-US" sz="2000" dirty="0"/>
              <a:t>Eclampsia or preeclampsia per 1,000 delivery hospitalizations, f</a:t>
            </a:r>
            <a:r>
              <a:rPr lang="en-US" sz="2000" dirty="0">
                <a:latin typeface="Arial" panose="020B0604020202020204" pitchFamily="34" charset="0"/>
                <a:cs typeface="Arial" panose="020B0604020202020204" pitchFamily="34" charset="0"/>
              </a:rPr>
              <a:t>emales</a:t>
            </a:r>
            <a:r>
              <a:rPr lang="en-US" sz="2000" dirty="0"/>
              <a:t> ages 12-55, by health insurance and location of residence, 2017</a:t>
            </a:r>
          </a:p>
        </p:txBody>
      </p:sp>
      <p:graphicFrame>
        <p:nvGraphicFramePr>
          <p:cNvPr id="6" name="Content Placeholder 5" descr="Bar chart showing rate per 1,000 delivery hospitalizations&#10;Any Private Insurance 56.3&#10;Public Insurance Only 61.3&#10;Uninsured 43.9&#10;Large Central Metro 61.6&#10;Large Fringe Metro 54.7&#10;Medium Metro 59.3&#10;Small Metro 54.9&#10;Micropolitan 56.6&#10;Noncore 58.4&#10;">
            <a:extLst>
              <a:ext uri="{FF2B5EF4-FFF2-40B4-BE49-F238E27FC236}">
                <a16:creationId xmlns:a16="http://schemas.microsoft.com/office/drawing/2014/main" id="{8A79FFD3-43C6-4AF3-A1C6-9EE3D8518969}"/>
              </a:ext>
            </a:extLst>
          </p:cNvPr>
          <p:cNvGraphicFramePr>
            <a:graphicFrameLocks noGrp="1"/>
          </p:cNvGraphicFramePr>
          <p:nvPr>
            <p:ph idx="1"/>
            <p:extLst>
              <p:ext uri="{D42A27DB-BD31-4B8C-83A1-F6EECF244321}">
                <p14:modId xmlns:p14="http://schemas.microsoft.com/office/powerpoint/2010/main" val="1071094649"/>
              </p:ext>
            </p:extLst>
          </p:nvPr>
        </p:nvGraphicFramePr>
        <p:xfrm>
          <a:off x="45720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486400"/>
            <a:ext cx="7924800" cy="1323439"/>
          </a:xfrm>
          <a:prstGeom prst="rect">
            <a:avLst/>
          </a:prstGeom>
          <a:noFill/>
        </p:spPr>
        <p:txBody>
          <a:bodyPr wrap="square" rtlCol="0">
            <a:spAutoFit/>
          </a:bodyPr>
          <a:lstStyle/>
          <a:p>
            <a:pPr lvl="0">
              <a:defRPr/>
            </a:pPr>
            <a:r>
              <a:rPr lang="en-US" sz="1000" b="1" dirty="0">
                <a:cs typeface="Arial" panose="020B0604020202020204" pitchFamily="34" charset="0"/>
              </a:rPr>
              <a:t>Source: </a:t>
            </a:r>
            <a:r>
              <a:rPr lang="en-US" sz="1000" dirty="0">
                <a:cs typeface="Arial" panose="020B0604020202020204" pitchFamily="34" charset="0"/>
              </a:rPr>
              <a:t>Agency for Healthcare Research and Quality, Healthcare Cost and Utilization Project, State Inpatient Databases, weighted to provide national estimates, 2017.</a:t>
            </a:r>
          </a:p>
          <a:p>
            <a:pPr lvl="0">
              <a:defRPr/>
            </a:pPr>
            <a:r>
              <a:rPr lang="en-US" sz="1000" b="1" dirty="0">
                <a:cs typeface="Arial" panose="020B0604020202020204" pitchFamily="34" charset="0"/>
              </a:rPr>
              <a:t>Denominator:</a:t>
            </a:r>
            <a:r>
              <a:rPr lang="en-US" sz="1000" dirty="0">
                <a:cs typeface="Arial" panose="020B0604020202020204" pitchFamily="34" charset="0"/>
              </a:rPr>
              <a:t> Inpatient stays for </a:t>
            </a:r>
            <a:r>
              <a:rPr lang="en-US" sz="1000" dirty="0">
                <a:latin typeface="Arial" panose="020B0604020202020204" pitchFamily="34" charset="0"/>
                <a:cs typeface="Arial" panose="020B0604020202020204" pitchFamily="34" charset="0"/>
              </a:rPr>
              <a:t>females</a:t>
            </a:r>
            <a:r>
              <a:rPr lang="en-US" sz="1000" dirty="0">
                <a:cs typeface="Arial" panose="020B0604020202020204" pitchFamily="34" charset="0"/>
              </a:rPr>
              <a:t> ages 12-55 with any delivery diagnosis, procedure, or diagnosis-related group, excluding those with any indication of abortion.</a:t>
            </a:r>
          </a:p>
          <a:p>
            <a:pPr lvl="0" defTabSz="914400">
              <a:defRPr/>
            </a:pPr>
            <a:r>
              <a:rPr lang="en-US" sz="1000" b="1" dirty="0">
                <a:cs typeface="Arial" panose="020B0604020202020204" pitchFamily="34" charset="0"/>
              </a:rPr>
              <a:t>Numerator: </a:t>
            </a:r>
            <a:r>
              <a:rPr lang="en-US" sz="1000" dirty="0">
                <a:cs typeface="Arial" panose="020B0604020202020204" pitchFamily="34" charset="0"/>
              </a:rPr>
              <a:t>Subset of the denominator with any diagnosis of eclampsia or preeclampsia.</a:t>
            </a:r>
          </a:p>
          <a:p>
            <a:pPr lvl="0">
              <a:defRPr/>
            </a:pPr>
            <a:r>
              <a:rPr lang="en-US" sz="1000" b="1" dirty="0">
                <a:cs typeface="Arial" panose="020B0604020202020204" pitchFamily="34" charset="0"/>
              </a:rPr>
              <a:t>Note:</a:t>
            </a:r>
            <a:r>
              <a:rPr lang="en-US" sz="1000" dirty="0">
                <a:cs typeface="Arial" panose="020B0604020202020204" pitchFamily="34" charset="0"/>
              </a:rPr>
              <a:t> For this measure, lower rates are better. T</a:t>
            </a:r>
            <a:r>
              <a:rPr lang="en-US" sz="1000" dirty="0">
                <a:latin typeface="Arial" panose="020B0604020202020204" pitchFamily="34" charset="0"/>
                <a:cs typeface="Arial" panose="020B0604020202020204" pitchFamily="34" charset="0"/>
              </a:rPr>
              <a:t>he 2013 NCHS Urban–Rural Classification Scheme for Counties </a:t>
            </a:r>
            <a:r>
              <a:rPr lang="en-US" sz="1000" dirty="0">
                <a:solidFill>
                  <a:srgbClr val="0000FF"/>
                </a:solidFill>
                <a:latin typeface="Arial" panose="020B0604020202020204" pitchFamily="34" charset="0"/>
                <a:cs typeface="Arial" panose="020B0604020202020204" pitchFamily="34" charset="0"/>
              </a:rPr>
              <a:t>(</a:t>
            </a:r>
            <a:r>
              <a:rPr lang="en-US" sz="1000" dirty="0">
                <a:solidFill>
                  <a:srgbClr val="0000FF"/>
                </a:solidFill>
                <a:latin typeface="Arial" panose="020B0604020202020204" pitchFamily="34" charset="0"/>
                <a:hlinkClick r:id="rId4">
                  <a:extLst>
                    <a:ext uri="{A12FA001-AC4F-418D-AE19-62706E023703}">
                      <ahyp:hlinkClr xmlns:ahyp="http://schemas.microsoft.com/office/drawing/2018/hyperlinkcolor" val="tx"/>
                    </a:ext>
                  </a:extLst>
                </a:hlinkClick>
              </a:rPr>
              <a:t>https://www.cdc.gov/nchs/data/series/sr_02/sr02_166.pdf</a:t>
            </a:r>
            <a:r>
              <a:rPr lang="en-US" sz="1000" dirty="0">
                <a:latin typeface="Arial" panose="020B0604020202020204" pitchFamily="34" charset="0"/>
              </a:rPr>
              <a:t>)</a:t>
            </a:r>
            <a:r>
              <a:rPr lang="en-US" sz="1000" dirty="0">
                <a:latin typeface="Arial" panose="020B0604020202020204" pitchFamily="34" charset="0"/>
                <a:cs typeface="Arial" panose="020B0604020202020204" pitchFamily="34" charset="0"/>
              </a:rPr>
              <a:t> has</a:t>
            </a:r>
            <a:r>
              <a:rPr lang="en-US" sz="1000" dirty="0">
                <a:latin typeface="Arial" panose="020B0604020202020204" pitchFamily="34" charset="0"/>
              </a:rPr>
              <a:t> more information on location of residence. </a:t>
            </a:r>
            <a:r>
              <a:rPr lang="en-US" sz="1000" dirty="0">
                <a:cs typeface="Arial" panose="020B0604020202020204" pitchFamily="34" charset="0"/>
              </a:rPr>
              <a:t>This measure is not included in the summary analysis in slides 12-21.</a:t>
            </a:r>
          </a:p>
        </p:txBody>
      </p:sp>
      <p:sp>
        <p:nvSpPr>
          <p:cNvPr id="3" name="Slide Number Placeholder 2">
            <a:extLst>
              <a:ext uri="{FF2B5EF4-FFF2-40B4-BE49-F238E27FC236}">
                <a16:creationId xmlns:a16="http://schemas.microsoft.com/office/drawing/2014/main" id="{D520B67E-8238-4F79-9E96-445FD0D7B7A3}"/>
              </a:ext>
            </a:extLst>
          </p:cNvPr>
          <p:cNvSpPr>
            <a:spLocks noGrp="1"/>
          </p:cNvSpPr>
          <p:nvPr>
            <p:ph type="sldNum" sz="quarter" idx="10"/>
          </p:nvPr>
        </p:nvSpPr>
        <p:spPr>
          <a:xfrm>
            <a:off x="7943850" y="6346796"/>
            <a:ext cx="742950" cy="365125"/>
          </a:xfrm>
        </p:spPr>
        <p:txBody>
          <a:bodyPr/>
          <a:lstStyle/>
          <a:p>
            <a:fld id="{85F5B7A5-34A7-4AB0-A34F-A4DF2002FA98}" type="slidenum">
              <a:rPr lang="en-US" smtClean="0"/>
              <a:t>58</a:t>
            </a:fld>
            <a:endParaRPr lang="en-US" dirty="0"/>
          </a:p>
        </p:txBody>
      </p:sp>
    </p:spTree>
    <p:extLst>
      <p:ext uri="{BB962C8B-B14F-4D97-AF65-F5344CB8AC3E}">
        <p14:creationId xmlns:p14="http://schemas.microsoft.com/office/powerpoint/2010/main" val="1754808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457200" y="0"/>
            <a:ext cx="7429500" cy="1143000"/>
          </a:xfrm>
        </p:spPr>
        <p:txBody>
          <a:bodyPr>
            <a:noAutofit/>
          </a:bodyPr>
          <a:lstStyle/>
          <a:p>
            <a:r>
              <a:rPr lang="en-US" sz="2000" dirty="0"/>
              <a:t>Venous thromboembolism or pulmonary embolism per 1,000 delivery discharges, f</a:t>
            </a:r>
            <a:r>
              <a:rPr lang="en-US" sz="2000" dirty="0">
                <a:latin typeface="Arial" panose="020B0604020202020204" pitchFamily="34" charset="0"/>
                <a:cs typeface="Arial" panose="020B0604020202020204" pitchFamily="34" charset="0"/>
              </a:rPr>
              <a:t>emales</a:t>
            </a:r>
            <a:r>
              <a:rPr lang="en-US" sz="2000" dirty="0"/>
              <a:t> ages 12-55, by race/ethnicity and age, 2017</a:t>
            </a:r>
          </a:p>
        </p:txBody>
      </p:sp>
      <p:graphicFrame>
        <p:nvGraphicFramePr>
          <p:cNvPr id="6" name="Content Placeholder 5" descr="Bar chart showing rate per 1,000 delivery hospitalizations&#10;White 0.26&#10;Black 0.39&#10;API 0.12&#10;Hispanic 0.18&#10;12-17 0.11&#10;18-24 0.19&#10;25-34  0.24&#10;35-55 0.40&#10;">
            <a:extLst>
              <a:ext uri="{FF2B5EF4-FFF2-40B4-BE49-F238E27FC236}">
                <a16:creationId xmlns:a16="http://schemas.microsoft.com/office/drawing/2014/main" id="{8A79FFD3-43C6-4AF3-A1C6-9EE3D8518969}"/>
              </a:ext>
            </a:extLst>
          </p:cNvPr>
          <p:cNvGraphicFramePr>
            <a:graphicFrameLocks noGrp="1"/>
          </p:cNvGraphicFramePr>
          <p:nvPr>
            <p:ph idx="1"/>
            <p:extLst>
              <p:ext uri="{D42A27DB-BD31-4B8C-83A1-F6EECF244321}">
                <p14:modId xmlns:p14="http://schemas.microsoft.com/office/powerpoint/2010/main" val="3241689267"/>
              </p:ext>
            </p:extLst>
          </p:nvPr>
        </p:nvGraphicFramePr>
        <p:xfrm>
          <a:off x="455141"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669280"/>
            <a:ext cx="8229600" cy="1015663"/>
          </a:xfrm>
          <a:prstGeom prst="rect">
            <a:avLst/>
          </a:prstGeom>
          <a:noFill/>
        </p:spPr>
        <p:txBody>
          <a:bodyPr wrap="square" rtlCol="0">
            <a:spAutoFit/>
          </a:bodyPr>
          <a:lstStyle/>
          <a:p>
            <a:r>
              <a:rPr lang="en-US" sz="1000" b="1" dirty="0">
                <a:cs typeface="Arial" panose="020B0604020202020204" pitchFamily="34" charset="0"/>
              </a:rPr>
              <a:t>Key:</a:t>
            </a:r>
            <a:r>
              <a:rPr lang="en-US" sz="1000" dirty="0">
                <a:cs typeface="Arial" panose="020B0604020202020204" pitchFamily="34" charset="0"/>
              </a:rPr>
              <a:t> API = Asian or Pacific Islander. </a:t>
            </a:r>
          </a:p>
          <a:p>
            <a:r>
              <a:rPr lang="en-US" sz="1000" b="1" dirty="0">
                <a:cs typeface="Arial" panose="020B0604020202020204" pitchFamily="34" charset="0"/>
              </a:rPr>
              <a:t>Source: </a:t>
            </a:r>
            <a:r>
              <a:rPr lang="en-US" sz="1000" dirty="0">
                <a:cs typeface="Arial" panose="020B0604020202020204" pitchFamily="34" charset="0"/>
              </a:rPr>
              <a:t>Agency for Healthcare Research and Quality (AHRQ), Healthcare Cost and Utilization Project, State Inpatient Databases, 2017, weighted to provide national estimates; and AHRQ Quality Indicators, version 7.0.1.</a:t>
            </a:r>
          </a:p>
          <a:p>
            <a:r>
              <a:rPr lang="en-US" sz="1000" b="1" dirty="0">
                <a:cs typeface="Arial" panose="020B0604020202020204" pitchFamily="34" charset="0"/>
              </a:rPr>
              <a:t>Denominator: </a:t>
            </a:r>
            <a:r>
              <a:rPr lang="en-US" sz="1000" dirty="0">
                <a:cs typeface="Arial" panose="020B0604020202020204" pitchFamily="34" charset="0"/>
              </a:rPr>
              <a:t>Includes deliveries with any delivery diagnosis, procedure, or diagnosis-related group and not abortion.</a:t>
            </a:r>
          </a:p>
          <a:p>
            <a:r>
              <a:rPr lang="en-US" sz="1000" b="1" dirty="0">
                <a:cs typeface="Arial" panose="020B0604020202020204" pitchFamily="34" charset="0"/>
              </a:rPr>
              <a:t>Note:</a:t>
            </a:r>
            <a:r>
              <a:rPr lang="en-US" sz="1000" dirty="0">
                <a:cs typeface="Arial" panose="020B0604020202020204" pitchFamily="34" charset="0"/>
              </a:rPr>
              <a:t> For this measure, lower rates are better. White, Black, and API are non-Hispanic. Hispanic includes all races. This measure is not included in the summary analysis in slides 12-21. 	</a:t>
            </a:r>
          </a:p>
        </p:txBody>
      </p:sp>
      <p:sp>
        <p:nvSpPr>
          <p:cNvPr id="3" name="Slide Number Placeholder 2">
            <a:extLst>
              <a:ext uri="{FF2B5EF4-FFF2-40B4-BE49-F238E27FC236}">
                <a16:creationId xmlns:a16="http://schemas.microsoft.com/office/drawing/2014/main" id="{1D789ADD-F7C8-4CAB-85E3-FEFAE97D5048}"/>
              </a:ext>
            </a:extLst>
          </p:cNvPr>
          <p:cNvSpPr>
            <a:spLocks noGrp="1"/>
          </p:cNvSpPr>
          <p:nvPr>
            <p:ph type="sldNum" sz="quarter" idx="10"/>
          </p:nvPr>
        </p:nvSpPr>
        <p:spPr/>
        <p:txBody>
          <a:bodyPr/>
          <a:lstStyle/>
          <a:p>
            <a:fld id="{85F5B7A5-34A7-4AB0-A34F-A4DF2002FA98}" type="slidenum">
              <a:rPr lang="en-US" smtClean="0"/>
              <a:t>59</a:t>
            </a:fld>
            <a:endParaRPr lang="en-US" dirty="0"/>
          </a:p>
        </p:txBody>
      </p:sp>
    </p:spTree>
    <p:extLst>
      <p:ext uri="{BB962C8B-B14F-4D97-AF65-F5344CB8AC3E}">
        <p14:creationId xmlns:p14="http://schemas.microsoft.com/office/powerpoint/2010/main" val="150326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1790-1951-4A24-9936-9D2A326CA642}"/>
              </a:ext>
            </a:extLst>
          </p:cNvPr>
          <p:cNvSpPr>
            <a:spLocks noGrp="1"/>
          </p:cNvSpPr>
          <p:nvPr>
            <p:ph type="title"/>
          </p:nvPr>
        </p:nvSpPr>
        <p:spPr/>
        <p:txBody>
          <a:bodyPr>
            <a:noAutofit/>
          </a:bodyPr>
          <a:lstStyle/>
          <a:p>
            <a:r>
              <a:rPr lang="en-US" sz="2800" dirty="0"/>
              <a:t>Priority 1: Making care safer by reducing harm caused in the delivery of care</a:t>
            </a:r>
          </a:p>
        </p:txBody>
      </p:sp>
      <p:sp>
        <p:nvSpPr>
          <p:cNvPr id="3" name="Content Placeholder 2">
            <a:extLst>
              <a:ext uri="{FF2B5EF4-FFF2-40B4-BE49-F238E27FC236}">
                <a16:creationId xmlns:a16="http://schemas.microsoft.com/office/drawing/2014/main" id="{F9D0984D-368D-42CA-82D7-1531BABCDF16}"/>
              </a:ext>
            </a:extLst>
          </p:cNvPr>
          <p:cNvSpPr>
            <a:spLocks noGrp="1"/>
          </p:cNvSpPr>
          <p:nvPr>
            <p:ph idx="1"/>
          </p:nvPr>
        </p:nvSpPr>
        <p:spPr/>
        <p:txBody>
          <a:bodyPr/>
          <a:lstStyle/>
          <a:p>
            <a:r>
              <a:rPr lang="en-US" dirty="0"/>
              <a:t>Long-Term Goals:</a:t>
            </a:r>
          </a:p>
          <a:p>
            <a:pPr lvl="1"/>
            <a:r>
              <a:rPr lang="en-US" dirty="0"/>
              <a:t>Reduce preventable hospital admissions and readmissions.</a:t>
            </a:r>
          </a:p>
          <a:p>
            <a:pPr lvl="1"/>
            <a:r>
              <a:rPr lang="en-US" dirty="0"/>
              <a:t>Reduce the incidence of adverse healthcare-associated conditions.</a:t>
            </a:r>
          </a:p>
          <a:p>
            <a:pPr lvl="1"/>
            <a:r>
              <a:rPr lang="en-US" dirty="0"/>
              <a:t>Reduce harm from inappropriate or unnecessary care.</a:t>
            </a:r>
          </a:p>
        </p:txBody>
      </p:sp>
      <p:sp>
        <p:nvSpPr>
          <p:cNvPr id="4" name="Slide Number Placeholder 3">
            <a:extLst>
              <a:ext uri="{FF2B5EF4-FFF2-40B4-BE49-F238E27FC236}">
                <a16:creationId xmlns:a16="http://schemas.microsoft.com/office/drawing/2014/main" id="{AAEFB3A6-2AF4-45D9-8F98-44E384A657F0}"/>
              </a:ext>
            </a:extLst>
          </p:cNvPr>
          <p:cNvSpPr>
            <a:spLocks noGrp="1"/>
          </p:cNvSpPr>
          <p:nvPr>
            <p:ph type="sldNum" sz="quarter" idx="10"/>
          </p:nvPr>
        </p:nvSpPr>
        <p:spPr/>
        <p:txBody>
          <a:bodyPr/>
          <a:lstStyle/>
          <a:p>
            <a:fld id="{85F5B7A5-34A7-4AB0-A34F-A4DF2002FA98}" type="slidenum">
              <a:rPr lang="en-US" smtClean="0"/>
              <a:t>6</a:t>
            </a:fld>
            <a:endParaRPr lang="en-US" dirty="0"/>
          </a:p>
        </p:txBody>
      </p:sp>
    </p:spTree>
    <p:extLst>
      <p:ext uri="{BB962C8B-B14F-4D97-AF65-F5344CB8AC3E}">
        <p14:creationId xmlns:p14="http://schemas.microsoft.com/office/powerpoint/2010/main" val="32430704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Cesarean delivery of low-risk first births, by race/ethnicity, 2007-2018</a:t>
            </a:r>
          </a:p>
        </p:txBody>
      </p:sp>
      <p:sp>
        <p:nvSpPr>
          <p:cNvPr id="5" name="TextBox 4"/>
          <p:cNvSpPr txBox="1"/>
          <p:nvPr/>
        </p:nvSpPr>
        <p:spPr>
          <a:xfrm>
            <a:off x="457200" y="5577840"/>
            <a:ext cx="8229600" cy="861774"/>
          </a:xfrm>
          <a:prstGeom prst="rect">
            <a:avLst/>
          </a:prstGeom>
          <a:noFill/>
        </p:spPr>
        <p:txBody>
          <a:bodyPr wrap="square" rtlCol="0">
            <a:spAutoFit/>
          </a:bodyPr>
          <a:lstStyle/>
          <a:p>
            <a:r>
              <a:rPr lang="en-US" sz="1000" b="1" spc="-10" dirty="0">
                <a:cs typeface="Arial" panose="020B0604020202020204" pitchFamily="34" charset="0"/>
              </a:rPr>
              <a:t>Source:</a:t>
            </a:r>
            <a:r>
              <a:rPr lang="en-US" sz="1000" spc="-10" dirty="0">
                <a:cs typeface="Arial" panose="020B0604020202020204" pitchFamily="34" charset="0"/>
              </a:rPr>
              <a:t> Centers for Disease Control and Prevention, National Center for Health Statistics, National Vital Statistics System – Natality, 2007-2018.</a:t>
            </a:r>
          </a:p>
          <a:p>
            <a:r>
              <a:rPr lang="en-US" sz="1000" b="1" dirty="0">
                <a:cs typeface="Arial" panose="020B0604020202020204" pitchFamily="34" charset="0"/>
              </a:rPr>
              <a:t>Note: </a:t>
            </a:r>
            <a:r>
              <a:rPr lang="en-US" sz="1000" dirty="0">
                <a:cs typeface="Arial" panose="020B0604020202020204" pitchFamily="34" charset="0"/>
              </a:rPr>
              <a:t>For this measure, lower percentages are better. Black and White are non-Hispanic. Hispanic includes all races. Low-risk cesarean is defined as singleton, term (37 or more weeks of gestation), vertex (not breech) cesarean deliveries to women having a first birth. Gestational age is defined by obstetric estimate of gestation at delivery and thus may not be comparable with previously published rates. This measure is not included in the summary analysis in slides 12-21.</a:t>
            </a:r>
          </a:p>
        </p:txBody>
      </p:sp>
      <p:graphicFrame>
        <p:nvGraphicFramePr>
          <p:cNvPr id="17" name="Chart 16" descr="Line graph showing percent. Significant findings are in the text."/>
          <p:cNvGraphicFramePr/>
          <p:nvPr>
            <p:extLst>
              <p:ext uri="{D42A27DB-BD31-4B8C-83A1-F6EECF244321}">
                <p14:modId xmlns:p14="http://schemas.microsoft.com/office/powerpoint/2010/main" val="1374519471"/>
              </p:ext>
            </p:extLst>
          </p:nvPr>
        </p:nvGraphicFramePr>
        <p:xfrm>
          <a:off x="457200" y="1463040"/>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6640BDD3-5541-45CF-8A82-859F53C60752}"/>
              </a:ext>
            </a:extLst>
          </p:cNvPr>
          <p:cNvSpPr>
            <a:spLocks noGrp="1"/>
          </p:cNvSpPr>
          <p:nvPr>
            <p:ph type="sldNum" sz="quarter" idx="10"/>
          </p:nvPr>
        </p:nvSpPr>
        <p:spPr>
          <a:xfrm>
            <a:off x="7943850" y="6346796"/>
            <a:ext cx="742950" cy="365125"/>
          </a:xfrm>
        </p:spPr>
        <p:txBody>
          <a:bodyPr/>
          <a:lstStyle/>
          <a:p>
            <a:fld id="{85F5B7A5-34A7-4AB0-A34F-A4DF2002FA98}" type="slidenum">
              <a:rPr lang="en-US" smtClean="0"/>
              <a:t>60</a:t>
            </a:fld>
            <a:endParaRPr lang="en-US" dirty="0"/>
          </a:p>
        </p:txBody>
      </p:sp>
    </p:spTree>
    <p:extLst>
      <p:ext uri="{BB962C8B-B14F-4D97-AF65-F5344CB8AC3E}">
        <p14:creationId xmlns:p14="http://schemas.microsoft.com/office/powerpoint/2010/main" val="21433884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2000" dirty="0"/>
              <a:t>Cesarean delivery of low-risk first births, by age, 2018</a:t>
            </a:r>
          </a:p>
        </p:txBody>
      </p:sp>
      <p:graphicFrame>
        <p:nvGraphicFramePr>
          <p:cNvPr id="6" name="Content Placeholder 5" descr="Bar chart showing percent&#10; 15-19       16.2&#10; 20-24       21.6&#10; 25-29       25.5&#10; 30-34       29.5&#10; 35+ 41.2&#10;">
            <a:extLst>
              <a:ext uri="{FF2B5EF4-FFF2-40B4-BE49-F238E27FC236}">
                <a16:creationId xmlns:a16="http://schemas.microsoft.com/office/drawing/2014/main" id="{8A79FFD3-43C6-4AF3-A1C6-9EE3D8518969}"/>
              </a:ext>
            </a:extLst>
          </p:cNvPr>
          <p:cNvGraphicFramePr>
            <a:graphicFrameLocks noGrp="1"/>
          </p:cNvGraphicFramePr>
          <p:nvPr>
            <p:ph idx="1"/>
            <p:extLst>
              <p:ext uri="{D42A27DB-BD31-4B8C-83A1-F6EECF244321}">
                <p14:modId xmlns:p14="http://schemas.microsoft.com/office/powerpoint/2010/main" val="1338871226"/>
              </p:ext>
            </p:extLst>
          </p:nvPr>
        </p:nvGraphicFramePr>
        <p:xfrm>
          <a:off x="457200" y="1463675"/>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5669280"/>
            <a:ext cx="8229600" cy="707886"/>
          </a:xfrm>
          <a:prstGeom prst="rect">
            <a:avLst/>
          </a:prstGeom>
          <a:noFill/>
        </p:spPr>
        <p:txBody>
          <a:bodyPr wrap="square" rtlCol="0">
            <a:spAutoFit/>
          </a:bodyPr>
          <a:lstStyle/>
          <a:p>
            <a:r>
              <a:rPr lang="en-US" sz="1000" b="1" dirty="0">
                <a:cs typeface="Arial" panose="020B0604020202020204" pitchFamily="34" charset="0"/>
              </a:rPr>
              <a:t>Source:</a:t>
            </a:r>
            <a:r>
              <a:rPr lang="en-US" sz="1000" dirty="0">
                <a:cs typeface="Arial" panose="020B0604020202020204" pitchFamily="34" charset="0"/>
              </a:rPr>
              <a:t> Centers for Disease Control and Prevention, National Center for Health Statistics, National Vital Statistics System – Natality, 2018.</a:t>
            </a:r>
          </a:p>
          <a:p>
            <a:r>
              <a:rPr lang="en-US" sz="1000" b="1" dirty="0">
                <a:cs typeface="Arial" panose="020B0604020202020204" pitchFamily="34" charset="0"/>
              </a:rPr>
              <a:t>Note: </a:t>
            </a:r>
            <a:r>
              <a:rPr lang="en-US" sz="1000" dirty="0">
                <a:cs typeface="Arial" panose="020B0604020202020204" pitchFamily="34" charset="0"/>
              </a:rPr>
              <a:t>For this measure, lower percentages are better. Low-risk cesarean is defined as singleton, term (37 or more weeks of gestation), vertex (not breech) cesarean deliveries to women having a first birth. Gestational age is defined by obstetric estimate of gestation at delivery and thus may not be comparable with previously published rates. This measure is not included in the summary analysis in slides 12-21.</a:t>
            </a:r>
          </a:p>
        </p:txBody>
      </p:sp>
      <p:sp>
        <p:nvSpPr>
          <p:cNvPr id="3" name="Slide Number Placeholder 2">
            <a:extLst>
              <a:ext uri="{FF2B5EF4-FFF2-40B4-BE49-F238E27FC236}">
                <a16:creationId xmlns:a16="http://schemas.microsoft.com/office/drawing/2014/main" id="{BAB8B71D-BC46-46A6-BAE6-58BE0112BA48}"/>
              </a:ext>
            </a:extLst>
          </p:cNvPr>
          <p:cNvSpPr>
            <a:spLocks noGrp="1"/>
          </p:cNvSpPr>
          <p:nvPr>
            <p:ph type="sldNum" sz="quarter" idx="10"/>
          </p:nvPr>
        </p:nvSpPr>
        <p:spPr/>
        <p:txBody>
          <a:bodyPr/>
          <a:lstStyle/>
          <a:p>
            <a:fld id="{85F5B7A5-34A7-4AB0-A34F-A4DF2002FA98}" type="slidenum">
              <a:rPr lang="en-US" smtClean="0"/>
              <a:t>61</a:t>
            </a:fld>
            <a:endParaRPr lang="en-US" dirty="0"/>
          </a:p>
        </p:txBody>
      </p:sp>
    </p:spTree>
    <p:extLst>
      <p:ext uri="{BB962C8B-B14F-4D97-AF65-F5344CB8AC3E}">
        <p14:creationId xmlns:p14="http://schemas.microsoft.com/office/powerpoint/2010/main" val="6507805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 Perinatal Safety Toolkit </a:t>
            </a:r>
          </a:p>
        </p:txBody>
      </p:sp>
      <p:sp>
        <p:nvSpPr>
          <p:cNvPr id="3" name="Content Placeholder 2"/>
          <p:cNvSpPr>
            <a:spLocks noGrp="1"/>
          </p:cNvSpPr>
          <p:nvPr>
            <p:ph idx="1"/>
          </p:nvPr>
        </p:nvSpPr>
        <p:spPr>
          <a:xfrm>
            <a:off x="457200" y="1463040"/>
            <a:ext cx="8229600" cy="4632960"/>
          </a:xfrm>
        </p:spPr>
        <p:txBody>
          <a:bodyPr>
            <a:normAutofit fontScale="85000" lnSpcReduction="20000"/>
          </a:bodyPr>
          <a:lstStyle/>
          <a:p>
            <a:pPr lvl="0">
              <a:lnSpc>
                <a:spcPct val="120000"/>
              </a:lnSpc>
            </a:pPr>
            <a:r>
              <a:rPr lang="en-US" dirty="0"/>
              <a:t>AHRQ developed the Safety Program for Perinatal Care (SPPC) to improve the patient safety culture of labor and delivery units and decrease maternal and neonatal adverse events resulting from poor communication and system failures. </a:t>
            </a:r>
          </a:p>
          <a:p>
            <a:pPr lvl="0">
              <a:lnSpc>
                <a:spcPct val="120000"/>
              </a:lnSpc>
            </a:pPr>
            <a:r>
              <a:rPr lang="en-US" dirty="0"/>
              <a:t>The SPPC is organized around three program pillars: </a:t>
            </a:r>
          </a:p>
          <a:p>
            <a:pPr lvl="1">
              <a:lnSpc>
                <a:spcPct val="120000"/>
              </a:lnSpc>
            </a:pPr>
            <a:r>
              <a:rPr lang="en-US" dirty="0"/>
              <a:t>Teamwork and Communication Skills</a:t>
            </a:r>
            <a:r>
              <a:rPr lang="en-US" strike="sngStrike" dirty="0">
                <a:solidFill>
                  <a:srgbClr val="FF0000"/>
                </a:solidFill>
              </a:rPr>
              <a:t> </a:t>
            </a:r>
          </a:p>
          <a:p>
            <a:pPr lvl="1">
              <a:lnSpc>
                <a:spcPct val="120000"/>
              </a:lnSpc>
            </a:pPr>
            <a:r>
              <a:rPr lang="en-US" dirty="0"/>
              <a:t>Perinatal Safety Strategies</a:t>
            </a:r>
            <a:r>
              <a:rPr lang="en-US" strike="sngStrike" dirty="0">
                <a:solidFill>
                  <a:srgbClr val="FF0000"/>
                </a:solidFill>
              </a:rPr>
              <a:t> </a:t>
            </a:r>
          </a:p>
          <a:p>
            <a:pPr lvl="1">
              <a:lnSpc>
                <a:spcPct val="120000"/>
              </a:lnSpc>
            </a:pPr>
            <a:r>
              <a:rPr lang="en-US" dirty="0"/>
              <a:t>In Situ Simulation Training. </a:t>
            </a:r>
          </a:p>
          <a:p>
            <a:pPr lvl="0">
              <a:lnSpc>
                <a:spcPct val="120000"/>
              </a:lnSpc>
            </a:pPr>
            <a:r>
              <a:rPr lang="en-US" dirty="0"/>
              <a:t>The </a:t>
            </a:r>
            <a:r>
              <a:rPr lang="en-US" dirty="0">
                <a:solidFill>
                  <a:srgbClr val="0000FF"/>
                </a:solidFill>
                <a:hlinkClick r:id="rId3">
                  <a:extLst>
                    <a:ext uri="{A12FA001-AC4F-418D-AE19-62706E023703}">
                      <ahyp:hlinkClr xmlns:ahyp="http://schemas.microsoft.com/office/drawing/2018/hyperlinkcolor" val="tx"/>
                    </a:ext>
                  </a:extLst>
                </a:hlinkClick>
              </a:rPr>
              <a:t>Toolkit for Improving Perinatal Safety</a:t>
            </a:r>
            <a:r>
              <a:rPr lang="en-US" dirty="0">
                <a:solidFill>
                  <a:srgbClr val="0000FF"/>
                </a:solidFill>
              </a:rPr>
              <a:t> </a:t>
            </a:r>
            <a:r>
              <a:rPr lang="en-US" dirty="0"/>
              <a:t>is available online.</a:t>
            </a:r>
          </a:p>
          <a:p>
            <a:pPr>
              <a:lnSpc>
                <a:spcPct val="120000"/>
              </a:lnSpc>
            </a:pPr>
            <a:endParaRPr lang="en-US" dirty="0"/>
          </a:p>
        </p:txBody>
      </p:sp>
      <p:sp>
        <p:nvSpPr>
          <p:cNvPr id="4" name="Slide Number Placeholder 3">
            <a:extLst>
              <a:ext uri="{FF2B5EF4-FFF2-40B4-BE49-F238E27FC236}">
                <a16:creationId xmlns:a16="http://schemas.microsoft.com/office/drawing/2014/main" id="{2621006D-4FF8-4987-BA3D-01ECCE1200F1}"/>
              </a:ext>
            </a:extLst>
          </p:cNvPr>
          <p:cNvSpPr>
            <a:spLocks noGrp="1"/>
          </p:cNvSpPr>
          <p:nvPr>
            <p:ph type="sldNum" sz="quarter" idx="10"/>
          </p:nvPr>
        </p:nvSpPr>
        <p:spPr/>
        <p:txBody>
          <a:bodyPr/>
          <a:lstStyle/>
          <a:p>
            <a:fld id="{85F5B7A5-34A7-4AB0-A34F-A4DF2002FA98}" type="slidenum">
              <a:rPr lang="en-US" smtClean="0"/>
              <a:t>62</a:t>
            </a:fld>
            <a:endParaRPr lang="en-US" dirty="0"/>
          </a:p>
        </p:txBody>
      </p:sp>
    </p:spTree>
    <p:extLst>
      <p:ext uri="{BB962C8B-B14F-4D97-AF65-F5344CB8AC3E}">
        <p14:creationId xmlns:p14="http://schemas.microsoft.com/office/powerpoint/2010/main" val="30183968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rmAutofit fontScale="90000"/>
          </a:bodyPr>
          <a:lstStyle/>
          <a:p>
            <a:r>
              <a:rPr lang="en-US" dirty="0"/>
              <a:t>Adverse Drug Events</a:t>
            </a:r>
          </a:p>
        </p:txBody>
      </p:sp>
      <p:sp>
        <p:nvSpPr>
          <p:cNvPr id="3" name="Content Placeholder 2">
            <a:extLst>
              <a:ext uri="{FF2B5EF4-FFF2-40B4-BE49-F238E27FC236}">
                <a16:creationId xmlns:a16="http://schemas.microsoft.com/office/drawing/2014/main" id="{FD06A75A-A3A1-48FA-B21C-ED245FE8435C}"/>
              </a:ext>
            </a:extLst>
          </p:cNvPr>
          <p:cNvSpPr>
            <a:spLocks noGrp="1"/>
          </p:cNvSpPr>
          <p:nvPr>
            <p:ph idx="1"/>
          </p:nvPr>
        </p:nvSpPr>
        <p:spPr/>
        <p:txBody>
          <a:bodyPr/>
          <a:lstStyle/>
          <a:p>
            <a:pPr lvl="0"/>
            <a:r>
              <a:rPr lang="en-US" dirty="0"/>
              <a:t>An estimated one-third of all adverse events that occur in the inpatient setting are adverse drug events (ODPHP, 2020a).</a:t>
            </a:r>
            <a:endParaRPr lang="en-US" baseline="30000" dirty="0"/>
          </a:p>
          <a:p>
            <a:pPr lvl="0"/>
            <a:r>
              <a:rPr lang="en-US" dirty="0"/>
              <a:t>The HHS National Action Plan for Adverse Drug Event Prevention targets three areas:</a:t>
            </a:r>
          </a:p>
          <a:p>
            <a:pPr lvl="1"/>
            <a:r>
              <a:rPr lang="en-US" dirty="0"/>
              <a:t>Bleeding related to use of anticoagulants.</a:t>
            </a:r>
          </a:p>
          <a:p>
            <a:pPr lvl="1"/>
            <a:r>
              <a:rPr lang="en-US" dirty="0"/>
              <a:t>Hypoglycemia related to use of diabetes medications.</a:t>
            </a:r>
          </a:p>
          <a:p>
            <a:pPr lvl="1"/>
            <a:r>
              <a:rPr lang="en-US" dirty="0"/>
              <a:t>Accidental overdose, oversedation, and respiratory depression related to use of opioids.</a:t>
            </a:r>
          </a:p>
        </p:txBody>
      </p:sp>
      <p:sp>
        <p:nvSpPr>
          <p:cNvPr id="4" name="Slide Number Placeholder 3">
            <a:extLst>
              <a:ext uri="{FF2B5EF4-FFF2-40B4-BE49-F238E27FC236}">
                <a16:creationId xmlns:a16="http://schemas.microsoft.com/office/drawing/2014/main" id="{6701414A-47CA-414D-AAE6-A05A47D71D88}"/>
              </a:ext>
            </a:extLst>
          </p:cNvPr>
          <p:cNvSpPr>
            <a:spLocks noGrp="1"/>
          </p:cNvSpPr>
          <p:nvPr>
            <p:ph type="sldNum" sz="quarter" idx="10"/>
          </p:nvPr>
        </p:nvSpPr>
        <p:spPr/>
        <p:txBody>
          <a:bodyPr/>
          <a:lstStyle/>
          <a:p>
            <a:fld id="{85F5B7A5-34A7-4AB0-A34F-A4DF2002FA98}" type="slidenum">
              <a:rPr lang="en-US" smtClean="0"/>
              <a:t>63</a:t>
            </a:fld>
            <a:endParaRPr lang="en-US" dirty="0"/>
          </a:p>
        </p:txBody>
      </p:sp>
    </p:spTree>
    <p:extLst>
      <p:ext uri="{BB962C8B-B14F-4D97-AF65-F5344CB8AC3E}">
        <p14:creationId xmlns:p14="http://schemas.microsoft.com/office/powerpoint/2010/main" val="23529508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rmAutofit fontScale="90000"/>
          </a:bodyPr>
          <a:lstStyle/>
          <a:p>
            <a:r>
              <a:rPr lang="en-US" dirty="0"/>
              <a:t>Adverse Drug Event Measures</a:t>
            </a:r>
          </a:p>
        </p:txBody>
      </p:sp>
      <p:sp>
        <p:nvSpPr>
          <p:cNvPr id="3" name="Content Placeholder 2">
            <a:extLst>
              <a:ext uri="{FF2B5EF4-FFF2-40B4-BE49-F238E27FC236}">
                <a16:creationId xmlns:a16="http://schemas.microsoft.com/office/drawing/2014/main" id="{FD06A75A-A3A1-48FA-B21C-ED245FE8435C}"/>
              </a:ext>
            </a:extLst>
          </p:cNvPr>
          <p:cNvSpPr>
            <a:spLocks noGrp="1"/>
          </p:cNvSpPr>
          <p:nvPr>
            <p:ph idx="1"/>
          </p:nvPr>
        </p:nvSpPr>
        <p:spPr/>
        <p:txBody>
          <a:bodyPr/>
          <a:lstStyle/>
          <a:p>
            <a:r>
              <a:rPr lang="en-US" dirty="0"/>
              <a:t>Hospitalized adult patients who received a hypoglycemic agent and had an adverse drug event</a:t>
            </a:r>
          </a:p>
          <a:p>
            <a:r>
              <a:rPr lang="en-US" dirty="0"/>
              <a:t>Hospitalized adult patients who had an adverse drug event related to warfarin use</a:t>
            </a:r>
          </a:p>
          <a:p>
            <a:r>
              <a:rPr lang="en-US" dirty="0"/>
              <a:t>Hospitalized patients with an anticoagulant-related adverse drug event to low-molecular-weight heparin (LMWH) or factor Xa inhibitor</a:t>
            </a:r>
          </a:p>
        </p:txBody>
      </p:sp>
      <p:sp>
        <p:nvSpPr>
          <p:cNvPr id="4" name="Slide Number Placeholder 3">
            <a:extLst>
              <a:ext uri="{FF2B5EF4-FFF2-40B4-BE49-F238E27FC236}">
                <a16:creationId xmlns:a16="http://schemas.microsoft.com/office/drawing/2014/main" id="{0284D11F-A3E3-4600-9CA7-D7A1570A090A}"/>
              </a:ext>
            </a:extLst>
          </p:cNvPr>
          <p:cNvSpPr>
            <a:spLocks noGrp="1"/>
          </p:cNvSpPr>
          <p:nvPr>
            <p:ph type="sldNum" sz="quarter" idx="10"/>
          </p:nvPr>
        </p:nvSpPr>
        <p:spPr/>
        <p:txBody>
          <a:bodyPr/>
          <a:lstStyle/>
          <a:p>
            <a:fld id="{85F5B7A5-34A7-4AB0-A34F-A4DF2002FA98}" type="slidenum">
              <a:rPr lang="en-US" smtClean="0"/>
              <a:t>64</a:t>
            </a:fld>
            <a:endParaRPr lang="en-US" dirty="0"/>
          </a:p>
        </p:txBody>
      </p:sp>
    </p:spTree>
    <p:extLst>
      <p:ext uri="{BB962C8B-B14F-4D97-AF65-F5344CB8AC3E}">
        <p14:creationId xmlns:p14="http://schemas.microsoft.com/office/powerpoint/2010/main" val="39637841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a:xfrm>
            <a:off x="457200" y="0"/>
            <a:ext cx="7086600" cy="1166574"/>
          </a:xfrm>
        </p:spPr>
        <p:txBody>
          <a:bodyPr>
            <a:noAutofit/>
          </a:bodyPr>
          <a:lstStyle/>
          <a:p>
            <a:r>
              <a:rPr lang="en-US" sz="2000" dirty="0"/>
              <a:t>Adult hospital patients who received a hypoglycemic agent who had adverse drug events with hypoglycemic agents, by race/ethnicity and sex, 2014-2017</a:t>
            </a:r>
          </a:p>
        </p:txBody>
      </p:sp>
      <p:graphicFrame>
        <p:nvGraphicFramePr>
          <p:cNvPr id="5" name="Content Placeholder 3" descr="Line graph showing percent. Key findings are in the text.">
            <a:extLst>
              <a:ext uri="{FF2B5EF4-FFF2-40B4-BE49-F238E27FC236}">
                <a16:creationId xmlns:a16="http://schemas.microsoft.com/office/drawing/2014/main" id="{3A2F3198-262F-4225-8FBC-FDFC0ED88300}"/>
              </a:ext>
            </a:extLst>
          </p:cNvPr>
          <p:cNvGraphicFramePr>
            <a:graphicFrameLocks noGrp="1"/>
          </p:cNvGraphicFramePr>
          <p:nvPr>
            <p:ph idx="1"/>
            <p:extLst>
              <p:ext uri="{D42A27DB-BD31-4B8C-83A1-F6EECF244321}">
                <p14:modId xmlns:p14="http://schemas.microsoft.com/office/powerpoint/2010/main" val="2955576798"/>
              </p:ext>
            </p:extLst>
          </p:nvPr>
        </p:nvGraphicFramePr>
        <p:xfrm>
          <a:off x="457200" y="1463675"/>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577840"/>
            <a:ext cx="8229600" cy="707886"/>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Agency for Healthcare Research and Quality and Centers for Medicare &amp; Medicaid Services, Medicare Patient Safety Monitoring System, 2014-2017.</a:t>
            </a:r>
          </a:p>
          <a:p>
            <a:r>
              <a:rPr lang="en-US" sz="1000" b="1" dirty="0">
                <a:cs typeface="Arial" panose="020B0604020202020204" pitchFamily="34" charset="0"/>
              </a:rPr>
              <a:t>Note: </a:t>
            </a:r>
            <a:r>
              <a:rPr lang="en-US" sz="1000" dirty="0">
                <a:cs typeface="Arial" panose="020B0604020202020204" pitchFamily="34" charset="0"/>
              </a:rPr>
              <a:t>For this measure, lower percentages are better. Hypoglycemic agents received by patients age 18 and over during a hospital stay include insulin, oral hypoglycemic agents, or both. White and Black are non-Hispanic. Hispanic includes all races.</a:t>
            </a:r>
            <a:r>
              <a:rPr lang="en-US" sz="1000" dirty="0"/>
              <a:t> </a:t>
            </a:r>
            <a:endParaRPr lang="en-US" sz="1000" strike="sngStrike" dirty="0"/>
          </a:p>
        </p:txBody>
      </p:sp>
      <p:sp>
        <p:nvSpPr>
          <p:cNvPr id="3" name="Slide Number Placeholder 2">
            <a:extLst>
              <a:ext uri="{FF2B5EF4-FFF2-40B4-BE49-F238E27FC236}">
                <a16:creationId xmlns:a16="http://schemas.microsoft.com/office/drawing/2014/main" id="{DF68E9D7-AD97-4944-ADBC-D367CA26EDC5}"/>
              </a:ext>
            </a:extLst>
          </p:cNvPr>
          <p:cNvSpPr>
            <a:spLocks noGrp="1"/>
          </p:cNvSpPr>
          <p:nvPr>
            <p:ph type="sldNum" sz="quarter" idx="10"/>
          </p:nvPr>
        </p:nvSpPr>
        <p:spPr/>
        <p:txBody>
          <a:bodyPr/>
          <a:lstStyle/>
          <a:p>
            <a:fld id="{85F5B7A5-34A7-4AB0-A34F-A4DF2002FA98}" type="slidenum">
              <a:rPr lang="en-US" smtClean="0"/>
              <a:t>65</a:t>
            </a:fld>
            <a:endParaRPr lang="en-US" dirty="0"/>
          </a:p>
        </p:txBody>
      </p:sp>
      <p:graphicFrame>
        <p:nvGraphicFramePr>
          <p:cNvPr id="7" name="Content Placeholder 3" descr="Line graph showing percent. Key findings are in the text.">
            <a:extLst>
              <a:ext uri="{FF2B5EF4-FFF2-40B4-BE49-F238E27FC236}">
                <a16:creationId xmlns:a16="http://schemas.microsoft.com/office/drawing/2014/main" id="{33340B64-3052-4C95-896C-5D34CDA460EE}"/>
              </a:ext>
            </a:extLst>
          </p:cNvPr>
          <p:cNvGraphicFramePr>
            <a:graphicFrameLocks/>
          </p:cNvGraphicFramePr>
          <p:nvPr>
            <p:extLst>
              <p:ext uri="{D42A27DB-BD31-4B8C-83A1-F6EECF244321}">
                <p14:modId xmlns:p14="http://schemas.microsoft.com/office/powerpoint/2010/main" val="1909439586"/>
              </p:ext>
            </p:extLst>
          </p:nvPr>
        </p:nvGraphicFramePr>
        <p:xfrm>
          <a:off x="5054600" y="1532573"/>
          <a:ext cx="41148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61310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1800" dirty="0"/>
              <a:t>Adult hospital patients with an anticoagulant-related adverse drug event with warfarin, by obesity and cerebrovascular disease status, 2014-2017</a:t>
            </a:r>
          </a:p>
        </p:txBody>
      </p:sp>
      <p:sp>
        <p:nvSpPr>
          <p:cNvPr id="4" name="Rectangle 3">
            <a:extLst>
              <a:ext uri="{FF2B5EF4-FFF2-40B4-BE49-F238E27FC236}">
                <a16:creationId xmlns:a16="http://schemas.microsoft.com/office/drawing/2014/main" id="{155836AE-9497-4AED-B929-4056C22DF716}"/>
              </a:ext>
            </a:extLst>
          </p:cNvPr>
          <p:cNvSpPr/>
          <p:nvPr/>
        </p:nvSpPr>
        <p:spPr>
          <a:xfrm>
            <a:off x="457200" y="5577840"/>
            <a:ext cx="8229600" cy="707886"/>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Agency for Healthcare Research and Quality and Centers for Medicare &amp; Medicaid Services, Medicare Patient Safety Monitoring System, 2014-2017.</a:t>
            </a:r>
          </a:p>
          <a:p>
            <a:r>
              <a:rPr lang="en-US" sz="1000" b="1" dirty="0">
                <a:cs typeface="Arial" panose="020B0604020202020204" pitchFamily="34" charset="0"/>
              </a:rPr>
              <a:t>Denominator:</a:t>
            </a:r>
            <a:r>
              <a:rPr lang="en-US" sz="1000" dirty="0">
                <a:cs typeface="Arial" panose="020B0604020202020204" pitchFamily="34" charset="0"/>
              </a:rPr>
              <a:t> Patients 18 and over who received warfarin and had their international normalized ratio measured during their hospital stay.</a:t>
            </a:r>
          </a:p>
          <a:p>
            <a:r>
              <a:rPr lang="en-US" sz="1000" b="1" dirty="0">
                <a:cs typeface="Arial" panose="020B0604020202020204" pitchFamily="34" charset="0"/>
              </a:rPr>
              <a:t>Note:</a:t>
            </a:r>
            <a:r>
              <a:rPr lang="en-US" sz="1000" dirty="0">
                <a:cs typeface="Arial" panose="020B0604020202020204" pitchFamily="34" charset="0"/>
              </a:rPr>
              <a:t> For this measure, lower percentages are better. Adverse events occurring the day of hospital arrival were excluded. </a:t>
            </a:r>
            <a:endParaRPr lang="en-US" sz="1000" dirty="0"/>
          </a:p>
        </p:txBody>
      </p:sp>
      <p:graphicFrame>
        <p:nvGraphicFramePr>
          <p:cNvPr id="5" name="Chart 4" descr="Line graph showing percent. Key findings are in the text.">
            <a:extLst>
              <a:ext uri="{FF2B5EF4-FFF2-40B4-BE49-F238E27FC236}">
                <a16:creationId xmlns:a16="http://schemas.microsoft.com/office/drawing/2014/main" id="{47EED580-70E9-4998-8DF6-B2B2735EF63C}"/>
              </a:ext>
            </a:extLst>
          </p:cNvPr>
          <p:cNvGraphicFramePr/>
          <p:nvPr>
            <p:extLst>
              <p:ext uri="{D42A27DB-BD31-4B8C-83A1-F6EECF244321}">
                <p14:modId xmlns:p14="http://schemas.microsoft.com/office/powerpoint/2010/main" val="898691201"/>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Line graph showing percent. Key findings are in the text.">
            <a:extLst>
              <a:ext uri="{FF2B5EF4-FFF2-40B4-BE49-F238E27FC236}">
                <a16:creationId xmlns:a16="http://schemas.microsoft.com/office/drawing/2014/main" id="{9B856133-0FD8-43B8-99A0-9924AFBD4DD4}"/>
              </a:ext>
            </a:extLst>
          </p:cNvPr>
          <p:cNvGraphicFramePr/>
          <p:nvPr>
            <p:extLst>
              <p:ext uri="{D42A27DB-BD31-4B8C-83A1-F6EECF244321}">
                <p14:modId xmlns:p14="http://schemas.microsoft.com/office/powerpoint/2010/main" val="2824059194"/>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F8AAA292-2585-4B5C-9DAD-C402E0D1C8B2}"/>
              </a:ext>
            </a:extLst>
          </p:cNvPr>
          <p:cNvSpPr>
            <a:spLocks noGrp="1"/>
          </p:cNvSpPr>
          <p:nvPr>
            <p:ph type="sldNum" sz="quarter" idx="10"/>
          </p:nvPr>
        </p:nvSpPr>
        <p:spPr/>
        <p:txBody>
          <a:bodyPr/>
          <a:lstStyle/>
          <a:p>
            <a:fld id="{85F5B7A5-34A7-4AB0-A34F-A4DF2002FA98}" type="slidenum">
              <a:rPr lang="en-US" smtClean="0"/>
              <a:t>66</a:t>
            </a:fld>
            <a:endParaRPr lang="en-US" dirty="0"/>
          </a:p>
        </p:txBody>
      </p:sp>
    </p:spTree>
    <p:extLst>
      <p:ext uri="{BB962C8B-B14F-4D97-AF65-F5344CB8AC3E}">
        <p14:creationId xmlns:p14="http://schemas.microsoft.com/office/powerpoint/2010/main" val="3770735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descr="Line graph showing percent. Key findings are in the text.">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1416014265"/>
              </p:ext>
            </p:extLst>
          </p:nvPr>
        </p:nvGraphicFramePr>
        <p:xfrm>
          <a:off x="457200" y="1463040"/>
          <a:ext cx="822960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029200"/>
            <a:ext cx="8229600" cy="1631216"/>
          </a:xfrm>
          <a:prstGeom prst="rect">
            <a:avLst/>
          </a:prstGeom>
          <a:noFill/>
        </p:spPr>
        <p:txBody>
          <a:bodyPr wrap="square" rtlCol="0">
            <a:spAutoFit/>
          </a:bodyPr>
          <a:lstStyle/>
          <a:p>
            <a:pPr lvl="0">
              <a:defRPr/>
            </a:pPr>
            <a:r>
              <a:rPr lang="en-US" sz="1000" b="1" dirty="0">
                <a:cs typeface="Arial" panose="020B0604020202020204" pitchFamily="34" charset="0"/>
              </a:rPr>
              <a:t>Source: </a:t>
            </a:r>
            <a:r>
              <a:rPr lang="en-US" sz="1000" dirty="0">
                <a:cs typeface="Arial" panose="020B0604020202020204" pitchFamily="34" charset="0"/>
              </a:rPr>
              <a:t>Agency for Healthcare Research and Quality and Centers for Medicare &amp; Medicaid Services, Medicare Patient Safety Monitoring System (MPSMS), 2014-2017.</a:t>
            </a:r>
          </a:p>
          <a:p>
            <a:r>
              <a:rPr lang="en-US" sz="1000" b="1" dirty="0">
                <a:cs typeface="Arial" panose="020B0604020202020204" pitchFamily="34" charset="0"/>
              </a:rPr>
              <a:t>Denominator: </a:t>
            </a:r>
            <a:r>
              <a:rPr lang="en-US" sz="1000" dirty="0">
                <a:cs typeface="Arial" panose="020B0604020202020204" pitchFamily="34" charset="0"/>
              </a:rPr>
              <a:t>All patients from the MPSMS sample who received LMWH or factor Xa inhibitor during the index hospital stay.</a:t>
            </a:r>
          </a:p>
          <a:p>
            <a:r>
              <a:rPr lang="en-US" sz="1000" b="1" dirty="0">
                <a:cs typeface="Arial" panose="020B0604020202020204" pitchFamily="34" charset="0"/>
              </a:rPr>
              <a:t>Numerator: </a:t>
            </a:r>
            <a:r>
              <a:rPr lang="en-US" sz="1000" dirty="0">
                <a:cs typeface="Arial" panose="020B0604020202020204" pitchFamily="34" charset="0"/>
              </a:rPr>
              <a:t>A subset of the denominator who experienced: </a:t>
            </a:r>
          </a:p>
          <a:p>
            <a:pPr marL="349250" lvl="1" indent="-120650">
              <a:buFont typeface="Arial" panose="020B0604020202020204" pitchFamily="34" charset="0"/>
              <a:buChar char="•"/>
            </a:pPr>
            <a:r>
              <a:rPr lang="en-US" sz="1000" dirty="0">
                <a:cs typeface="Arial" panose="020B0604020202020204" pitchFamily="34" charset="0"/>
              </a:rPr>
              <a:t>Abrupt cessation/hold of LMWH or factor Xa with one of the following: cardiac arrest/emergency measures to sustain life, death, gastrointestinal bleeding, genitourinary bleeding, hematocrit drop of 3 or more points more than 48 hours after admission, intracranial bleeding (subdural hematoma), new hematoma, pulmonary bleeding, or other types of bleeding.</a:t>
            </a:r>
          </a:p>
          <a:p>
            <a:pPr marL="349250" lvl="1" indent="-120650">
              <a:buFont typeface="Arial" panose="020B0604020202020204" pitchFamily="34" charset="0"/>
              <a:buChar char="•"/>
            </a:pPr>
            <a:r>
              <a:rPr lang="en-US" sz="1000" dirty="0">
                <a:cs typeface="Arial" panose="020B0604020202020204" pitchFamily="34" charset="0"/>
              </a:rPr>
              <a:t>Administration of protamine or fresh frozen plasma with one or more of the above symptoms.</a:t>
            </a:r>
          </a:p>
          <a:p>
            <a:pPr marL="349250" lvl="1" indent="-120650">
              <a:buFont typeface="Arial" panose="020B0604020202020204" pitchFamily="34" charset="0"/>
              <a:buChar char="•"/>
            </a:pPr>
            <a:r>
              <a:rPr lang="en-US" sz="1000" dirty="0">
                <a:cs typeface="Arial" panose="020B0604020202020204" pitchFamily="34" charset="0"/>
              </a:rPr>
              <a:t>Blood transfusion (absent a surgical procedure) with one or more of the above symptoms</a:t>
            </a:r>
            <a:r>
              <a:rPr lang="en-US" sz="1000" i="1" dirty="0">
                <a:cs typeface="Arial" panose="020B0604020202020204" pitchFamily="34" charset="0"/>
              </a:rPr>
              <a:t>.</a:t>
            </a:r>
          </a:p>
          <a:p>
            <a:r>
              <a:rPr lang="en-US" sz="1000" b="1" dirty="0">
                <a:cs typeface="Arial" panose="020B0604020202020204" pitchFamily="34" charset="0"/>
              </a:rPr>
              <a:t>Note: </a:t>
            </a:r>
            <a:r>
              <a:rPr lang="en-US" sz="1000" dirty="0">
                <a:cs typeface="Arial" panose="020B0604020202020204" pitchFamily="34" charset="0"/>
              </a:rPr>
              <a:t>For this measure, lower percentages are better.</a:t>
            </a:r>
            <a:r>
              <a:rPr lang="en-US" sz="1000" b="1" dirty="0">
                <a:cs typeface="Arial" panose="020B0604020202020204" pitchFamily="34" charset="0"/>
              </a:rPr>
              <a:t> </a:t>
            </a:r>
            <a:endParaRPr lang="en-US" sz="1000" dirty="0">
              <a:cs typeface="Arial" panose="020B0604020202020204" pitchFamily="34" charset="0"/>
            </a:endParaRPr>
          </a:p>
        </p:txBody>
      </p:sp>
      <p:sp>
        <p:nvSpPr>
          <p:cNvPr id="4" name="Title 3">
            <a:extLst>
              <a:ext uri="{FF2B5EF4-FFF2-40B4-BE49-F238E27FC236}">
                <a16:creationId xmlns:a16="http://schemas.microsoft.com/office/drawing/2014/main" id="{AFC6BFAE-61CF-4BAE-B850-28292C33D773}"/>
              </a:ext>
            </a:extLst>
          </p:cNvPr>
          <p:cNvSpPr>
            <a:spLocks noGrp="1"/>
          </p:cNvSpPr>
          <p:nvPr>
            <p:ph type="title"/>
          </p:nvPr>
        </p:nvSpPr>
        <p:spPr/>
        <p:txBody>
          <a:bodyPr>
            <a:normAutofit fontScale="90000"/>
          </a:bodyPr>
          <a:lstStyle/>
          <a:p>
            <a:r>
              <a:rPr lang="en-US" dirty="0"/>
              <a:t>Hospital patients with an anticoagulant-related adverse drug event to low-molecular-weight heparin (LMWH) or factor Xa Inhibitor, by sex, 2014-2017 </a:t>
            </a:r>
          </a:p>
        </p:txBody>
      </p:sp>
      <p:sp>
        <p:nvSpPr>
          <p:cNvPr id="6" name="Slide Number Placeholder 2">
            <a:extLst>
              <a:ext uri="{FF2B5EF4-FFF2-40B4-BE49-F238E27FC236}">
                <a16:creationId xmlns:a16="http://schemas.microsoft.com/office/drawing/2014/main" id="{C2528766-5973-4C01-8C50-40C446747260}"/>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67</a:t>
            </a:fld>
            <a:endParaRPr lang="en-US" sz="1200" dirty="0"/>
          </a:p>
        </p:txBody>
      </p:sp>
    </p:spTree>
    <p:extLst>
      <p:ext uri="{BB962C8B-B14F-4D97-AF65-F5344CB8AC3E}">
        <p14:creationId xmlns:p14="http://schemas.microsoft.com/office/powerpoint/2010/main" val="34078195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p:txBody>
          <a:bodyPr>
            <a:noAutofit/>
          </a:bodyPr>
          <a:lstStyle/>
          <a:p>
            <a:r>
              <a:rPr lang="en-US" sz="1800" dirty="0"/>
              <a:t>Hospital patients with an anticoagulant-related adverse drug event to low-molecular-weight heparin (LMWH) or factor Xa inhibitor, by select chronic conditions, 2017</a:t>
            </a:r>
          </a:p>
        </p:txBody>
      </p:sp>
      <p:graphicFrame>
        <p:nvGraphicFramePr>
          <p:cNvPr id="6" name="Content Placeholder 5" descr="Bar chart showing percent.&#10;Total 1.7&#10;Obesity 1.6&#10;No Obesity 1.8&#10;Renal Disease 2.7&#10;No Renal Disease 1.3&#10;Diabetes 2.4&#10;No Diabetes 1.3&#10;COPD 2.2&#10;No COPD 1.5&#10;">
            <a:extLst>
              <a:ext uri="{FF2B5EF4-FFF2-40B4-BE49-F238E27FC236}">
                <a16:creationId xmlns:a16="http://schemas.microsoft.com/office/drawing/2014/main" id="{8A79FFD3-43C6-4AF3-A1C6-9EE3D8518969}"/>
              </a:ext>
            </a:extLst>
          </p:cNvPr>
          <p:cNvGraphicFramePr>
            <a:graphicFrameLocks noGrp="1"/>
          </p:cNvGraphicFramePr>
          <p:nvPr>
            <p:ph idx="1"/>
            <p:extLst>
              <p:ext uri="{D42A27DB-BD31-4B8C-83A1-F6EECF244321}">
                <p14:modId xmlns:p14="http://schemas.microsoft.com/office/powerpoint/2010/main" val="155682769"/>
              </p:ext>
            </p:extLst>
          </p:nvPr>
        </p:nvGraphicFramePr>
        <p:xfrm>
          <a:off x="457200" y="1463040"/>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E03EF11-8324-4BDD-9D85-4CFDA2D7E177}"/>
              </a:ext>
            </a:extLst>
          </p:cNvPr>
          <p:cNvSpPr txBox="1"/>
          <p:nvPr/>
        </p:nvSpPr>
        <p:spPr>
          <a:xfrm>
            <a:off x="457200" y="4937760"/>
            <a:ext cx="8229600" cy="1785104"/>
          </a:xfrm>
          <a:prstGeom prst="rect">
            <a:avLst/>
          </a:prstGeom>
          <a:noFill/>
        </p:spPr>
        <p:txBody>
          <a:bodyPr wrap="square" rtlCol="0">
            <a:spAutoFit/>
          </a:bodyPr>
          <a:lstStyle/>
          <a:p>
            <a:pPr lvl="0">
              <a:defRPr/>
            </a:pPr>
            <a:r>
              <a:rPr lang="en-US" sz="1000" b="1" dirty="0">
                <a:cs typeface="Arial" panose="020B0604020202020204" pitchFamily="34" charset="0"/>
              </a:rPr>
              <a:t>Key: </a:t>
            </a:r>
            <a:r>
              <a:rPr lang="en-US" sz="1000" dirty="0">
                <a:cs typeface="Arial" panose="020B0604020202020204" pitchFamily="34" charset="0"/>
              </a:rPr>
              <a:t>COPD = chronic obstructive pulmonary disease.</a:t>
            </a:r>
            <a:endParaRPr lang="en-US" sz="1000" b="1" dirty="0">
              <a:cs typeface="Arial" panose="020B0604020202020204" pitchFamily="34" charset="0"/>
            </a:endParaRPr>
          </a:p>
          <a:p>
            <a:pPr lvl="0">
              <a:defRPr/>
            </a:pPr>
            <a:r>
              <a:rPr lang="en-US" sz="1000" b="1" dirty="0">
                <a:cs typeface="Arial" panose="020B0604020202020204" pitchFamily="34" charset="0"/>
              </a:rPr>
              <a:t>Source: </a:t>
            </a:r>
            <a:r>
              <a:rPr lang="en-US" sz="1000" dirty="0">
                <a:cs typeface="Arial" panose="020B0604020202020204" pitchFamily="34" charset="0"/>
              </a:rPr>
              <a:t>Agency for Healthcare Research and Quality and Centers for Medicare &amp; Medicaid Services, Medicare Patient Safety Monitoring System (MPSMS), 2017.</a:t>
            </a:r>
          </a:p>
          <a:p>
            <a:pPr marL="0" lvl="1" defTabSz="963521">
              <a:defRPr/>
            </a:pPr>
            <a:r>
              <a:rPr lang="en-US" sz="1000" b="1" dirty="0">
                <a:cs typeface="Arial" panose="020B0604020202020204" pitchFamily="34" charset="0"/>
              </a:rPr>
              <a:t>Denominator: </a:t>
            </a:r>
            <a:r>
              <a:rPr lang="en-US" sz="1000" dirty="0">
                <a:cs typeface="Arial" panose="020B0604020202020204" pitchFamily="34" charset="0"/>
              </a:rPr>
              <a:t>All patients from the MPSMS sample who received LMWH or factor Xa inhibitor during the index hospital stay.</a:t>
            </a:r>
          </a:p>
          <a:p>
            <a:r>
              <a:rPr lang="en-US" sz="1000" b="1" dirty="0">
                <a:cs typeface="Arial" panose="020B0604020202020204" pitchFamily="34" charset="0"/>
              </a:rPr>
              <a:t>Numerator:</a:t>
            </a:r>
            <a:r>
              <a:rPr lang="en-US" sz="1000" b="1" i="1" dirty="0">
                <a:cs typeface="Arial" panose="020B0604020202020204" pitchFamily="34" charset="0"/>
              </a:rPr>
              <a:t> </a:t>
            </a:r>
            <a:r>
              <a:rPr lang="en-US" sz="1000" dirty="0">
                <a:cs typeface="Arial" panose="020B0604020202020204" pitchFamily="34" charset="0"/>
              </a:rPr>
              <a:t>A subset of the denominator who experienced: </a:t>
            </a:r>
          </a:p>
          <a:p>
            <a:pPr marL="347472" lvl="1" indent="-118872">
              <a:buFont typeface="Arial" panose="020B0604020202020204" pitchFamily="34" charset="0"/>
              <a:buChar char="•"/>
            </a:pPr>
            <a:r>
              <a:rPr lang="en-US" sz="1000" dirty="0">
                <a:cs typeface="Arial" panose="020B0604020202020204" pitchFamily="34" charset="0"/>
              </a:rPr>
              <a:t>Abrupt cessation/hold of LMWH or factor Xa with one of the following: cardiac arrest/emergency measures to sustain life, death, gastrointestinal bleeding, genitourinary bleeding, hematocrit drop of three or more points more than forty eight hours after admission, intracranial bleeding (subdural hematoma), new hematoma, pulmonary bleeding, or other types of bleeding.</a:t>
            </a:r>
          </a:p>
          <a:p>
            <a:pPr marL="347472" lvl="1" indent="-118872">
              <a:buFont typeface="Arial" panose="020B0604020202020204" pitchFamily="34" charset="0"/>
              <a:buChar char="•"/>
            </a:pPr>
            <a:r>
              <a:rPr lang="en-US" sz="1000" dirty="0">
                <a:cs typeface="Arial" panose="020B0604020202020204" pitchFamily="34" charset="0"/>
              </a:rPr>
              <a:t>Administration of protamine or fresh frozen plasma with one or more of the above symptoms.</a:t>
            </a:r>
          </a:p>
          <a:p>
            <a:pPr marL="347472" lvl="1" indent="-118872">
              <a:buFont typeface="Arial" panose="020B0604020202020204" pitchFamily="34" charset="0"/>
              <a:buChar char="•"/>
            </a:pPr>
            <a:r>
              <a:rPr lang="en-US" sz="1000" dirty="0">
                <a:cs typeface="Arial" panose="020B0604020202020204" pitchFamily="34" charset="0"/>
              </a:rPr>
              <a:t>Blood transfusion (absent a surgical procedure) with one or more of the above symptoms.</a:t>
            </a:r>
          </a:p>
          <a:p>
            <a:r>
              <a:rPr lang="en-US" sz="1000" b="1" dirty="0">
                <a:cs typeface="Arial" panose="020B0604020202020204" pitchFamily="34" charset="0"/>
              </a:rPr>
              <a:t>Note: </a:t>
            </a:r>
            <a:r>
              <a:rPr lang="en-US" sz="1000" dirty="0">
                <a:cs typeface="Arial" panose="020B0604020202020204" pitchFamily="34" charset="0"/>
              </a:rPr>
              <a:t>For this measure, lower percentages are better.</a:t>
            </a:r>
          </a:p>
        </p:txBody>
      </p:sp>
      <p:sp>
        <p:nvSpPr>
          <p:cNvPr id="3" name="Slide Number Placeholder 2">
            <a:extLst>
              <a:ext uri="{FF2B5EF4-FFF2-40B4-BE49-F238E27FC236}">
                <a16:creationId xmlns:a16="http://schemas.microsoft.com/office/drawing/2014/main" id="{A6DBF14D-FE09-4E87-B5AA-9A61DD1FDFBD}"/>
              </a:ext>
            </a:extLst>
          </p:cNvPr>
          <p:cNvSpPr>
            <a:spLocks noGrp="1"/>
          </p:cNvSpPr>
          <p:nvPr>
            <p:ph type="sldNum" sz="quarter" idx="10"/>
          </p:nvPr>
        </p:nvSpPr>
        <p:spPr/>
        <p:txBody>
          <a:bodyPr/>
          <a:lstStyle/>
          <a:p>
            <a:fld id="{85F5B7A5-34A7-4AB0-A34F-A4DF2002FA98}" type="slidenum">
              <a:rPr lang="en-US" smtClean="0"/>
              <a:t>68</a:t>
            </a:fld>
            <a:endParaRPr lang="en-US" dirty="0"/>
          </a:p>
        </p:txBody>
      </p:sp>
    </p:spTree>
    <p:extLst>
      <p:ext uri="{BB962C8B-B14F-4D97-AF65-F5344CB8AC3E}">
        <p14:creationId xmlns:p14="http://schemas.microsoft.com/office/powerpoint/2010/main" val="18039747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Drug Event Prevention Resources</a:t>
            </a:r>
          </a:p>
        </p:txBody>
      </p:sp>
      <p:sp>
        <p:nvSpPr>
          <p:cNvPr id="3" name="Content Placeholder 2"/>
          <p:cNvSpPr>
            <a:spLocks noGrp="1"/>
          </p:cNvSpPr>
          <p:nvPr>
            <p:ph idx="1"/>
          </p:nvPr>
        </p:nvSpPr>
        <p:spPr/>
        <p:txBody>
          <a:bodyPr/>
          <a:lstStyle/>
          <a:p>
            <a:r>
              <a:rPr lang="en-US" dirty="0"/>
              <a:t>AHRQ offers several resources to improve the quality and safety of ambulatory care in nursing homes. These include:</a:t>
            </a:r>
          </a:p>
          <a:p>
            <a:pPr lvl="1"/>
            <a:r>
              <a:rPr lang="en-US" dirty="0">
                <a:hlinkClick r:id="rId3"/>
              </a:rPr>
              <a:t>Patient Guide to Using Blood Thinners: Blood Thinner Pills: Your Guide to Using Them Safely</a:t>
            </a:r>
            <a:endParaRPr lang="en-US" dirty="0"/>
          </a:p>
          <a:p>
            <a:pPr lvl="1"/>
            <a:r>
              <a:rPr lang="en-US" dirty="0">
                <a:hlinkClick r:id="rId4"/>
              </a:rPr>
              <a:t>MATCH Toolkit (medication reconciliation)</a:t>
            </a:r>
            <a:endParaRPr lang="en-US" dirty="0"/>
          </a:p>
          <a:p>
            <a:r>
              <a:rPr lang="en-US" dirty="0"/>
              <a:t>Visit </a:t>
            </a:r>
            <a:r>
              <a:rPr lang="en-US" dirty="0">
                <a:hlinkClick r:id="rId5"/>
              </a:rPr>
              <a:t>AHRQ.gov</a:t>
            </a:r>
            <a:r>
              <a:rPr lang="en-US" dirty="0"/>
              <a:t> for more tools and resources for ambulatory care.</a:t>
            </a:r>
          </a:p>
        </p:txBody>
      </p:sp>
      <p:sp>
        <p:nvSpPr>
          <p:cNvPr id="4" name="Slide Number Placeholder 3">
            <a:extLst>
              <a:ext uri="{FF2B5EF4-FFF2-40B4-BE49-F238E27FC236}">
                <a16:creationId xmlns:a16="http://schemas.microsoft.com/office/drawing/2014/main" id="{E0B1509C-7A79-4CCB-A458-C26A044A64E4}"/>
              </a:ext>
            </a:extLst>
          </p:cNvPr>
          <p:cNvSpPr>
            <a:spLocks noGrp="1"/>
          </p:cNvSpPr>
          <p:nvPr>
            <p:ph type="sldNum" sz="quarter" idx="10"/>
          </p:nvPr>
        </p:nvSpPr>
        <p:spPr/>
        <p:txBody>
          <a:bodyPr/>
          <a:lstStyle/>
          <a:p>
            <a:fld id="{85F5B7A5-34A7-4AB0-A34F-A4DF2002FA98}" type="slidenum">
              <a:rPr lang="en-US" smtClean="0"/>
              <a:t>69</a:t>
            </a:fld>
            <a:endParaRPr lang="en-US" dirty="0"/>
          </a:p>
        </p:txBody>
      </p:sp>
    </p:spTree>
    <p:extLst>
      <p:ext uri="{BB962C8B-B14F-4D97-AF65-F5344CB8AC3E}">
        <p14:creationId xmlns:p14="http://schemas.microsoft.com/office/powerpoint/2010/main" val="3327661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Safety Origins in the United States</a:t>
            </a:r>
          </a:p>
        </p:txBody>
      </p:sp>
      <p:sp>
        <p:nvSpPr>
          <p:cNvPr id="11" name="Content Placeholder 10">
            <a:extLst>
              <a:ext uri="{FF2B5EF4-FFF2-40B4-BE49-F238E27FC236}">
                <a16:creationId xmlns:a16="http://schemas.microsoft.com/office/drawing/2014/main" id="{0907B2D9-1E1A-4863-9D66-FF4817C8FCE3}"/>
              </a:ext>
            </a:extLst>
          </p:cNvPr>
          <p:cNvSpPr>
            <a:spLocks noGrp="1"/>
          </p:cNvSpPr>
          <p:nvPr>
            <p:ph idx="1"/>
          </p:nvPr>
        </p:nvSpPr>
        <p:spPr>
          <a:xfrm>
            <a:off x="457200" y="1463040"/>
            <a:ext cx="8229600" cy="4893310"/>
          </a:xfrm>
        </p:spPr>
        <p:txBody>
          <a:bodyPr>
            <a:normAutofit fontScale="70000" lnSpcReduction="20000"/>
          </a:bodyPr>
          <a:lstStyle/>
          <a:p>
            <a:pPr>
              <a:lnSpc>
                <a:spcPct val="120000"/>
              </a:lnSpc>
              <a:spcBef>
                <a:spcPts val="600"/>
              </a:spcBef>
            </a:pPr>
            <a:r>
              <a:rPr lang="en-US" dirty="0"/>
              <a:t>Patient safety is the freedom from accidental or preventable injuries produced by medical care (Kohn, et al.). </a:t>
            </a:r>
          </a:p>
          <a:p>
            <a:pPr>
              <a:lnSpc>
                <a:spcPct val="120000"/>
              </a:lnSpc>
              <a:spcBef>
                <a:spcPts val="600"/>
              </a:spcBef>
            </a:pPr>
            <a:r>
              <a:rPr lang="en-US" dirty="0"/>
              <a:t>Patient safety research examines systems-based gaps to improve safety and patient outcomes.</a:t>
            </a:r>
          </a:p>
          <a:p>
            <a:pPr>
              <a:lnSpc>
                <a:spcPct val="120000"/>
              </a:lnSpc>
              <a:spcBef>
                <a:spcPts val="600"/>
              </a:spcBef>
            </a:pPr>
            <a:r>
              <a:rPr lang="en-US" dirty="0"/>
              <a:t>Medical error and other patient safety issues can be deadly:</a:t>
            </a:r>
          </a:p>
          <a:p>
            <a:pPr lvl="1">
              <a:lnSpc>
                <a:spcPct val="120000"/>
              </a:lnSpc>
              <a:spcBef>
                <a:spcPts val="600"/>
              </a:spcBef>
            </a:pPr>
            <a:r>
              <a:rPr lang="en-US" dirty="0"/>
              <a:t>One estimate of the number of hospital-acquired conditions in U.S. hospitals in 2017 was approximately 2,550,000 cases (AHRQ, 2019a). </a:t>
            </a:r>
          </a:p>
          <a:p>
            <a:pPr lvl="1">
              <a:lnSpc>
                <a:spcPct val="120000"/>
              </a:lnSpc>
              <a:spcBef>
                <a:spcPts val="600"/>
              </a:spcBef>
            </a:pPr>
            <a:r>
              <a:rPr lang="en-US" dirty="0"/>
              <a:t>One estimate of the age-standardized mortality rate due to adverse effects of medical treatment was 1.15 per 100,000 population (Sunshine, et al.)</a:t>
            </a:r>
          </a:p>
          <a:p>
            <a:pPr>
              <a:lnSpc>
                <a:spcPct val="120000"/>
              </a:lnSpc>
              <a:spcBef>
                <a:spcPts val="600"/>
              </a:spcBef>
            </a:pPr>
            <a:r>
              <a:rPr lang="en-US" dirty="0"/>
              <a:t>The Agency for Healthcare Research and Quality is one of the lead Federal agencies for safety research. AHRQ partners with many Federal agencies, including CMS, CDC, FDA, HRSA, and others to support patient safety and quality improvement work. </a:t>
            </a:r>
          </a:p>
          <a:p>
            <a:pPr>
              <a:lnSpc>
                <a:spcPct val="110000"/>
              </a:lnSpc>
            </a:pPr>
            <a:endParaRPr lang="en-US" dirty="0"/>
          </a:p>
        </p:txBody>
      </p:sp>
      <p:sp>
        <p:nvSpPr>
          <p:cNvPr id="5" name="Slide Number Placeholder 2">
            <a:extLst>
              <a:ext uri="{FF2B5EF4-FFF2-40B4-BE49-F238E27FC236}">
                <a16:creationId xmlns:a16="http://schemas.microsoft.com/office/drawing/2014/main" id="{3BF06031-8A5F-4BB1-A5B4-770A672557F4}"/>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7</a:t>
            </a:fld>
            <a:endParaRPr lang="en-US" sz="1200" dirty="0"/>
          </a:p>
        </p:txBody>
      </p:sp>
    </p:spTree>
    <p:extLst>
      <p:ext uri="{BB962C8B-B14F-4D97-AF65-F5344CB8AC3E}">
        <p14:creationId xmlns:p14="http://schemas.microsoft.com/office/powerpoint/2010/main" val="14799647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rmAutofit fontScale="90000"/>
          </a:bodyPr>
          <a:lstStyle/>
          <a:p>
            <a:r>
              <a:rPr lang="en-US" dirty="0"/>
              <a:t>Patient Safety in the Ambulatory Setting</a:t>
            </a:r>
          </a:p>
        </p:txBody>
      </p:sp>
      <p:sp>
        <p:nvSpPr>
          <p:cNvPr id="3" name="Content Placeholder 2">
            <a:extLst>
              <a:ext uri="{FF2B5EF4-FFF2-40B4-BE49-F238E27FC236}">
                <a16:creationId xmlns:a16="http://schemas.microsoft.com/office/drawing/2014/main" id="{FD06A75A-A3A1-48FA-B21C-ED245FE8435C}"/>
              </a:ext>
            </a:extLst>
          </p:cNvPr>
          <p:cNvSpPr>
            <a:spLocks noGrp="1"/>
          </p:cNvSpPr>
          <p:nvPr>
            <p:ph idx="1"/>
          </p:nvPr>
        </p:nvSpPr>
        <p:spPr/>
        <p:txBody>
          <a:bodyPr>
            <a:normAutofit fontScale="85000" lnSpcReduction="10000"/>
          </a:bodyPr>
          <a:lstStyle/>
          <a:p>
            <a:r>
              <a:rPr lang="en-US" dirty="0"/>
              <a:t>Although patient safety initiatives frequently focus on inpatient hospital events, adverse effects of medical care may be identified and treated in outpatient settings. </a:t>
            </a:r>
          </a:p>
          <a:p>
            <a:r>
              <a:rPr lang="en-US" dirty="0"/>
              <a:t>Ambulatory care is delivered in outpatient settings</a:t>
            </a:r>
            <a:r>
              <a:rPr lang="en-US" strike="sngStrike" dirty="0">
                <a:solidFill>
                  <a:srgbClr val="FF0000"/>
                </a:solidFill>
              </a:rPr>
              <a:t>,</a:t>
            </a:r>
            <a:r>
              <a:rPr lang="en-US" dirty="0"/>
              <a:t> or settings where patients are not admitted for care. </a:t>
            </a:r>
          </a:p>
          <a:p>
            <a:r>
              <a:rPr lang="en-US" dirty="0"/>
              <a:t>Examples of ambulatory care settings include medical offices and clinics, ambulatory surgery centers, hospital outpatient departments, and dialysis centers.</a:t>
            </a:r>
          </a:p>
          <a:p>
            <a:r>
              <a:rPr lang="en-US" dirty="0"/>
              <a:t>Adverse effects of medical care can follow ambulatory care or procedures provided in hospitals, emergency departments, physician offices, or other settings.</a:t>
            </a:r>
          </a:p>
        </p:txBody>
      </p:sp>
      <p:sp>
        <p:nvSpPr>
          <p:cNvPr id="4" name="Slide Number Placeholder 3">
            <a:extLst>
              <a:ext uri="{FF2B5EF4-FFF2-40B4-BE49-F238E27FC236}">
                <a16:creationId xmlns:a16="http://schemas.microsoft.com/office/drawing/2014/main" id="{9434A487-ECA9-440D-B34A-BC313BB91C78}"/>
              </a:ext>
            </a:extLst>
          </p:cNvPr>
          <p:cNvSpPr>
            <a:spLocks noGrp="1"/>
          </p:cNvSpPr>
          <p:nvPr>
            <p:ph type="sldNum" sz="quarter" idx="10"/>
          </p:nvPr>
        </p:nvSpPr>
        <p:spPr/>
        <p:txBody>
          <a:bodyPr/>
          <a:lstStyle/>
          <a:p>
            <a:fld id="{85F5B7A5-34A7-4AB0-A34F-A4DF2002FA98}" type="slidenum">
              <a:rPr lang="en-US" smtClean="0"/>
              <a:t>70</a:t>
            </a:fld>
            <a:endParaRPr lang="en-US" dirty="0"/>
          </a:p>
        </p:txBody>
      </p:sp>
    </p:spTree>
    <p:extLst>
      <p:ext uri="{BB962C8B-B14F-4D97-AF65-F5344CB8AC3E}">
        <p14:creationId xmlns:p14="http://schemas.microsoft.com/office/powerpoint/2010/main" val="7136980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F75-0DC6-4F7F-9658-740270A8D852}"/>
              </a:ext>
            </a:extLst>
          </p:cNvPr>
          <p:cNvSpPr>
            <a:spLocks noGrp="1"/>
          </p:cNvSpPr>
          <p:nvPr>
            <p:ph type="title"/>
          </p:nvPr>
        </p:nvSpPr>
        <p:spPr/>
        <p:txBody>
          <a:bodyPr>
            <a:normAutofit fontScale="90000"/>
          </a:bodyPr>
          <a:lstStyle/>
          <a:p>
            <a:r>
              <a:rPr lang="en-US" dirty="0"/>
              <a:t>Measures of Patient Safety in the Ambulatory Setting</a:t>
            </a:r>
          </a:p>
        </p:txBody>
      </p:sp>
      <p:sp>
        <p:nvSpPr>
          <p:cNvPr id="3" name="Content Placeholder 2">
            <a:extLst>
              <a:ext uri="{FF2B5EF4-FFF2-40B4-BE49-F238E27FC236}">
                <a16:creationId xmlns:a16="http://schemas.microsoft.com/office/drawing/2014/main" id="{D33F17B0-05DD-4130-882A-91AA2175A23C}"/>
              </a:ext>
            </a:extLst>
          </p:cNvPr>
          <p:cNvSpPr>
            <a:spLocks noGrp="1"/>
          </p:cNvSpPr>
          <p:nvPr>
            <p:ph idx="1"/>
          </p:nvPr>
        </p:nvSpPr>
        <p:spPr/>
        <p:txBody>
          <a:bodyPr>
            <a:normAutofit lnSpcReduction="10000"/>
          </a:bodyPr>
          <a:lstStyle/>
          <a:p>
            <a:r>
              <a:rPr lang="en-US" dirty="0"/>
              <a:t>Hemodialysis patients age 18 years and over who had central venous catheters used for vascular access for more than 90 days</a:t>
            </a:r>
          </a:p>
          <a:p>
            <a:r>
              <a:rPr lang="en-US" dirty="0"/>
              <a:t>Adults age 65 and over who received during the calendar year at least 1 of 33 potentially inappropriate prescription medications </a:t>
            </a:r>
          </a:p>
          <a:p>
            <a:r>
              <a:rPr lang="en-US"/>
              <a:t>Doctor's </a:t>
            </a:r>
            <a:r>
              <a:rPr lang="en-US" dirty="0"/>
              <a:t>office, emergency department, and outpatient department visits where antibiotics were prescribed for a diagnosis of common cold per 10,000 population</a:t>
            </a:r>
          </a:p>
        </p:txBody>
      </p:sp>
      <p:sp>
        <p:nvSpPr>
          <p:cNvPr id="4" name="Slide Number Placeholder 3">
            <a:extLst>
              <a:ext uri="{FF2B5EF4-FFF2-40B4-BE49-F238E27FC236}">
                <a16:creationId xmlns:a16="http://schemas.microsoft.com/office/drawing/2014/main" id="{CF8E70C4-E31B-4654-85BF-13CB84A259A1}"/>
              </a:ext>
            </a:extLst>
          </p:cNvPr>
          <p:cNvSpPr>
            <a:spLocks noGrp="1"/>
          </p:cNvSpPr>
          <p:nvPr>
            <p:ph type="sldNum" sz="quarter" idx="10"/>
          </p:nvPr>
        </p:nvSpPr>
        <p:spPr/>
        <p:txBody>
          <a:bodyPr/>
          <a:lstStyle/>
          <a:p>
            <a:fld id="{85F5B7A5-34A7-4AB0-A34F-A4DF2002FA98}" type="slidenum">
              <a:rPr lang="en-US" smtClean="0"/>
              <a:t>71</a:t>
            </a:fld>
            <a:endParaRPr lang="en-US" dirty="0"/>
          </a:p>
        </p:txBody>
      </p:sp>
    </p:spTree>
    <p:extLst>
      <p:ext uri="{BB962C8B-B14F-4D97-AF65-F5344CB8AC3E}">
        <p14:creationId xmlns:p14="http://schemas.microsoft.com/office/powerpoint/2010/main" val="20377494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Box 219"/>
          <p:cNvSpPr txBox="1"/>
          <p:nvPr/>
        </p:nvSpPr>
        <p:spPr>
          <a:xfrm>
            <a:off x="457200" y="5943600"/>
            <a:ext cx="7620000" cy="861774"/>
          </a:xfrm>
          <a:prstGeom prst="rect">
            <a:avLst/>
          </a:prstGeom>
          <a:noFill/>
        </p:spPr>
        <p:txBody>
          <a:bodyPr wrap="square" lIns="0" rtlCol="0">
            <a:spAutoFit/>
          </a:bodyPr>
          <a:lstStyle/>
          <a:p>
            <a:pPr lvl="0">
              <a:defRPr/>
            </a:pPr>
            <a:r>
              <a:rPr kumimoji="0" lang="en-US" sz="1000" b="1" i="0" u="none" strike="noStrike" kern="1200" cap="none" spc="0" normalizeH="0" baseline="0" noProof="0" dirty="0">
                <a:ln>
                  <a:noFill/>
                </a:ln>
                <a:effectLst/>
                <a:uLnTx/>
                <a:uFillTx/>
                <a:ea typeface="+mn-ea"/>
                <a:cs typeface="+mn-cs"/>
              </a:rPr>
              <a:t>Source: </a:t>
            </a:r>
            <a:r>
              <a:rPr kumimoji="0" lang="en-US" sz="1000" b="0" i="0" u="none" strike="noStrike" kern="1200" cap="none" spc="0" normalizeH="0" baseline="0" noProof="0" dirty="0">
                <a:ln>
                  <a:noFill/>
                </a:ln>
                <a:effectLst/>
                <a:uLnTx/>
                <a:uFillTx/>
                <a:ea typeface="+mn-ea"/>
                <a:cs typeface="+mn-cs"/>
              </a:rPr>
              <a:t>Centers for Medicare &amp; Medicaid Services, Dialysis Facility Compare, </a:t>
            </a:r>
            <a:r>
              <a:rPr lang="en-US" sz="1000" dirty="0">
                <a:cs typeface="Arial" panose="020B0604020202020204" pitchFamily="34" charset="0"/>
              </a:rPr>
              <a:t>July 1, 2018</a:t>
            </a:r>
            <a:r>
              <a:rPr kumimoji="0" lang="en-US" sz="1000" b="0" i="0" u="none" strike="noStrike" kern="1200" cap="none" spc="0" normalizeH="0" baseline="0" noProof="0" dirty="0">
                <a:ln>
                  <a:noFill/>
                </a:ln>
                <a:effectLst/>
                <a:uLnTx/>
                <a:uFillTx/>
                <a:ea typeface="+mn-ea"/>
                <a:cs typeface="+mn-cs"/>
              </a:rPr>
              <a:t>-</a:t>
            </a:r>
            <a:r>
              <a:rPr lang="en-US" sz="1000" dirty="0">
                <a:cs typeface="Arial" panose="020B0604020202020204" pitchFamily="34" charset="0"/>
              </a:rPr>
              <a:t>June 30, 2019</a:t>
            </a:r>
            <a:r>
              <a:rPr kumimoji="0" lang="en-US" sz="1000" b="0" i="0" u="none" strike="noStrike" kern="1200" cap="none" spc="0" normalizeH="0" baseline="0" noProof="0" dirty="0">
                <a:ln>
                  <a:noFill/>
                </a:ln>
                <a:effectLst/>
                <a:uLnTx/>
                <a:uFillTx/>
                <a:ea typeface="+mn-ea"/>
                <a:cs typeface="+mn-cs"/>
              </a:rPr>
              <a:t>. </a:t>
            </a:r>
          </a:p>
          <a:p>
            <a:pPr lvl="0">
              <a:defRPr/>
            </a:pPr>
            <a:r>
              <a:rPr kumimoji="0" lang="en-US" sz="1000" b="1" i="0" u="none" strike="noStrike" kern="1200" cap="none" spc="0" normalizeH="0" baseline="0" noProof="0" dirty="0">
                <a:ln>
                  <a:noFill/>
                </a:ln>
                <a:effectLst/>
                <a:uLnTx/>
                <a:uFillTx/>
                <a:ea typeface="+mn-ea"/>
                <a:cs typeface="+mn-cs"/>
              </a:rPr>
              <a:t>Denominator: </a:t>
            </a:r>
            <a:r>
              <a:rPr kumimoji="0" lang="en-US" sz="1000" b="0" i="0" u="none" strike="noStrike" kern="1200" cap="none" spc="0" normalizeH="0" baseline="0" noProof="0" dirty="0">
                <a:ln>
                  <a:noFill/>
                </a:ln>
                <a:effectLst/>
                <a:uLnTx/>
                <a:uFillTx/>
                <a:ea typeface="+mn-ea"/>
                <a:cs typeface="+mn-cs"/>
              </a:rPr>
              <a:t>Adult end stage renal failure patients on hemodialysis for more than 90 days in the time from </a:t>
            </a:r>
            <a:r>
              <a:rPr lang="en-US" sz="1000" dirty="0">
                <a:cs typeface="Arial" panose="020B0604020202020204" pitchFamily="34" charset="0"/>
              </a:rPr>
              <a:t>July 1, 2018, through June 30, 2019</a:t>
            </a:r>
            <a:r>
              <a:rPr kumimoji="0" lang="en-US" sz="1000" b="0" i="0" u="none" strike="noStrike" kern="1200" cap="none" spc="0" normalizeH="0" baseline="0" noProof="0" dirty="0">
                <a:ln>
                  <a:noFill/>
                </a:ln>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mn-cs"/>
              </a:rPr>
              <a:t>Note: </a:t>
            </a:r>
            <a:r>
              <a:rPr kumimoji="0" lang="en-US" sz="1000" b="0" i="0" u="none" strike="noStrike" kern="1200" cap="none" spc="0" normalizeH="0" baseline="0" noProof="0" dirty="0">
                <a:ln>
                  <a:noFill/>
                </a:ln>
                <a:effectLst/>
                <a:uLnTx/>
                <a:uFillTx/>
                <a:ea typeface="+mn-ea"/>
                <a:cs typeface="+mn-cs"/>
              </a:rPr>
              <a:t>For this measure, lower percentages are better. American Samoa, Guam, Northern Mariana Islands, and the Virgin Islands are not shown on the map</a:t>
            </a:r>
            <a:r>
              <a:rPr kumimoji="0" lang="en-US" sz="1000" b="0" i="0" u="none" strike="noStrike" kern="1200" cap="none" spc="0" normalizeH="0" noProof="0" dirty="0">
                <a:ln>
                  <a:noFill/>
                </a:ln>
                <a:effectLst/>
                <a:uLnTx/>
                <a:uFillTx/>
                <a:ea typeface="+mn-ea"/>
                <a:cs typeface="+mn-cs"/>
              </a:rPr>
              <a:t> but do have data</a:t>
            </a:r>
            <a:r>
              <a:rPr kumimoji="0" lang="en-US" sz="1000" b="1" i="0" u="none" strike="noStrike" kern="1200" cap="none" spc="0" normalizeH="0" baseline="0" noProof="0" dirty="0">
                <a:ln>
                  <a:noFill/>
                </a:ln>
                <a:effectLst/>
                <a:uLnTx/>
                <a:uFillTx/>
                <a:ea typeface="+mn-ea"/>
                <a:cs typeface="+mn-cs"/>
              </a:rPr>
              <a:t>.</a:t>
            </a:r>
            <a:endParaRPr kumimoji="0" lang="en-US" sz="1000" b="0" i="0" u="none" strike="noStrike" kern="1200" cap="none" spc="0" normalizeH="0" baseline="0" noProof="0" dirty="0">
              <a:ln>
                <a:noFill/>
              </a:ln>
              <a:effectLst/>
              <a:uLnTx/>
              <a:uFillTx/>
              <a:ea typeface="+mn-ea"/>
              <a:cs typeface="+mn-cs"/>
            </a:endParaRPr>
          </a:p>
        </p:txBody>
      </p:sp>
      <p:sp>
        <p:nvSpPr>
          <p:cNvPr id="5" name="Title 4"/>
          <p:cNvSpPr>
            <a:spLocks noGrp="1"/>
          </p:cNvSpPr>
          <p:nvPr>
            <p:ph type="title"/>
          </p:nvPr>
        </p:nvSpPr>
        <p:spPr>
          <a:xfrm>
            <a:off x="457200" y="0"/>
            <a:ext cx="7429500" cy="1170591"/>
          </a:xfrm>
        </p:spPr>
        <p:txBody>
          <a:bodyPr>
            <a:noAutofit/>
          </a:bodyPr>
          <a:lstStyle/>
          <a:p>
            <a:r>
              <a:rPr lang="en-US" sz="1800" dirty="0"/>
              <a:t>Hemodialysis patients age 18 years and over who had central venous catheters used for vascular access for more than 90 days, by State, July 2018-June 2019</a:t>
            </a:r>
          </a:p>
        </p:txBody>
      </p:sp>
      <p:grpSp>
        <p:nvGrpSpPr>
          <p:cNvPr id="6" name="Group 332" descr="Map showing percentage in quartiles. Findings are in the text."/>
          <p:cNvGrpSpPr>
            <a:grpSpLocks noChangeAspect="1"/>
          </p:cNvGrpSpPr>
          <p:nvPr/>
        </p:nvGrpSpPr>
        <p:grpSpPr bwMode="auto">
          <a:xfrm>
            <a:off x="731520" y="1280160"/>
            <a:ext cx="6766560" cy="4077048"/>
            <a:chOff x="816" y="576"/>
            <a:chExt cx="4893" cy="2948"/>
          </a:xfrm>
        </p:grpSpPr>
        <p:sp>
          <p:nvSpPr>
            <p:cNvPr id="7"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8"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9"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0" name="Freeform 34"/>
            <p:cNvSpPr>
              <a:spLocks/>
            </p:cNvSpPr>
            <p:nvPr/>
          </p:nvSpPr>
          <p:spPr bwMode="auto">
            <a:xfrm>
              <a:off x="904" y="869"/>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1" name="Freeform 35"/>
            <p:cNvSpPr>
              <a:spLocks/>
            </p:cNvSpPr>
            <p:nvPr/>
          </p:nvSpPr>
          <p:spPr bwMode="auto">
            <a:xfrm>
              <a:off x="838" y="1327"/>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2"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3" name="Freeform 37"/>
            <p:cNvSpPr>
              <a:spLocks/>
            </p:cNvSpPr>
            <p:nvPr/>
          </p:nvSpPr>
          <p:spPr bwMode="auto">
            <a:xfrm>
              <a:off x="1469" y="709"/>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4" name="Freeform 38"/>
            <p:cNvSpPr>
              <a:spLocks/>
            </p:cNvSpPr>
            <p:nvPr/>
          </p:nvSpPr>
          <p:spPr bwMode="auto">
            <a:xfrm>
              <a:off x="1689" y="724"/>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5"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6" name="Freeform 40"/>
            <p:cNvSpPr>
              <a:spLocks/>
            </p:cNvSpPr>
            <p:nvPr/>
          </p:nvSpPr>
          <p:spPr bwMode="auto">
            <a:xfrm>
              <a:off x="1927" y="1244"/>
              <a:ext cx="618"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7"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8" name="Freeform 42"/>
            <p:cNvSpPr>
              <a:spLocks/>
            </p:cNvSpPr>
            <p:nvPr/>
          </p:nvSpPr>
          <p:spPr bwMode="auto">
            <a:xfrm>
              <a:off x="1940" y="2178"/>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9" name="Freeform 43"/>
            <p:cNvSpPr>
              <a:spLocks/>
            </p:cNvSpPr>
            <p:nvPr/>
          </p:nvSpPr>
          <p:spPr bwMode="auto">
            <a:xfrm>
              <a:off x="2171" y="2298"/>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20"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21" name="Freeform 45"/>
            <p:cNvSpPr>
              <a:spLocks/>
            </p:cNvSpPr>
            <p:nvPr/>
          </p:nvSpPr>
          <p:spPr bwMode="auto">
            <a:xfrm>
              <a:off x="2523" y="1208"/>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22" name="Freeform 46"/>
            <p:cNvSpPr>
              <a:spLocks/>
            </p:cNvSpPr>
            <p:nvPr/>
          </p:nvSpPr>
          <p:spPr bwMode="auto">
            <a:xfrm>
              <a:off x="2505"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23"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24"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25" name="Freeform 49"/>
            <p:cNvSpPr>
              <a:spLocks/>
            </p:cNvSpPr>
            <p:nvPr/>
          </p:nvSpPr>
          <p:spPr bwMode="auto">
            <a:xfrm>
              <a:off x="3084" y="861"/>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26" name="Freeform 50"/>
            <p:cNvSpPr>
              <a:spLocks/>
            </p:cNvSpPr>
            <p:nvPr/>
          </p:nvSpPr>
          <p:spPr bwMode="auto">
            <a:xfrm>
              <a:off x="3105" y="1487"/>
              <a:ext cx="590" cy="397"/>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pattFill prst="pct5">
              <a:fgClr>
                <a:schemeClr val="tx1"/>
              </a:fgClr>
              <a:bgClr>
                <a:schemeClr val="bg1"/>
              </a:bgClr>
            </a:patt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27" name="Freeform 51"/>
            <p:cNvSpPr>
              <a:spLocks/>
            </p:cNvSpPr>
            <p:nvPr/>
          </p:nvSpPr>
          <p:spPr bwMode="auto">
            <a:xfrm>
              <a:off x="3191" y="1841"/>
              <a:ext cx="580"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28" name="Freeform 52"/>
            <p:cNvSpPr>
              <a:spLocks/>
            </p:cNvSpPr>
            <p:nvPr/>
          </p:nvSpPr>
          <p:spPr bwMode="auto">
            <a:xfrm>
              <a:off x="3288" y="2308"/>
              <a:ext cx="441"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29"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30" name="Freeform 54"/>
            <p:cNvSpPr>
              <a:spLocks/>
            </p:cNvSpPr>
            <p:nvPr/>
          </p:nvSpPr>
          <p:spPr bwMode="auto">
            <a:xfrm>
              <a:off x="3598" y="1045"/>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31"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32" name="Freeform 56"/>
            <p:cNvSpPr>
              <a:spLocks/>
            </p:cNvSpPr>
            <p:nvPr/>
          </p:nvSpPr>
          <p:spPr bwMode="auto">
            <a:xfrm>
              <a:off x="3410" y="1118"/>
              <a:ext cx="467"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33"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34" name="Freeform 58"/>
            <p:cNvSpPr>
              <a:spLocks/>
            </p:cNvSpPr>
            <p:nvPr/>
          </p:nvSpPr>
          <p:spPr bwMode="auto">
            <a:xfrm>
              <a:off x="3850" y="1665"/>
              <a:ext cx="269"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35"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36" name="Freeform 60"/>
            <p:cNvSpPr>
              <a:spLocks/>
            </p:cNvSpPr>
            <p:nvPr/>
          </p:nvSpPr>
          <p:spPr bwMode="auto">
            <a:xfrm>
              <a:off x="3678" y="2219"/>
              <a:ext cx="750"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37"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38" name="Freeform 62"/>
            <p:cNvSpPr>
              <a:spLocks/>
            </p:cNvSpPr>
            <p:nvPr/>
          </p:nvSpPr>
          <p:spPr bwMode="auto">
            <a:xfrm>
              <a:off x="3866" y="2447"/>
              <a:ext cx="333"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39" name="Freeform 63"/>
            <p:cNvSpPr>
              <a:spLocks/>
            </p:cNvSpPr>
            <p:nvPr/>
          </p:nvSpPr>
          <p:spPr bwMode="auto">
            <a:xfrm>
              <a:off x="4097" y="2419"/>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40"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41"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42"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43" name="Freeform 67"/>
            <p:cNvSpPr>
              <a:spLocks/>
            </p:cNvSpPr>
            <p:nvPr/>
          </p:nvSpPr>
          <p:spPr bwMode="auto">
            <a:xfrm>
              <a:off x="4552" y="1774"/>
              <a:ext cx="401"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44" name="Freeform 68"/>
            <p:cNvSpPr>
              <a:spLocks/>
            </p:cNvSpPr>
            <p:nvPr/>
          </p:nvSpPr>
          <p:spPr bwMode="auto">
            <a:xfrm>
              <a:off x="4252" y="1846"/>
              <a:ext cx="673"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45" name="Freeform 69"/>
            <p:cNvSpPr>
              <a:spLocks/>
            </p:cNvSpPr>
            <p:nvPr/>
          </p:nvSpPr>
          <p:spPr bwMode="auto">
            <a:xfrm>
              <a:off x="4899"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46" name="Freeform 70"/>
            <p:cNvSpPr>
              <a:spLocks/>
            </p:cNvSpPr>
            <p:nvPr/>
          </p:nvSpPr>
          <p:spPr bwMode="auto">
            <a:xfrm>
              <a:off x="4213"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47"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48" name="Freeform 72"/>
            <p:cNvSpPr>
              <a:spLocks/>
            </p:cNvSpPr>
            <p:nvPr/>
          </p:nvSpPr>
          <p:spPr bwMode="auto">
            <a:xfrm>
              <a:off x="4859" y="1759"/>
              <a:ext cx="94"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49" name="Freeform 73"/>
            <p:cNvSpPr>
              <a:spLocks/>
            </p:cNvSpPr>
            <p:nvPr/>
          </p:nvSpPr>
          <p:spPr bwMode="auto">
            <a:xfrm>
              <a:off x="4429" y="1510"/>
              <a:ext cx="510"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50"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51" name="Freeform 75"/>
            <p:cNvSpPr>
              <a:spLocks/>
            </p:cNvSpPr>
            <p:nvPr/>
          </p:nvSpPr>
          <p:spPr bwMode="auto">
            <a:xfrm>
              <a:off x="4483" y="1136"/>
              <a:ext cx="524"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52" name="Freeform 76"/>
            <p:cNvSpPr>
              <a:spLocks/>
            </p:cNvSpPr>
            <p:nvPr/>
          </p:nvSpPr>
          <p:spPr bwMode="auto">
            <a:xfrm>
              <a:off x="4965" y="1637"/>
              <a:ext cx="14"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53"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54"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55"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56" name="Freeform 80"/>
            <p:cNvSpPr>
              <a:spLocks/>
            </p:cNvSpPr>
            <p:nvPr/>
          </p:nvSpPr>
          <p:spPr bwMode="auto">
            <a:xfrm>
              <a:off x="4987" y="1326"/>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57" name="Freeform 81"/>
            <p:cNvSpPr>
              <a:spLocks/>
            </p:cNvSpPr>
            <p:nvPr/>
          </p:nvSpPr>
          <p:spPr bwMode="auto">
            <a:xfrm>
              <a:off x="5222"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58" name="Freeform 82"/>
            <p:cNvSpPr>
              <a:spLocks/>
            </p:cNvSpPr>
            <p:nvPr/>
          </p:nvSpPr>
          <p:spPr bwMode="auto">
            <a:xfrm>
              <a:off x="5270" y="1472"/>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59" name="Freeform 83"/>
            <p:cNvSpPr>
              <a:spLocks/>
            </p:cNvSpPr>
            <p:nvPr/>
          </p:nvSpPr>
          <p:spPr bwMode="auto">
            <a:xfrm>
              <a:off x="4923" y="1102"/>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60" name="Freeform 84"/>
            <p:cNvSpPr>
              <a:spLocks/>
            </p:cNvSpPr>
            <p:nvPr/>
          </p:nvSpPr>
          <p:spPr bwMode="auto">
            <a:xfrm>
              <a:off x="5047" y="1059"/>
              <a:ext cx="134"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61"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62"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pattFill prst="pct5">
              <a:fgClr>
                <a:schemeClr val="tx1"/>
              </a:fgClr>
              <a:bgClr>
                <a:schemeClr val="bg1"/>
              </a:bgClr>
            </a:patt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63"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rgbClr val="0072C6"/>
            </a:solidFill>
            <a:ln w="19050">
              <a:solidFill>
                <a:schemeClr val="accent6">
                  <a:lumMod val="75000"/>
                </a:schemeClr>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64" name="Freeform 88"/>
            <p:cNvSpPr>
              <a:spLocks/>
            </p:cNvSpPr>
            <p:nvPr/>
          </p:nvSpPr>
          <p:spPr bwMode="auto">
            <a:xfrm>
              <a:off x="868" y="83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solidFill>
              <a:srgbClr val="0072C6"/>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65" name="Freeform 89"/>
            <p:cNvSpPr>
              <a:spLocks/>
            </p:cNvSpPr>
            <p:nvPr/>
          </p:nvSpPr>
          <p:spPr bwMode="auto">
            <a:xfrm>
              <a:off x="816" y="1302"/>
              <a:ext cx="692"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pattFill prst="pct5">
              <a:fgClr>
                <a:schemeClr val="tx1"/>
              </a:fgClr>
              <a:bgClr>
                <a:schemeClr val="bg1"/>
              </a:bgClr>
            </a:patt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66"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solidFill>
              <a:srgbClr val="AABA0A"/>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67"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solidFill>
              <a:srgbClr val="0072C6"/>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68" name="Freeform 92"/>
            <p:cNvSpPr>
              <a:spLocks/>
            </p:cNvSpPr>
            <p:nvPr/>
          </p:nvSpPr>
          <p:spPr bwMode="auto">
            <a:xfrm>
              <a:off x="1665" y="701"/>
              <a:ext cx="892"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rgbClr val="AABA0A"/>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69"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pattFill prst="pct5">
              <a:fgClr>
                <a:schemeClr val="tx1"/>
              </a:fgClr>
              <a:bgClr>
                <a:schemeClr val="bg1"/>
              </a:bgClr>
            </a:patt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ea typeface="+mn-ea"/>
                <a:cs typeface="Arial" pitchFamily="34" charset="0"/>
              </a:endParaRPr>
            </a:p>
          </p:txBody>
        </p:sp>
        <p:sp>
          <p:nvSpPr>
            <p:cNvPr id="70"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solidFill>
              <a:srgbClr val="AABA0A"/>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71"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solidFill>
              <a:srgbClr val="0072C6"/>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72" name="Freeform 96"/>
            <p:cNvSpPr>
              <a:spLocks/>
            </p:cNvSpPr>
            <p:nvPr/>
          </p:nvSpPr>
          <p:spPr bwMode="auto">
            <a:xfrm>
              <a:off x="1917" y="2154"/>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pattFill prst="pct5">
              <a:fgClr>
                <a:schemeClr val="tx1"/>
              </a:fgClr>
              <a:bgClr>
                <a:schemeClr val="bg1"/>
              </a:bgClr>
            </a:patt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73"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pattFill prst="pct5">
              <a:fgClr>
                <a:schemeClr val="tx1"/>
              </a:fgClr>
              <a:bgClr>
                <a:schemeClr val="bg1"/>
              </a:bgClr>
            </a:patt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74" name="Freeform 98"/>
            <p:cNvSpPr>
              <a:spLocks/>
            </p:cNvSpPr>
            <p:nvPr/>
          </p:nvSpPr>
          <p:spPr bwMode="auto">
            <a:xfrm>
              <a:off x="2532"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pattFill prst="pct5">
              <a:fgClr>
                <a:schemeClr val="tx1"/>
              </a:fgClr>
              <a:bgClr>
                <a:schemeClr val="bg1"/>
              </a:bgClr>
            </a:patt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75"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chemeClr val="bg1">
                <a:lumMod val="85000"/>
              </a:schemeClr>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76" name="Freeform 100"/>
            <p:cNvSpPr>
              <a:spLocks/>
            </p:cNvSpPr>
            <p:nvPr/>
          </p:nvSpPr>
          <p:spPr bwMode="auto">
            <a:xfrm>
              <a:off x="2480" y="1518"/>
              <a:ext cx="724"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solidFill>
              <a:srgbClr val="AABA0A"/>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77"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solidFill>
              <a:srgbClr val="0072C6"/>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78"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rgbClr val="AABA0A"/>
            </a:solidFill>
            <a:ln w="19050">
              <a:solidFill>
                <a:schemeClr val="tx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79"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pattFill prst="pct5">
              <a:fgClr>
                <a:schemeClr val="tx1"/>
              </a:fgClr>
              <a:bgClr>
                <a:schemeClr val="bg1"/>
              </a:bgClr>
            </a:patt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81"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solidFill>
              <a:srgbClr val="0072C6"/>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82"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chemeClr val="bg1">
                <a:lumMod val="85000"/>
              </a:schemeClr>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ea typeface="+mn-ea"/>
                <a:cs typeface="Arial" pitchFamily="34" charset="0"/>
              </a:endParaRPr>
            </a:p>
          </p:txBody>
        </p:sp>
        <p:sp>
          <p:nvSpPr>
            <p:cNvPr id="83"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rgbClr val="0072C6"/>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84"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solidFill>
              <a:srgbClr val="0072C6"/>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85"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pattFill prst="pct5">
              <a:fgClr>
                <a:schemeClr val="tx1"/>
              </a:fgClr>
              <a:bgClr>
                <a:schemeClr val="bg1"/>
              </a:bgClr>
            </a:patt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86"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rgbClr val="AABA0A"/>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87"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solidFill>
              <a:schemeClr val="bg1">
                <a:lumMod val="85000"/>
              </a:schemeClr>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88" name="Freeform 112"/>
            <p:cNvSpPr>
              <a:spLocks/>
            </p:cNvSpPr>
            <p:nvPr/>
          </p:nvSpPr>
          <p:spPr bwMode="auto">
            <a:xfrm>
              <a:off x="3826" y="1640"/>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rgbClr val="AABA0A"/>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89"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solidFill>
              <a:srgbClr val="0072C6"/>
            </a:solidFill>
            <a:ln w="19050">
              <a:solidFill>
                <a:schemeClr val="tx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90"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AABA0A"/>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91" name="Freeform 115"/>
            <p:cNvSpPr>
              <a:spLocks/>
            </p:cNvSpPr>
            <p:nvPr/>
          </p:nvSpPr>
          <p:spPr bwMode="auto">
            <a:xfrm>
              <a:off x="3554" y="2445"/>
              <a:ext cx="310"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solidFill>
              <a:srgbClr val="0072C6"/>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92" name="Freeform 116"/>
            <p:cNvSpPr>
              <a:spLocks/>
            </p:cNvSpPr>
            <p:nvPr/>
          </p:nvSpPr>
          <p:spPr bwMode="auto">
            <a:xfrm>
              <a:off x="3843" y="2424"/>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rgbClr val="0072C6"/>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93"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0072C6"/>
            </a:solidFill>
            <a:ln w="19050">
              <a:solidFill>
                <a:schemeClr val="tx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94"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AABA0A"/>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95"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rgbClr val="AABA0A"/>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96"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chemeClr val="bg1">
                <a:lumMod val="85000"/>
              </a:schemeClr>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97" name="Freeform 121"/>
            <p:cNvSpPr>
              <a:spLocks/>
            </p:cNvSpPr>
            <p:nvPr/>
          </p:nvSpPr>
          <p:spPr bwMode="auto">
            <a:xfrm>
              <a:off x="4530" y="1749"/>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solidFill>
              <a:schemeClr val="bg1">
                <a:lumMod val="85000"/>
              </a:schemeClr>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98" name="Freeform 122"/>
            <p:cNvSpPr>
              <a:spLocks/>
            </p:cNvSpPr>
            <p:nvPr/>
          </p:nvSpPr>
          <p:spPr bwMode="auto">
            <a:xfrm>
              <a:off x="4228" y="1824"/>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solidFill>
              <a:srgbClr val="AABA0A"/>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99" name="Freeform 123"/>
            <p:cNvSpPr>
              <a:spLocks/>
            </p:cNvSpPr>
            <p:nvPr/>
          </p:nvSpPr>
          <p:spPr bwMode="auto">
            <a:xfrm>
              <a:off x="4874" y="1932"/>
              <a:ext cx="38"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00" name="Freeform 124"/>
            <p:cNvSpPr>
              <a:spLocks/>
            </p:cNvSpPr>
            <p:nvPr/>
          </p:nvSpPr>
          <p:spPr bwMode="auto">
            <a:xfrm>
              <a:off x="4190" y="2112"/>
              <a:ext cx="749"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pattFill prst="pct5">
              <a:fgClr>
                <a:schemeClr val="tx1"/>
              </a:fgClr>
              <a:bgClr>
                <a:schemeClr val="bg1"/>
              </a:bgClr>
            </a:patt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01"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solidFill>
              <a:srgbClr val="0072C6"/>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02" name="Freeform 126"/>
            <p:cNvSpPr>
              <a:spLocks/>
            </p:cNvSpPr>
            <p:nvPr/>
          </p:nvSpPr>
          <p:spPr bwMode="auto">
            <a:xfrm>
              <a:off x="4835" y="1735"/>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0072C6"/>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03" name="Freeform 127"/>
            <p:cNvSpPr>
              <a:spLocks/>
            </p:cNvSpPr>
            <p:nvPr/>
          </p:nvSpPr>
          <p:spPr bwMode="auto">
            <a:xfrm>
              <a:off x="4406" y="1487"/>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rgbClr val="AABA0A"/>
            </a:solidFill>
            <a:ln w="19050">
              <a:solidFill>
                <a:schemeClr val="tx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ea typeface="+mn-ea"/>
                <a:cs typeface="Arial" pitchFamily="34" charset="0"/>
              </a:endParaRPr>
            </a:p>
          </p:txBody>
        </p:sp>
        <p:sp>
          <p:nvSpPr>
            <p:cNvPr id="104"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pattFill prst="pct5">
              <a:fgClr>
                <a:schemeClr val="tx1"/>
              </a:fgClr>
              <a:bgClr>
                <a:schemeClr val="bg1"/>
              </a:bgClr>
            </a:patt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05" name="Freeform 129"/>
            <p:cNvSpPr>
              <a:spLocks/>
            </p:cNvSpPr>
            <p:nvPr/>
          </p:nvSpPr>
          <p:spPr bwMode="auto">
            <a:xfrm>
              <a:off x="4461" y="1113"/>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solidFill>
              <a:srgbClr val="AABA0A"/>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06" name="Freeform 130"/>
            <p:cNvSpPr>
              <a:spLocks/>
            </p:cNvSpPr>
            <p:nvPr/>
          </p:nvSpPr>
          <p:spPr bwMode="auto">
            <a:xfrm>
              <a:off x="4943"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07" name="Freeform 131"/>
            <p:cNvSpPr>
              <a:spLocks/>
            </p:cNvSpPr>
            <p:nvPr/>
          </p:nvSpPr>
          <p:spPr bwMode="auto">
            <a:xfrm>
              <a:off x="4958"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gradFill flip="none" rotWithShape="0">
              <a:gsLst>
                <a:gs pos="0">
                  <a:schemeClr val="accent6">
                    <a:lumMod val="60000"/>
                    <a:lumOff val="40000"/>
                  </a:schemeClr>
                </a:gs>
                <a:gs pos="100000">
                  <a:schemeClr val="accent6">
                    <a:lumMod val="60000"/>
                    <a:lumOff val="40000"/>
                    <a:tint val="23500"/>
                    <a:satMod val="160000"/>
                  </a:schemeClr>
                </a:gs>
              </a:gsLst>
              <a:lin ang="5400000" scaled="0"/>
              <a:tileRect/>
            </a:gra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08" name="Freeform 132"/>
            <p:cNvSpPr>
              <a:spLocks/>
            </p:cNvSpPr>
            <p:nvPr/>
          </p:nvSpPr>
          <p:spPr bwMode="auto">
            <a:xfrm>
              <a:off x="4965" y="1416"/>
              <a:ext cx="148"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rgbClr val="0072C6"/>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09"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rgbClr val="0072C6"/>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10" name="Freeform 134"/>
            <p:cNvSpPr>
              <a:spLocks/>
            </p:cNvSpPr>
            <p:nvPr/>
          </p:nvSpPr>
          <p:spPr bwMode="auto">
            <a:xfrm>
              <a:off x="4965" y="1303"/>
              <a:ext cx="295"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chemeClr val="bg1">
                <a:lumMod val="85000"/>
              </a:schemeClr>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11" name="Freeform 135"/>
            <p:cNvSpPr>
              <a:spLocks/>
            </p:cNvSpPr>
            <p:nvPr/>
          </p:nvSpPr>
          <p:spPr bwMode="auto">
            <a:xfrm>
              <a:off x="5199"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12" name="Freeform 136"/>
            <p:cNvSpPr>
              <a:spLocks/>
            </p:cNvSpPr>
            <p:nvPr/>
          </p:nvSpPr>
          <p:spPr bwMode="auto">
            <a:xfrm>
              <a:off x="5249" y="1447"/>
              <a:ext cx="27"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13" name="Freeform 137"/>
            <p:cNvSpPr>
              <a:spLocks/>
            </p:cNvSpPr>
            <p:nvPr/>
          </p:nvSpPr>
          <p:spPr bwMode="auto">
            <a:xfrm>
              <a:off x="4901" y="1077"/>
              <a:ext cx="146"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chemeClr val="bg1">
                <a:lumMod val="85000"/>
              </a:schemeClr>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14" name="Freeform 138"/>
            <p:cNvSpPr>
              <a:spLocks/>
            </p:cNvSpPr>
            <p:nvPr/>
          </p:nvSpPr>
          <p:spPr bwMode="auto">
            <a:xfrm>
              <a:off x="5024" y="1034"/>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chemeClr val="bg1">
                <a:lumMod val="85000"/>
              </a:schemeClr>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15" name="Freeform 139"/>
            <p:cNvSpPr>
              <a:spLocks/>
            </p:cNvSpPr>
            <p:nvPr/>
          </p:nvSpPr>
          <p:spPr bwMode="auto">
            <a:xfrm>
              <a:off x="5066" y="754"/>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rgbClr val="AABA0A"/>
            </a:solid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16" name="Text Box 140"/>
            <p:cNvSpPr txBox="1">
              <a:spLocks noChangeArrowheads="1"/>
            </p:cNvSpPr>
            <p:nvPr/>
          </p:nvSpPr>
          <p:spPr bwMode="auto">
            <a:xfrm>
              <a:off x="1547" y="2356"/>
              <a:ext cx="252"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AZ</a:t>
              </a:r>
            </a:p>
          </p:txBody>
        </p:sp>
        <p:sp>
          <p:nvSpPr>
            <p:cNvPr id="117" name="Text Box 141"/>
            <p:cNvSpPr txBox="1">
              <a:spLocks noChangeArrowheads="1"/>
            </p:cNvSpPr>
            <p:nvPr/>
          </p:nvSpPr>
          <p:spPr bwMode="auto">
            <a:xfrm>
              <a:off x="992" y="1924"/>
              <a:ext cx="262"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CA</a:t>
              </a:r>
              <a:endParaRPr kumimoji="0" lang="en-US" sz="1600" b="0" i="0" u="none" strike="noStrike" kern="0" cap="none" spc="0" normalizeH="0" baseline="0" noProof="0" dirty="0">
                <a:ln>
                  <a:noFill/>
                </a:ln>
                <a:solidFill>
                  <a:prstClr val="black"/>
                </a:solidFill>
                <a:effectLst/>
                <a:uLnTx/>
                <a:uFillTx/>
                <a:ea typeface="+mn-ea"/>
                <a:cs typeface="Arial" pitchFamily="34" charset="0"/>
              </a:endParaRPr>
            </a:p>
          </p:txBody>
        </p:sp>
        <p:sp>
          <p:nvSpPr>
            <p:cNvPr id="118" name="Text Box 142"/>
            <p:cNvSpPr txBox="1">
              <a:spLocks noChangeArrowheads="1"/>
            </p:cNvSpPr>
            <p:nvPr/>
          </p:nvSpPr>
          <p:spPr bwMode="auto">
            <a:xfrm>
              <a:off x="1692" y="1767"/>
              <a:ext cx="258"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ea typeface="+mn-ea"/>
                  <a:cs typeface="Arial" pitchFamily="34" charset="0"/>
                </a:rPr>
                <a:t>UT</a:t>
              </a:r>
              <a:endParaRPr kumimoji="0" lang="en-US" sz="1600" b="0" i="0" u="none" strike="noStrike" kern="0" cap="none" spc="0" normalizeH="0" baseline="0" noProof="0" dirty="0">
                <a:ln>
                  <a:noFill/>
                </a:ln>
                <a:solidFill>
                  <a:prstClr val="white"/>
                </a:solidFill>
                <a:effectLst/>
                <a:uLnTx/>
                <a:uFillTx/>
                <a:ea typeface="+mn-ea"/>
                <a:cs typeface="Arial" pitchFamily="34" charset="0"/>
              </a:endParaRPr>
            </a:p>
          </p:txBody>
        </p:sp>
        <p:sp>
          <p:nvSpPr>
            <p:cNvPr id="119" name="Text Box 143"/>
            <p:cNvSpPr txBox="1">
              <a:spLocks noChangeArrowheads="1"/>
            </p:cNvSpPr>
            <p:nvPr/>
          </p:nvSpPr>
          <p:spPr bwMode="auto">
            <a:xfrm>
              <a:off x="5227" y="1602"/>
              <a:ext cx="327" cy="132"/>
            </a:xfrm>
            <a:prstGeom prst="rect">
              <a:avLst/>
            </a:prstGeom>
            <a:solidFill>
              <a:srgbClr val="0072C6"/>
            </a:solidFill>
            <a:ln w="9525">
              <a:solidFill>
                <a:schemeClr val="tx1"/>
              </a:solidFill>
              <a:miter lim="800000"/>
              <a:headEnd/>
              <a:tailEnd/>
            </a:ln>
          </p:spPr>
          <p:txBody>
            <a:bodyPr wrap="square" tIns="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ea typeface="+mn-ea"/>
                  <a:cs typeface="Arial" pitchFamily="34" charset="0"/>
                </a:rPr>
                <a:t>CT</a:t>
              </a:r>
              <a:endParaRPr kumimoji="0" lang="en-US" sz="1600" b="0" i="0" u="none" strike="noStrike" kern="0" cap="none" spc="0" normalizeH="0" baseline="0" noProof="0" dirty="0">
                <a:ln>
                  <a:noFill/>
                </a:ln>
                <a:solidFill>
                  <a:prstClr val="white"/>
                </a:solidFill>
                <a:effectLst/>
                <a:uLnTx/>
                <a:uFillTx/>
                <a:ea typeface="+mn-ea"/>
                <a:cs typeface="Arial" pitchFamily="34" charset="0"/>
              </a:endParaRPr>
            </a:p>
          </p:txBody>
        </p:sp>
        <p:sp>
          <p:nvSpPr>
            <p:cNvPr id="120" name="Line 144"/>
            <p:cNvSpPr>
              <a:spLocks noChangeShapeType="1"/>
            </p:cNvSpPr>
            <p:nvPr/>
          </p:nvSpPr>
          <p:spPr bwMode="auto">
            <a:xfrm>
              <a:off x="5059" y="1456"/>
              <a:ext cx="175" cy="190"/>
            </a:xfrm>
            <a:prstGeom prst="line">
              <a:avLst/>
            </a:prstGeom>
            <a:noFill/>
            <a:ln w="19050">
              <a:solidFill>
                <a:srgbClr val="000000"/>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21" name="Text Box 145"/>
            <p:cNvSpPr txBox="1">
              <a:spLocks noChangeArrowheads="1"/>
            </p:cNvSpPr>
            <p:nvPr/>
          </p:nvSpPr>
          <p:spPr bwMode="auto">
            <a:xfrm>
              <a:off x="4439" y="3065"/>
              <a:ext cx="241"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FL</a:t>
              </a:r>
            </a:p>
          </p:txBody>
        </p:sp>
        <p:sp>
          <p:nvSpPr>
            <p:cNvPr id="122" name="Text Box 146"/>
            <p:cNvSpPr txBox="1">
              <a:spLocks noChangeArrowheads="1"/>
            </p:cNvSpPr>
            <p:nvPr/>
          </p:nvSpPr>
          <p:spPr bwMode="auto">
            <a:xfrm>
              <a:off x="4212" y="2582"/>
              <a:ext cx="267"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ea typeface="+mn-ea"/>
                  <a:cs typeface="Arial" pitchFamily="34" charset="0"/>
                </a:rPr>
                <a:t>GA</a:t>
              </a:r>
              <a:endParaRPr kumimoji="0" lang="en-US" sz="1600" b="0" i="0" u="none" strike="noStrike" kern="0" cap="none" spc="0" normalizeH="0" baseline="0" noProof="0" dirty="0">
                <a:ln>
                  <a:noFill/>
                </a:ln>
                <a:solidFill>
                  <a:prstClr val="white"/>
                </a:solidFill>
                <a:effectLst/>
                <a:uLnTx/>
                <a:uFillTx/>
                <a:ea typeface="+mn-ea"/>
                <a:cs typeface="Arial" pitchFamily="34" charset="0"/>
              </a:endParaRPr>
            </a:p>
          </p:txBody>
        </p:sp>
        <p:sp>
          <p:nvSpPr>
            <p:cNvPr id="123" name="Text Box 147"/>
            <p:cNvSpPr txBox="1">
              <a:spLocks noChangeArrowheads="1"/>
            </p:cNvSpPr>
            <p:nvPr/>
          </p:nvSpPr>
          <p:spPr bwMode="auto">
            <a:xfrm>
              <a:off x="3246" y="1561"/>
              <a:ext cx="220"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IA</a:t>
              </a:r>
              <a:endParaRPr kumimoji="0" lang="en-US" sz="1600" b="0" i="0" u="none" strike="noStrike" kern="0" cap="none" spc="0" normalizeH="0" baseline="0" noProof="0" dirty="0">
                <a:ln>
                  <a:noFill/>
                </a:ln>
                <a:solidFill>
                  <a:prstClr val="black"/>
                </a:solidFill>
                <a:effectLst/>
                <a:uLnTx/>
                <a:uFillTx/>
                <a:ea typeface="+mn-ea"/>
                <a:cs typeface="Arial" pitchFamily="34" charset="0"/>
              </a:endParaRPr>
            </a:p>
          </p:txBody>
        </p:sp>
        <p:sp>
          <p:nvSpPr>
            <p:cNvPr id="124" name="Text Box 148"/>
            <p:cNvSpPr txBox="1">
              <a:spLocks noChangeArrowheads="1"/>
            </p:cNvSpPr>
            <p:nvPr/>
          </p:nvSpPr>
          <p:spPr bwMode="auto">
            <a:xfrm>
              <a:off x="3604" y="1745"/>
              <a:ext cx="210"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ea typeface="+mn-ea"/>
                  <a:cs typeface="Arial" pitchFamily="34" charset="0"/>
                </a:rPr>
                <a:t>IL</a:t>
              </a:r>
              <a:endParaRPr kumimoji="0" lang="en-US" sz="1600" b="0" i="0" u="none" strike="noStrike" kern="0" cap="none" spc="0" normalizeH="0" baseline="0" noProof="0" dirty="0">
                <a:ln>
                  <a:noFill/>
                </a:ln>
                <a:solidFill>
                  <a:srgbClr val="000000"/>
                </a:solidFill>
                <a:effectLst/>
                <a:uLnTx/>
                <a:uFillTx/>
                <a:ea typeface="+mn-ea"/>
                <a:cs typeface="Arial" pitchFamily="34" charset="0"/>
              </a:endParaRPr>
            </a:p>
          </p:txBody>
        </p:sp>
        <p:sp>
          <p:nvSpPr>
            <p:cNvPr id="125" name="Text Box 149"/>
            <p:cNvSpPr txBox="1">
              <a:spLocks noChangeArrowheads="1"/>
            </p:cNvSpPr>
            <p:nvPr/>
          </p:nvSpPr>
          <p:spPr bwMode="auto">
            <a:xfrm>
              <a:off x="2786" y="1964"/>
              <a:ext cx="256"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ea typeface="+mn-ea"/>
                  <a:cs typeface="Arial" pitchFamily="34" charset="0"/>
                </a:rPr>
                <a:t>KS</a:t>
              </a:r>
              <a:endParaRPr kumimoji="0" lang="en-US" sz="1600" b="0" i="0" u="none" strike="noStrike" kern="0" cap="none" spc="0" normalizeH="0" baseline="0" noProof="0" dirty="0">
                <a:ln>
                  <a:noFill/>
                </a:ln>
                <a:solidFill>
                  <a:prstClr val="white"/>
                </a:solidFill>
                <a:effectLst/>
                <a:uLnTx/>
                <a:uFillTx/>
                <a:ea typeface="+mn-ea"/>
                <a:cs typeface="Arial" pitchFamily="34" charset="0"/>
              </a:endParaRPr>
            </a:p>
          </p:txBody>
        </p:sp>
        <p:sp>
          <p:nvSpPr>
            <p:cNvPr id="126" name="Text Box 150"/>
            <p:cNvSpPr txBox="1">
              <a:spLocks noChangeArrowheads="1"/>
            </p:cNvSpPr>
            <p:nvPr/>
          </p:nvSpPr>
          <p:spPr bwMode="auto">
            <a:xfrm>
              <a:off x="5337" y="1279"/>
              <a:ext cx="273" cy="132"/>
            </a:xfrm>
            <a:prstGeom prst="rect">
              <a:avLst/>
            </a:prstGeom>
            <a:pattFill prst="pct5">
              <a:fgClr>
                <a:schemeClr val="tx1"/>
              </a:fgClr>
              <a:bgClr>
                <a:schemeClr val="bg1"/>
              </a:bgClr>
            </a:pattFill>
            <a:ln w="9525">
              <a:solidFill>
                <a:schemeClr val="tx1"/>
              </a:solidFill>
              <a:miter lim="800000"/>
              <a:headEnd/>
              <a:tailEnd/>
            </a:ln>
          </p:spPr>
          <p:txBody>
            <a:bodyPr wrap="none" tIns="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ea typeface="+mn-ea"/>
                  <a:cs typeface="Arial" pitchFamily="34" charset="0"/>
                </a:rPr>
                <a:t>MA</a:t>
              </a:r>
              <a:endParaRPr kumimoji="0" lang="en-US" sz="1600" b="0" i="0" u="none" strike="noStrike" kern="0" cap="none" spc="0" normalizeH="0" baseline="0" noProof="0" dirty="0">
                <a:ln>
                  <a:noFill/>
                </a:ln>
                <a:solidFill>
                  <a:srgbClr val="000000"/>
                </a:solidFill>
                <a:effectLst/>
                <a:uLnTx/>
                <a:uFillTx/>
                <a:ea typeface="+mn-ea"/>
                <a:cs typeface="Arial" pitchFamily="34" charset="0"/>
              </a:endParaRPr>
            </a:p>
          </p:txBody>
        </p:sp>
        <p:sp>
          <p:nvSpPr>
            <p:cNvPr id="127" name="Line 151"/>
            <p:cNvSpPr>
              <a:spLocks noChangeShapeType="1"/>
            </p:cNvSpPr>
            <p:nvPr/>
          </p:nvSpPr>
          <p:spPr bwMode="auto">
            <a:xfrm>
              <a:off x="5062" y="1381"/>
              <a:ext cx="282" cy="0"/>
            </a:xfrm>
            <a:prstGeom prst="line">
              <a:avLst/>
            </a:prstGeom>
            <a:noFill/>
            <a:ln w="19050">
              <a:solidFill>
                <a:srgbClr val="000000"/>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28" name="Text Box 152"/>
            <p:cNvSpPr txBox="1">
              <a:spLocks noChangeArrowheads="1"/>
            </p:cNvSpPr>
            <p:nvPr/>
          </p:nvSpPr>
          <p:spPr bwMode="auto">
            <a:xfrm>
              <a:off x="5190" y="2062"/>
              <a:ext cx="278" cy="132"/>
            </a:xfrm>
            <a:prstGeom prst="rect">
              <a:avLst/>
            </a:prstGeom>
            <a:solidFill>
              <a:srgbClr val="AABA0A"/>
            </a:solidFill>
            <a:ln w="9525">
              <a:solidFill>
                <a:schemeClr val="tx1"/>
              </a:solid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MD</a:t>
              </a:r>
              <a:endParaRPr kumimoji="0" lang="en-US" sz="1600" b="0" i="0" u="none" strike="noStrike" kern="0" cap="none" spc="0" normalizeH="0" baseline="0" noProof="0" dirty="0">
                <a:ln>
                  <a:noFill/>
                </a:ln>
                <a:solidFill>
                  <a:prstClr val="black"/>
                </a:solidFill>
                <a:effectLst/>
                <a:uLnTx/>
                <a:uFillTx/>
                <a:ea typeface="+mn-ea"/>
                <a:cs typeface="Arial" pitchFamily="34" charset="0"/>
              </a:endParaRPr>
            </a:p>
          </p:txBody>
        </p:sp>
        <p:sp>
          <p:nvSpPr>
            <p:cNvPr id="129" name="Line 153"/>
            <p:cNvSpPr>
              <a:spLocks noChangeShapeType="1"/>
            </p:cNvSpPr>
            <p:nvPr/>
          </p:nvSpPr>
          <p:spPr bwMode="auto">
            <a:xfrm>
              <a:off x="4748" y="1806"/>
              <a:ext cx="451" cy="301"/>
            </a:xfrm>
            <a:prstGeom prst="line">
              <a:avLst/>
            </a:prstGeom>
            <a:noFill/>
            <a:ln w="19050">
              <a:solidFill>
                <a:srgbClr val="000000"/>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30" name="Text Box 154"/>
            <p:cNvSpPr txBox="1">
              <a:spLocks noChangeArrowheads="1"/>
            </p:cNvSpPr>
            <p:nvPr/>
          </p:nvSpPr>
          <p:spPr bwMode="auto">
            <a:xfrm>
              <a:off x="3279" y="2006"/>
              <a:ext cx="283"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ea typeface="+mn-ea"/>
                  <a:cs typeface="Arial" pitchFamily="34" charset="0"/>
                </a:rPr>
                <a:t>MO</a:t>
              </a:r>
            </a:p>
          </p:txBody>
        </p:sp>
        <p:sp>
          <p:nvSpPr>
            <p:cNvPr id="131" name="Line 155"/>
            <p:cNvSpPr>
              <a:spLocks noChangeShapeType="1"/>
            </p:cNvSpPr>
            <p:nvPr/>
          </p:nvSpPr>
          <p:spPr bwMode="auto">
            <a:xfrm>
              <a:off x="4908" y="1741"/>
              <a:ext cx="242" cy="70"/>
            </a:xfrm>
            <a:prstGeom prst="line">
              <a:avLst/>
            </a:prstGeom>
            <a:noFill/>
            <a:ln w="19050">
              <a:solidFill>
                <a:srgbClr val="000000"/>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32" name="Text Box 156"/>
            <p:cNvSpPr txBox="1">
              <a:spLocks noChangeArrowheads="1"/>
            </p:cNvSpPr>
            <p:nvPr/>
          </p:nvSpPr>
          <p:spPr bwMode="auto">
            <a:xfrm>
              <a:off x="5115" y="1755"/>
              <a:ext cx="247" cy="145"/>
            </a:xfrm>
            <a:prstGeom prst="rect">
              <a:avLst/>
            </a:prstGeom>
            <a:solidFill>
              <a:srgbClr val="0072C6"/>
            </a:solidFill>
            <a:ln w="9525">
              <a:solidFill>
                <a:schemeClr val="tx1"/>
              </a:solidFill>
              <a:miter lim="800000"/>
              <a:headEnd/>
              <a:tailEnd/>
            </a:ln>
          </p:spPr>
          <p:txBody>
            <a:bodyPr wrap="none" tIns="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ea typeface="+mn-ea"/>
                  <a:cs typeface="Arial" pitchFamily="34" charset="0"/>
                </a:rPr>
                <a:t>NJ</a:t>
              </a:r>
              <a:endParaRPr kumimoji="0" lang="en-US" sz="1600" b="0" i="0" u="none" strike="noStrike" kern="0" cap="none" spc="0" normalizeH="0" baseline="0" noProof="0" dirty="0">
                <a:ln>
                  <a:noFill/>
                </a:ln>
                <a:solidFill>
                  <a:schemeClr val="bg1"/>
                </a:solidFill>
                <a:effectLst/>
                <a:uLnTx/>
                <a:uFillTx/>
                <a:ea typeface="+mn-ea"/>
                <a:cs typeface="Arial" pitchFamily="34" charset="0"/>
              </a:endParaRPr>
            </a:p>
          </p:txBody>
        </p:sp>
        <p:sp>
          <p:nvSpPr>
            <p:cNvPr id="133" name="Text Box 157"/>
            <p:cNvSpPr txBox="1">
              <a:spLocks noChangeArrowheads="1"/>
            </p:cNvSpPr>
            <p:nvPr/>
          </p:nvSpPr>
          <p:spPr bwMode="auto">
            <a:xfrm>
              <a:off x="4648" y="1289"/>
              <a:ext cx="262"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ea typeface="+mn-ea"/>
                  <a:cs typeface="Arial" pitchFamily="34" charset="0"/>
                </a:rPr>
                <a:t>NY</a:t>
              </a:r>
              <a:endParaRPr kumimoji="0" lang="en-US" sz="1600" b="0" i="0" u="none" strike="noStrike" kern="0" cap="none" spc="0" normalizeH="0" baseline="0" noProof="0" dirty="0">
                <a:ln>
                  <a:noFill/>
                </a:ln>
                <a:solidFill>
                  <a:srgbClr val="000000"/>
                </a:solidFill>
                <a:effectLst/>
                <a:uLnTx/>
                <a:uFillTx/>
                <a:ea typeface="+mn-ea"/>
                <a:cs typeface="Arial" pitchFamily="34" charset="0"/>
              </a:endParaRPr>
            </a:p>
          </p:txBody>
        </p:sp>
        <p:sp>
          <p:nvSpPr>
            <p:cNvPr id="134" name="Text Box 158"/>
            <p:cNvSpPr txBox="1">
              <a:spLocks noChangeArrowheads="1"/>
            </p:cNvSpPr>
            <p:nvPr/>
          </p:nvSpPr>
          <p:spPr bwMode="auto">
            <a:xfrm>
              <a:off x="1063" y="1052"/>
              <a:ext cx="273"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ea typeface="+mn-ea"/>
                  <a:cs typeface="Arial" pitchFamily="34" charset="0"/>
                </a:rPr>
                <a:t>OR</a:t>
              </a:r>
              <a:endParaRPr kumimoji="0" lang="en-US" sz="1600" b="0" i="0" u="none" strike="noStrike" kern="0" cap="none" spc="0" normalizeH="0" baseline="0" noProof="0" dirty="0">
                <a:ln>
                  <a:noFill/>
                </a:ln>
                <a:solidFill>
                  <a:prstClr val="white"/>
                </a:solidFill>
                <a:effectLst/>
                <a:uLnTx/>
                <a:uFillTx/>
                <a:ea typeface="+mn-ea"/>
                <a:cs typeface="Arial" pitchFamily="34" charset="0"/>
              </a:endParaRPr>
            </a:p>
          </p:txBody>
        </p:sp>
        <p:sp>
          <p:nvSpPr>
            <p:cNvPr id="135" name="Text Box 159"/>
            <p:cNvSpPr txBox="1">
              <a:spLocks noChangeArrowheads="1"/>
            </p:cNvSpPr>
            <p:nvPr/>
          </p:nvSpPr>
          <p:spPr bwMode="auto">
            <a:xfrm>
              <a:off x="4536" y="1543"/>
              <a:ext cx="256"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PA</a:t>
              </a:r>
              <a:endParaRPr kumimoji="0" lang="en-US" sz="1600" b="0" i="0" u="none" strike="noStrike" kern="0" cap="none" spc="0" normalizeH="0" baseline="0" noProof="0" dirty="0">
                <a:ln>
                  <a:noFill/>
                </a:ln>
                <a:solidFill>
                  <a:prstClr val="black"/>
                </a:solidFill>
                <a:effectLst/>
                <a:uLnTx/>
                <a:uFillTx/>
                <a:ea typeface="+mn-ea"/>
                <a:cs typeface="Arial" pitchFamily="34" charset="0"/>
              </a:endParaRPr>
            </a:p>
          </p:txBody>
        </p:sp>
        <p:sp>
          <p:nvSpPr>
            <p:cNvPr id="136" name="Text Box 160"/>
            <p:cNvSpPr txBox="1">
              <a:spLocks noChangeArrowheads="1"/>
            </p:cNvSpPr>
            <p:nvPr/>
          </p:nvSpPr>
          <p:spPr bwMode="auto">
            <a:xfrm>
              <a:off x="4378" y="2383"/>
              <a:ext cx="262"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ea typeface="+mn-ea"/>
                  <a:cs typeface="Arial" pitchFamily="34" charset="0"/>
                </a:rPr>
                <a:t>SC</a:t>
              </a:r>
              <a:endParaRPr kumimoji="0" lang="en-US" sz="1600" b="0" i="0" u="none" strike="noStrike" kern="0" cap="none" spc="0" normalizeH="0" baseline="0" noProof="0" dirty="0">
                <a:ln>
                  <a:noFill/>
                </a:ln>
                <a:solidFill>
                  <a:prstClr val="white"/>
                </a:solidFill>
                <a:effectLst/>
                <a:uLnTx/>
                <a:uFillTx/>
                <a:ea typeface="+mn-ea"/>
                <a:cs typeface="Arial" pitchFamily="34" charset="0"/>
              </a:endParaRPr>
            </a:p>
          </p:txBody>
        </p:sp>
        <p:sp>
          <p:nvSpPr>
            <p:cNvPr id="137" name="Text Box 161"/>
            <p:cNvSpPr txBox="1">
              <a:spLocks noChangeArrowheads="1"/>
            </p:cNvSpPr>
            <p:nvPr/>
          </p:nvSpPr>
          <p:spPr bwMode="auto">
            <a:xfrm>
              <a:off x="3863" y="2248"/>
              <a:ext cx="258"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TN</a:t>
              </a:r>
              <a:endParaRPr kumimoji="0" lang="en-US" sz="1600" b="0" i="0" u="none" strike="noStrike" kern="0" cap="none" spc="0" normalizeH="0" baseline="0" noProof="0" dirty="0">
                <a:ln>
                  <a:noFill/>
                </a:ln>
                <a:solidFill>
                  <a:prstClr val="black"/>
                </a:solidFill>
                <a:effectLst/>
                <a:uLnTx/>
                <a:uFillTx/>
                <a:ea typeface="+mn-ea"/>
                <a:cs typeface="Arial" pitchFamily="34" charset="0"/>
              </a:endParaRPr>
            </a:p>
          </p:txBody>
        </p:sp>
        <p:sp>
          <p:nvSpPr>
            <p:cNvPr id="138" name="Text Box 162"/>
            <p:cNvSpPr txBox="1">
              <a:spLocks noChangeArrowheads="1"/>
            </p:cNvSpPr>
            <p:nvPr/>
          </p:nvSpPr>
          <p:spPr bwMode="auto">
            <a:xfrm>
              <a:off x="2183" y="1823"/>
              <a:ext cx="273"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ea typeface="+mn-ea"/>
                  <a:cs typeface="Arial" pitchFamily="34" charset="0"/>
                </a:rPr>
                <a:t>CO</a:t>
              </a:r>
              <a:endParaRPr kumimoji="0" lang="en-US" sz="1600" b="0" i="0" u="none" strike="noStrike" kern="0" cap="none" spc="0" normalizeH="0" baseline="0" noProof="0" dirty="0">
                <a:ln>
                  <a:noFill/>
                </a:ln>
                <a:solidFill>
                  <a:prstClr val="white"/>
                </a:solidFill>
                <a:effectLst/>
                <a:uLnTx/>
                <a:uFillTx/>
                <a:ea typeface="+mn-ea"/>
                <a:cs typeface="Arial" pitchFamily="34" charset="0"/>
              </a:endParaRPr>
            </a:p>
          </p:txBody>
        </p:sp>
        <p:sp>
          <p:nvSpPr>
            <p:cNvPr id="139" name="Text Box 163"/>
            <p:cNvSpPr txBox="1">
              <a:spLocks noChangeArrowheads="1"/>
            </p:cNvSpPr>
            <p:nvPr/>
          </p:nvSpPr>
          <p:spPr bwMode="auto">
            <a:xfrm>
              <a:off x="1197" y="692"/>
              <a:ext cx="283"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WA</a:t>
              </a:r>
              <a:endParaRPr kumimoji="0" lang="en-US" sz="1600" b="0" i="0" u="none" strike="noStrike" kern="0" cap="none" spc="0" normalizeH="0" baseline="0" noProof="0" dirty="0">
                <a:ln>
                  <a:noFill/>
                </a:ln>
                <a:solidFill>
                  <a:prstClr val="black"/>
                </a:solidFill>
                <a:effectLst/>
                <a:uLnTx/>
                <a:uFillTx/>
                <a:ea typeface="+mn-ea"/>
                <a:cs typeface="Arial" pitchFamily="34" charset="0"/>
              </a:endParaRPr>
            </a:p>
          </p:txBody>
        </p:sp>
        <p:sp>
          <p:nvSpPr>
            <p:cNvPr id="140" name="Text Box 164"/>
            <p:cNvSpPr txBox="1">
              <a:spLocks noChangeArrowheads="1"/>
            </p:cNvSpPr>
            <p:nvPr/>
          </p:nvSpPr>
          <p:spPr bwMode="auto">
            <a:xfrm>
              <a:off x="3487" y="1274"/>
              <a:ext cx="247"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ea typeface="+mn-ea"/>
                  <a:cs typeface="Arial" pitchFamily="34" charset="0"/>
                </a:rPr>
                <a:t>WI</a:t>
              </a:r>
            </a:p>
          </p:txBody>
        </p:sp>
        <p:sp>
          <p:nvSpPr>
            <p:cNvPr id="141" name="Text Box 165"/>
            <p:cNvSpPr txBox="1">
              <a:spLocks noChangeArrowheads="1"/>
            </p:cNvSpPr>
            <p:nvPr/>
          </p:nvSpPr>
          <p:spPr bwMode="auto">
            <a:xfrm>
              <a:off x="4509" y="1902"/>
              <a:ext cx="274" cy="178"/>
            </a:xfrm>
            <a:prstGeom prst="rect">
              <a:avLst/>
            </a:prstGeom>
            <a:noFill/>
            <a:ln w="9525">
              <a:noFill/>
              <a:miter lim="800000"/>
              <a:headEnd/>
              <a:tailEnd/>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VA</a:t>
              </a:r>
              <a:endParaRPr kumimoji="0" lang="en-US" sz="1600" b="0" i="0" u="none" strike="noStrike" kern="0" cap="none" spc="0" normalizeH="0" baseline="0" noProof="0" dirty="0">
                <a:ln>
                  <a:noFill/>
                </a:ln>
                <a:solidFill>
                  <a:prstClr val="black"/>
                </a:solidFill>
                <a:effectLst/>
                <a:uLnTx/>
                <a:uFillTx/>
                <a:ea typeface="+mn-ea"/>
                <a:cs typeface="Arial" pitchFamily="34" charset="0"/>
              </a:endParaRPr>
            </a:p>
          </p:txBody>
        </p:sp>
        <p:sp>
          <p:nvSpPr>
            <p:cNvPr id="142" name="Text Box 166"/>
            <p:cNvSpPr txBox="1">
              <a:spLocks noChangeArrowheads="1"/>
            </p:cNvSpPr>
            <p:nvPr/>
          </p:nvSpPr>
          <p:spPr bwMode="auto">
            <a:xfrm>
              <a:off x="5070" y="887"/>
              <a:ext cx="273"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effectLst/>
                  <a:uLnTx/>
                  <a:uFillTx/>
                  <a:ea typeface="+mn-ea"/>
                  <a:cs typeface="Arial" pitchFamily="34" charset="0"/>
                </a:rPr>
                <a:t>ME</a:t>
              </a:r>
            </a:p>
          </p:txBody>
        </p:sp>
        <p:sp>
          <p:nvSpPr>
            <p:cNvPr id="143" name="Text Box 167"/>
            <p:cNvSpPr txBox="1">
              <a:spLocks noChangeArrowheads="1"/>
            </p:cNvSpPr>
            <p:nvPr/>
          </p:nvSpPr>
          <p:spPr bwMode="auto">
            <a:xfrm>
              <a:off x="3121" y="1082"/>
              <a:ext cx="278"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MN</a:t>
              </a:r>
              <a:endParaRPr kumimoji="0" lang="en-US" sz="1600" b="0" i="0" u="none" strike="noStrike" kern="0" cap="none" spc="0" normalizeH="0" baseline="0" noProof="0" dirty="0">
                <a:ln>
                  <a:noFill/>
                </a:ln>
                <a:solidFill>
                  <a:prstClr val="black"/>
                </a:solidFill>
                <a:effectLst/>
                <a:uLnTx/>
                <a:uFillTx/>
                <a:ea typeface="+mn-ea"/>
                <a:cs typeface="Arial" pitchFamily="34" charset="0"/>
              </a:endParaRPr>
            </a:p>
          </p:txBody>
        </p:sp>
        <p:sp>
          <p:nvSpPr>
            <p:cNvPr id="144" name="Text Box 168"/>
            <p:cNvSpPr txBox="1">
              <a:spLocks noChangeArrowheads="1"/>
            </p:cNvSpPr>
            <p:nvPr/>
          </p:nvSpPr>
          <p:spPr bwMode="auto">
            <a:xfrm>
              <a:off x="3927" y="1445"/>
              <a:ext cx="295" cy="178"/>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effectLst/>
                  <a:uLnTx/>
                  <a:uFillTx/>
                  <a:ea typeface="+mn-ea"/>
                  <a:cs typeface="Arial" pitchFamily="34" charset="0"/>
                </a:rPr>
                <a:t>MI</a:t>
              </a:r>
              <a:endParaRPr kumimoji="0" lang="en-US" sz="1600" b="0" i="0" u="none" strike="noStrike" kern="0" cap="none" spc="0" normalizeH="0" baseline="0" noProof="0" dirty="0">
                <a:ln>
                  <a:noFill/>
                </a:ln>
                <a:effectLst/>
                <a:uLnTx/>
                <a:uFillTx/>
                <a:ea typeface="+mn-ea"/>
                <a:cs typeface="Arial" pitchFamily="34" charset="0"/>
              </a:endParaRPr>
            </a:p>
          </p:txBody>
        </p:sp>
        <p:sp>
          <p:nvSpPr>
            <p:cNvPr id="145" name="Text Box 169"/>
            <p:cNvSpPr txBox="1">
              <a:spLocks noChangeArrowheads="1"/>
            </p:cNvSpPr>
            <p:nvPr/>
          </p:nvSpPr>
          <p:spPr bwMode="auto">
            <a:xfrm>
              <a:off x="4512" y="2151"/>
              <a:ext cx="268"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NC</a:t>
              </a:r>
              <a:endParaRPr kumimoji="0" lang="en-US" sz="1600" b="0" i="0" u="none" strike="noStrike" kern="0" cap="none" spc="0" normalizeH="0" baseline="0" noProof="0" dirty="0">
                <a:ln>
                  <a:noFill/>
                </a:ln>
                <a:solidFill>
                  <a:prstClr val="black"/>
                </a:solidFill>
                <a:effectLst/>
                <a:uLnTx/>
                <a:uFillTx/>
                <a:ea typeface="+mn-ea"/>
                <a:cs typeface="Arial" pitchFamily="34" charset="0"/>
              </a:endParaRPr>
            </a:p>
          </p:txBody>
        </p:sp>
        <p:sp>
          <p:nvSpPr>
            <p:cNvPr id="146" name="Text Box 170"/>
            <p:cNvSpPr txBox="1">
              <a:spLocks noChangeArrowheads="1"/>
            </p:cNvSpPr>
            <p:nvPr/>
          </p:nvSpPr>
          <p:spPr bwMode="auto">
            <a:xfrm>
              <a:off x="2696" y="2807"/>
              <a:ext cx="252" cy="17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TX</a:t>
              </a:r>
              <a:endParaRPr kumimoji="0" lang="en-US" sz="1600" b="0" i="0" u="none" strike="noStrike" kern="0" cap="none" spc="0" normalizeH="0" baseline="0" noProof="0" dirty="0">
                <a:ln>
                  <a:noFill/>
                </a:ln>
                <a:solidFill>
                  <a:prstClr val="black"/>
                </a:solidFill>
                <a:effectLst/>
                <a:uLnTx/>
                <a:uFillTx/>
                <a:ea typeface="+mn-ea"/>
                <a:cs typeface="Arial" pitchFamily="34" charset="0"/>
              </a:endParaRPr>
            </a:p>
          </p:txBody>
        </p:sp>
        <p:sp>
          <p:nvSpPr>
            <p:cNvPr id="147" name="Text Box 171"/>
            <p:cNvSpPr txBox="1">
              <a:spLocks noChangeArrowheads="1"/>
            </p:cNvSpPr>
            <p:nvPr/>
          </p:nvSpPr>
          <p:spPr bwMode="auto">
            <a:xfrm>
              <a:off x="3927" y="2039"/>
              <a:ext cx="361" cy="146"/>
            </a:xfrm>
            <a:prstGeom prst="rect">
              <a:avLst/>
            </a:prstGeom>
            <a:noFill/>
            <a:ln w="12700">
              <a:noFill/>
              <a:miter lim="800000"/>
              <a:headEnd/>
              <a:tailEnd/>
            </a:ln>
          </p:spPr>
          <p:txBody>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ea typeface="+mn-ea"/>
                  <a:cs typeface="Arial" pitchFamily="34" charset="0"/>
                </a:rPr>
                <a:t>KY</a:t>
              </a:r>
            </a:p>
          </p:txBody>
        </p:sp>
        <p:sp>
          <p:nvSpPr>
            <p:cNvPr id="148" name="Text Box 172"/>
            <p:cNvSpPr txBox="1">
              <a:spLocks noChangeArrowheads="1"/>
            </p:cNvSpPr>
            <p:nvPr/>
          </p:nvSpPr>
          <p:spPr bwMode="auto">
            <a:xfrm>
              <a:off x="4285" y="1912"/>
              <a:ext cx="282" cy="144"/>
            </a:xfrm>
            <a:prstGeom prst="rect">
              <a:avLst/>
            </a:prstGeom>
            <a:noFill/>
            <a:ln w="12700">
              <a:noFill/>
              <a:miter lim="800000"/>
              <a:headEnd/>
              <a:tailEnd/>
            </a:ln>
          </p:spPr>
          <p:txBody>
            <a:bodyPr lIns="0" tIns="0" rIns="0" bIns="0"/>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WV</a:t>
              </a:r>
              <a:endParaRPr kumimoji="0" lang="en-US" sz="1600" b="0" i="0" u="none" strike="noStrike" kern="0" cap="none" spc="0" normalizeH="0" baseline="0" noProof="0" dirty="0">
                <a:ln>
                  <a:noFill/>
                </a:ln>
                <a:solidFill>
                  <a:prstClr val="black"/>
                </a:solidFill>
                <a:effectLst/>
                <a:uLnTx/>
                <a:uFillTx/>
                <a:ea typeface="+mn-ea"/>
                <a:cs typeface="Arial" pitchFamily="34" charset="0"/>
              </a:endParaRPr>
            </a:p>
          </p:txBody>
        </p:sp>
        <p:sp>
          <p:nvSpPr>
            <p:cNvPr id="149" name="Text Box 173"/>
            <p:cNvSpPr txBox="1">
              <a:spLocks noChangeArrowheads="1"/>
            </p:cNvSpPr>
            <p:nvPr/>
          </p:nvSpPr>
          <p:spPr bwMode="auto">
            <a:xfrm>
              <a:off x="5234" y="1425"/>
              <a:ext cx="363" cy="157"/>
            </a:xfrm>
            <a:prstGeom prst="rect">
              <a:avLst/>
            </a:prstGeom>
            <a:solidFill>
              <a:srgbClr val="0072C6"/>
            </a:solidFill>
            <a:ln w="12700">
              <a:solidFill>
                <a:schemeClr val="tx1"/>
              </a:solidFill>
              <a:miter lim="800000"/>
              <a:headEnd/>
              <a:tailEnd/>
            </a:ln>
          </p:spPr>
          <p:txBody>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ea typeface="+mn-ea"/>
                  <a:cs typeface="Arial" pitchFamily="34" charset="0"/>
                </a:rPr>
                <a:t>RI</a:t>
              </a:r>
            </a:p>
          </p:txBody>
        </p:sp>
        <p:sp>
          <p:nvSpPr>
            <p:cNvPr id="150" name="Rectangle 175"/>
            <p:cNvSpPr>
              <a:spLocks noChangeArrowheads="1"/>
            </p:cNvSpPr>
            <p:nvPr/>
          </p:nvSpPr>
          <p:spPr bwMode="auto">
            <a:xfrm>
              <a:off x="2719" y="1656"/>
              <a:ext cx="262" cy="178"/>
            </a:xfrm>
            <a:prstGeom prst="rect">
              <a:avLst/>
            </a:prstGeom>
            <a:noFill/>
            <a:ln w="12700">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effectLst/>
                  <a:uLnTx/>
                  <a:uFillTx/>
                  <a:ea typeface="+mn-ea"/>
                  <a:cs typeface="Arial" pitchFamily="34" charset="0"/>
                </a:rPr>
                <a:t>NE</a:t>
              </a:r>
            </a:p>
          </p:txBody>
        </p:sp>
        <p:sp>
          <p:nvSpPr>
            <p:cNvPr id="151" name="Text Box 176"/>
            <p:cNvSpPr txBox="1">
              <a:spLocks noChangeArrowheads="1"/>
            </p:cNvSpPr>
            <p:nvPr/>
          </p:nvSpPr>
          <p:spPr bwMode="auto">
            <a:xfrm>
              <a:off x="4723" y="915"/>
              <a:ext cx="282" cy="162"/>
            </a:xfrm>
            <a:prstGeom prst="rect">
              <a:avLst/>
            </a:prstGeom>
            <a:solidFill>
              <a:schemeClr val="bg1">
                <a:lumMod val="85000"/>
              </a:schemeClr>
            </a:solidFill>
            <a:ln w="12700">
              <a:solidFill>
                <a:schemeClr val="tx1"/>
              </a:solidFill>
              <a:miter lim="800000"/>
              <a:headEnd/>
              <a:tailEnd/>
            </a:ln>
          </p:spPr>
          <p:txBody>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VT</a:t>
              </a:r>
            </a:p>
          </p:txBody>
        </p:sp>
        <p:sp>
          <p:nvSpPr>
            <p:cNvPr id="152"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grpSp>
          <p:nvGrpSpPr>
            <p:cNvPr id="153" name="Group 178"/>
            <p:cNvGrpSpPr>
              <a:grpSpLocks/>
            </p:cNvGrpSpPr>
            <p:nvPr/>
          </p:nvGrpSpPr>
          <p:grpSpPr bwMode="auto">
            <a:xfrm>
              <a:off x="1238" y="1099"/>
              <a:ext cx="4471" cy="1837"/>
              <a:chOff x="901" y="904"/>
              <a:chExt cx="4752" cy="1871"/>
            </a:xfrm>
          </p:grpSpPr>
          <p:sp>
            <p:nvSpPr>
              <p:cNvPr id="165" name="Text Box 179"/>
              <p:cNvSpPr txBox="1">
                <a:spLocks noChangeArrowheads="1"/>
              </p:cNvSpPr>
              <p:nvPr/>
            </p:nvSpPr>
            <p:spPr bwMode="auto">
              <a:xfrm>
                <a:off x="901" y="1452"/>
                <a:ext cx="369" cy="18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ea typeface="+mn-ea"/>
                    <a:cs typeface="Arial" pitchFamily="34" charset="0"/>
                  </a:rPr>
                  <a:t>NV</a:t>
                </a:r>
                <a:endParaRPr kumimoji="0" lang="en-US" sz="1600" b="0" i="0" u="none" strike="noStrike" kern="0" cap="none" spc="0" normalizeH="0" baseline="0" noProof="0" dirty="0">
                  <a:ln>
                    <a:noFill/>
                  </a:ln>
                  <a:solidFill>
                    <a:srgbClr val="000000"/>
                  </a:solidFill>
                  <a:effectLst/>
                  <a:uLnTx/>
                  <a:uFillTx/>
                  <a:ea typeface="+mn-ea"/>
                  <a:cs typeface="Arial" pitchFamily="34" charset="0"/>
                </a:endParaRPr>
              </a:p>
            </p:txBody>
          </p:sp>
          <p:sp>
            <p:nvSpPr>
              <p:cNvPr id="166" name="Text Box 180"/>
              <p:cNvSpPr txBox="1">
                <a:spLocks noChangeArrowheads="1"/>
              </p:cNvSpPr>
              <p:nvPr/>
            </p:nvSpPr>
            <p:spPr bwMode="auto">
              <a:xfrm>
                <a:off x="3925" y="1541"/>
                <a:ext cx="335" cy="18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OH</a:t>
                </a:r>
              </a:p>
            </p:txBody>
          </p:sp>
          <p:sp>
            <p:nvSpPr>
              <p:cNvPr id="167" name="Text Box 181"/>
              <p:cNvSpPr txBox="1">
                <a:spLocks noChangeArrowheads="1"/>
              </p:cNvSpPr>
              <p:nvPr/>
            </p:nvSpPr>
            <p:spPr bwMode="auto">
              <a:xfrm>
                <a:off x="2437" y="1113"/>
                <a:ext cx="366" cy="181"/>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SD</a:t>
                </a:r>
              </a:p>
            </p:txBody>
          </p:sp>
          <p:sp>
            <p:nvSpPr>
              <p:cNvPr id="168" name="Text Box 182"/>
              <p:cNvSpPr txBox="1">
                <a:spLocks noChangeArrowheads="1"/>
              </p:cNvSpPr>
              <p:nvPr/>
            </p:nvSpPr>
            <p:spPr bwMode="auto">
              <a:xfrm>
                <a:off x="3120" y="2594"/>
                <a:ext cx="288" cy="18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ea typeface="+mn-ea"/>
                  <a:cs typeface="Arial" pitchFamily="34" charset="0"/>
                </a:endParaRPr>
              </a:p>
            </p:txBody>
          </p:sp>
          <p:sp>
            <p:nvSpPr>
              <p:cNvPr id="169" name="Text Box 183"/>
              <p:cNvSpPr txBox="1">
                <a:spLocks noChangeArrowheads="1"/>
              </p:cNvSpPr>
              <p:nvPr/>
            </p:nvSpPr>
            <p:spPr bwMode="auto">
              <a:xfrm>
                <a:off x="3098" y="2170"/>
                <a:ext cx="386" cy="18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AR</a:t>
                </a:r>
                <a:endParaRPr kumimoji="0" lang="en-US" sz="1600" b="0" i="0" u="none" strike="noStrike" kern="0" cap="none" spc="0" normalizeH="0" baseline="0" noProof="0" dirty="0">
                  <a:ln>
                    <a:noFill/>
                  </a:ln>
                  <a:solidFill>
                    <a:prstClr val="black"/>
                  </a:solidFill>
                  <a:effectLst/>
                  <a:uLnTx/>
                  <a:uFillTx/>
                  <a:ea typeface="+mn-ea"/>
                  <a:cs typeface="Arial" pitchFamily="34" charset="0"/>
                </a:endParaRPr>
              </a:p>
            </p:txBody>
          </p:sp>
          <p:sp>
            <p:nvSpPr>
              <p:cNvPr id="170" name="Text Box 184"/>
              <p:cNvSpPr txBox="1">
                <a:spLocks noChangeArrowheads="1"/>
              </p:cNvSpPr>
              <p:nvPr/>
            </p:nvSpPr>
            <p:spPr bwMode="auto">
              <a:xfrm>
                <a:off x="3637" y="1564"/>
                <a:ext cx="280" cy="181"/>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IN</a:t>
                </a:r>
                <a:endParaRPr kumimoji="0" lang="en-US" sz="1600" b="0" i="0" u="none" strike="noStrike" kern="0" cap="none" spc="0" normalizeH="0" baseline="0" noProof="0" dirty="0">
                  <a:ln>
                    <a:noFill/>
                  </a:ln>
                  <a:solidFill>
                    <a:prstClr val="black"/>
                  </a:solidFill>
                  <a:effectLst/>
                  <a:uLnTx/>
                  <a:uFillTx/>
                  <a:ea typeface="+mn-ea"/>
                  <a:cs typeface="Arial" pitchFamily="34" charset="0"/>
                </a:endParaRPr>
              </a:p>
            </p:txBody>
          </p:sp>
          <p:sp>
            <p:nvSpPr>
              <p:cNvPr id="171" name="Text Box 185"/>
              <p:cNvSpPr txBox="1">
                <a:spLocks noChangeArrowheads="1"/>
              </p:cNvSpPr>
              <p:nvPr/>
            </p:nvSpPr>
            <p:spPr bwMode="auto">
              <a:xfrm>
                <a:off x="5278" y="904"/>
                <a:ext cx="375" cy="147"/>
              </a:xfrm>
              <a:prstGeom prst="rect">
                <a:avLst/>
              </a:prstGeom>
              <a:solidFill>
                <a:schemeClr val="bg1">
                  <a:lumMod val="85000"/>
                </a:schemeClr>
              </a:solidFill>
              <a:ln w="9525">
                <a:solidFill>
                  <a:schemeClr val="tx1"/>
                </a:solidFill>
                <a:miter lim="800000"/>
                <a:headEnd/>
                <a:tailEnd/>
              </a:ln>
            </p:spPr>
            <p:txBody>
              <a:bodyPr wrap="square" t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NH</a:t>
                </a:r>
                <a:endParaRPr kumimoji="0" lang="en-US" sz="1600" b="0" i="0" u="none" strike="noStrike" kern="0" cap="none" spc="0" normalizeH="0" baseline="0" noProof="0" dirty="0">
                  <a:ln>
                    <a:noFill/>
                  </a:ln>
                  <a:solidFill>
                    <a:prstClr val="black"/>
                  </a:solidFill>
                  <a:effectLst/>
                  <a:uLnTx/>
                  <a:uFillTx/>
                  <a:ea typeface="+mn-ea"/>
                  <a:cs typeface="Arial" pitchFamily="34" charset="0"/>
                </a:endParaRPr>
              </a:p>
            </p:txBody>
          </p:sp>
          <p:sp>
            <p:nvSpPr>
              <p:cNvPr id="172" name="Line 186"/>
              <p:cNvSpPr>
                <a:spLocks noChangeShapeType="1"/>
              </p:cNvSpPr>
              <p:nvPr/>
            </p:nvSpPr>
            <p:spPr bwMode="auto">
              <a:xfrm flipV="1">
                <a:off x="4966" y="975"/>
                <a:ext cx="300" cy="44"/>
              </a:xfrm>
              <a:prstGeom prst="line">
                <a:avLst/>
              </a:prstGeom>
              <a:no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grpSp>
        <p:sp>
          <p:nvSpPr>
            <p:cNvPr id="154" name="Text Box 207"/>
            <p:cNvSpPr txBox="1">
              <a:spLocks noChangeArrowheads="1"/>
            </p:cNvSpPr>
            <p:nvPr/>
          </p:nvSpPr>
          <p:spPr bwMode="auto">
            <a:xfrm>
              <a:off x="1924" y="915"/>
              <a:ext cx="361" cy="17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Arial" pitchFamily="34" charset="0"/>
                </a:rPr>
                <a:t>MT</a:t>
              </a:r>
              <a:endParaRPr kumimoji="0" lang="en-US" sz="16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55" name="Text Box 208"/>
            <p:cNvSpPr txBox="1">
              <a:spLocks noChangeArrowheads="1"/>
            </p:cNvSpPr>
            <p:nvPr/>
          </p:nvSpPr>
          <p:spPr bwMode="auto">
            <a:xfrm>
              <a:off x="1542" y="1198"/>
              <a:ext cx="271" cy="17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ea typeface="+mn-ea"/>
                  <a:cs typeface="Arial" pitchFamily="34" charset="0"/>
                </a:rPr>
                <a:t>ID</a:t>
              </a:r>
              <a:endParaRPr kumimoji="0" lang="en-US" sz="1600" b="0" i="0" u="none" strike="noStrike" kern="0" cap="none" spc="0" normalizeH="0" baseline="0" noProof="0" dirty="0">
                <a:ln>
                  <a:noFill/>
                </a:ln>
                <a:solidFill>
                  <a:prstClr val="white"/>
                </a:solidFill>
                <a:effectLst/>
                <a:uLnTx/>
                <a:uFillTx/>
                <a:ea typeface="+mn-ea"/>
                <a:cs typeface="Arial" pitchFamily="34" charset="0"/>
              </a:endParaRPr>
            </a:p>
          </p:txBody>
        </p:sp>
        <p:sp>
          <p:nvSpPr>
            <p:cNvPr id="156" name="Text Box 209"/>
            <p:cNvSpPr txBox="1">
              <a:spLocks noChangeArrowheads="1"/>
            </p:cNvSpPr>
            <p:nvPr/>
          </p:nvSpPr>
          <p:spPr bwMode="auto">
            <a:xfrm>
              <a:off x="2059" y="1387"/>
              <a:ext cx="364" cy="17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WY</a:t>
              </a:r>
              <a:endParaRPr kumimoji="0" lang="en-US" sz="1600" b="0" i="0" u="none" strike="noStrike" kern="0" cap="none" spc="0" normalizeH="0" baseline="0" noProof="0" dirty="0">
                <a:ln>
                  <a:noFill/>
                </a:ln>
                <a:solidFill>
                  <a:prstClr val="black"/>
                </a:solidFill>
                <a:effectLst/>
                <a:uLnTx/>
                <a:uFillTx/>
                <a:ea typeface="+mn-ea"/>
                <a:cs typeface="Arial" pitchFamily="34" charset="0"/>
              </a:endParaRPr>
            </a:p>
          </p:txBody>
        </p:sp>
        <p:sp>
          <p:nvSpPr>
            <p:cNvPr id="157" name="Text Box 210"/>
            <p:cNvSpPr txBox="1">
              <a:spLocks noChangeArrowheads="1"/>
            </p:cNvSpPr>
            <p:nvPr/>
          </p:nvSpPr>
          <p:spPr bwMode="auto">
            <a:xfrm>
              <a:off x="2685" y="939"/>
              <a:ext cx="309" cy="17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Arial" pitchFamily="34" charset="0"/>
                </a:rPr>
                <a:t>ND</a:t>
              </a:r>
            </a:p>
          </p:txBody>
        </p:sp>
        <p:sp>
          <p:nvSpPr>
            <p:cNvPr id="158" name="Text Box 211"/>
            <p:cNvSpPr txBox="1">
              <a:spLocks noChangeArrowheads="1"/>
            </p:cNvSpPr>
            <p:nvPr/>
          </p:nvSpPr>
          <p:spPr bwMode="auto">
            <a:xfrm>
              <a:off x="2059" y="2426"/>
              <a:ext cx="364" cy="17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NM</a:t>
              </a:r>
              <a:endParaRPr kumimoji="0" lang="en-US" sz="1600" b="0" i="0" u="none" strike="noStrike" kern="0" cap="none" spc="0" normalizeH="0" baseline="0" noProof="0" dirty="0">
                <a:ln>
                  <a:noFill/>
                </a:ln>
                <a:solidFill>
                  <a:prstClr val="black"/>
                </a:solidFill>
                <a:effectLst/>
                <a:uLnTx/>
                <a:uFillTx/>
                <a:ea typeface="+mn-ea"/>
                <a:cs typeface="Arial" pitchFamily="34" charset="0"/>
              </a:endParaRPr>
            </a:p>
          </p:txBody>
        </p:sp>
        <p:sp>
          <p:nvSpPr>
            <p:cNvPr id="159" name="Text Box 212"/>
            <p:cNvSpPr txBox="1">
              <a:spLocks noChangeArrowheads="1"/>
            </p:cNvSpPr>
            <p:nvPr/>
          </p:nvSpPr>
          <p:spPr bwMode="auto">
            <a:xfrm>
              <a:off x="2846" y="2291"/>
              <a:ext cx="362" cy="17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Arial" pitchFamily="34" charset="0"/>
                </a:rPr>
                <a:t>OK</a:t>
              </a:r>
              <a:endParaRPr kumimoji="0" lang="en-US" sz="1600" b="0" i="0" u="none" strike="noStrike" kern="0" cap="none" spc="0" normalizeH="0" baseline="0" noProof="0" dirty="0">
                <a:ln>
                  <a:noFill/>
                </a:ln>
                <a:solidFill>
                  <a:prstClr val="black"/>
                </a:solidFill>
                <a:effectLst/>
                <a:uLnTx/>
                <a:uFillTx/>
                <a:ea typeface="+mn-ea"/>
                <a:cs typeface="Arial" pitchFamily="34" charset="0"/>
              </a:endParaRPr>
            </a:p>
          </p:txBody>
        </p:sp>
        <p:sp>
          <p:nvSpPr>
            <p:cNvPr id="160" name="Text Box 213"/>
            <p:cNvSpPr txBox="1">
              <a:spLocks noChangeArrowheads="1"/>
            </p:cNvSpPr>
            <p:nvPr/>
          </p:nvSpPr>
          <p:spPr bwMode="auto">
            <a:xfrm>
              <a:off x="3299" y="2808"/>
              <a:ext cx="309" cy="17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ea typeface="+mn-ea"/>
                  <a:cs typeface="Arial" pitchFamily="34" charset="0"/>
                </a:rPr>
                <a:t>LA</a:t>
              </a:r>
            </a:p>
          </p:txBody>
        </p:sp>
        <p:sp>
          <p:nvSpPr>
            <p:cNvPr id="161" name="Text Box 214"/>
            <p:cNvSpPr txBox="1">
              <a:spLocks noChangeArrowheads="1"/>
            </p:cNvSpPr>
            <p:nvPr/>
          </p:nvSpPr>
          <p:spPr bwMode="auto">
            <a:xfrm>
              <a:off x="3512" y="2616"/>
              <a:ext cx="363" cy="17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ea typeface="+mn-ea"/>
                  <a:cs typeface="Arial" pitchFamily="34" charset="0"/>
                </a:rPr>
                <a:t>MS</a:t>
              </a:r>
            </a:p>
          </p:txBody>
        </p:sp>
        <p:sp>
          <p:nvSpPr>
            <p:cNvPr id="162" name="Text Box 215"/>
            <p:cNvSpPr txBox="1">
              <a:spLocks noChangeArrowheads="1"/>
            </p:cNvSpPr>
            <p:nvPr/>
          </p:nvSpPr>
          <p:spPr bwMode="auto">
            <a:xfrm>
              <a:off x="3871" y="2529"/>
              <a:ext cx="246" cy="17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ea typeface="+mn-ea"/>
                  <a:cs typeface="Arial" pitchFamily="34" charset="0"/>
                </a:rPr>
                <a:t>AL</a:t>
              </a:r>
              <a:endParaRPr kumimoji="0" lang="en-US" sz="1600" b="0" i="0" u="none" strike="noStrike" kern="0" cap="none" spc="0" normalizeH="0" baseline="0" noProof="0" dirty="0">
                <a:ln>
                  <a:noFill/>
                </a:ln>
                <a:solidFill>
                  <a:prstClr val="white"/>
                </a:solidFill>
                <a:effectLst/>
                <a:uLnTx/>
                <a:uFillTx/>
                <a:ea typeface="+mn-ea"/>
                <a:cs typeface="Arial" pitchFamily="34" charset="0"/>
              </a:endParaRPr>
            </a:p>
          </p:txBody>
        </p:sp>
        <p:sp>
          <p:nvSpPr>
            <p:cNvPr id="163" name="Line 216"/>
            <p:cNvSpPr>
              <a:spLocks noChangeShapeType="1"/>
            </p:cNvSpPr>
            <p:nvPr/>
          </p:nvSpPr>
          <p:spPr bwMode="auto">
            <a:xfrm>
              <a:off x="4903" y="1860"/>
              <a:ext cx="278" cy="79"/>
            </a:xfrm>
            <a:prstGeom prst="line">
              <a:avLst/>
            </a:prstGeom>
            <a:no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Arial" pitchFamily="34" charset="0"/>
              </a:endParaRPr>
            </a:p>
          </p:txBody>
        </p:sp>
        <p:sp>
          <p:nvSpPr>
            <p:cNvPr id="164" name="Text Box 217"/>
            <p:cNvSpPr txBox="1">
              <a:spLocks noChangeArrowheads="1"/>
            </p:cNvSpPr>
            <p:nvPr/>
          </p:nvSpPr>
          <p:spPr bwMode="auto">
            <a:xfrm>
              <a:off x="5181" y="1903"/>
              <a:ext cx="282" cy="132"/>
            </a:xfrm>
            <a:prstGeom prst="rect">
              <a:avLst/>
            </a:prstGeom>
            <a:solidFill>
              <a:srgbClr val="0072C6"/>
            </a:solidFill>
            <a:ln w="9525">
              <a:solidFill>
                <a:schemeClr val="tx1"/>
              </a:solidFill>
              <a:miter lim="800000"/>
              <a:headEnd/>
              <a:tailEnd/>
            </a:ln>
          </p:spPr>
          <p:txBody>
            <a:bodyPr wrap="square" t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ea typeface="+mn-ea"/>
                  <a:cs typeface="Arial" pitchFamily="34" charset="0"/>
                </a:rPr>
                <a:t>DE</a:t>
              </a:r>
              <a:endParaRPr kumimoji="0" lang="en-US" sz="1600" b="0" i="0" u="none" strike="noStrike" kern="0" cap="none" spc="0" normalizeH="0" baseline="0" noProof="0" dirty="0">
                <a:ln>
                  <a:noFill/>
                </a:ln>
                <a:solidFill>
                  <a:prstClr val="white"/>
                </a:solidFill>
                <a:effectLst/>
                <a:uLnTx/>
                <a:uFillTx/>
                <a:ea typeface="+mn-ea"/>
                <a:cs typeface="Arial" pitchFamily="34" charset="0"/>
              </a:endParaRPr>
            </a:p>
          </p:txBody>
        </p:sp>
      </p:grpSp>
      <p:grpSp>
        <p:nvGrpSpPr>
          <p:cNvPr id="173" name="Group 188"/>
          <p:cNvGrpSpPr>
            <a:grpSpLocks/>
          </p:cNvGrpSpPr>
          <p:nvPr/>
        </p:nvGrpSpPr>
        <p:grpSpPr bwMode="auto">
          <a:xfrm>
            <a:off x="457200" y="4480560"/>
            <a:ext cx="1139825" cy="1150938"/>
            <a:chOff x="4" y="3976"/>
            <a:chExt cx="1253" cy="975"/>
          </a:xfrm>
        </p:grpSpPr>
        <p:grpSp>
          <p:nvGrpSpPr>
            <p:cNvPr id="174" name="Group 191"/>
            <p:cNvGrpSpPr>
              <a:grpSpLocks/>
            </p:cNvGrpSpPr>
            <p:nvPr/>
          </p:nvGrpSpPr>
          <p:grpSpPr bwMode="auto">
            <a:xfrm>
              <a:off x="77" y="4073"/>
              <a:ext cx="1087" cy="711"/>
              <a:chOff x="77" y="4073"/>
              <a:chExt cx="1087" cy="711"/>
            </a:xfrm>
          </p:grpSpPr>
          <p:sp>
            <p:nvSpPr>
              <p:cNvPr id="186"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187"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grpSp>
        <p:sp>
          <p:nvSpPr>
            <p:cNvPr id="175"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itchFamily="34" charset="0"/>
                  <a:ea typeface="Times New Roman" pitchFamily="18" charset="0"/>
                  <a:cs typeface="Arial" pitchFamily="34" charset="0"/>
                </a:rPr>
                <a:t>AK</a:t>
              </a:r>
              <a:endParaRPr kumimoji="0" lang="en-US" sz="1000" b="0" i="0" u="none" strike="noStrike" kern="0" cap="none" spc="0" normalizeH="0" baseline="0" noProof="0" dirty="0">
                <a:ln>
                  <a:noFill/>
                </a:ln>
                <a:solidFill>
                  <a:sysClr val="windowText" lastClr="000000"/>
                </a:solidFill>
                <a:effectLst/>
                <a:uLnTx/>
                <a:uFillTx/>
                <a:latin typeface="Arial" pitchFamily="34" charset="0"/>
                <a:ea typeface="Times New Roman" pitchFamily="18" charset="0"/>
                <a:cs typeface="Arial" pitchFamily="34" charset="0"/>
              </a:endParaRPr>
            </a:p>
          </p:txBody>
        </p:sp>
        <p:sp>
          <p:nvSpPr>
            <p:cNvPr id="176"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grpSp>
          <p:nvGrpSpPr>
            <p:cNvPr id="177" name="Group 196"/>
            <p:cNvGrpSpPr>
              <a:grpSpLocks/>
            </p:cNvGrpSpPr>
            <p:nvPr/>
          </p:nvGrpSpPr>
          <p:grpSpPr bwMode="auto">
            <a:xfrm>
              <a:off x="4" y="3976"/>
              <a:ext cx="1253" cy="975"/>
              <a:chOff x="4" y="3976"/>
              <a:chExt cx="1253" cy="975"/>
            </a:xfrm>
          </p:grpSpPr>
          <p:grpSp>
            <p:nvGrpSpPr>
              <p:cNvPr id="178" name="Group 198"/>
              <p:cNvGrpSpPr>
                <a:grpSpLocks/>
              </p:cNvGrpSpPr>
              <p:nvPr/>
            </p:nvGrpSpPr>
            <p:grpSpPr bwMode="auto">
              <a:xfrm>
                <a:off x="77" y="4073"/>
                <a:ext cx="1087" cy="711"/>
                <a:chOff x="77" y="4073"/>
                <a:chExt cx="1087" cy="711"/>
              </a:xfrm>
            </p:grpSpPr>
            <p:sp>
              <p:nvSpPr>
                <p:cNvPr id="184"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185"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grpSp>
          <p:grpSp>
            <p:nvGrpSpPr>
              <p:cNvPr id="179" name="Group 202"/>
              <p:cNvGrpSpPr>
                <a:grpSpLocks/>
              </p:cNvGrpSpPr>
              <p:nvPr/>
            </p:nvGrpSpPr>
            <p:grpSpPr bwMode="auto">
              <a:xfrm>
                <a:off x="77" y="4073"/>
                <a:ext cx="1087" cy="711"/>
                <a:chOff x="77" y="4073"/>
                <a:chExt cx="1087" cy="711"/>
              </a:xfrm>
            </p:grpSpPr>
            <p:sp>
              <p:nvSpPr>
                <p:cNvPr id="182"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183"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pattFill prst="pct5">
                  <a:fgClr>
                    <a:schemeClr val="tx1"/>
                  </a:fgClr>
                  <a:bgClr>
                    <a:schemeClr val="bg1"/>
                  </a:bgClr>
                </a:pattFill>
                <a:ln w="5715" cap="rnd">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grpSp>
          <p:sp>
            <p:nvSpPr>
              <p:cNvPr id="180" name="Rectangle 205"/>
              <p:cNvSpPr>
                <a:spLocks noChangeArrowheads="1"/>
              </p:cNvSpPr>
              <p:nvPr/>
            </p:nvSpPr>
            <p:spPr bwMode="auto">
              <a:xfrm>
                <a:off x="487" y="4234"/>
                <a:ext cx="187" cy="130"/>
              </a:xfrm>
              <a:prstGeom prst="rect">
                <a:avLst/>
              </a:prstGeom>
              <a:noFill/>
              <a:ln w="9525">
                <a:noFill/>
                <a:miter lim="800000"/>
                <a:headEnd/>
                <a:tailEnd/>
              </a:ln>
            </p:spPr>
            <p:txBody>
              <a:bodyPr wrap="none" lIns="0" tIns="0" rIns="0" bIns="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ea typeface="Times New Roman" pitchFamily="18" charset="0"/>
                    <a:cs typeface="Arial" pitchFamily="34" charset="0"/>
                  </a:rPr>
                  <a:t>AK</a:t>
                </a:r>
              </a:p>
            </p:txBody>
          </p:sp>
          <p:sp>
            <p:nvSpPr>
              <p:cNvPr id="181"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grpSp>
      </p:grpSp>
      <p:grpSp>
        <p:nvGrpSpPr>
          <p:cNvPr id="188" name="Group 11"/>
          <p:cNvGrpSpPr>
            <a:grpSpLocks/>
          </p:cNvGrpSpPr>
          <p:nvPr/>
        </p:nvGrpSpPr>
        <p:grpSpPr bwMode="auto">
          <a:xfrm>
            <a:off x="1737360" y="4892040"/>
            <a:ext cx="949325" cy="941388"/>
            <a:chOff x="144" y="2832"/>
            <a:chExt cx="912" cy="672"/>
          </a:xfrm>
          <a:solidFill>
            <a:schemeClr val="bg1"/>
          </a:solidFill>
        </p:grpSpPr>
        <p:sp>
          <p:nvSpPr>
            <p:cNvPr id="189" name="Rectangle 12"/>
            <p:cNvSpPr>
              <a:spLocks noChangeArrowheads="1"/>
            </p:cNvSpPr>
            <p:nvPr/>
          </p:nvSpPr>
          <p:spPr bwMode="auto">
            <a:xfrm>
              <a:off x="144" y="2832"/>
              <a:ext cx="912" cy="672"/>
            </a:xfrm>
            <a:prstGeom prst="rect">
              <a:avLst/>
            </a:prstGeom>
            <a:grp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grpSp>
          <p:nvGrpSpPr>
            <p:cNvPr id="190" name="Group 13"/>
            <p:cNvGrpSpPr>
              <a:grpSpLocks noChangeAspect="1"/>
            </p:cNvGrpSpPr>
            <p:nvPr/>
          </p:nvGrpSpPr>
          <p:grpSpPr bwMode="auto">
            <a:xfrm>
              <a:off x="190" y="2937"/>
              <a:ext cx="695" cy="479"/>
              <a:chOff x="239" y="3311"/>
              <a:chExt cx="869" cy="595"/>
            </a:xfrm>
            <a:grpFill/>
          </p:grpSpPr>
          <p:sp>
            <p:nvSpPr>
              <p:cNvPr id="192" name="Freeform 14"/>
              <p:cNvSpPr>
                <a:spLocks noChangeAspect="1"/>
              </p:cNvSpPr>
              <p:nvPr/>
            </p:nvSpPr>
            <p:spPr bwMode="auto">
              <a:xfrm>
                <a:off x="893" y="3675"/>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193" name="Freeform 15"/>
              <p:cNvSpPr>
                <a:spLocks noChangeAspect="1"/>
              </p:cNvSpPr>
              <p:nvPr/>
            </p:nvSpPr>
            <p:spPr bwMode="auto">
              <a:xfrm>
                <a:off x="775" y="3525"/>
                <a:ext cx="128" cy="80"/>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194" name="Freeform 16"/>
              <p:cNvSpPr>
                <a:spLocks noChangeAspect="1"/>
              </p:cNvSpPr>
              <p:nvPr/>
            </p:nvSpPr>
            <p:spPr bwMode="auto">
              <a:xfrm>
                <a:off x="780" y="3590"/>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195" name="Freeform 17"/>
              <p:cNvSpPr>
                <a:spLocks noChangeAspect="1"/>
              </p:cNvSpPr>
              <p:nvPr/>
            </p:nvSpPr>
            <p:spPr bwMode="auto">
              <a:xfrm>
                <a:off x="714" y="3538"/>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196" name="Freeform 18"/>
              <p:cNvSpPr>
                <a:spLocks noChangeAspect="1"/>
              </p:cNvSpPr>
              <p:nvPr/>
            </p:nvSpPr>
            <p:spPr bwMode="auto">
              <a:xfrm>
                <a:off x="672" y="3486"/>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197" name="Freeform 19"/>
              <p:cNvSpPr>
                <a:spLocks noChangeAspect="1"/>
              </p:cNvSpPr>
              <p:nvPr/>
            </p:nvSpPr>
            <p:spPr bwMode="auto">
              <a:xfrm>
                <a:off x="502" y="3406"/>
                <a:ext cx="109" cy="83"/>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198" name="Freeform 20"/>
              <p:cNvSpPr>
                <a:spLocks noChangeAspect="1"/>
              </p:cNvSpPr>
              <p:nvPr/>
            </p:nvSpPr>
            <p:spPr bwMode="auto">
              <a:xfrm>
                <a:off x="319" y="3320"/>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199" name="Freeform 21"/>
              <p:cNvSpPr>
                <a:spLocks noChangeAspect="1"/>
              </p:cNvSpPr>
              <p:nvPr/>
            </p:nvSpPr>
            <p:spPr bwMode="auto">
              <a:xfrm>
                <a:off x="243" y="3362"/>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200" name="Freeform 22"/>
              <p:cNvSpPr>
                <a:spLocks noChangeAspect="1"/>
              </p:cNvSpPr>
              <p:nvPr/>
            </p:nvSpPr>
            <p:spPr bwMode="auto">
              <a:xfrm>
                <a:off x="889" y="3665"/>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solidFill>
                <a:srgbClr val="0072C6"/>
              </a:solidFill>
              <a:ln w="9525">
                <a:solidFill>
                  <a:schemeClr val="tx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201" name="Freeform 23"/>
              <p:cNvSpPr>
                <a:spLocks noChangeAspect="1"/>
              </p:cNvSpPr>
              <p:nvPr/>
            </p:nvSpPr>
            <p:spPr bwMode="auto">
              <a:xfrm>
                <a:off x="771" y="3520"/>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solidFill>
                <a:srgbClr val="0072C6"/>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202" name="Freeform 24"/>
              <p:cNvSpPr>
                <a:spLocks noChangeAspect="1"/>
              </p:cNvSpPr>
              <p:nvPr/>
            </p:nvSpPr>
            <p:spPr bwMode="auto">
              <a:xfrm>
                <a:off x="775" y="3583"/>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grp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203" name="Freeform 25"/>
              <p:cNvSpPr>
                <a:spLocks noChangeAspect="1"/>
              </p:cNvSpPr>
              <p:nvPr/>
            </p:nvSpPr>
            <p:spPr bwMode="auto">
              <a:xfrm>
                <a:off x="710" y="3531"/>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grp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204" name="Freeform 26"/>
              <p:cNvSpPr>
                <a:spLocks noChangeAspect="1"/>
              </p:cNvSpPr>
              <p:nvPr/>
            </p:nvSpPr>
            <p:spPr bwMode="auto">
              <a:xfrm>
                <a:off x="668" y="3479"/>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solidFill>
                <a:srgbClr val="0072C6"/>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205" name="Freeform 27"/>
              <p:cNvSpPr>
                <a:spLocks noChangeAspect="1"/>
              </p:cNvSpPr>
              <p:nvPr/>
            </p:nvSpPr>
            <p:spPr bwMode="auto">
              <a:xfrm>
                <a:off x="498" y="3396"/>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solidFill>
                <a:srgbClr val="0072C6"/>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206" name="Freeform 28"/>
              <p:cNvSpPr>
                <a:spLocks noChangeAspect="1"/>
              </p:cNvSpPr>
              <p:nvPr/>
            </p:nvSpPr>
            <p:spPr bwMode="auto">
              <a:xfrm>
                <a:off x="315" y="3311"/>
                <a:ext cx="88" cy="72"/>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solidFill>
                <a:srgbClr val="0072C6"/>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207" name="Freeform 29"/>
              <p:cNvSpPr>
                <a:spLocks noChangeAspect="1"/>
              </p:cNvSpPr>
              <p:nvPr/>
            </p:nvSpPr>
            <p:spPr bwMode="auto">
              <a:xfrm>
                <a:off x="239" y="3354"/>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grpFill/>
              <a:ln w="19050">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grpSp>
        <p:sp>
          <p:nvSpPr>
            <p:cNvPr id="191" name="Text Box 30"/>
            <p:cNvSpPr txBox="1">
              <a:spLocks noChangeArrowheads="1"/>
            </p:cNvSpPr>
            <p:nvPr/>
          </p:nvSpPr>
          <p:spPr bwMode="auto">
            <a:xfrm>
              <a:off x="191" y="3261"/>
              <a:ext cx="392" cy="169"/>
            </a:xfrm>
            <a:prstGeom prst="rect">
              <a:avLst/>
            </a:prstGeom>
            <a:grpFill/>
            <a:ln w="19050">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Arial" pitchFamily="34" charset="0"/>
                </a:rPr>
                <a:t>HI</a:t>
              </a: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grpSp>
      <p:grpSp>
        <p:nvGrpSpPr>
          <p:cNvPr id="209" name="Group 208"/>
          <p:cNvGrpSpPr/>
          <p:nvPr/>
        </p:nvGrpSpPr>
        <p:grpSpPr>
          <a:xfrm>
            <a:off x="6283118" y="5329466"/>
            <a:ext cx="838200" cy="533400"/>
            <a:chOff x="4476860" y="5338373"/>
            <a:chExt cx="838200" cy="533400"/>
          </a:xfrm>
        </p:grpSpPr>
        <p:sp>
          <p:nvSpPr>
            <p:cNvPr id="210" name="Rectangle 12"/>
            <p:cNvSpPr>
              <a:spLocks noChangeArrowheads="1"/>
            </p:cNvSpPr>
            <p:nvPr/>
          </p:nvSpPr>
          <p:spPr bwMode="auto">
            <a:xfrm>
              <a:off x="4476860" y="5338373"/>
              <a:ext cx="838200" cy="533400"/>
            </a:xfrm>
            <a:prstGeom prst="rect">
              <a:avLst/>
            </a:prstGeom>
            <a:solidFill>
              <a:schemeClr val="bg1"/>
            </a:solidFill>
            <a:ln w="9525">
              <a:solidFill>
                <a:srgbClr val="0000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211" name="Freeform 210"/>
            <p:cNvSpPr/>
            <p:nvPr/>
          </p:nvSpPr>
          <p:spPr>
            <a:xfrm>
              <a:off x="4632795" y="5469189"/>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Arial" pitchFamily="34" charset="0"/>
                </a:rPr>
                <a:t>PR</a:t>
              </a:r>
            </a:p>
          </p:txBody>
        </p:sp>
        <p:cxnSp>
          <p:nvCxnSpPr>
            <p:cNvPr id="212" name="Straight Connector 211"/>
            <p:cNvCxnSpPr/>
            <p:nvPr/>
          </p:nvCxnSpPr>
          <p:spPr>
            <a:xfrm>
              <a:off x="4791190" y="5472388"/>
              <a:ext cx="194210" cy="5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3" name="Text Box 185"/>
          <p:cNvSpPr txBox="1">
            <a:spLocks noChangeArrowheads="1"/>
          </p:cNvSpPr>
          <p:nvPr/>
        </p:nvSpPr>
        <p:spPr bwMode="auto">
          <a:xfrm>
            <a:off x="6614403" y="3561081"/>
            <a:ext cx="371759" cy="182880"/>
          </a:xfrm>
          <a:prstGeom prst="rect">
            <a:avLst/>
          </a:prstGeom>
          <a:solidFill>
            <a:srgbClr val="0072C6"/>
          </a:solidFill>
          <a:ln w="9525">
            <a:solidFill>
              <a:schemeClr val="tx1"/>
            </a:solidFill>
            <a:miter lim="800000"/>
            <a:headEnd/>
            <a:tailEnd/>
          </a:ln>
        </p:spPr>
        <p:txBody>
          <a:bodyPr wrap="square" t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DC</a:t>
            </a:r>
            <a:endParaRPr kumimoji="0" lang="en-US" sz="16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14" name="Line 153"/>
          <p:cNvSpPr>
            <a:spLocks noChangeShapeType="1"/>
          </p:cNvSpPr>
          <p:nvPr/>
        </p:nvSpPr>
        <p:spPr bwMode="auto">
          <a:xfrm>
            <a:off x="6168423" y="3055810"/>
            <a:ext cx="556612" cy="502964"/>
          </a:xfrm>
          <a:prstGeom prst="line">
            <a:avLst/>
          </a:prstGeom>
          <a:noFill/>
          <a:ln w="19050">
            <a:solidFill>
              <a:srgbClr val="000000"/>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grpSp>
        <p:nvGrpSpPr>
          <p:cNvPr id="215" name="Group 214"/>
          <p:cNvGrpSpPr/>
          <p:nvPr/>
        </p:nvGrpSpPr>
        <p:grpSpPr>
          <a:xfrm>
            <a:off x="6400800" y="4023360"/>
            <a:ext cx="2103120" cy="1207795"/>
            <a:chOff x="6675120" y="4180375"/>
            <a:chExt cx="2346960" cy="1207795"/>
          </a:xfrm>
        </p:grpSpPr>
        <p:sp>
          <p:nvSpPr>
            <p:cNvPr id="216" name="Rectangle 222"/>
            <p:cNvSpPr>
              <a:spLocks noChangeArrowheads="1"/>
            </p:cNvSpPr>
            <p:nvPr/>
          </p:nvSpPr>
          <p:spPr bwMode="auto">
            <a:xfrm>
              <a:off x="6675121" y="4802954"/>
              <a:ext cx="274320" cy="274320"/>
            </a:xfrm>
            <a:prstGeom prst="rect">
              <a:avLst/>
            </a:prstGeom>
            <a:solidFill>
              <a:srgbClr val="AABA0A"/>
            </a:solidFill>
            <a:ln w="9525">
              <a:solidFill>
                <a:srgbClr val="000000"/>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217" name="Rectangle 222"/>
            <p:cNvSpPr>
              <a:spLocks noChangeArrowheads="1"/>
            </p:cNvSpPr>
            <p:nvPr/>
          </p:nvSpPr>
          <p:spPr bwMode="auto">
            <a:xfrm>
              <a:off x="6675121" y="4492058"/>
              <a:ext cx="274320" cy="274320"/>
            </a:xfrm>
            <a:prstGeom prst="rect">
              <a:avLst/>
            </a:prstGeom>
            <a:pattFill prst="pct5">
              <a:fgClr>
                <a:schemeClr val="tx1"/>
              </a:fgClr>
              <a:bgClr>
                <a:schemeClr val="bg1"/>
              </a:bgClr>
            </a:pattFill>
            <a:ln w="9525">
              <a:solidFill>
                <a:srgbClr val="000000"/>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218" name="Text Box 220"/>
            <p:cNvSpPr txBox="1">
              <a:spLocks noChangeArrowheads="1"/>
            </p:cNvSpPr>
            <p:nvPr/>
          </p:nvSpPr>
          <p:spPr bwMode="auto">
            <a:xfrm>
              <a:off x="7049549" y="4213085"/>
              <a:ext cx="1915160" cy="153888"/>
            </a:xfrm>
            <a:prstGeom prst="rect">
              <a:avLst/>
            </a:prstGeom>
            <a:noFill/>
            <a:ln w="9525">
              <a:noFill/>
              <a:miter lim="800000"/>
              <a:headEnd/>
              <a:tailEnd/>
            </a:ln>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Arial" pitchFamily="34" charset="0"/>
                </a:rPr>
                <a:t>8%-11% (1</a:t>
              </a:r>
              <a:r>
                <a:rPr kumimoji="0" lang="en-US" sz="1000" b="0" i="0" u="none" strike="noStrike" kern="0" cap="none" spc="0" normalizeH="0" baseline="30000" noProof="0" dirty="0">
                  <a:ln>
                    <a:noFill/>
                  </a:ln>
                  <a:solidFill>
                    <a:sysClr val="windowText" lastClr="000000"/>
                  </a:solidFill>
                  <a:effectLst/>
                  <a:uLnTx/>
                  <a:uFillTx/>
                  <a:ea typeface="+mn-ea"/>
                  <a:cs typeface="Arial" pitchFamily="34" charset="0"/>
                </a:rPr>
                <a:t>st</a:t>
              </a:r>
              <a:r>
                <a:rPr kumimoji="0" lang="en-US" sz="1000" b="0" i="0" u="none" strike="noStrike" kern="0" cap="none" spc="0" normalizeH="0" baseline="0" noProof="0" dirty="0">
                  <a:ln>
                    <a:noFill/>
                  </a:ln>
                  <a:solidFill>
                    <a:sysClr val="windowText" lastClr="000000"/>
                  </a:solidFill>
                  <a:effectLst/>
                  <a:uLnTx/>
                  <a:uFillTx/>
                  <a:ea typeface="+mn-ea"/>
                  <a:cs typeface="Arial" pitchFamily="34" charset="0"/>
                </a:rPr>
                <a:t> Quartile-Best)</a:t>
              </a:r>
            </a:p>
          </p:txBody>
        </p:sp>
        <p:sp>
          <p:nvSpPr>
            <p:cNvPr id="219" name="Text Box 220"/>
            <p:cNvSpPr txBox="1">
              <a:spLocks noChangeArrowheads="1"/>
            </p:cNvSpPr>
            <p:nvPr/>
          </p:nvSpPr>
          <p:spPr bwMode="auto">
            <a:xfrm>
              <a:off x="7040880" y="4556066"/>
              <a:ext cx="1915160" cy="153887"/>
            </a:xfrm>
            <a:prstGeom prst="rect">
              <a:avLst/>
            </a:prstGeom>
            <a:noFill/>
            <a:ln w="9525">
              <a:noFill/>
              <a:miter lim="800000"/>
              <a:headEnd/>
              <a:tailEnd/>
            </a:ln>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Arial" pitchFamily="34" charset="0"/>
                </a:rPr>
                <a:t>12% (2</a:t>
              </a:r>
              <a:r>
                <a:rPr kumimoji="0" lang="en-US" sz="1000" b="0" i="0" u="none" strike="noStrike" kern="0" cap="none" spc="0" normalizeH="0" baseline="30000" noProof="0" dirty="0">
                  <a:ln>
                    <a:noFill/>
                  </a:ln>
                  <a:solidFill>
                    <a:sysClr val="windowText" lastClr="000000"/>
                  </a:solidFill>
                  <a:effectLst/>
                  <a:uLnTx/>
                  <a:uFillTx/>
                  <a:ea typeface="+mn-ea"/>
                  <a:cs typeface="Arial" pitchFamily="34" charset="0"/>
                </a:rPr>
                <a:t>nd</a:t>
              </a:r>
              <a:r>
                <a:rPr kumimoji="0" lang="en-US" sz="1000" b="0" i="0" u="none" strike="noStrike" kern="0" cap="none" spc="0" normalizeH="0" baseline="0" noProof="0" dirty="0">
                  <a:ln>
                    <a:noFill/>
                  </a:ln>
                  <a:solidFill>
                    <a:sysClr val="windowText" lastClr="000000"/>
                  </a:solidFill>
                  <a:effectLst/>
                  <a:uLnTx/>
                  <a:uFillTx/>
                  <a:ea typeface="+mn-ea"/>
                  <a:cs typeface="Arial" pitchFamily="34" charset="0"/>
                </a:rPr>
                <a:t> Quartile)</a:t>
              </a:r>
            </a:p>
          </p:txBody>
        </p:sp>
        <p:sp>
          <p:nvSpPr>
            <p:cNvPr id="221" name="Rectangle 222"/>
            <p:cNvSpPr>
              <a:spLocks noChangeArrowheads="1"/>
            </p:cNvSpPr>
            <p:nvPr/>
          </p:nvSpPr>
          <p:spPr bwMode="auto">
            <a:xfrm>
              <a:off x="6675121" y="4180375"/>
              <a:ext cx="274320" cy="274320"/>
            </a:xfrm>
            <a:prstGeom prst="rect">
              <a:avLst/>
            </a:prstGeom>
            <a:solidFill>
              <a:srgbClr val="0072C6"/>
            </a:solidFill>
            <a:ln w="9525">
              <a:solidFill>
                <a:srgbClr val="000000"/>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222" name="Rectangle 221"/>
            <p:cNvSpPr>
              <a:spLocks noChangeArrowheads="1"/>
            </p:cNvSpPr>
            <p:nvPr/>
          </p:nvSpPr>
          <p:spPr bwMode="auto">
            <a:xfrm>
              <a:off x="6675120" y="5113850"/>
              <a:ext cx="274320" cy="274320"/>
            </a:xfrm>
            <a:prstGeom prst="rect">
              <a:avLst/>
            </a:prstGeom>
            <a:solidFill>
              <a:schemeClr val="bg1">
                <a:lumMod val="85000"/>
              </a:schemeClr>
            </a:solidFill>
            <a:ln w="9525">
              <a:solidFill>
                <a:srgbClr val="000000"/>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223" name="Text Box 220"/>
            <p:cNvSpPr txBox="1">
              <a:spLocks noChangeArrowheads="1"/>
            </p:cNvSpPr>
            <p:nvPr/>
          </p:nvSpPr>
          <p:spPr bwMode="auto">
            <a:xfrm>
              <a:off x="7053001" y="5177191"/>
              <a:ext cx="1915160" cy="153888"/>
            </a:xfrm>
            <a:prstGeom prst="rect">
              <a:avLst/>
            </a:prstGeom>
            <a:noFill/>
            <a:ln w="9525">
              <a:noFill/>
              <a:miter lim="800000"/>
              <a:headEnd/>
              <a:tailEnd/>
            </a:ln>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Arial" pitchFamily="34" charset="0"/>
                </a:rPr>
                <a:t>15%-25% (4</a:t>
              </a:r>
              <a:r>
                <a:rPr kumimoji="0" lang="en-US" sz="1000" b="0" i="0" u="none" strike="noStrike" kern="0" cap="none" spc="0" normalizeH="0" baseline="30000" noProof="0" dirty="0">
                  <a:ln>
                    <a:noFill/>
                  </a:ln>
                  <a:solidFill>
                    <a:sysClr val="windowText" lastClr="000000"/>
                  </a:solidFill>
                  <a:effectLst/>
                  <a:uLnTx/>
                  <a:uFillTx/>
                  <a:ea typeface="+mn-ea"/>
                  <a:cs typeface="Arial" panose="020B0604020202020204" pitchFamily="34" charset="0"/>
                </a:rPr>
                <a:t>th</a:t>
              </a:r>
              <a:r>
                <a:rPr kumimoji="0" lang="en-US" sz="1000" b="0" i="0" u="none" strike="noStrike" kern="0" cap="none" spc="0" normalizeH="0" baseline="0" noProof="0" dirty="0">
                  <a:ln>
                    <a:noFill/>
                  </a:ln>
                  <a:solidFill>
                    <a:sysClr val="windowText" lastClr="000000"/>
                  </a:solidFill>
                  <a:effectLst/>
                  <a:uLnTx/>
                  <a:uFillTx/>
                  <a:ea typeface="+mn-ea"/>
                  <a:cs typeface="Arial" panose="020B0604020202020204" pitchFamily="34" charset="0"/>
                </a:rPr>
                <a:t> Quartile-Worst)</a:t>
              </a:r>
            </a:p>
          </p:txBody>
        </p:sp>
        <p:sp>
          <p:nvSpPr>
            <p:cNvPr id="224" name="Text Box 220"/>
            <p:cNvSpPr txBox="1">
              <a:spLocks noChangeArrowheads="1"/>
            </p:cNvSpPr>
            <p:nvPr/>
          </p:nvSpPr>
          <p:spPr bwMode="auto">
            <a:xfrm>
              <a:off x="7040880" y="4866962"/>
              <a:ext cx="1981200" cy="153888"/>
            </a:xfrm>
            <a:prstGeom prst="rect">
              <a:avLst/>
            </a:prstGeom>
            <a:noFill/>
            <a:ln w="9525">
              <a:noFill/>
              <a:miter lim="800000"/>
              <a:headEnd/>
              <a:tailEnd/>
            </a:ln>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Arial" panose="020B0604020202020204" pitchFamily="34" charset="0"/>
                </a:rPr>
                <a:t>13%-14% (3</a:t>
              </a:r>
              <a:r>
                <a:rPr kumimoji="0" lang="en-US" sz="1000" b="0" i="0" u="none" strike="noStrike" kern="0" cap="none" spc="0" normalizeH="0" baseline="30000" noProof="0" dirty="0">
                  <a:ln>
                    <a:noFill/>
                  </a:ln>
                  <a:solidFill>
                    <a:sysClr val="windowText" lastClr="000000"/>
                  </a:solidFill>
                  <a:effectLst/>
                  <a:uLnTx/>
                  <a:uFillTx/>
                  <a:ea typeface="+mn-ea"/>
                  <a:cs typeface="Arial" panose="020B0604020202020204" pitchFamily="34" charset="0"/>
                </a:rPr>
                <a:t>rd</a:t>
              </a:r>
              <a:r>
                <a:rPr kumimoji="0" lang="en-US" sz="1000" b="0" i="0" u="none" strike="noStrike" kern="0" cap="none" spc="0" normalizeH="0" baseline="0" noProof="0" dirty="0">
                  <a:ln>
                    <a:noFill/>
                  </a:ln>
                  <a:solidFill>
                    <a:sysClr val="windowText" lastClr="000000"/>
                  </a:solidFill>
                  <a:effectLst/>
                  <a:uLnTx/>
                  <a:uFillTx/>
                  <a:ea typeface="+mn-ea"/>
                  <a:cs typeface="Arial" panose="020B0604020202020204" pitchFamily="34" charset="0"/>
                </a:rPr>
                <a:t> Quartile)</a:t>
              </a:r>
            </a:p>
          </p:txBody>
        </p:sp>
      </p:grpSp>
      <p:sp>
        <p:nvSpPr>
          <p:cNvPr id="2" name="Slide Number Placeholder 1">
            <a:extLst>
              <a:ext uri="{FF2B5EF4-FFF2-40B4-BE49-F238E27FC236}">
                <a16:creationId xmlns:a16="http://schemas.microsoft.com/office/drawing/2014/main" id="{1F004E4F-81F9-43A0-84E5-F2B59A314B49}"/>
              </a:ext>
            </a:extLst>
          </p:cNvPr>
          <p:cNvSpPr>
            <a:spLocks noGrp="1"/>
          </p:cNvSpPr>
          <p:nvPr>
            <p:ph type="sldNum" sz="quarter" idx="10"/>
          </p:nvPr>
        </p:nvSpPr>
        <p:spPr/>
        <p:txBody>
          <a:bodyPr/>
          <a:lstStyle/>
          <a:p>
            <a:fld id="{85F5B7A5-34A7-4AB0-A34F-A4DF2002FA98}" type="slidenum">
              <a:rPr lang="en-US" smtClean="0"/>
              <a:t>72</a:t>
            </a:fld>
            <a:endParaRPr lang="en-US" dirty="0"/>
          </a:p>
        </p:txBody>
      </p:sp>
    </p:spTree>
    <p:extLst>
      <p:ext uri="{BB962C8B-B14F-4D97-AF65-F5344CB8AC3E}">
        <p14:creationId xmlns:p14="http://schemas.microsoft.com/office/powerpoint/2010/main" val="13856772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1800" dirty="0"/>
              <a:t>Adults age 65 and over who received in the calendar year at least 1 of 33 potentially inappropriate prescription medications for older adults, by sex, 2002-2017</a:t>
            </a:r>
          </a:p>
        </p:txBody>
      </p:sp>
      <p:graphicFrame>
        <p:nvGraphicFramePr>
          <p:cNvPr id="4" name="Content Placeholder 3" descr="Line graph showing percent. Key findings are in the text.">
            <a:extLst>
              <a:ext uri="{FF2B5EF4-FFF2-40B4-BE49-F238E27FC236}">
                <a16:creationId xmlns:a16="http://schemas.microsoft.com/office/drawing/2014/main" id="{B11E42E6-681A-4F42-9B92-83D5B61D35EF}"/>
              </a:ext>
            </a:extLst>
          </p:cNvPr>
          <p:cNvGraphicFramePr>
            <a:graphicFrameLocks noGrp="1"/>
          </p:cNvGraphicFramePr>
          <p:nvPr>
            <p:ph idx="1"/>
            <p:extLst>
              <p:ext uri="{D42A27DB-BD31-4B8C-83A1-F6EECF244321}">
                <p14:modId xmlns:p14="http://schemas.microsoft.com/office/powerpoint/2010/main" val="2272625753"/>
              </p:ext>
            </p:extLst>
          </p:nvPr>
        </p:nvGraphicFramePr>
        <p:xfrm>
          <a:off x="457200" y="1463675"/>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90E8C6D-AF8E-4A57-B089-F8FD90B6EEF0}"/>
              </a:ext>
            </a:extLst>
          </p:cNvPr>
          <p:cNvSpPr txBox="1"/>
          <p:nvPr/>
        </p:nvSpPr>
        <p:spPr>
          <a:xfrm>
            <a:off x="457200" y="5577840"/>
            <a:ext cx="8229600" cy="861774"/>
          </a:xfrm>
          <a:prstGeom prst="rect">
            <a:avLst/>
          </a:prstGeom>
          <a:noFill/>
        </p:spPr>
        <p:txBody>
          <a:bodyPr wrap="square" rtlCol="0">
            <a:spAutoFit/>
          </a:bodyPr>
          <a:lstStyle/>
          <a:p>
            <a:r>
              <a:rPr lang="en-US" sz="1000" b="1" dirty="0">
                <a:cs typeface="Arial" panose="020B0604020202020204" pitchFamily="34" charset="0"/>
              </a:rPr>
              <a:t>Source: </a:t>
            </a:r>
            <a:r>
              <a:rPr lang="en-US" sz="1000" dirty="0">
                <a:cs typeface="Arial" panose="020B0604020202020204" pitchFamily="34" charset="0"/>
              </a:rPr>
              <a:t>Agency for Healthcare Research and Quality, Medical Expenditure Panel Survey, 2002-2017.</a:t>
            </a:r>
          </a:p>
          <a:p>
            <a:r>
              <a:rPr lang="en-US" sz="1000" b="1" dirty="0">
                <a:cs typeface="Arial" panose="020B0604020202020204" pitchFamily="34" charset="0"/>
              </a:rPr>
              <a:t>Note:</a:t>
            </a:r>
            <a:r>
              <a:rPr lang="en-US" sz="1000" dirty="0">
                <a:cs typeface="Arial" panose="020B0604020202020204" pitchFamily="34" charset="0"/>
              </a:rPr>
              <a:t> For this measure, lower percentages are better. Prescription medications received include all prescribed medications initially purchased or otherwise obtained as well as any refills. For more information on inappropriate medications, refer to the American Geriatrics Society 2012 Beers Criteria Update Expert Panel: American Geriatrics Society updated Beers Criteria for potentially inappropriate medication use in older adults. J Am Geriatr Soc 2012 Apr;60(4):616-31</a:t>
            </a:r>
            <a:r>
              <a:rPr lang="en-US" sz="1000" dirty="0">
                <a:solidFill>
                  <a:prstClr val="black"/>
                </a:solidFill>
                <a:cs typeface="Arial" panose="020B0604020202020204" pitchFamily="34" charset="0"/>
              </a:rPr>
              <a:t>. </a:t>
            </a:r>
            <a:r>
              <a:rPr lang="en-US" sz="1000" dirty="0">
                <a:solidFill>
                  <a:prstClr val="black"/>
                </a:solidFill>
                <a:cs typeface="Arial" panose="020B0604020202020204" pitchFamily="34" charset="0"/>
                <a:hlinkClick r:id="rId4"/>
              </a:rPr>
              <a:t>https://www.ncbi.nlm.nih.gov/pmc/articles/PMC3571677/</a:t>
            </a:r>
            <a:r>
              <a:rPr lang="en-US" sz="1000" dirty="0">
                <a:solidFill>
                  <a:prstClr val="black"/>
                </a:solidFill>
                <a:cs typeface="Arial" panose="020B0604020202020204" pitchFamily="34" charset="0"/>
              </a:rPr>
              <a:t>.</a:t>
            </a:r>
          </a:p>
        </p:txBody>
      </p:sp>
      <p:sp>
        <p:nvSpPr>
          <p:cNvPr id="3" name="Slide Number Placeholder 2">
            <a:extLst>
              <a:ext uri="{FF2B5EF4-FFF2-40B4-BE49-F238E27FC236}">
                <a16:creationId xmlns:a16="http://schemas.microsoft.com/office/drawing/2014/main" id="{71864C2E-ECD3-41EB-8808-51913AFDF516}"/>
              </a:ext>
            </a:extLst>
          </p:cNvPr>
          <p:cNvSpPr>
            <a:spLocks noGrp="1"/>
          </p:cNvSpPr>
          <p:nvPr>
            <p:ph type="sldNum" sz="quarter" idx="10"/>
          </p:nvPr>
        </p:nvSpPr>
        <p:spPr/>
        <p:txBody>
          <a:bodyPr/>
          <a:lstStyle/>
          <a:p>
            <a:fld id="{85F5B7A5-34A7-4AB0-A34F-A4DF2002FA98}" type="slidenum">
              <a:rPr lang="en-US" smtClean="0"/>
              <a:t>73</a:t>
            </a:fld>
            <a:endParaRPr lang="en-US" dirty="0"/>
          </a:p>
        </p:txBody>
      </p:sp>
    </p:spTree>
    <p:extLst>
      <p:ext uri="{BB962C8B-B14F-4D97-AF65-F5344CB8AC3E}">
        <p14:creationId xmlns:p14="http://schemas.microsoft.com/office/powerpoint/2010/main" val="20002747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a:xfrm>
            <a:off x="457200" y="0"/>
            <a:ext cx="7162800" cy="1143000"/>
          </a:xfrm>
        </p:spPr>
        <p:txBody>
          <a:bodyPr>
            <a:noAutofit/>
          </a:bodyPr>
          <a:lstStyle/>
          <a:p>
            <a:r>
              <a:rPr lang="en-US" sz="1800" dirty="0"/>
              <a:t>Adults age 65 and over who received in the calendar year at least 1 of 33 potentially inappropriate prescription medications for older adults, by perceived health status, 2014-2017</a:t>
            </a:r>
          </a:p>
        </p:txBody>
      </p:sp>
      <p:sp>
        <p:nvSpPr>
          <p:cNvPr id="6" name="TextBox 5">
            <a:extLst>
              <a:ext uri="{FF2B5EF4-FFF2-40B4-BE49-F238E27FC236}">
                <a16:creationId xmlns:a16="http://schemas.microsoft.com/office/drawing/2014/main" id="{790E8C6D-AF8E-4A57-B089-F8FD90B6EEF0}"/>
              </a:ext>
            </a:extLst>
          </p:cNvPr>
          <p:cNvSpPr txBox="1"/>
          <p:nvPr/>
        </p:nvSpPr>
        <p:spPr>
          <a:xfrm>
            <a:off x="457200" y="5577840"/>
            <a:ext cx="8229600" cy="861774"/>
          </a:xfrm>
          <a:prstGeom prst="rect">
            <a:avLst/>
          </a:prstGeom>
          <a:noFill/>
        </p:spPr>
        <p:txBody>
          <a:bodyPr wrap="square" rtlCol="0">
            <a:spAutoFit/>
          </a:bodyPr>
          <a:lstStyle/>
          <a:p>
            <a:r>
              <a:rPr lang="en-US" sz="1000" b="1" dirty="0">
                <a:cs typeface="Arial" panose="020B0604020202020204" pitchFamily="34" charset="0"/>
              </a:rPr>
              <a:t>Source: </a:t>
            </a:r>
            <a:r>
              <a:rPr lang="en-US" sz="1000" dirty="0">
                <a:cs typeface="Arial" panose="020B0604020202020204" pitchFamily="34" charset="0"/>
              </a:rPr>
              <a:t>Agency for Healthcare Research and Quality, Medical Expenditure Panel Survey, 2002-2017.</a:t>
            </a:r>
          </a:p>
          <a:p>
            <a:r>
              <a:rPr lang="en-US" sz="1000" b="1" dirty="0">
                <a:cs typeface="Arial" panose="020B0604020202020204" pitchFamily="34" charset="0"/>
              </a:rPr>
              <a:t>Note:</a:t>
            </a:r>
            <a:r>
              <a:rPr lang="en-US" sz="1000" dirty="0">
                <a:cs typeface="Arial" panose="020B0604020202020204" pitchFamily="34" charset="0"/>
              </a:rPr>
              <a:t> For this measure, lower percentages are better. Prescription medications received include all prescribed medications initially purchased or otherwise obtained as well as any refills. For more information on inappropriate medications, refer to the American Geriatrics Society 2012 Beers Criteria Update Expert Panel: American Geriatrics Society updated Beers Criteria for potentially inappropriate medication use in older adults. J Am Geriatr Soc 2012 Apr;60(4):616-31</a:t>
            </a:r>
            <a:r>
              <a:rPr lang="en-US" sz="1000" dirty="0">
                <a:solidFill>
                  <a:prstClr val="black"/>
                </a:solidFill>
                <a:cs typeface="Arial" panose="020B0604020202020204" pitchFamily="34" charset="0"/>
              </a:rPr>
              <a:t>. </a:t>
            </a:r>
            <a:r>
              <a:rPr lang="en-US" sz="1000" dirty="0">
                <a:solidFill>
                  <a:prstClr val="black"/>
                </a:solidFill>
                <a:cs typeface="Arial" panose="020B0604020202020204" pitchFamily="34" charset="0"/>
                <a:hlinkClick r:id="rId3"/>
              </a:rPr>
              <a:t>https://www.ncbi.nlm.nih.gov/pmc/articles/PMC3571677/</a:t>
            </a:r>
            <a:r>
              <a:rPr lang="en-US" sz="1000" dirty="0">
                <a:solidFill>
                  <a:prstClr val="black"/>
                </a:solidFill>
                <a:cs typeface="Arial" panose="020B0604020202020204" pitchFamily="34" charset="0"/>
              </a:rPr>
              <a:t>.</a:t>
            </a:r>
          </a:p>
        </p:txBody>
      </p:sp>
      <p:sp>
        <p:nvSpPr>
          <p:cNvPr id="3" name="Slide Number Placeholder 2">
            <a:extLst>
              <a:ext uri="{FF2B5EF4-FFF2-40B4-BE49-F238E27FC236}">
                <a16:creationId xmlns:a16="http://schemas.microsoft.com/office/drawing/2014/main" id="{90A727FB-FAAA-4EC8-BBAC-909A8750AB8E}"/>
              </a:ext>
            </a:extLst>
          </p:cNvPr>
          <p:cNvSpPr>
            <a:spLocks noGrp="1"/>
          </p:cNvSpPr>
          <p:nvPr>
            <p:ph type="sldNum" sz="quarter" idx="10"/>
          </p:nvPr>
        </p:nvSpPr>
        <p:spPr/>
        <p:txBody>
          <a:bodyPr/>
          <a:lstStyle/>
          <a:p>
            <a:fld id="{85F5B7A5-34A7-4AB0-A34F-A4DF2002FA98}" type="slidenum">
              <a:rPr lang="en-US" smtClean="0"/>
              <a:t>74</a:t>
            </a:fld>
            <a:endParaRPr lang="en-US" dirty="0"/>
          </a:p>
        </p:txBody>
      </p:sp>
      <p:graphicFrame>
        <p:nvGraphicFramePr>
          <p:cNvPr id="7" name="Chart 6" descr="Line graph showing percent. Key findings are in the text.">
            <a:extLst>
              <a:ext uri="{FF2B5EF4-FFF2-40B4-BE49-F238E27FC236}">
                <a16:creationId xmlns:a16="http://schemas.microsoft.com/office/drawing/2014/main" id="{00A7DEAB-A5DC-48E0-A87F-D05A32505BEE}"/>
              </a:ext>
            </a:extLst>
          </p:cNvPr>
          <p:cNvGraphicFramePr/>
          <p:nvPr>
            <p:extLst>
              <p:ext uri="{D42A27DB-BD31-4B8C-83A1-F6EECF244321}">
                <p14:modId xmlns:p14="http://schemas.microsoft.com/office/powerpoint/2010/main" val="2498136611"/>
              </p:ext>
            </p:extLst>
          </p:nvPr>
        </p:nvGraphicFramePr>
        <p:xfrm>
          <a:off x="457200" y="1463040"/>
          <a:ext cx="8229600" cy="4023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300748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43800" cy="617884"/>
          </a:xfrm>
        </p:spPr>
        <p:txBody>
          <a:bodyPr>
            <a:noAutofit/>
          </a:bodyPr>
          <a:lstStyle/>
          <a:p>
            <a:r>
              <a:rPr lang="en-US" sz="1800" dirty="0"/>
              <a:t>Doctor's office, emergency department, and outpatient department visits where antibiotics were prescribed for a diagnosis of common cold per 10,000 population, by age, 2010-2011 to 2015-2016</a:t>
            </a:r>
          </a:p>
        </p:txBody>
      </p:sp>
      <p:sp>
        <p:nvSpPr>
          <p:cNvPr id="5" name="TextBox 4"/>
          <p:cNvSpPr txBox="1"/>
          <p:nvPr/>
        </p:nvSpPr>
        <p:spPr>
          <a:xfrm>
            <a:off x="457200" y="5394960"/>
            <a:ext cx="7772400" cy="1323439"/>
          </a:xfrm>
          <a:prstGeom prst="rect">
            <a:avLst/>
          </a:prstGeom>
          <a:noFill/>
        </p:spPr>
        <p:txBody>
          <a:bodyPr wrap="square" rtlCol="0">
            <a:spAutoFit/>
          </a:bodyPr>
          <a:lstStyle/>
          <a:p>
            <a:r>
              <a:rPr lang="en-US" sz="1000" b="1" dirty="0">
                <a:cs typeface="Arial" panose="020B0604020202020204" pitchFamily="34" charset="0"/>
              </a:rPr>
              <a:t>Source:</a:t>
            </a:r>
            <a:r>
              <a:rPr lang="en-US" sz="1000" dirty="0">
                <a:cs typeface="Arial" panose="020B0604020202020204" pitchFamily="34" charset="0"/>
              </a:rPr>
              <a:t> Source: Centers for Disease Control and Prevention, National Center for Health Statistics, National Ambulatory Medical Care Survey and National Hospital Ambulatory Medical Care Survey, 2010-2011 to 2015-2016.</a:t>
            </a:r>
          </a:p>
          <a:p>
            <a:r>
              <a:rPr lang="en-US" sz="1000" b="1" dirty="0">
                <a:cs typeface="Arial" panose="020B0604020202020204" pitchFamily="34" charset="0"/>
              </a:rPr>
              <a:t>Denominator: </a:t>
            </a:r>
            <a:r>
              <a:rPr lang="en-US" sz="1000" dirty="0"/>
              <a:t>2000-based postcensal estimates of the civilian noninstitutionalized population as of July 1 of each data year</a:t>
            </a:r>
            <a:r>
              <a:rPr lang="en-US" sz="1000" dirty="0">
                <a:cs typeface="Arial" panose="020B0604020202020204" pitchFamily="34" charset="0"/>
              </a:rPr>
              <a:t>. </a:t>
            </a:r>
          </a:p>
          <a:p>
            <a:pPr defTabSz="933237">
              <a:defRPr/>
            </a:pPr>
            <a:r>
              <a:rPr lang="en-US" sz="1000" b="1" dirty="0">
                <a:cs typeface="Arial" panose="020B0604020202020204" pitchFamily="34" charset="0"/>
              </a:rPr>
              <a:t>Note: </a:t>
            </a:r>
            <a:r>
              <a:rPr lang="en-US" sz="1000" dirty="0">
                <a:cs typeface="Arial" panose="020B0604020202020204" pitchFamily="34" charset="0"/>
              </a:rPr>
              <a:t>For this measure, lower rates are better. Colds were identified as a primary diagnosis of any of the following International Classification of Diseases, Ninth Revision codes: Acute nasopharyngitis [common cold] (460), Chronic rhinitis (472.0), Acute laryngopharyngitis (465.0), Acute upper respiratory infections of other multiple sites (465.8), and Acute upper respiratory infections of unspecified site (465.9). Data for age 65 and over in all years, and data for ages 18-44 and 45-64 in 2014-2015 and 2015-2016 do not meet the criteria for statistical reliability, data quality, or confidentiality and are not included. </a:t>
            </a:r>
          </a:p>
        </p:txBody>
      </p:sp>
      <p:graphicFrame>
        <p:nvGraphicFramePr>
          <p:cNvPr id="17" name="Chart 16" descr="Line graph showing rate per 10,000 population. Key findings are in the text."/>
          <p:cNvGraphicFramePr/>
          <p:nvPr>
            <p:extLst>
              <p:ext uri="{D42A27DB-BD31-4B8C-83A1-F6EECF244321}">
                <p14:modId xmlns:p14="http://schemas.microsoft.com/office/powerpoint/2010/main" val="2732925330"/>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5B6F103B-BAD5-4052-8429-659C37594217}"/>
              </a:ext>
            </a:extLst>
          </p:cNvPr>
          <p:cNvSpPr>
            <a:spLocks noGrp="1"/>
          </p:cNvSpPr>
          <p:nvPr>
            <p:ph type="sldNum" sz="quarter" idx="10"/>
          </p:nvPr>
        </p:nvSpPr>
        <p:spPr/>
        <p:txBody>
          <a:bodyPr/>
          <a:lstStyle/>
          <a:p>
            <a:fld id="{85F5B7A5-34A7-4AB0-A34F-A4DF2002FA98}" type="slidenum">
              <a:rPr lang="en-US" smtClean="0"/>
              <a:t>75</a:t>
            </a:fld>
            <a:endParaRPr lang="en-US" dirty="0"/>
          </a:p>
        </p:txBody>
      </p:sp>
    </p:spTree>
    <p:extLst>
      <p:ext uri="{BB962C8B-B14F-4D97-AF65-F5344CB8AC3E}">
        <p14:creationId xmlns:p14="http://schemas.microsoft.com/office/powerpoint/2010/main" val="42456810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FB1E-19E7-46E2-A5C4-68736793A1EC}"/>
              </a:ext>
            </a:extLst>
          </p:cNvPr>
          <p:cNvSpPr>
            <a:spLocks noGrp="1"/>
          </p:cNvSpPr>
          <p:nvPr>
            <p:ph type="title"/>
          </p:nvPr>
        </p:nvSpPr>
        <p:spPr/>
        <p:txBody>
          <a:bodyPr>
            <a:noAutofit/>
          </a:bodyPr>
          <a:lstStyle/>
          <a:p>
            <a:r>
              <a:rPr lang="en-US" altLang="en-US" sz="2800" dirty="0"/>
              <a:t>AHRQ Supported Resource To Improve Patient Safety in Ambulatory Settings</a:t>
            </a:r>
            <a:endParaRPr lang="en-US" sz="2800" dirty="0"/>
          </a:p>
        </p:txBody>
      </p:sp>
      <p:sp>
        <p:nvSpPr>
          <p:cNvPr id="3" name="Content Placeholder 2">
            <a:extLst>
              <a:ext uri="{FF2B5EF4-FFF2-40B4-BE49-F238E27FC236}">
                <a16:creationId xmlns:a16="http://schemas.microsoft.com/office/drawing/2014/main" id="{A7466EFD-2D8F-4908-8106-48417507F5C2}"/>
              </a:ext>
            </a:extLst>
          </p:cNvPr>
          <p:cNvSpPr>
            <a:spLocks noGrp="1"/>
          </p:cNvSpPr>
          <p:nvPr>
            <p:ph idx="1"/>
          </p:nvPr>
        </p:nvSpPr>
        <p:spPr>
          <a:xfrm>
            <a:off x="457200" y="1463040"/>
            <a:ext cx="8229600" cy="4861560"/>
          </a:xfrm>
        </p:spPr>
        <p:txBody>
          <a:bodyPr>
            <a:normAutofit fontScale="70000" lnSpcReduction="20000"/>
          </a:bodyPr>
          <a:lstStyle/>
          <a:p>
            <a:pPr>
              <a:lnSpc>
                <a:spcPct val="120000"/>
              </a:lnSpc>
            </a:pPr>
            <a:r>
              <a:rPr lang="en-US" b="1" dirty="0"/>
              <a:t>Tool: </a:t>
            </a:r>
            <a:r>
              <a:rPr lang="en-US" dirty="0"/>
              <a:t>Toolkit To Engage High-Risk Patients in Safe Transitions Across Ambulatory Settings </a:t>
            </a:r>
          </a:p>
          <a:p>
            <a:pPr>
              <a:lnSpc>
                <a:spcPct val="120000"/>
              </a:lnSpc>
            </a:pPr>
            <a:r>
              <a:rPr lang="en-US" b="1" dirty="0"/>
              <a:t>Purpose:</a:t>
            </a:r>
            <a:r>
              <a:rPr lang="en-US" dirty="0"/>
              <a:t> To actively engage patients and their care partners to prevent errors during transitions of care</a:t>
            </a:r>
          </a:p>
          <a:p>
            <a:pPr>
              <a:lnSpc>
                <a:spcPct val="120000"/>
              </a:lnSpc>
            </a:pPr>
            <a:r>
              <a:rPr lang="en-US" b="1" dirty="0"/>
              <a:t>Intended Users: </a:t>
            </a:r>
            <a:r>
              <a:rPr lang="en-US" dirty="0"/>
              <a:t>Primary care office managers and providers</a:t>
            </a:r>
          </a:p>
          <a:p>
            <a:pPr>
              <a:lnSpc>
                <a:spcPct val="120000"/>
              </a:lnSpc>
            </a:pPr>
            <a:r>
              <a:rPr lang="en-US" b="1" dirty="0"/>
              <a:t>Available Tools: </a:t>
            </a:r>
          </a:p>
          <a:p>
            <a:pPr lvl="1">
              <a:lnSpc>
                <a:spcPct val="120000"/>
              </a:lnSpc>
            </a:pPr>
            <a:r>
              <a:rPr lang="en-US" dirty="0"/>
              <a:t>Implementation guide </a:t>
            </a:r>
          </a:p>
          <a:p>
            <a:pPr lvl="1">
              <a:lnSpc>
                <a:spcPct val="120000"/>
              </a:lnSpc>
            </a:pPr>
            <a:r>
              <a:rPr lang="en-US" dirty="0"/>
              <a:t>Preintervention assessment of current practices to identify gaps </a:t>
            </a:r>
          </a:p>
          <a:p>
            <a:pPr lvl="1">
              <a:lnSpc>
                <a:spcPct val="120000"/>
              </a:lnSpc>
            </a:pPr>
            <a:r>
              <a:rPr lang="en-US" dirty="0"/>
              <a:t>Patient appointment aid to encourage patients to ask questions and communicate needs and preferences </a:t>
            </a:r>
          </a:p>
          <a:p>
            <a:pPr lvl="1">
              <a:lnSpc>
                <a:spcPct val="120000"/>
              </a:lnSpc>
            </a:pPr>
            <a:r>
              <a:rPr lang="en-US" dirty="0"/>
              <a:t>Checklist for clinicians to help them prepare patients for new healthcare appointments</a:t>
            </a:r>
          </a:p>
          <a:p>
            <a:pPr lvl="1">
              <a:lnSpc>
                <a:spcPct val="120000"/>
              </a:lnSpc>
            </a:pPr>
            <a:r>
              <a:rPr lang="en-US" dirty="0"/>
              <a:t>Educational training video for clinicians</a:t>
            </a:r>
          </a:p>
          <a:p>
            <a:pPr>
              <a:lnSpc>
                <a:spcPct val="120000"/>
              </a:lnSpc>
            </a:pPr>
            <a:r>
              <a:rPr lang="en-US" b="1" dirty="0"/>
              <a:t>Link:</a:t>
            </a:r>
            <a:r>
              <a:rPr lang="en-US" dirty="0"/>
              <a:t> </a:t>
            </a:r>
            <a:r>
              <a:rPr lang="en-US" dirty="0">
                <a:hlinkClick r:id="rId3"/>
              </a:rPr>
              <a:t>https://www.ahrq.gov/professionals/quality-patient-safety/hais/tools/ambulatory-care/safetransitions.html</a:t>
            </a:r>
            <a:r>
              <a:rPr lang="en-US" dirty="0"/>
              <a:t> </a:t>
            </a:r>
          </a:p>
        </p:txBody>
      </p:sp>
      <p:sp>
        <p:nvSpPr>
          <p:cNvPr id="4" name="Slide Number Placeholder 3">
            <a:extLst>
              <a:ext uri="{FF2B5EF4-FFF2-40B4-BE49-F238E27FC236}">
                <a16:creationId xmlns:a16="http://schemas.microsoft.com/office/drawing/2014/main" id="{CC66AF51-DBF6-4EE6-A607-E5D33AE76816}"/>
              </a:ext>
            </a:extLst>
          </p:cNvPr>
          <p:cNvSpPr>
            <a:spLocks noGrp="1"/>
          </p:cNvSpPr>
          <p:nvPr>
            <p:ph type="sldNum" sz="quarter" idx="10"/>
          </p:nvPr>
        </p:nvSpPr>
        <p:spPr/>
        <p:txBody>
          <a:bodyPr/>
          <a:lstStyle/>
          <a:p>
            <a:fld id="{85F5B7A5-34A7-4AB0-A34F-A4DF2002FA98}" type="slidenum">
              <a:rPr lang="en-US" smtClean="0"/>
              <a:t>76</a:t>
            </a:fld>
            <a:endParaRPr lang="en-US" dirty="0"/>
          </a:p>
        </p:txBody>
      </p:sp>
    </p:spTree>
    <p:extLst>
      <p:ext uri="{BB962C8B-B14F-4D97-AF65-F5344CB8AC3E}">
        <p14:creationId xmlns:p14="http://schemas.microsoft.com/office/powerpoint/2010/main" val="40635052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Ambulatory Safety Resources</a:t>
            </a:r>
          </a:p>
        </p:txBody>
      </p:sp>
      <p:sp>
        <p:nvSpPr>
          <p:cNvPr id="3" name="Content Placeholder 2"/>
          <p:cNvSpPr>
            <a:spLocks noGrp="1"/>
          </p:cNvSpPr>
          <p:nvPr>
            <p:ph idx="1"/>
          </p:nvPr>
        </p:nvSpPr>
        <p:spPr/>
        <p:txBody>
          <a:bodyPr/>
          <a:lstStyle/>
          <a:p>
            <a:r>
              <a:rPr lang="en-US" dirty="0"/>
              <a:t>AHRQ offers several other resources to improve the quality and safety of ambulatory care in nursing homes. These include:</a:t>
            </a:r>
          </a:p>
          <a:p>
            <a:pPr lvl="1"/>
            <a:r>
              <a:rPr lang="en-US" dirty="0">
                <a:hlinkClick r:id="rId3"/>
              </a:rPr>
              <a:t>Medical Office Survey on Patient Safety Culture</a:t>
            </a:r>
            <a:r>
              <a:rPr lang="en-US" dirty="0"/>
              <a:t> and</a:t>
            </a:r>
          </a:p>
          <a:p>
            <a:pPr lvl="1"/>
            <a:r>
              <a:rPr lang="en-US" dirty="0">
                <a:hlinkClick r:id="rId4"/>
              </a:rPr>
              <a:t>TeamSTEPPS for Office-Based Care</a:t>
            </a:r>
            <a:r>
              <a:rPr lang="en-US" dirty="0"/>
              <a:t>.</a:t>
            </a:r>
          </a:p>
          <a:p>
            <a:r>
              <a:rPr lang="en-US" dirty="0"/>
              <a:t>Visit </a:t>
            </a:r>
            <a:r>
              <a:rPr lang="en-US" dirty="0">
                <a:hlinkClick r:id="rId5"/>
              </a:rPr>
              <a:t>AHRQ.gov</a:t>
            </a:r>
            <a:r>
              <a:rPr lang="en-US" dirty="0"/>
              <a:t> for more tools and resources for ambulatory care.</a:t>
            </a:r>
          </a:p>
        </p:txBody>
      </p:sp>
      <p:sp>
        <p:nvSpPr>
          <p:cNvPr id="4" name="Slide Number Placeholder 3">
            <a:extLst>
              <a:ext uri="{FF2B5EF4-FFF2-40B4-BE49-F238E27FC236}">
                <a16:creationId xmlns:a16="http://schemas.microsoft.com/office/drawing/2014/main" id="{B455262D-15C6-448D-88F6-3004BACF2FF9}"/>
              </a:ext>
            </a:extLst>
          </p:cNvPr>
          <p:cNvSpPr>
            <a:spLocks noGrp="1"/>
          </p:cNvSpPr>
          <p:nvPr>
            <p:ph type="sldNum" sz="quarter" idx="10"/>
          </p:nvPr>
        </p:nvSpPr>
        <p:spPr/>
        <p:txBody>
          <a:bodyPr/>
          <a:lstStyle/>
          <a:p>
            <a:fld id="{85F5B7A5-34A7-4AB0-A34F-A4DF2002FA98}" type="slidenum">
              <a:rPr lang="en-US" smtClean="0"/>
              <a:t>77</a:t>
            </a:fld>
            <a:endParaRPr lang="en-US" dirty="0"/>
          </a:p>
        </p:txBody>
      </p:sp>
    </p:spTree>
    <p:extLst>
      <p:ext uri="{BB962C8B-B14F-4D97-AF65-F5344CB8AC3E}">
        <p14:creationId xmlns:p14="http://schemas.microsoft.com/office/powerpoint/2010/main" val="41249897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Safety in the Nursing Home Setting</a:t>
            </a:r>
          </a:p>
        </p:txBody>
      </p:sp>
      <p:sp>
        <p:nvSpPr>
          <p:cNvPr id="5" name="Content Placeholder 4">
            <a:extLst>
              <a:ext uri="{FF2B5EF4-FFF2-40B4-BE49-F238E27FC236}">
                <a16:creationId xmlns:a16="http://schemas.microsoft.com/office/drawing/2014/main" id="{0522DA91-D720-4438-B0AF-20B840628326}"/>
              </a:ext>
            </a:extLst>
          </p:cNvPr>
          <p:cNvSpPr>
            <a:spLocks noGrp="1"/>
          </p:cNvSpPr>
          <p:nvPr>
            <p:ph idx="1"/>
          </p:nvPr>
        </p:nvSpPr>
        <p:spPr>
          <a:xfrm>
            <a:off x="457200" y="1463040"/>
            <a:ext cx="8229600" cy="4709160"/>
          </a:xfrm>
        </p:spPr>
        <p:txBody>
          <a:bodyPr>
            <a:normAutofit fontScale="85000" lnSpcReduction="20000"/>
          </a:bodyPr>
          <a:lstStyle/>
          <a:p>
            <a:pPr>
              <a:lnSpc>
                <a:spcPct val="120000"/>
              </a:lnSpc>
            </a:pPr>
            <a:r>
              <a:rPr lang="en-US" dirty="0"/>
              <a:t>Nursing homes, or skilled nursing facilities, provide a wide range of health and personal care services. </a:t>
            </a:r>
          </a:p>
          <a:p>
            <a:pPr lvl="1">
              <a:lnSpc>
                <a:spcPct val="120000"/>
              </a:lnSpc>
            </a:pPr>
            <a:r>
              <a:rPr lang="en-US" dirty="0"/>
              <a:t>More than 1 million people receive care in U.S. nursing homes annually (KFF).</a:t>
            </a:r>
            <a:endParaRPr lang="en-US" baseline="30000" dirty="0"/>
          </a:p>
          <a:p>
            <a:pPr lvl="1">
              <a:lnSpc>
                <a:spcPct val="120000"/>
              </a:lnSpc>
            </a:pPr>
            <a:r>
              <a:rPr lang="en-US" dirty="0"/>
              <a:t>The United States has an estimated 15,000+ nursing homes (Harris-</a:t>
            </a:r>
            <a:r>
              <a:rPr lang="en-US" dirty="0" err="1"/>
              <a:t>Kojetin</a:t>
            </a:r>
            <a:r>
              <a:rPr lang="en-US" dirty="0"/>
              <a:t>, et al.). </a:t>
            </a:r>
          </a:p>
          <a:p>
            <a:pPr lvl="1">
              <a:lnSpc>
                <a:spcPct val="120000"/>
              </a:lnSpc>
            </a:pPr>
            <a:r>
              <a:rPr lang="en-US" dirty="0"/>
              <a:t>Nursing home residents may stay for a short period of time, where they may receive rehabilitation after inpatient care or in a long-term care facility where residents receive extended health and personal care.</a:t>
            </a:r>
          </a:p>
          <a:p>
            <a:pPr>
              <a:lnSpc>
                <a:spcPct val="120000"/>
              </a:lnSpc>
            </a:pPr>
            <a:r>
              <a:rPr lang="en-US" dirty="0"/>
              <a:t>For nursing home residents, optimal care seeks to maximize quality of life and minimize unintended complications.</a:t>
            </a:r>
          </a:p>
          <a:p>
            <a:pPr>
              <a:lnSpc>
                <a:spcPct val="120000"/>
              </a:lnSpc>
            </a:pPr>
            <a:endParaRPr lang="en-US" dirty="0"/>
          </a:p>
          <a:p>
            <a:pPr lvl="1">
              <a:lnSpc>
                <a:spcPct val="120000"/>
              </a:lnSpc>
            </a:pPr>
            <a:endParaRPr lang="en-US" dirty="0"/>
          </a:p>
        </p:txBody>
      </p:sp>
      <p:sp>
        <p:nvSpPr>
          <p:cNvPr id="3" name="Slide Number Placeholder 2">
            <a:extLst>
              <a:ext uri="{FF2B5EF4-FFF2-40B4-BE49-F238E27FC236}">
                <a16:creationId xmlns:a16="http://schemas.microsoft.com/office/drawing/2014/main" id="{7DFF3765-ED9B-4AF1-9B52-CE0F7438416B}"/>
              </a:ext>
            </a:extLst>
          </p:cNvPr>
          <p:cNvSpPr>
            <a:spLocks noGrp="1"/>
          </p:cNvSpPr>
          <p:nvPr>
            <p:ph type="sldNum" sz="quarter" idx="10"/>
          </p:nvPr>
        </p:nvSpPr>
        <p:spPr/>
        <p:txBody>
          <a:bodyPr/>
          <a:lstStyle/>
          <a:p>
            <a:fld id="{85F5B7A5-34A7-4AB0-A34F-A4DF2002FA98}" type="slidenum">
              <a:rPr lang="en-US" smtClean="0"/>
              <a:t>78</a:t>
            </a:fld>
            <a:endParaRPr lang="en-US" dirty="0"/>
          </a:p>
        </p:txBody>
      </p:sp>
    </p:spTree>
    <p:extLst>
      <p:ext uri="{BB962C8B-B14F-4D97-AF65-F5344CB8AC3E}">
        <p14:creationId xmlns:p14="http://schemas.microsoft.com/office/powerpoint/2010/main" val="7466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Measures of Patient Safety in the Nursing Home Setting</a:t>
            </a:r>
          </a:p>
        </p:txBody>
      </p:sp>
      <p:sp>
        <p:nvSpPr>
          <p:cNvPr id="3" name="Content Placeholder 2"/>
          <p:cNvSpPr>
            <a:spLocks noGrp="1"/>
          </p:cNvSpPr>
          <p:nvPr>
            <p:ph idx="1"/>
          </p:nvPr>
        </p:nvSpPr>
        <p:spPr/>
        <p:txBody>
          <a:bodyPr>
            <a:normAutofit lnSpcReduction="10000"/>
          </a:bodyPr>
          <a:lstStyle/>
          <a:p>
            <a:r>
              <a:rPr lang="en-US" dirty="0"/>
              <a:t>High-risk, long-stay nursing home residents with pressure ulcers</a:t>
            </a:r>
          </a:p>
          <a:p>
            <a:r>
              <a:rPr lang="en-US" dirty="0"/>
              <a:t>Short-stay nursing home residents with pressure ulcers that are new or worsened</a:t>
            </a:r>
          </a:p>
          <a:p>
            <a:r>
              <a:rPr lang="en-US" dirty="0"/>
              <a:t>Long-stay nursing home residents with a urinary tract infection</a:t>
            </a:r>
          </a:p>
          <a:p>
            <a:r>
              <a:rPr lang="en-US" dirty="0"/>
              <a:t>Low-risk, long-stay nursing home residents with a catheter inserted and left in bladder</a:t>
            </a:r>
          </a:p>
          <a:p>
            <a:r>
              <a:rPr lang="en-US" dirty="0"/>
              <a:t>Long-stay nursing home residents experiencing one or more falls with major injury</a:t>
            </a:r>
          </a:p>
          <a:p>
            <a:endParaRPr lang="en-US" dirty="0"/>
          </a:p>
        </p:txBody>
      </p:sp>
      <p:sp>
        <p:nvSpPr>
          <p:cNvPr id="6" name="Slide Number Placeholder 5">
            <a:extLst>
              <a:ext uri="{FF2B5EF4-FFF2-40B4-BE49-F238E27FC236}">
                <a16:creationId xmlns:a16="http://schemas.microsoft.com/office/drawing/2014/main" id="{CE24AA13-3E8B-4C82-9A67-18CACBE7C009}"/>
              </a:ext>
            </a:extLst>
          </p:cNvPr>
          <p:cNvSpPr>
            <a:spLocks noGrp="1"/>
          </p:cNvSpPr>
          <p:nvPr>
            <p:ph type="sldNum" sz="quarter" idx="10"/>
          </p:nvPr>
        </p:nvSpPr>
        <p:spPr/>
        <p:txBody>
          <a:bodyPr/>
          <a:lstStyle/>
          <a:p>
            <a:fld id="{85F5B7A5-34A7-4AB0-A34F-A4DF2002FA98}" type="slidenum">
              <a:rPr lang="en-US" smtClean="0"/>
              <a:t>79</a:t>
            </a:fld>
            <a:endParaRPr lang="en-US" dirty="0"/>
          </a:p>
        </p:txBody>
      </p:sp>
    </p:spTree>
    <p:extLst>
      <p:ext uri="{BB962C8B-B14F-4D97-AF65-F5344CB8AC3E}">
        <p14:creationId xmlns:p14="http://schemas.microsoft.com/office/powerpoint/2010/main" val="96725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Key Definitions</a:t>
            </a:r>
          </a:p>
        </p:txBody>
      </p:sp>
      <p:sp>
        <p:nvSpPr>
          <p:cNvPr id="7" name="Content Placeholder 6">
            <a:extLst>
              <a:ext uri="{FF2B5EF4-FFF2-40B4-BE49-F238E27FC236}">
                <a16:creationId xmlns:a16="http://schemas.microsoft.com/office/drawing/2014/main" id="{C0659820-9663-40F6-90C3-F69F6DFADCB9}"/>
              </a:ext>
            </a:extLst>
          </p:cNvPr>
          <p:cNvSpPr>
            <a:spLocks noGrp="1"/>
          </p:cNvSpPr>
          <p:nvPr>
            <p:ph idx="1"/>
          </p:nvPr>
        </p:nvSpPr>
        <p:spPr/>
        <p:txBody>
          <a:bodyPr>
            <a:normAutofit fontScale="85000" lnSpcReduction="10000"/>
          </a:bodyPr>
          <a:lstStyle/>
          <a:p>
            <a:r>
              <a:rPr lang="en-US" dirty="0"/>
              <a:t>The patient safety field uses terms including </a:t>
            </a:r>
            <a:r>
              <a:rPr lang="en-US" b="1" i="1" dirty="0"/>
              <a:t>adverse event </a:t>
            </a:r>
            <a:r>
              <a:rPr lang="en-US" dirty="0"/>
              <a:t>and </a:t>
            </a:r>
            <a:r>
              <a:rPr lang="en-US" b="1" i="1" dirty="0"/>
              <a:t>patient safety event</a:t>
            </a:r>
            <a:r>
              <a:rPr lang="en-US" dirty="0"/>
              <a:t> to describe incidents in which patient harm may occur as a result of healthcare (rather than from an underlying disease). </a:t>
            </a:r>
          </a:p>
          <a:p>
            <a:r>
              <a:rPr lang="en-US" dirty="0"/>
              <a:t>Among other terms used by organizations such as The Joint Commission are </a:t>
            </a:r>
            <a:r>
              <a:rPr lang="en-US" b="1" i="1" dirty="0"/>
              <a:t>sentinel events</a:t>
            </a:r>
            <a:r>
              <a:rPr lang="en-US" dirty="0"/>
              <a:t>. These patient safety events result in death, permanent harm, or serious temporary harm to a patient.</a:t>
            </a:r>
          </a:p>
          <a:p>
            <a:r>
              <a:rPr lang="en-US" dirty="0"/>
              <a:t>Some events pose hazards to patients but do not result in harm. These patient safety events are called </a:t>
            </a:r>
            <a:r>
              <a:rPr lang="en-US" b="1" i="1" dirty="0"/>
              <a:t>near-misses</a:t>
            </a:r>
            <a:r>
              <a:rPr lang="en-US" dirty="0"/>
              <a:t>. A patient experiences a near-miss when he or she is exposed to a hazardous situation but does not experience harm.</a:t>
            </a:r>
          </a:p>
          <a:p>
            <a:endParaRPr lang="en-US" dirty="0"/>
          </a:p>
        </p:txBody>
      </p:sp>
      <p:sp>
        <p:nvSpPr>
          <p:cNvPr id="4" name="Slide Number Placeholder 2">
            <a:extLst>
              <a:ext uri="{FF2B5EF4-FFF2-40B4-BE49-F238E27FC236}">
                <a16:creationId xmlns:a16="http://schemas.microsoft.com/office/drawing/2014/main" id="{4EE900EE-0D42-41C5-9694-EF4173282B3C}"/>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8</a:t>
            </a:fld>
            <a:endParaRPr lang="en-US" sz="1200" dirty="0"/>
          </a:p>
        </p:txBody>
      </p:sp>
    </p:spTree>
    <p:extLst>
      <p:ext uri="{BB962C8B-B14F-4D97-AF65-F5344CB8AC3E}">
        <p14:creationId xmlns:p14="http://schemas.microsoft.com/office/powerpoint/2010/main" val="9906216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High-risk, long-stay nursing home residents with pressure ulcers, by race/ethnicity, 2013-2017</a:t>
            </a:r>
          </a:p>
        </p:txBody>
      </p:sp>
      <p:graphicFrame>
        <p:nvGraphicFramePr>
          <p:cNvPr id="9" name="Content Placeholder 8" descr="Line graph showing percent. Key findings are in the text.">
            <a:extLst>
              <a:ext uri="{FF2B5EF4-FFF2-40B4-BE49-F238E27FC236}">
                <a16:creationId xmlns:a16="http://schemas.microsoft.com/office/drawing/2014/main" id="{E7D77A04-2E47-4755-B714-7C677C861639}"/>
              </a:ext>
            </a:extLst>
          </p:cNvPr>
          <p:cNvGraphicFramePr>
            <a:graphicFrameLocks noGrp="1"/>
          </p:cNvGraphicFramePr>
          <p:nvPr>
            <p:ph idx="1"/>
            <p:extLst>
              <p:ext uri="{D42A27DB-BD31-4B8C-83A1-F6EECF244321}">
                <p14:modId xmlns:p14="http://schemas.microsoft.com/office/powerpoint/2010/main" val="3614114512"/>
              </p:ext>
            </p:extLst>
          </p:nvPr>
        </p:nvGraphicFramePr>
        <p:xfrm>
          <a:off x="457200" y="1463675"/>
          <a:ext cx="8229600"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303520"/>
            <a:ext cx="8229600" cy="1169551"/>
          </a:xfrm>
          <a:prstGeom prst="rect">
            <a:avLst/>
          </a:prstGeom>
        </p:spPr>
        <p:txBody>
          <a:bodyPr wrap="square">
            <a:spAutoFit/>
          </a:bodyPr>
          <a:lstStyle/>
          <a:p>
            <a:r>
              <a:rPr lang="en-US" sz="1000" b="1" dirty="0">
                <a:cs typeface="Arial" panose="020B0604020202020204" pitchFamily="34" charset="0"/>
              </a:rPr>
              <a:t>Key:</a:t>
            </a:r>
            <a:r>
              <a:rPr lang="en-US" sz="1000" dirty="0">
                <a:cs typeface="Arial" panose="020B0604020202020204" pitchFamily="34" charset="0"/>
              </a:rPr>
              <a:t> AI/AN = American Indian or Alaska Native; NHPI = Native Hawaiian/Pacific Islander. </a:t>
            </a:r>
          </a:p>
          <a:p>
            <a:r>
              <a:rPr lang="en-US" sz="1000" b="1" dirty="0">
                <a:cs typeface="Arial" panose="020B0604020202020204" pitchFamily="34" charset="0"/>
              </a:rPr>
              <a:t>Source: </a:t>
            </a:r>
            <a:r>
              <a:rPr lang="en-US" sz="1000" dirty="0">
                <a:cs typeface="Arial" panose="020B0604020202020204" pitchFamily="34" charset="0"/>
              </a:rPr>
              <a:t>Centers for Medicare &amp; Medicaid Services, Skilled Nursing Facility Quality Reporting Program, Chronic Conditions Data Warehouse, Residence Assessment Files, Minimum Data Set 3.0, 2013-2017.</a:t>
            </a:r>
            <a:br>
              <a:rPr lang="en-US" sz="1000" dirty="0">
                <a:cs typeface="Arial" panose="020B0604020202020204" pitchFamily="34" charset="0"/>
              </a:rPr>
            </a:br>
            <a:r>
              <a:rPr lang="en-US" sz="1000" b="1" dirty="0">
                <a:cs typeface="Arial" panose="020B0604020202020204" pitchFamily="34" charset="0"/>
              </a:rPr>
              <a:t>Denominator: </a:t>
            </a:r>
            <a:r>
              <a:rPr lang="en-US" sz="1000" dirty="0">
                <a:cs typeface="Arial" panose="020B0604020202020204" pitchFamily="34" charset="0"/>
              </a:rPr>
              <a:t>Medicare chronic care nursing home long-stay residents with a valid target assessment and with any of the following conditions on the target assessment: impaired in bed mobility or transfer, comatose, or suffering from malnutrition.</a:t>
            </a:r>
          </a:p>
          <a:p>
            <a:r>
              <a:rPr lang="en-US" sz="1000" b="1" dirty="0">
                <a:cs typeface="Arial" panose="020B0604020202020204" pitchFamily="34" charset="0"/>
              </a:rPr>
              <a:t>Numerator: </a:t>
            </a:r>
            <a:r>
              <a:rPr lang="en-US" sz="1000" dirty="0">
                <a:cs typeface="Arial" panose="020B0604020202020204" pitchFamily="34" charset="0"/>
              </a:rPr>
              <a:t>Subset of the denominator with stages 2-4 pressure ulcer on target assessment.</a:t>
            </a:r>
          </a:p>
          <a:p>
            <a:r>
              <a:rPr lang="en-US" sz="1000" b="1" dirty="0">
                <a:cs typeface="Arial" panose="020B0604020202020204" pitchFamily="34" charset="0"/>
              </a:rPr>
              <a:t>Note: </a:t>
            </a:r>
            <a:r>
              <a:rPr lang="en-US" sz="1000" dirty="0">
                <a:cs typeface="Arial" panose="020B0604020202020204" pitchFamily="34" charset="0"/>
              </a:rPr>
              <a:t>White, AI/AN, Asian, Black, and NHPI are non-Hispanic. Hispanic includes all races.</a:t>
            </a:r>
            <a:endParaRPr lang="en-US" sz="1000" strike="sngStrike" dirty="0"/>
          </a:p>
        </p:txBody>
      </p:sp>
      <p:sp>
        <p:nvSpPr>
          <p:cNvPr id="3" name="Slide Number Placeholder 2">
            <a:extLst>
              <a:ext uri="{FF2B5EF4-FFF2-40B4-BE49-F238E27FC236}">
                <a16:creationId xmlns:a16="http://schemas.microsoft.com/office/drawing/2014/main" id="{D5B0B10A-892C-427B-ABBC-8D9991BA6CC6}"/>
              </a:ext>
            </a:extLst>
          </p:cNvPr>
          <p:cNvSpPr>
            <a:spLocks noGrp="1"/>
          </p:cNvSpPr>
          <p:nvPr>
            <p:ph type="sldNum" sz="quarter" idx="10"/>
          </p:nvPr>
        </p:nvSpPr>
        <p:spPr/>
        <p:txBody>
          <a:bodyPr/>
          <a:lstStyle/>
          <a:p>
            <a:fld id="{85F5B7A5-34A7-4AB0-A34F-A4DF2002FA98}" type="slidenum">
              <a:rPr lang="en-US" smtClean="0"/>
              <a:t>80</a:t>
            </a:fld>
            <a:endParaRPr lang="en-US" dirty="0"/>
          </a:p>
        </p:txBody>
      </p:sp>
    </p:spTree>
    <p:extLst>
      <p:ext uri="{BB962C8B-B14F-4D97-AF65-F5344CB8AC3E}">
        <p14:creationId xmlns:p14="http://schemas.microsoft.com/office/powerpoint/2010/main" val="34874798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High-risk, long-stay nursing home residents with pressure ulcers, by sex, 2013-2017</a:t>
            </a:r>
          </a:p>
        </p:txBody>
      </p:sp>
      <p:graphicFrame>
        <p:nvGraphicFramePr>
          <p:cNvPr id="9" name="Content Placeholder 8" descr="Line graph showing percent. Key findings are in the text.">
            <a:extLst>
              <a:ext uri="{FF2B5EF4-FFF2-40B4-BE49-F238E27FC236}">
                <a16:creationId xmlns:a16="http://schemas.microsoft.com/office/drawing/2014/main" id="{E7D77A04-2E47-4755-B714-7C677C861639}"/>
              </a:ext>
            </a:extLst>
          </p:cNvPr>
          <p:cNvGraphicFramePr>
            <a:graphicFrameLocks noGrp="1"/>
          </p:cNvGraphicFramePr>
          <p:nvPr>
            <p:ph idx="1"/>
            <p:extLst>
              <p:ext uri="{D42A27DB-BD31-4B8C-83A1-F6EECF244321}">
                <p14:modId xmlns:p14="http://schemas.microsoft.com/office/powerpoint/2010/main" val="1238195582"/>
              </p:ext>
            </p:extLst>
          </p:nvPr>
        </p:nvGraphicFramePr>
        <p:xfrm>
          <a:off x="457200" y="1463675"/>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577840"/>
            <a:ext cx="8229600" cy="861774"/>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Centers for Medicare &amp; Medicaid Services, Skilled Nursing Facility Quality Reporting Program, Chronic Conditions Data Warehouse, Residence Assessment Files, Minimum Data Set 3.0, 2013-2017.</a:t>
            </a:r>
            <a:br>
              <a:rPr lang="en-US" sz="1000" dirty="0">
                <a:cs typeface="Arial" panose="020B0604020202020204" pitchFamily="34" charset="0"/>
              </a:rPr>
            </a:br>
            <a:r>
              <a:rPr lang="en-US" sz="1000" b="1" dirty="0">
                <a:cs typeface="Arial" panose="020B0604020202020204" pitchFamily="34" charset="0"/>
              </a:rPr>
              <a:t>Denominator: </a:t>
            </a:r>
            <a:r>
              <a:rPr lang="en-US" sz="1000" dirty="0">
                <a:cs typeface="Arial" panose="020B0604020202020204" pitchFamily="34" charset="0"/>
              </a:rPr>
              <a:t>Medicare chronic care nursing home long-stay residents with a valid target assessment and with any of the following conditions on the target assessment: impaired in bed mobility or transfer, comatose, or suffering from malnutrition.</a:t>
            </a:r>
          </a:p>
          <a:p>
            <a:r>
              <a:rPr lang="en-US" sz="1000" b="1" dirty="0">
                <a:cs typeface="Arial" panose="020B0604020202020204" pitchFamily="34" charset="0"/>
              </a:rPr>
              <a:t>Numerator: </a:t>
            </a:r>
            <a:r>
              <a:rPr lang="en-US" sz="1000" dirty="0">
                <a:cs typeface="Arial" panose="020B0604020202020204" pitchFamily="34" charset="0"/>
              </a:rPr>
              <a:t>Subset of the denominator with stages 2-4 pressure ulcer on target assessment.</a:t>
            </a:r>
          </a:p>
        </p:txBody>
      </p:sp>
      <p:sp>
        <p:nvSpPr>
          <p:cNvPr id="3" name="Slide Number Placeholder 2">
            <a:extLst>
              <a:ext uri="{FF2B5EF4-FFF2-40B4-BE49-F238E27FC236}">
                <a16:creationId xmlns:a16="http://schemas.microsoft.com/office/drawing/2014/main" id="{2BEAA54F-D1FC-41C1-94DE-370B7899622F}"/>
              </a:ext>
            </a:extLst>
          </p:cNvPr>
          <p:cNvSpPr>
            <a:spLocks noGrp="1"/>
          </p:cNvSpPr>
          <p:nvPr>
            <p:ph type="sldNum" sz="quarter" idx="10"/>
          </p:nvPr>
        </p:nvSpPr>
        <p:spPr/>
        <p:txBody>
          <a:bodyPr/>
          <a:lstStyle/>
          <a:p>
            <a:fld id="{85F5B7A5-34A7-4AB0-A34F-A4DF2002FA98}" type="slidenum">
              <a:rPr lang="en-US" smtClean="0"/>
              <a:t>81</a:t>
            </a:fld>
            <a:endParaRPr lang="en-US" dirty="0"/>
          </a:p>
        </p:txBody>
      </p:sp>
    </p:spTree>
    <p:extLst>
      <p:ext uri="{BB962C8B-B14F-4D97-AF65-F5344CB8AC3E}">
        <p14:creationId xmlns:p14="http://schemas.microsoft.com/office/powerpoint/2010/main" val="11589949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Long-stay nursing home residents with a urinary tract infection, by race/ethnicity, 2013-2017</a:t>
            </a:r>
          </a:p>
        </p:txBody>
      </p:sp>
      <p:graphicFrame>
        <p:nvGraphicFramePr>
          <p:cNvPr id="9" name="Content Placeholder 8" descr="Line graph showing percent. Key findings are in the text.">
            <a:extLst>
              <a:ext uri="{FF2B5EF4-FFF2-40B4-BE49-F238E27FC236}">
                <a16:creationId xmlns:a16="http://schemas.microsoft.com/office/drawing/2014/main" id="{E7D77A04-2E47-4755-B714-7C677C861639}"/>
              </a:ext>
            </a:extLst>
          </p:cNvPr>
          <p:cNvGraphicFramePr>
            <a:graphicFrameLocks noGrp="1"/>
          </p:cNvGraphicFramePr>
          <p:nvPr>
            <p:ph idx="1"/>
            <p:extLst>
              <p:ext uri="{D42A27DB-BD31-4B8C-83A1-F6EECF244321}">
                <p14:modId xmlns:p14="http://schemas.microsoft.com/office/powerpoint/2010/main" val="633572681"/>
              </p:ext>
            </p:extLst>
          </p:nvPr>
        </p:nvGraphicFramePr>
        <p:xfrm>
          <a:off x="457200" y="1463675"/>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577840"/>
            <a:ext cx="8229600" cy="1169551"/>
          </a:xfrm>
          <a:prstGeom prst="rect">
            <a:avLst/>
          </a:prstGeom>
        </p:spPr>
        <p:txBody>
          <a:bodyPr wrap="square">
            <a:spAutoFit/>
          </a:bodyPr>
          <a:lstStyle/>
          <a:p>
            <a:r>
              <a:rPr lang="en-US" sz="1000" b="1" dirty="0">
                <a:cs typeface="Arial" panose="020B0604020202020204" pitchFamily="34" charset="0"/>
              </a:rPr>
              <a:t>Key:</a:t>
            </a:r>
            <a:r>
              <a:rPr lang="en-US" sz="1000" dirty="0">
                <a:cs typeface="Arial" panose="020B0604020202020204" pitchFamily="34" charset="0"/>
              </a:rPr>
              <a:t> AI/AN = American Indian or Alaska Native; NHPI = Native Hawaiian/Pacific Islander. </a:t>
            </a:r>
          </a:p>
          <a:p>
            <a:r>
              <a:rPr lang="en-US" sz="1000" b="1" dirty="0">
                <a:cs typeface="Arial" panose="020B0604020202020204" pitchFamily="34" charset="0"/>
              </a:rPr>
              <a:t>Source: </a:t>
            </a:r>
            <a:r>
              <a:rPr lang="en-US" sz="1000" dirty="0">
                <a:cs typeface="Arial" panose="020B0604020202020204" pitchFamily="34" charset="0"/>
              </a:rPr>
              <a:t>Centers for Medicare &amp; Medicaid Services, Skilled Nursing Facility Quality Reporting Program, Residence Assessment Files, Minimum Data Set 3.0, 2013-2017.</a:t>
            </a:r>
            <a:br>
              <a:rPr lang="en-US" sz="1000" dirty="0">
                <a:cs typeface="Arial" panose="020B0604020202020204" pitchFamily="34" charset="0"/>
              </a:rPr>
            </a:br>
            <a:r>
              <a:rPr lang="en-US" sz="1000" b="1" dirty="0">
                <a:cs typeface="Arial" panose="020B0604020202020204" pitchFamily="34" charset="0"/>
              </a:rPr>
              <a:t>Denominator: </a:t>
            </a:r>
            <a:r>
              <a:rPr lang="en-US" sz="1000" dirty="0">
                <a:cs typeface="Arial" panose="020B0604020202020204" pitchFamily="34" charset="0"/>
              </a:rPr>
              <a:t>Medicare chronic care nursing home long-stay residents with a valid target assessment, excluding admission assessments and target assessments with missing values.</a:t>
            </a:r>
          </a:p>
          <a:p>
            <a:r>
              <a:rPr lang="en-US" sz="1000" b="1" dirty="0">
                <a:cs typeface="Arial" panose="020B0604020202020204" pitchFamily="34" charset="0"/>
              </a:rPr>
              <a:t>Numerator: </a:t>
            </a:r>
            <a:r>
              <a:rPr lang="en-US" sz="1000" dirty="0">
                <a:cs typeface="Arial" panose="020B0604020202020204" pitchFamily="34" charset="0"/>
              </a:rPr>
              <a:t>Subset of the denominator where a urinary tract infection is reported on the target assessment within the last 30 days.</a:t>
            </a:r>
          </a:p>
          <a:p>
            <a:r>
              <a:rPr lang="en-US" sz="1000" b="1" dirty="0">
                <a:cs typeface="Arial" panose="020B0604020202020204" pitchFamily="34" charset="0"/>
              </a:rPr>
              <a:t>Note: </a:t>
            </a:r>
            <a:r>
              <a:rPr lang="en-US" sz="1000" dirty="0">
                <a:cs typeface="Arial" panose="020B0604020202020204" pitchFamily="34" charset="0"/>
              </a:rPr>
              <a:t>White, AI/AN, Asian, Black, and NHPI are non-Hispanic. Hispanic includes all races.</a:t>
            </a:r>
            <a:endParaRPr lang="en-US" sz="1000" strike="sngStrike" dirty="0"/>
          </a:p>
        </p:txBody>
      </p:sp>
      <p:sp>
        <p:nvSpPr>
          <p:cNvPr id="3" name="Slide Number Placeholder 2">
            <a:extLst>
              <a:ext uri="{FF2B5EF4-FFF2-40B4-BE49-F238E27FC236}">
                <a16:creationId xmlns:a16="http://schemas.microsoft.com/office/drawing/2014/main" id="{E2752277-2116-4586-9C52-065E700580C3}"/>
              </a:ext>
            </a:extLst>
          </p:cNvPr>
          <p:cNvSpPr>
            <a:spLocks noGrp="1"/>
          </p:cNvSpPr>
          <p:nvPr>
            <p:ph type="sldNum" sz="quarter" idx="10"/>
          </p:nvPr>
        </p:nvSpPr>
        <p:spPr/>
        <p:txBody>
          <a:bodyPr/>
          <a:lstStyle/>
          <a:p>
            <a:fld id="{85F5B7A5-34A7-4AB0-A34F-A4DF2002FA98}" type="slidenum">
              <a:rPr lang="en-US" smtClean="0"/>
              <a:t>82</a:t>
            </a:fld>
            <a:endParaRPr lang="en-US" dirty="0"/>
          </a:p>
        </p:txBody>
      </p:sp>
    </p:spTree>
    <p:extLst>
      <p:ext uri="{BB962C8B-B14F-4D97-AF65-F5344CB8AC3E}">
        <p14:creationId xmlns:p14="http://schemas.microsoft.com/office/powerpoint/2010/main" val="23215037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Long-stay nursing home residents with a urinary tract infection, by sex, 2013-2017</a:t>
            </a:r>
          </a:p>
        </p:txBody>
      </p:sp>
      <p:graphicFrame>
        <p:nvGraphicFramePr>
          <p:cNvPr id="9" name="Content Placeholder 8" descr="Line graph showing percent. Key findings are in the text.">
            <a:extLst>
              <a:ext uri="{FF2B5EF4-FFF2-40B4-BE49-F238E27FC236}">
                <a16:creationId xmlns:a16="http://schemas.microsoft.com/office/drawing/2014/main" id="{E7D77A04-2E47-4755-B714-7C677C861639}"/>
              </a:ext>
            </a:extLst>
          </p:cNvPr>
          <p:cNvGraphicFramePr>
            <a:graphicFrameLocks noGrp="1"/>
          </p:cNvGraphicFramePr>
          <p:nvPr>
            <p:ph idx="1"/>
            <p:extLst>
              <p:ext uri="{D42A27DB-BD31-4B8C-83A1-F6EECF244321}">
                <p14:modId xmlns:p14="http://schemas.microsoft.com/office/powerpoint/2010/main" val="944918783"/>
              </p:ext>
            </p:extLst>
          </p:nvPr>
        </p:nvGraphicFramePr>
        <p:xfrm>
          <a:off x="457200" y="1463675"/>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669280"/>
            <a:ext cx="8229600" cy="861774"/>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Centers for Medicare &amp; Medicaid Services, Skilled Nursing Facility Quality Reporting Program, Residence Assessment Files, Minimum Data Set 3.0, 2013-2017.</a:t>
            </a:r>
            <a:br>
              <a:rPr lang="en-US" sz="1000" dirty="0">
                <a:cs typeface="Arial" panose="020B0604020202020204" pitchFamily="34" charset="0"/>
              </a:rPr>
            </a:br>
            <a:r>
              <a:rPr lang="en-US" sz="1000" b="1" dirty="0">
                <a:cs typeface="Arial" panose="020B0604020202020204" pitchFamily="34" charset="0"/>
              </a:rPr>
              <a:t>Denominator: </a:t>
            </a:r>
            <a:r>
              <a:rPr lang="en-US" sz="1000" dirty="0">
                <a:cs typeface="Arial" panose="020B0604020202020204" pitchFamily="34" charset="0"/>
              </a:rPr>
              <a:t>Medicare chronic care nursing home long-stay residents with a valid target assessment, excluding admission assessments and target assessments with missing values.</a:t>
            </a:r>
          </a:p>
          <a:p>
            <a:r>
              <a:rPr lang="en-US" sz="1000" b="1" dirty="0">
                <a:cs typeface="Arial" panose="020B0604020202020204" pitchFamily="34" charset="0"/>
              </a:rPr>
              <a:t>Numerator: </a:t>
            </a:r>
            <a:r>
              <a:rPr lang="en-US" sz="1000" dirty="0">
                <a:cs typeface="Arial" panose="020B0604020202020204" pitchFamily="34" charset="0"/>
              </a:rPr>
              <a:t>Subset of the denominator where a urinary tract infection is reported on the target assessment within the last 30 days.</a:t>
            </a:r>
          </a:p>
        </p:txBody>
      </p:sp>
      <p:sp>
        <p:nvSpPr>
          <p:cNvPr id="3" name="Slide Number Placeholder 2">
            <a:extLst>
              <a:ext uri="{FF2B5EF4-FFF2-40B4-BE49-F238E27FC236}">
                <a16:creationId xmlns:a16="http://schemas.microsoft.com/office/drawing/2014/main" id="{D83813AE-466B-4C62-8E26-D7430640E92C}"/>
              </a:ext>
            </a:extLst>
          </p:cNvPr>
          <p:cNvSpPr>
            <a:spLocks noGrp="1"/>
          </p:cNvSpPr>
          <p:nvPr>
            <p:ph type="sldNum" sz="quarter" idx="10"/>
          </p:nvPr>
        </p:nvSpPr>
        <p:spPr/>
        <p:txBody>
          <a:bodyPr/>
          <a:lstStyle/>
          <a:p>
            <a:fld id="{85F5B7A5-34A7-4AB0-A34F-A4DF2002FA98}" type="slidenum">
              <a:rPr lang="en-US" smtClean="0"/>
              <a:t>83</a:t>
            </a:fld>
            <a:endParaRPr lang="en-US" dirty="0"/>
          </a:p>
        </p:txBody>
      </p:sp>
    </p:spTree>
    <p:extLst>
      <p:ext uri="{BB962C8B-B14F-4D97-AF65-F5344CB8AC3E}">
        <p14:creationId xmlns:p14="http://schemas.microsoft.com/office/powerpoint/2010/main" val="3214973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Long-stay nursing home residents experiencing one or more falls with major injury, by race/ethnicity, 2013-2017</a:t>
            </a:r>
          </a:p>
        </p:txBody>
      </p:sp>
      <p:graphicFrame>
        <p:nvGraphicFramePr>
          <p:cNvPr id="9" name="Content Placeholder 8" descr="Line graph showing percent. Key findings are in the text.">
            <a:extLst>
              <a:ext uri="{FF2B5EF4-FFF2-40B4-BE49-F238E27FC236}">
                <a16:creationId xmlns:a16="http://schemas.microsoft.com/office/drawing/2014/main" id="{E7D77A04-2E47-4755-B714-7C677C861639}"/>
              </a:ext>
            </a:extLst>
          </p:cNvPr>
          <p:cNvGraphicFramePr>
            <a:graphicFrameLocks noGrp="1"/>
          </p:cNvGraphicFramePr>
          <p:nvPr>
            <p:ph idx="1"/>
            <p:extLst>
              <p:ext uri="{D42A27DB-BD31-4B8C-83A1-F6EECF244321}">
                <p14:modId xmlns:p14="http://schemas.microsoft.com/office/powerpoint/2010/main" val="396629111"/>
              </p:ext>
            </p:extLst>
          </p:nvPr>
        </p:nvGraphicFramePr>
        <p:xfrm>
          <a:off x="457200" y="1463675"/>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486400"/>
            <a:ext cx="7848600" cy="1169551"/>
          </a:xfrm>
          <a:prstGeom prst="rect">
            <a:avLst/>
          </a:prstGeom>
        </p:spPr>
        <p:txBody>
          <a:bodyPr wrap="square">
            <a:spAutoFit/>
          </a:bodyPr>
          <a:lstStyle/>
          <a:p>
            <a:r>
              <a:rPr lang="en-US" sz="1000" b="1" dirty="0">
                <a:cs typeface="Arial" panose="020B0604020202020204" pitchFamily="34" charset="0"/>
              </a:rPr>
              <a:t>Key:</a:t>
            </a:r>
            <a:r>
              <a:rPr lang="en-US" sz="1000" dirty="0">
                <a:cs typeface="Arial" panose="020B0604020202020204" pitchFamily="34" charset="0"/>
              </a:rPr>
              <a:t> AI/AN = American Indian or Alaska Native.</a:t>
            </a:r>
          </a:p>
          <a:p>
            <a:r>
              <a:rPr lang="en-US" sz="1000" b="1" dirty="0">
                <a:cs typeface="Arial" panose="020B0604020202020204" pitchFamily="34" charset="0"/>
              </a:rPr>
              <a:t>Source: </a:t>
            </a:r>
            <a:r>
              <a:rPr lang="en-US" sz="1000" dirty="0">
                <a:cs typeface="Arial" panose="020B0604020202020204" pitchFamily="34" charset="0"/>
              </a:rPr>
              <a:t>Centers for Medicare &amp; Medicaid Services, Skilled Nursing Facility Quality Reporting Program, Residence Assessment Files, Minimum Data Set 3.0, 2013-2017.</a:t>
            </a:r>
            <a:br>
              <a:rPr lang="en-US" sz="1000" dirty="0">
                <a:cs typeface="Arial" panose="020B0604020202020204" pitchFamily="34" charset="0"/>
              </a:rPr>
            </a:br>
            <a:r>
              <a:rPr lang="en-US" sz="1000" b="1" dirty="0">
                <a:cs typeface="Arial" panose="020B0604020202020204" pitchFamily="34" charset="0"/>
              </a:rPr>
              <a:t>Denominator:</a:t>
            </a:r>
            <a:r>
              <a:rPr lang="en-US" sz="1000" dirty="0">
                <a:cs typeface="Arial" panose="020B0604020202020204" pitchFamily="34" charset="0"/>
              </a:rPr>
              <a:t> Medicare chronic care nursing home long-stay residents with a valid target assessment; excludes residents who were not assessed for a fall or where the number of falls was not assessed.</a:t>
            </a:r>
          </a:p>
          <a:p>
            <a:r>
              <a:rPr lang="en-US" sz="1000" b="1" dirty="0">
                <a:cs typeface="Arial" panose="020B0604020202020204" pitchFamily="34" charset="0"/>
              </a:rPr>
              <a:t>Note: </a:t>
            </a:r>
            <a:r>
              <a:rPr lang="en-US" sz="1000" dirty="0">
                <a:cs typeface="Arial" panose="020B0604020202020204" pitchFamily="34" charset="0"/>
              </a:rPr>
              <a:t>White, AI/AN, Asian, and Black are non-Hispanic. Hispanic includes all races. Data for Native Hawaiian/Pacific Islanders do not meet the criteria for statistical reliability, data quality, or confidentiality and are not included.</a:t>
            </a:r>
            <a:endParaRPr lang="en-US" sz="1000" strike="sngStrike" dirty="0"/>
          </a:p>
        </p:txBody>
      </p:sp>
      <p:sp>
        <p:nvSpPr>
          <p:cNvPr id="3" name="Slide Number Placeholder 2">
            <a:extLst>
              <a:ext uri="{FF2B5EF4-FFF2-40B4-BE49-F238E27FC236}">
                <a16:creationId xmlns:a16="http://schemas.microsoft.com/office/drawing/2014/main" id="{D28A964A-1989-4A87-9155-AF7182FCAC14}"/>
              </a:ext>
            </a:extLst>
          </p:cNvPr>
          <p:cNvSpPr>
            <a:spLocks noGrp="1"/>
          </p:cNvSpPr>
          <p:nvPr>
            <p:ph type="sldNum" sz="quarter" idx="10"/>
          </p:nvPr>
        </p:nvSpPr>
        <p:spPr/>
        <p:txBody>
          <a:bodyPr/>
          <a:lstStyle/>
          <a:p>
            <a:fld id="{85F5B7A5-34A7-4AB0-A34F-A4DF2002FA98}" type="slidenum">
              <a:rPr lang="en-US" smtClean="0"/>
              <a:t>84</a:t>
            </a:fld>
            <a:endParaRPr lang="en-US" dirty="0"/>
          </a:p>
        </p:txBody>
      </p:sp>
    </p:spTree>
    <p:extLst>
      <p:ext uri="{BB962C8B-B14F-4D97-AF65-F5344CB8AC3E}">
        <p14:creationId xmlns:p14="http://schemas.microsoft.com/office/powerpoint/2010/main" val="39598718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Long-stay nursing home residents experiencing one or more falls with major injury, by sex, 2013-2017</a:t>
            </a:r>
          </a:p>
        </p:txBody>
      </p:sp>
      <p:graphicFrame>
        <p:nvGraphicFramePr>
          <p:cNvPr id="9" name="Content Placeholder 8" descr="Line graph showing percent. Key findings are in the text.">
            <a:extLst>
              <a:ext uri="{FF2B5EF4-FFF2-40B4-BE49-F238E27FC236}">
                <a16:creationId xmlns:a16="http://schemas.microsoft.com/office/drawing/2014/main" id="{E7D77A04-2E47-4755-B714-7C677C861639}"/>
              </a:ext>
            </a:extLst>
          </p:cNvPr>
          <p:cNvGraphicFramePr>
            <a:graphicFrameLocks noGrp="1"/>
          </p:cNvGraphicFramePr>
          <p:nvPr>
            <p:ph idx="1"/>
            <p:extLst>
              <p:ext uri="{D42A27DB-BD31-4B8C-83A1-F6EECF244321}">
                <p14:modId xmlns:p14="http://schemas.microsoft.com/office/powerpoint/2010/main" val="795857424"/>
              </p:ext>
            </p:extLst>
          </p:nvPr>
        </p:nvGraphicFramePr>
        <p:xfrm>
          <a:off x="457200" y="1463675"/>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760720"/>
            <a:ext cx="8229600" cy="707886"/>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Centers for Medicare &amp; Medicaid Services, Skilled Nursing Facility Quality Reporting Program, Residence Assessment Files, Minimum Data Set 3.0, 2013-2017.</a:t>
            </a:r>
            <a:br>
              <a:rPr lang="en-US" sz="1000" dirty="0">
                <a:cs typeface="Arial" panose="020B0604020202020204" pitchFamily="34" charset="0"/>
              </a:rPr>
            </a:br>
            <a:r>
              <a:rPr lang="en-US" sz="1000" b="1" dirty="0">
                <a:cs typeface="Arial" panose="020B0604020202020204" pitchFamily="34" charset="0"/>
              </a:rPr>
              <a:t>Denominator:</a:t>
            </a:r>
            <a:r>
              <a:rPr lang="en-US" sz="1000" dirty="0">
                <a:cs typeface="Arial" panose="020B0604020202020204" pitchFamily="34" charset="0"/>
              </a:rPr>
              <a:t> Medicare chronic care nursing home long-stay residents with a valid target assessment; excludes residents who were not assessed for a fall or where the number of falls was not assessed.</a:t>
            </a:r>
          </a:p>
        </p:txBody>
      </p:sp>
      <p:sp>
        <p:nvSpPr>
          <p:cNvPr id="3" name="Slide Number Placeholder 2">
            <a:extLst>
              <a:ext uri="{FF2B5EF4-FFF2-40B4-BE49-F238E27FC236}">
                <a16:creationId xmlns:a16="http://schemas.microsoft.com/office/drawing/2014/main" id="{DBD6A503-3DC9-4BED-95C4-B2D2162E5917}"/>
              </a:ext>
            </a:extLst>
          </p:cNvPr>
          <p:cNvSpPr>
            <a:spLocks noGrp="1"/>
          </p:cNvSpPr>
          <p:nvPr>
            <p:ph type="sldNum" sz="quarter" idx="10"/>
          </p:nvPr>
        </p:nvSpPr>
        <p:spPr/>
        <p:txBody>
          <a:bodyPr/>
          <a:lstStyle/>
          <a:p>
            <a:fld id="{85F5B7A5-34A7-4AB0-A34F-A4DF2002FA98}" type="slidenum">
              <a:rPr lang="en-US" smtClean="0"/>
              <a:t>85</a:t>
            </a:fld>
            <a:endParaRPr lang="en-US" dirty="0"/>
          </a:p>
        </p:txBody>
      </p:sp>
    </p:spTree>
    <p:extLst>
      <p:ext uri="{BB962C8B-B14F-4D97-AF65-F5344CB8AC3E}">
        <p14:creationId xmlns:p14="http://schemas.microsoft.com/office/powerpoint/2010/main" val="16062444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Low-risk, long-stay nursing home residents with a catheter inserted and left in the bladder, by sex, 2013-2017</a:t>
            </a:r>
          </a:p>
        </p:txBody>
      </p:sp>
      <p:graphicFrame>
        <p:nvGraphicFramePr>
          <p:cNvPr id="9" name="Content Placeholder 8" descr="Line graph showing percent. Key findings are in the text.">
            <a:extLst>
              <a:ext uri="{FF2B5EF4-FFF2-40B4-BE49-F238E27FC236}">
                <a16:creationId xmlns:a16="http://schemas.microsoft.com/office/drawing/2014/main" id="{E7D77A04-2E47-4755-B714-7C677C861639}"/>
              </a:ext>
            </a:extLst>
          </p:cNvPr>
          <p:cNvGraphicFramePr>
            <a:graphicFrameLocks noGrp="1"/>
          </p:cNvGraphicFramePr>
          <p:nvPr>
            <p:ph idx="1"/>
            <p:extLst>
              <p:ext uri="{D42A27DB-BD31-4B8C-83A1-F6EECF244321}">
                <p14:modId xmlns:p14="http://schemas.microsoft.com/office/powerpoint/2010/main" val="876312962"/>
              </p:ext>
            </p:extLst>
          </p:nvPr>
        </p:nvGraphicFramePr>
        <p:xfrm>
          <a:off x="457200" y="1463675"/>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669280"/>
            <a:ext cx="8229600" cy="861774"/>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Centers for Medicare &amp; Medicaid Services, Skilled Nursing Facility Quality Reporting Program, Chronic Conditions Data Warehouse, Residence Assessment Files, Minimum Data Set 3.0, 2013-2017.</a:t>
            </a:r>
            <a:br>
              <a:rPr lang="en-US" sz="1000" dirty="0">
                <a:cs typeface="Arial" panose="020B0604020202020204" pitchFamily="34" charset="0"/>
              </a:rPr>
            </a:br>
            <a:r>
              <a:rPr lang="en-US" sz="1000" b="1" dirty="0">
                <a:cs typeface="Arial" panose="020B0604020202020204" pitchFamily="34" charset="0"/>
              </a:rPr>
              <a:t>Denominator: </a:t>
            </a:r>
            <a:r>
              <a:rPr lang="en-US" sz="1000" dirty="0">
                <a:cs typeface="Arial" panose="020B0604020202020204" pitchFamily="34" charset="0"/>
              </a:rPr>
              <a:t>Medicare chronic care nursing home long-stay residents with a valid target assessment, excluding admission assessments or assessments with missing data.</a:t>
            </a:r>
          </a:p>
          <a:p>
            <a:r>
              <a:rPr lang="en-US" sz="1000" b="1" dirty="0">
                <a:cs typeface="Arial" panose="020B0604020202020204" pitchFamily="34" charset="0"/>
              </a:rPr>
              <a:t>Numerator: </a:t>
            </a:r>
            <a:r>
              <a:rPr lang="en-US" sz="1000" dirty="0">
                <a:cs typeface="Arial" panose="020B0604020202020204" pitchFamily="34" charset="0"/>
              </a:rPr>
              <a:t>Subset of the denominator with indwelling catheters on target assessment.</a:t>
            </a:r>
          </a:p>
        </p:txBody>
      </p:sp>
      <p:sp>
        <p:nvSpPr>
          <p:cNvPr id="3" name="Slide Number Placeholder 2">
            <a:extLst>
              <a:ext uri="{FF2B5EF4-FFF2-40B4-BE49-F238E27FC236}">
                <a16:creationId xmlns:a16="http://schemas.microsoft.com/office/drawing/2014/main" id="{D18AE10A-DB30-43B8-B2C9-2474DA01CB4C}"/>
              </a:ext>
            </a:extLst>
          </p:cNvPr>
          <p:cNvSpPr>
            <a:spLocks noGrp="1"/>
          </p:cNvSpPr>
          <p:nvPr>
            <p:ph type="sldNum" sz="quarter" idx="10"/>
          </p:nvPr>
        </p:nvSpPr>
        <p:spPr/>
        <p:txBody>
          <a:bodyPr/>
          <a:lstStyle/>
          <a:p>
            <a:fld id="{85F5B7A5-34A7-4AB0-A34F-A4DF2002FA98}" type="slidenum">
              <a:rPr lang="en-US" smtClean="0"/>
              <a:t>86</a:t>
            </a:fld>
            <a:endParaRPr lang="en-US" dirty="0"/>
          </a:p>
        </p:txBody>
      </p:sp>
    </p:spTree>
    <p:extLst>
      <p:ext uri="{BB962C8B-B14F-4D97-AF65-F5344CB8AC3E}">
        <p14:creationId xmlns:p14="http://schemas.microsoft.com/office/powerpoint/2010/main" val="40875130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a:xfrm>
            <a:off x="457200" y="0"/>
            <a:ext cx="7429500" cy="1143000"/>
          </a:xfrm>
        </p:spPr>
        <p:txBody>
          <a:bodyPr>
            <a:noAutofit/>
          </a:bodyPr>
          <a:lstStyle/>
          <a:p>
            <a:r>
              <a:rPr lang="en-US" sz="2000" dirty="0"/>
              <a:t>Short-stay nursing home residents with pressure ulcers that are new or worsened, by race/ethnicity, 2013-2017</a:t>
            </a:r>
          </a:p>
        </p:txBody>
      </p:sp>
      <p:graphicFrame>
        <p:nvGraphicFramePr>
          <p:cNvPr id="9" name="Content Placeholder 8" descr="Line graph showing percent. Key findings are in the text.">
            <a:extLst>
              <a:ext uri="{FF2B5EF4-FFF2-40B4-BE49-F238E27FC236}">
                <a16:creationId xmlns:a16="http://schemas.microsoft.com/office/drawing/2014/main" id="{E7D77A04-2E47-4755-B714-7C677C861639}"/>
              </a:ext>
            </a:extLst>
          </p:cNvPr>
          <p:cNvGraphicFramePr>
            <a:graphicFrameLocks noGrp="1"/>
          </p:cNvGraphicFramePr>
          <p:nvPr>
            <p:ph idx="1"/>
            <p:extLst>
              <p:ext uri="{D42A27DB-BD31-4B8C-83A1-F6EECF244321}">
                <p14:modId xmlns:p14="http://schemas.microsoft.com/office/powerpoint/2010/main" val="2884807556"/>
              </p:ext>
            </p:extLst>
          </p:nvPr>
        </p:nvGraphicFramePr>
        <p:xfrm>
          <a:off x="457200" y="1463675"/>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577840"/>
            <a:ext cx="8229600" cy="1169551"/>
          </a:xfrm>
          <a:prstGeom prst="rect">
            <a:avLst/>
          </a:prstGeom>
        </p:spPr>
        <p:txBody>
          <a:bodyPr wrap="square">
            <a:spAutoFit/>
          </a:bodyPr>
          <a:lstStyle/>
          <a:p>
            <a:r>
              <a:rPr lang="en-US" sz="1000" b="1" dirty="0">
                <a:cs typeface="Arial" panose="020B0604020202020204" pitchFamily="34" charset="0"/>
              </a:rPr>
              <a:t>Key:</a:t>
            </a:r>
            <a:r>
              <a:rPr lang="en-US" sz="1000" dirty="0">
                <a:cs typeface="Arial" panose="020B0604020202020204" pitchFamily="34" charset="0"/>
              </a:rPr>
              <a:t> AI/AN = American Indian or Alaska Native; NHPI = Native Hawaiian/Pacific Islander. </a:t>
            </a:r>
          </a:p>
          <a:p>
            <a:r>
              <a:rPr lang="en-US" sz="1000" b="1" dirty="0">
                <a:cs typeface="Arial" panose="020B0604020202020204" pitchFamily="34" charset="0"/>
              </a:rPr>
              <a:t>Source: </a:t>
            </a:r>
            <a:r>
              <a:rPr lang="en-US" sz="1000" dirty="0">
                <a:cs typeface="Arial" panose="020B0604020202020204" pitchFamily="34" charset="0"/>
              </a:rPr>
              <a:t>Centers for Medicare &amp; Medicaid Services, Skilled Nursing Facility Quality Reporting Program, Residence Assessment Files, Minimum Data Set 3.0, 2013-2017.</a:t>
            </a:r>
            <a:br>
              <a:rPr lang="en-US" sz="1000" dirty="0">
                <a:cs typeface="Arial" panose="020B0604020202020204" pitchFamily="34" charset="0"/>
              </a:rPr>
            </a:br>
            <a:r>
              <a:rPr lang="en-US" sz="1000" b="1" dirty="0">
                <a:cs typeface="Arial" panose="020B0604020202020204" pitchFamily="34" charset="0"/>
              </a:rPr>
              <a:t>Denominator: </a:t>
            </a:r>
            <a:r>
              <a:rPr lang="en-US" sz="1000" dirty="0">
                <a:cs typeface="Arial" panose="020B0604020202020204" pitchFamily="34" charset="0"/>
              </a:rPr>
              <a:t>Medicare chronic care nursing home short-stay residents with valid current and look-back assessments, excluding residents with disqualifying responses for previous pressure sores in the look-back assessment.</a:t>
            </a:r>
          </a:p>
          <a:p>
            <a:r>
              <a:rPr lang="en-US" sz="1000" b="1" dirty="0">
                <a:cs typeface="Arial" panose="020B0604020202020204" pitchFamily="34" charset="0"/>
              </a:rPr>
              <a:t>Numerator:</a:t>
            </a:r>
            <a:r>
              <a:rPr lang="en-US" sz="1000" dirty="0">
                <a:cs typeface="Arial" panose="020B0604020202020204" pitchFamily="34" charset="0"/>
              </a:rPr>
              <a:t> Subset of the denominator indicating one or more new or worsening Stage 2-4 pressure sores. </a:t>
            </a:r>
          </a:p>
          <a:p>
            <a:r>
              <a:rPr lang="en-US" sz="1000" b="1" dirty="0">
                <a:cs typeface="Arial" panose="020B0604020202020204" pitchFamily="34" charset="0"/>
              </a:rPr>
              <a:t>Note: </a:t>
            </a:r>
            <a:r>
              <a:rPr lang="en-US" sz="1000" dirty="0">
                <a:cs typeface="Arial" panose="020B0604020202020204" pitchFamily="34" charset="0"/>
              </a:rPr>
              <a:t>White, AI/AN, Asian, Black, and NHPI are non-Hispanic. Hispanic includes all races.</a:t>
            </a:r>
            <a:endParaRPr lang="en-US" sz="1000" strike="sngStrike" dirty="0"/>
          </a:p>
        </p:txBody>
      </p:sp>
      <p:sp>
        <p:nvSpPr>
          <p:cNvPr id="3" name="Slide Number Placeholder 2">
            <a:extLst>
              <a:ext uri="{FF2B5EF4-FFF2-40B4-BE49-F238E27FC236}">
                <a16:creationId xmlns:a16="http://schemas.microsoft.com/office/drawing/2014/main" id="{66A966D3-5103-4DF5-9A0F-9BA80A32EE90}"/>
              </a:ext>
            </a:extLst>
          </p:cNvPr>
          <p:cNvSpPr>
            <a:spLocks noGrp="1"/>
          </p:cNvSpPr>
          <p:nvPr>
            <p:ph type="sldNum" sz="quarter" idx="10"/>
          </p:nvPr>
        </p:nvSpPr>
        <p:spPr>
          <a:xfrm>
            <a:off x="7943850" y="6346796"/>
            <a:ext cx="742950" cy="365125"/>
          </a:xfrm>
        </p:spPr>
        <p:txBody>
          <a:bodyPr/>
          <a:lstStyle/>
          <a:p>
            <a:fld id="{85F5B7A5-34A7-4AB0-A34F-A4DF2002FA98}" type="slidenum">
              <a:rPr lang="en-US" smtClean="0"/>
              <a:t>87</a:t>
            </a:fld>
            <a:endParaRPr lang="en-US" dirty="0"/>
          </a:p>
        </p:txBody>
      </p:sp>
    </p:spTree>
    <p:extLst>
      <p:ext uri="{BB962C8B-B14F-4D97-AF65-F5344CB8AC3E}">
        <p14:creationId xmlns:p14="http://schemas.microsoft.com/office/powerpoint/2010/main" val="13539989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a:xfrm>
            <a:off x="457200" y="250478"/>
            <a:ext cx="7429500" cy="617884"/>
          </a:xfrm>
        </p:spPr>
        <p:txBody>
          <a:bodyPr>
            <a:noAutofit/>
          </a:bodyPr>
          <a:lstStyle/>
          <a:p>
            <a:r>
              <a:rPr lang="en-US" sz="2000" dirty="0"/>
              <a:t>Short-stay nursing home residents with pressure ulcers that are new or worsened, by sex, 2013-2017</a:t>
            </a:r>
          </a:p>
        </p:txBody>
      </p:sp>
      <p:graphicFrame>
        <p:nvGraphicFramePr>
          <p:cNvPr id="9" name="Content Placeholder 8" descr="Line graph showing percent. Key findings are in the text.">
            <a:extLst>
              <a:ext uri="{FF2B5EF4-FFF2-40B4-BE49-F238E27FC236}">
                <a16:creationId xmlns:a16="http://schemas.microsoft.com/office/drawing/2014/main" id="{E7D77A04-2E47-4755-B714-7C677C861639}"/>
              </a:ext>
            </a:extLst>
          </p:cNvPr>
          <p:cNvGraphicFramePr>
            <a:graphicFrameLocks noGrp="1"/>
          </p:cNvGraphicFramePr>
          <p:nvPr>
            <p:ph idx="1"/>
            <p:extLst>
              <p:ext uri="{D42A27DB-BD31-4B8C-83A1-F6EECF244321}">
                <p14:modId xmlns:p14="http://schemas.microsoft.com/office/powerpoint/2010/main" val="2936196165"/>
              </p:ext>
            </p:extLst>
          </p:nvPr>
        </p:nvGraphicFramePr>
        <p:xfrm>
          <a:off x="457200" y="1463675"/>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669280"/>
            <a:ext cx="8229600" cy="861774"/>
          </a:xfrm>
          <a:prstGeom prst="rect">
            <a:avLst/>
          </a:prstGeom>
        </p:spPr>
        <p:txBody>
          <a:bodyPr wrap="square">
            <a:spAutoFit/>
          </a:bodyPr>
          <a:lstStyle/>
          <a:p>
            <a:r>
              <a:rPr lang="en-US" sz="1000" b="1" dirty="0">
                <a:cs typeface="Arial" panose="020B0604020202020204" pitchFamily="34" charset="0"/>
              </a:rPr>
              <a:t>Source: </a:t>
            </a:r>
            <a:r>
              <a:rPr lang="en-US" sz="1000" dirty="0">
                <a:cs typeface="Arial" panose="020B0604020202020204" pitchFamily="34" charset="0"/>
              </a:rPr>
              <a:t>Centers for Medicare &amp; Medicaid Services, Skilled Nursing Facility Quality Reporting Program, Residence Assessment Files, Minimum Data Set 3.0, 2013-2017.</a:t>
            </a:r>
            <a:br>
              <a:rPr lang="en-US" sz="1000" dirty="0">
                <a:cs typeface="Arial" panose="020B0604020202020204" pitchFamily="34" charset="0"/>
              </a:rPr>
            </a:br>
            <a:r>
              <a:rPr lang="en-US" sz="1000" b="1" dirty="0">
                <a:cs typeface="Arial" panose="020B0604020202020204" pitchFamily="34" charset="0"/>
              </a:rPr>
              <a:t>Denominator: </a:t>
            </a:r>
            <a:r>
              <a:rPr lang="en-US" sz="1000" dirty="0">
                <a:cs typeface="Arial" panose="020B0604020202020204" pitchFamily="34" charset="0"/>
              </a:rPr>
              <a:t>Medicare chronic care nursing home short-stay residents with valid current and look-back assessments, excluding residents with disqualifying responses for previous pressure sores in the look-back assessment.</a:t>
            </a:r>
          </a:p>
          <a:p>
            <a:r>
              <a:rPr lang="en-US" sz="1000" b="1" dirty="0">
                <a:cs typeface="Arial" panose="020B0604020202020204" pitchFamily="34" charset="0"/>
              </a:rPr>
              <a:t>Numerator:</a:t>
            </a:r>
            <a:r>
              <a:rPr lang="en-US" sz="1000" dirty="0">
                <a:cs typeface="Arial" panose="020B0604020202020204" pitchFamily="34" charset="0"/>
              </a:rPr>
              <a:t> Subset of the denominator indicating one or more new or worsening Stage 2-4 pressure sores. </a:t>
            </a:r>
          </a:p>
        </p:txBody>
      </p:sp>
      <p:sp>
        <p:nvSpPr>
          <p:cNvPr id="3" name="Slide Number Placeholder 2">
            <a:extLst>
              <a:ext uri="{FF2B5EF4-FFF2-40B4-BE49-F238E27FC236}">
                <a16:creationId xmlns:a16="http://schemas.microsoft.com/office/drawing/2014/main" id="{242714AA-09C3-4ED8-B894-AAE31140B729}"/>
              </a:ext>
            </a:extLst>
          </p:cNvPr>
          <p:cNvSpPr>
            <a:spLocks noGrp="1"/>
          </p:cNvSpPr>
          <p:nvPr>
            <p:ph type="sldNum" sz="quarter" idx="10"/>
          </p:nvPr>
        </p:nvSpPr>
        <p:spPr/>
        <p:txBody>
          <a:bodyPr/>
          <a:lstStyle/>
          <a:p>
            <a:fld id="{85F5B7A5-34A7-4AB0-A34F-A4DF2002FA98}" type="slidenum">
              <a:rPr lang="en-US" smtClean="0"/>
              <a:t>88</a:t>
            </a:fld>
            <a:endParaRPr lang="en-US" dirty="0"/>
          </a:p>
        </p:txBody>
      </p:sp>
    </p:spTree>
    <p:extLst>
      <p:ext uri="{BB962C8B-B14F-4D97-AF65-F5344CB8AC3E}">
        <p14:creationId xmlns:p14="http://schemas.microsoft.com/office/powerpoint/2010/main" val="34240572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Nursing Home Safety Resources</a:t>
            </a:r>
          </a:p>
        </p:txBody>
      </p:sp>
      <p:sp>
        <p:nvSpPr>
          <p:cNvPr id="3" name="Content Placeholder 2"/>
          <p:cNvSpPr>
            <a:spLocks noGrp="1"/>
          </p:cNvSpPr>
          <p:nvPr>
            <p:ph idx="1"/>
          </p:nvPr>
        </p:nvSpPr>
        <p:spPr/>
        <p:txBody>
          <a:bodyPr>
            <a:normAutofit fontScale="85000" lnSpcReduction="10000"/>
          </a:bodyPr>
          <a:lstStyle/>
          <a:p>
            <a:r>
              <a:rPr lang="en-US" dirty="0"/>
              <a:t>AHRQ offers several resources to improve the quality and safety of care in nursing homes. These include:</a:t>
            </a:r>
          </a:p>
          <a:p>
            <a:pPr lvl="1"/>
            <a:r>
              <a:rPr lang="en-US" dirty="0">
                <a:hlinkClick r:id="rId3"/>
              </a:rPr>
              <a:t>On-Time Pressure Ulcer Prevention</a:t>
            </a:r>
            <a:r>
              <a:rPr lang="en-US" dirty="0"/>
              <a:t>, </a:t>
            </a:r>
          </a:p>
          <a:p>
            <a:pPr lvl="1"/>
            <a:r>
              <a:rPr lang="en-US" dirty="0">
                <a:hlinkClick r:id="rId4"/>
              </a:rPr>
              <a:t>CUSP Toolkit To Reduce CAUTI and Other HAIs In Long-Term Care Facilities</a:t>
            </a:r>
            <a:r>
              <a:rPr lang="en-US" dirty="0"/>
              <a:t>, and </a:t>
            </a:r>
          </a:p>
          <a:p>
            <a:pPr lvl="1"/>
            <a:r>
              <a:rPr lang="en-US" dirty="0">
                <a:hlinkClick r:id="rId5"/>
              </a:rPr>
              <a:t>Falls Management Program</a:t>
            </a:r>
            <a:r>
              <a:rPr lang="en-US" dirty="0"/>
              <a:t>.</a:t>
            </a:r>
          </a:p>
          <a:p>
            <a:r>
              <a:rPr lang="en-US" dirty="0"/>
              <a:t>AHRQ is also funding the </a:t>
            </a:r>
            <a:r>
              <a:rPr lang="en-US" dirty="0">
                <a:hlinkClick r:id="rId6"/>
              </a:rPr>
              <a:t>AHRQ ECHO National Nursing Home COVID-19 Action Network</a:t>
            </a:r>
            <a:r>
              <a:rPr lang="en-US" dirty="0"/>
              <a:t>. This Network is working with nursing homes nationally to implement quality and safety interventions to reduce the spread of COVID-19. </a:t>
            </a:r>
          </a:p>
          <a:p>
            <a:r>
              <a:rPr lang="en-US" dirty="0"/>
              <a:t>Visit </a:t>
            </a:r>
            <a:r>
              <a:rPr lang="en-US" dirty="0">
                <a:hlinkClick r:id="rId7"/>
              </a:rPr>
              <a:t>AHRQ.gov</a:t>
            </a:r>
            <a:r>
              <a:rPr lang="en-US" dirty="0"/>
              <a:t> for more tools and resources for long-term and nursing home care.</a:t>
            </a:r>
          </a:p>
        </p:txBody>
      </p:sp>
      <p:sp>
        <p:nvSpPr>
          <p:cNvPr id="4" name="Slide Number Placeholder 3">
            <a:extLst>
              <a:ext uri="{FF2B5EF4-FFF2-40B4-BE49-F238E27FC236}">
                <a16:creationId xmlns:a16="http://schemas.microsoft.com/office/drawing/2014/main" id="{5AB21617-A1A3-46EE-AAF7-017BE91BA3AD}"/>
              </a:ext>
            </a:extLst>
          </p:cNvPr>
          <p:cNvSpPr>
            <a:spLocks noGrp="1"/>
          </p:cNvSpPr>
          <p:nvPr>
            <p:ph type="sldNum" sz="quarter" idx="10"/>
          </p:nvPr>
        </p:nvSpPr>
        <p:spPr/>
        <p:txBody>
          <a:bodyPr/>
          <a:lstStyle/>
          <a:p>
            <a:fld id="{85F5B7A5-34A7-4AB0-A34F-A4DF2002FA98}" type="slidenum">
              <a:rPr lang="en-US" smtClean="0"/>
              <a:t>89</a:t>
            </a:fld>
            <a:endParaRPr lang="en-US" dirty="0"/>
          </a:p>
        </p:txBody>
      </p:sp>
    </p:spTree>
    <p:extLst>
      <p:ext uri="{BB962C8B-B14F-4D97-AF65-F5344CB8AC3E}">
        <p14:creationId xmlns:p14="http://schemas.microsoft.com/office/powerpoint/2010/main" val="415315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Safety Research Landscape </a:t>
            </a:r>
          </a:p>
        </p:txBody>
      </p:sp>
      <p:sp>
        <p:nvSpPr>
          <p:cNvPr id="8" name="Content Placeholder 7">
            <a:extLst>
              <a:ext uri="{FF2B5EF4-FFF2-40B4-BE49-F238E27FC236}">
                <a16:creationId xmlns:a16="http://schemas.microsoft.com/office/drawing/2014/main" id="{B6827A0E-87F2-4862-BCA2-9DBA5CB693B6}"/>
              </a:ext>
            </a:extLst>
          </p:cNvPr>
          <p:cNvSpPr>
            <a:spLocks noGrp="1"/>
          </p:cNvSpPr>
          <p:nvPr>
            <p:ph idx="1"/>
          </p:nvPr>
        </p:nvSpPr>
        <p:spPr/>
        <p:txBody>
          <a:bodyPr>
            <a:normAutofit fontScale="77500" lnSpcReduction="20000"/>
          </a:bodyPr>
          <a:lstStyle/>
          <a:p>
            <a:pPr>
              <a:lnSpc>
                <a:spcPct val="110000"/>
              </a:lnSpc>
              <a:spcBef>
                <a:spcPts val="400"/>
              </a:spcBef>
            </a:pPr>
            <a:r>
              <a:rPr lang="en-US" dirty="0"/>
              <a:t>Since 1999, the patient safety field has made advances such as the reduction of select healthcare-associated infections and medication-related events.</a:t>
            </a:r>
          </a:p>
          <a:p>
            <a:pPr>
              <a:lnSpc>
                <a:spcPct val="110000"/>
              </a:lnSpc>
              <a:spcBef>
                <a:spcPts val="400"/>
              </a:spcBef>
            </a:pPr>
            <a:r>
              <a:rPr lang="en-US" dirty="0"/>
              <a:t>These advances have been made through novel strategies such as clinical decision support, surveillance, treatment protocols, and education and training through simulation. </a:t>
            </a:r>
          </a:p>
          <a:p>
            <a:pPr>
              <a:lnSpc>
                <a:spcPct val="110000"/>
              </a:lnSpc>
              <a:spcBef>
                <a:spcPts val="400"/>
              </a:spcBef>
            </a:pPr>
            <a:r>
              <a:rPr lang="en-US" dirty="0"/>
              <a:t>In September 2020, AHRQ and the Institute for Healthcare Improvement </a:t>
            </a:r>
            <a:r>
              <a:rPr lang="en-US" dirty="0" err="1"/>
              <a:t>copublished</a:t>
            </a:r>
            <a:r>
              <a:rPr lang="en-US" dirty="0"/>
              <a:t> the </a:t>
            </a:r>
            <a:r>
              <a:rPr lang="en-US" dirty="0">
                <a:hlinkClick r:id="rId3"/>
              </a:rPr>
              <a:t>National Action Plan to Advance Patient Safety</a:t>
            </a:r>
            <a:r>
              <a:rPr lang="en-US" dirty="0"/>
              <a:t>. </a:t>
            </a:r>
          </a:p>
          <a:p>
            <a:pPr lvl="1">
              <a:lnSpc>
                <a:spcPct val="110000"/>
              </a:lnSpc>
              <a:spcBef>
                <a:spcPts val="400"/>
              </a:spcBef>
            </a:pPr>
            <a:r>
              <a:rPr lang="en-US" dirty="0"/>
              <a:t>This plan was developed with AHRQ and several organizations committed to patient safety.</a:t>
            </a:r>
          </a:p>
          <a:p>
            <a:pPr lvl="1">
              <a:lnSpc>
                <a:spcPct val="110000"/>
              </a:lnSpc>
              <a:spcBef>
                <a:spcPts val="400"/>
              </a:spcBef>
            </a:pPr>
            <a:r>
              <a:rPr lang="en-US" dirty="0"/>
              <a:t>It focuses on culture, leadership and governance; patient and family engagement; workforce safety; and learning systems—all foundational needs for safe care. </a:t>
            </a:r>
          </a:p>
        </p:txBody>
      </p:sp>
      <p:sp>
        <p:nvSpPr>
          <p:cNvPr id="3" name="Slide Number Placeholder 2">
            <a:extLst>
              <a:ext uri="{FF2B5EF4-FFF2-40B4-BE49-F238E27FC236}">
                <a16:creationId xmlns:a16="http://schemas.microsoft.com/office/drawing/2014/main" id="{D8AC9CC3-78C5-4935-BA2C-1719CEE86214}"/>
              </a:ext>
            </a:extLst>
          </p:cNvPr>
          <p:cNvSpPr>
            <a:spLocks noGrp="1"/>
          </p:cNvSpPr>
          <p:nvPr>
            <p:ph type="sldNum" sz="quarter" idx="10"/>
          </p:nvPr>
        </p:nvSpPr>
        <p:spPr/>
        <p:txBody>
          <a:bodyPr/>
          <a:lstStyle/>
          <a:p>
            <a:fld id="{85F5B7A5-34A7-4AB0-A34F-A4DF2002FA98}" type="slidenum">
              <a:rPr lang="en-US" smtClean="0"/>
              <a:pPr/>
              <a:t>9</a:t>
            </a:fld>
            <a:endParaRPr lang="en-US" dirty="0"/>
          </a:p>
        </p:txBody>
      </p:sp>
    </p:spTree>
    <p:extLst>
      <p:ext uri="{BB962C8B-B14F-4D97-AF65-F5344CB8AC3E}">
        <p14:creationId xmlns:p14="http://schemas.microsoft.com/office/powerpoint/2010/main" val="16594751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Safety in the Home Health Setting</a:t>
            </a:r>
          </a:p>
        </p:txBody>
      </p:sp>
      <p:sp>
        <p:nvSpPr>
          <p:cNvPr id="3" name="Content Placeholder 2"/>
          <p:cNvSpPr>
            <a:spLocks noGrp="1"/>
          </p:cNvSpPr>
          <p:nvPr>
            <p:ph idx="1"/>
          </p:nvPr>
        </p:nvSpPr>
        <p:spPr/>
        <p:txBody>
          <a:bodyPr>
            <a:normAutofit lnSpcReduction="10000"/>
          </a:bodyPr>
          <a:lstStyle/>
          <a:p>
            <a:r>
              <a:rPr lang="en-US" dirty="0"/>
              <a:t>Home health agencies provide services to patients who are homebound and need skilled nursing care or therapy.</a:t>
            </a:r>
          </a:p>
          <a:p>
            <a:r>
              <a:rPr lang="en-US" dirty="0"/>
              <a:t>Approximately 12 million individuals receive home health care from more than 33,000 providers for causes including acute illness, long-term health conditions, permanent disability, and terminal illness (NAHCH, 2010). </a:t>
            </a:r>
          </a:p>
          <a:p>
            <a:r>
              <a:rPr lang="en-US" dirty="0"/>
              <a:t>Improvements among home health patients can reflect the quality of care from home health agencies. </a:t>
            </a:r>
          </a:p>
        </p:txBody>
      </p:sp>
      <p:sp>
        <p:nvSpPr>
          <p:cNvPr id="4" name="Slide Number Placeholder 3">
            <a:extLst>
              <a:ext uri="{FF2B5EF4-FFF2-40B4-BE49-F238E27FC236}">
                <a16:creationId xmlns:a16="http://schemas.microsoft.com/office/drawing/2014/main" id="{A0E5B668-0799-4CC9-9BD8-8819161B2CE9}"/>
              </a:ext>
            </a:extLst>
          </p:cNvPr>
          <p:cNvSpPr>
            <a:spLocks noGrp="1"/>
          </p:cNvSpPr>
          <p:nvPr>
            <p:ph type="sldNum" sz="quarter" idx="10"/>
          </p:nvPr>
        </p:nvSpPr>
        <p:spPr/>
        <p:txBody>
          <a:bodyPr/>
          <a:lstStyle/>
          <a:p>
            <a:fld id="{85F5B7A5-34A7-4AB0-A34F-A4DF2002FA98}" type="slidenum">
              <a:rPr lang="en-US" smtClean="0"/>
              <a:t>90</a:t>
            </a:fld>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Measures of Patient Safety in the Home Health Setting</a:t>
            </a:r>
          </a:p>
        </p:txBody>
      </p:sp>
      <p:sp>
        <p:nvSpPr>
          <p:cNvPr id="3" name="Content Placeholder 2"/>
          <p:cNvSpPr>
            <a:spLocks noGrp="1"/>
          </p:cNvSpPr>
          <p:nvPr>
            <p:ph idx="1"/>
          </p:nvPr>
        </p:nvSpPr>
        <p:spPr/>
        <p:txBody>
          <a:bodyPr/>
          <a:lstStyle/>
          <a:p>
            <a:r>
              <a:rPr lang="en-US" dirty="0"/>
              <a:t>Home health care patients whose management of oral medications improved, by race/ethnicity</a:t>
            </a:r>
          </a:p>
          <a:p>
            <a:r>
              <a:rPr lang="en-US" dirty="0"/>
              <a:t>Adults who reported a home health provider asking to see all the prescription and over-the-counter medicines they were taking when they first started getting home health care, by race/ethnicity and age</a:t>
            </a:r>
          </a:p>
        </p:txBody>
      </p:sp>
      <p:sp>
        <p:nvSpPr>
          <p:cNvPr id="4" name="Slide Number Placeholder 3">
            <a:extLst>
              <a:ext uri="{FF2B5EF4-FFF2-40B4-BE49-F238E27FC236}">
                <a16:creationId xmlns:a16="http://schemas.microsoft.com/office/drawing/2014/main" id="{22E0EC90-7A5D-4142-9FDE-D23198135235}"/>
              </a:ext>
            </a:extLst>
          </p:cNvPr>
          <p:cNvSpPr>
            <a:spLocks noGrp="1"/>
          </p:cNvSpPr>
          <p:nvPr>
            <p:ph type="sldNum" sz="quarter" idx="10"/>
          </p:nvPr>
        </p:nvSpPr>
        <p:spPr/>
        <p:txBody>
          <a:bodyPr/>
          <a:lstStyle/>
          <a:p>
            <a:fld id="{85F5B7A5-34A7-4AB0-A34F-A4DF2002FA98}" type="slidenum">
              <a:rPr lang="en-US" smtClean="0"/>
              <a:t>91</a:t>
            </a:fld>
            <a:endParaRPr lang="en-US" dirty="0"/>
          </a:p>
        </p:txBody>
      </p:sp>
    </p:spTree>
    <p:extLst>
      <p:ext uri="{BB962C8B-B14F-4D97-AF65-F5344CB8AC3E}">
        <p14:creationId xmlns:p14="http://schemas.microsoft.com/office/powerpoint/2010/main" val="10010581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E738-E606-4976-9928-0ED79B825B6A}"/>
              </a:ext>
            </a:extLst>
          </p:cNvPr>
          <p:cNvSpPr>
            <a:spLocks noGrp="1"/>
          </p:cNvSpPr>
          <p:nvPr>
            <p:ph type="title"/>
          </p:nvPr>
        </p:nvSpPr>
        <p:spPr/>
        <p:txBody>
          <a:bodyPr>
            <a:noAutofit/>
          </a:bodyPr>
          <a:lstStyle/>
          <a:p>
            <a:r>
              <a:rPr lang="en-US" sz="2000" dirty="0"/>
              <a:t>Home health care patients whose management of oral medications improved, by race/ethnicity, 2013-2017</a:t>
            </a:r>
          </a:p>
        </p:txBody>
      </p:sp>
      <p:graphicFrame>
        <p:nvGraphicFramePr>
          <p:cNvPr id="9" name="Content Placeholder 8" descr="Line graph showing percent. Key findings are in the text.">
            <a:extLst>
              <a:ext uri="{FF2B5EF4-FFF2-40B4-BE49-F238E27FC236}">
                <a16:creationId xmlns:a16="http://schemas.microsoft.com/office/drawing/2014/main" id="{E7D77A04-2E47-4755-B714-7C677C861639}"/>
              </a:ext>
            </a:extLst>
          </p:cNvPr>
          <p:cNvGraphicFramePr>
            <a:graphicFrameLocks noGrp="1"/>
          </p:cNvGraphicFramePr>
          <p:nvPr>
            <p:ph idx="1"/>
            <p:extLst>
              <p:ext uri="{D42A27DB-BD31-4B8C-83A1-F6EECF244321}">
                <p14:modId xmlns:p14="http://schemas.microsoft.com/office/powerpoint/2010/main" val="1866181340"/>
              </p:ext>
            </p:extLst>
          </p:nvPr>
        </p:nvGraphicFramePr>
        <p:xfrm>
          <a:off x="457200" y="1371600"/>
          <a:ext cx="8229600"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01136C4-E1C6-40ED-ADAC-A164D4A522FB}"/>
              </a:ext>
            </a:extLst>
          </p:cNvPr>
          <p:cNvSpPr/>
          <p:nvPr/>
        </p:nvSpPr>
        <p:spPr>
          <a:xfrm>
            <a:off x="457200" y="5120640"/>
            <a:ext cx="8210550" cy="1477328"/>
          </a:xfrm>
          <a:prstGeom prst="rect">
            <a:avLst/>
          </a:prstGeom>
        </p:spPr>
        <p:txBody>
          <a:bodyPr wrap="square">
            <a:spAutoFit/>
          </a:bodyPr>
          <a:lstStyle/>
          <a:p>
            <a:r>
              <a:rPr lang="en-US" sz="1000" dirty="0">
                <a:cs typeface="Arial" panose="020B0604020202020204" pitchFamily="34" charset="0"/>
              </a:rPr>
              <a:t>Key: AI/AN = American Indian or Alaska Native; NHPI = Native Hawaiian/Pacific Islander. </a:t>
            </a:r>
          </a:p>
          <a:p>
            <a:r>
              <a:rPr lang="en-US" sz="1000" b="1" dirty="0">
                <a:cs typeface="Arial" panose="020B0604020202020204" pitchFamily="34" charset="0"/>
              </a:rPr>
              <a:t>Source: </a:t>
            </a:r>
            <a:r>
              <a:rPr lang="en-US" sz="1000" dirty="0">
                <a:cs typeface="Arial" panose="020B0604020202020204" pitchFamily="34" charset="0"/>
              </a:rPr>
              <a:t>Centers for Medicare &amp; Medicaid Services, Outcome and Assessment Information Set, 2013-2017.</a:t>
            </a:r>
          </a:p>
          <a:p>
            <a:r>
              <a:rPr lang="en-US" sz="1000" b="1" dirty="0">
                <a:cs typeface="Arial" panose="020B0604020202020204" pitchFamily="34" charset="0"/>
              </a:rPr>
              <a:t>Denominator: </a:t>
            </a:r>
            <a:r>
              <a:rPr lang="en-US" sz="1000" dirty="0">
                <a:cs typeface="Arial" panose="020B0604020202020204" pitchFamily="34" charset="0"/>
              </a:rPr>
              <a:t>All valid home health care episodes that begin in the survey year, excluding episodes for patients not taking oral medications, patients initially able to take oral medications correctly without assistance or supervision, nonresponsive patients, and patients with missing medication management data.</a:t>
            </a:r>
          </a:p>
          <a:p>
            <a:r>
              <a:rPr lang="en-US" sz="1000" b="1" dirty="0">
                <a:cs typeface="Arial" panose="020B0604020202020204" pitchFamily="34" charset="0"/>
              </a:rPr>
              <a:t>Note: </a:t>
            </a:r>
            <a:r>
              <a:rPr lang="en-US" sz="1000" dirty="0">
                <a:cs typeface="Arial" panose="020B0604020202020204" pitchFamily="34" charset="0"/>
              </a:rPr>
              <a:t>White, AI/AN, Asian, Black, and NHPI are non-Hispanic. Hispanic includes all races. Measure includes a subset of the denominator in which a person showed improvement in ability to manage oral medications compared with a prior assessment during an episode of care. Management is measured on a 4-level scale from 0 (fully independent) to 3 (entirely dependent) and refers to ability, not medication compliance. Further information about Home Health Quality Initiative measures is available at </a:t>
            </a:r>
            <a:r>
              <a:rPr lang="en-US" sz="1000" u="sng" dirty="0">
                <a:latin typeface="Arial" panose="020B0604020202020204" pitchFamily="34" charset="0"/>
                <a:cs typeface="Arial" panose="020B0604020202020204" pitchFamily="34" charset="0"/>
                <a:hlinkClick r:id="rId4"/>
              </a:rPr>
              <a:t>http://www.cms.hhs.gov/HomeHealthQualityInits/</a:t>
            </a:r>
            <a:r>
              <a:rPr lang="en-US" sz="1000" dirty="0">
                <a:latin typeface="Arial" panose="020B0604020202020204" pitchFamily="34" charset="0"/>
                <a:cs typeface="Arial" panose="020B0604020202020204" pitchFamily="34" charset="0"/>
              </a:rPr>
              <a:t>.</a:t>
            </a:r>
            <a:endParaRPr lang="en-US" sz="1000" strike="sngStrike" dirty="0"/>
          </a:p>
        </p:txBody>
      </p:sp>
      <p:sp>
        <p:nvSpPr>
          <p:cNvPr id="6" name="Slide Number Placeholder 2">
            <a:extLst>
              <a:ext uri="{FF2B5EF4-FFF2-40B4-BE49-F238E27FC236}">
                <a16:creationId xmlns:a16="http://schemas.microsoft.com/office/drawing/2014/main" id="{73887D2C-9A91-4E46-BCE6-A080DCE42659}"/>
              </a:ext>
            </a:extLst>
          </p:cNvPr>
          <p:cNvSpPr txBox="1">
            <a:spLocks/>
          </p:cNvSpPr>
          <p:nvPr/>
        </p:nvSpPr>
        <p:spPr>
          <a:xfrm>
            <a:off x="6610350" y="650875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200" dirty="0"/>
          </a:p>
        </p:txBody>
      </p:sp>
      <p:sp>
        <p:nvSpPr>
          <p:cNvPr id="7" name="Slide Number Placeholder 2">
            <a:extLst>
              <a:ext uri="{FF2B5EF4-FFF2-40B4-BE49-F238E27FC236}">
                <a16:creationId xmlns:a16="http://schemas.microsoft.com/office/drawing/2014/main" id="{1A74135D-9A06-4D0A-B070-91E6B5729873}"/>
              </a:ext>
            </a:extLst>
          </p:cNvPr>
          <p:cNvSpPr txBox="1">
            <a:spLocks/>
          </p:cNvSpPr>
          <p:nvPr/>
        </p:nvSpPr>
        <p:spPr>
          <a:xfrm>
            <a:off x="6629400" y="6553200"/>
            <a:ext cx="2057400" cy="2519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92</a:t>
            </a:fld>
            <a:endParaRPr lang="en-US" sz="1200" dirty="0"/>
          </a:p>
        </p:txBody>
      </p:sp>
    </p:spTree>
    <p:extLst>
      <p:ext uri="{BB962C8B-B14F-4D97-AF65-F5344CB8AC3E}">
        <p14:creationId xmlns:p14="http://schemas.microsoft.com/office/powerpoint/2010/main" val="32430365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descr="Line graph showing percent. Key findings are in the text.">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165403799"/>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descr="Line graph showing percent. Key findings are in the text.">
            <a:extLst>
              <a:ext uri="{FF2B5EF4-FFF2-40B4-BE49-F238E27FC236}">
                <a16:creationId xmlns:a16="http://schemas.microsoft.com/office/drawing/2014/main" id="{115FBD8C-DB6C-401D-9A2C-CA48AFAD59D3}"/>
              </a:ext>
            </a:extLst>
          </p:cNvPr>
          <p:cNvGraphicFramePr/>
          <p:nvPr>
            <p:extLst>
              <p:ext uri="{D42A27DB-BD31-4B8C-83A1-F6EECF244321}">
                <p14:modId xmlns:p14="http://schemas.microsoft.com/office/powerpoint/2010/main" val="3862946053"/>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669280"/>
            <a:ext cx="8229600" cy="861774"/>
          </a:xfrm>
          <a:prstGeom prst="rect">
            <a:avLst/>
          </a:prstGeom>
          <a:noFill/>
        </p:spPr>
        <p:txBody>
          <a:bodyPr wrap="square" rtlCol="0">
            <a:spAutoFit/>
          </a:bodyPr>
          <a:lstStyle/>
          <a:p>
            <a:pPr>
              <a:defRPr/>
            </a:pPr>
            <a:r>
              <a:rPr lang="en-US" sz="1000" b="1" dirty="0"/>
              <a:t>Key</a:t>
            </a:r>
            <a:r>
              <a:rPr lang="en-US" sz="1000" dirty="0"/>
              <a:t>: AI/AN = American Indian or Alaska Native; NHPI: Native Hawaiian/Pacific Islander.</a:t>
            </a: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Centers for Medicare &amp; Medicaid Services, </a:t>
            </a:r>
            <a:r>
              <a:rPr lang="en-US" sz="1000" dirty="0">
                <a:cs typeface="Arial" panose="020B0604020202020204" pitchFamily="34" charset="0"/>
              </a:rPr>
              <a:t>Consumer Assessment of Healthcare Providers and Systems Home Health Care Survey.</a:t>
            </a:r>
          </a:p>
          <a:p>
            <a:pPr>
              <a:defRPr/>
            </a:pPr>
            <a:r>
              <a:rPr lang="en-US" sz="1000" b="1" dirty="0">
                <a:cs typeface="Arial" panose="020B0604020202020204" pitchFamily="34" charset="0"/>
              </a:rPr>
              <a:t>Denominator: </a:t>
            </a:r>
            <a:r>
              <a:rPr lang="en-US" sz="1000" dirty="0">
                <a:cs typeface="Arial" panose="020B0604020202020204" pitchFamily="34" charset="0"/>
              </a:rPr>
              <a:t>Adult home health patients age 18 and over who provided a valid response to the question, “When you first started getting home health care from this agency, did someone from the agency ask to see all the prescription and over-the-counter medicines you are taking?” excluding non-respondents and respondents who “do not remember.”</a:t>
            </a:r>
            <a:endParaRPr kumimoji="0" lang="en-US" sz="1000" b="1" i="0" u="none" kern="1200" cap="none" spc="0" normalizeH="0" baseline="0" noProof="0" dirty="0">
              <a:ln>
                <a:noFill/>
              </a:ln>
              <a:solidFill>
                <a:prstClr val="black"/>
              </a:solidFill>
              <a:effectLst/>
              <a:uLnTx/>
              <a:uFillTx/>
              <a:ea typeface="+mn-ea"/>
              <a:cs typeface="+mn-cs"/>
            </a:endParaRPr>
          </a:p>
        </p:txBody>
      </p:sp>
      <p:sp>
        <p:nvSpPr>
          <p:cNvPr id="6" name="Title 5">
            <a:extLst>
              <a:ext uri="{FF2B5EF4-FFF2-40B4-BE49-F238E27FC236}">
                <a16:creationId xmlns:a16="http://schemas.microsoft.com/office/drawing/2014/main" id="{5570F97A-606B-43FB-9A23-9AEECDC4C89D}"/>
              </a:ext>
            </a:extLst>
          </p:cNvPr>
          <p:cNvSpPr>
            <a:spLocks noGrp="1"/>
          </p:cNvSpPr>
          <p:nvPr>
            <p:ph type="title"/>
          </p:nvPr>
        </p:nvSpPr>
        <p:spPr>
          <a:xfrm>
            <a:off x="457200" y="0"/>
            <a:ext cx="7429500" cy="1143000"/>
          </a:xfrm>
        </p:spPr>
        <p:txBody>
          <a:bodyPr>
            <a:normAutofit fontScale="90000"/>
          </a:bodyPr>
          <a:lstStyle/>
          <a:p>
            <a:r>
              <a:rPr lang="en-US" dirty="0"/>
              <a:t>Adults who reported a home health provider asking to see all the prescription and over-the-counter medicines they were taking</a:t>
            </a:r>
            <a:r>
              <a:rPr lang="en-US" strike="sngStrike" dirty="0">
                <a:solidFill>
                  <a:srgbClr val="FF0000"/>
                </a:solidFill>
              </a:rPr>
              <a:t>,</a:t>
            </a:r>
            <a:r>
              <a:rPr lang="en-US" dirty="0"/>
              <a:t> when they first started getting home health care, by race and age, 2012-2018</a:t>
            </a:r>
          </a:p>
        </p:txBody>
      </p:sp>
      <p:sp>
        <p:nvSpPr>
          <p:cNvPr id="7" name="Slide Number Placeholder 2">
            <a:extLst>
              <a:ext uri="{FF2B5EF4-FFF2-40B4-BE49-F238E27FC236}">
                <a16:creationId xmlns:a16="http://schemas.microsoft.com/office/drawing/2014/main" id="{10170B9C-867A-4E37-A8BE-C8C757D2F006}"/>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93</a:t>
            </a:fld>
            <a:endParaRPr lang="en-US" sz="1200" dirty="0"/>
          </a:p>
        </p:txBody>
      </p:sp>
    </p:spTree>
    <p:extLst>
      <p:ext uri="{BB962C8B-B14F-4D97-AF65-F5344CB8AC3E}">
        <p14:creationId xmlns:p14="http://schemas.microsoft.com/office/powerpoint/2010/main" val="21601864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 Health Care Quality and Safety Resources</a:t>
            </a:r>
          </a:p>
        </p:txBody>
      </p:sp>
      <p:sp>
        <p:nvSpPr>
          <p:cNvPr id="3" name="Content Placeholder 2"/>
          <p:cNvSpPr>
            <a:spLocks noGrp="1"/>
          </p:cNvSpPr>
          <p:nvPr>
            <p:ph idx="1"/>
          </p:nvPr>
        </p:nvSpPr>
        <p:spPr/>
        <p:txBody>
          <a:bodyPr/>
          <a:lstStyle/>
          <a:p>
            <a:r>
              <a:rPr lang="en-US" dirty="0"/>
              <a:t>Home health care quality and safety resources continue to evolve. </a:t>
            </a:r>
          </a:p>
          <a:p>
            <a:pPr lvl="1"/>
            <a:r>
              <a:rPr lang="en-US" dirty="0"/>
              <a:t>AHRQ currently offers the </a:t>
            </a:r>
            <a:r>
              <a:rPr lang="en-US" dirty="0">
                <a:hlinkClick r:id="rId3"/>
              </a:rPr>
              <a:t>CAHPS Home Health Care Survey</a:t>
            </a:r>
            <a:r>
              <a:rPr lang="en-US" dirty="0"/>
              <a:t> that</a:t>
            </a:r>
            <a:r>
              <a:rPr lang="en-US" dirty="0">
                <a:solidFill>
                  <a:srgbClr val="0072C6"/>
                </a:solidFill>
              </a:rPr>
              <a:t> </a:t>
            </a:r>
            <a:r>
              <a:rPr lang="en-US" dirty="0"/>
              <a:t>asks patients to assess the quality of their home health care experience. </a:t>
            </a:r>
            <a:endParaRPr lang="en-US" dirty="0">
              <a:hlinkClick r:id="rId4"/>
            </a:endParaRPr>
          </a:p>
          <a:p>
            <a:pPr lvl="1"/>
            <a:r>
              <a:rPr lang="en-US" dirty="0"/>
              <a:t>In 2011, AHRQ and the National Academies of Sciences co-published </a:t>
            </a:r>
            <a:r>
              <a:rPr lang="en-US" dirty="0">
                <a:hlinkClick r:id="rId5"/>
              </a:rPr>
              <a:t>Bringing Human Factors Into Home Health Care</a:t>
            </a:r>
            <a:r>
              <a:rPr lang="en-US" dirty="0"/>
              <a:t>, a report examining the impact of health information technology on home health care delivery. </a:t>
            </a:r>
          </a:p>
          <a:p>
            <a:pPr lvl="1"/>
            <a:endParaRPr lang="en-US" dirty="0"/>
          </a:p>
        </p:txBody>
      </p:sp>
      <p:sp>
        <p:nvSpPr>
          <p:cNvPr id="4" name="Slide Number Placeholder 3">
            <a:extLst>
              <a:ext uri="{FF2B5EF4-FFF2-40B4-BE49-F238E27FC236}">
                <a16:creationId xmlns:a16="http://schemas.microsoft.com/office/drawing/2014/main" id="{34FC0D36-F6FD-45B1-8787-748910476B26}"/>
              </a:ext>
            </a:extLst>
          </p:cNvPr>
          <p:cNvSpPr>
            <a:spLocks noGrp="1"/>
          </p:cNvSpPr>
          <p:nvPr>
            <p:ph type="sldNum" sz="quarter" idx="10"/>
          </p:nvPr>
        </p:nvSpPr>
        <p:spPr/>
        <p:txBody>
          <a:bodyPr/>
          <a:lstStyle/>
          <a:p>
            <a:fld id="{85F5B7A5-34A7-4AB0-A34F-A4DF2002FA98}" type="slidenum">
              <a:rPr lang="en-US" smtClean="0"/>
              <a:t>94</a:t>
            </a:fld>
            <a:endParaRPr lang="en-US" dirty="0"/>
          </a:p>
        </p:txBody>
      </p:sp>
    </p:spTree>
    <p:extLst>
      <p:ext uri="{BB962C8B-B14F-4D97-AF65-F5344CB8AC3E}">
        <p14:creationId xmlns:p14="http://schemas.microsoft.com/office/powerpoint/2010/main" val="41355632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Safety and Communication</a:t>
            </a:r>
          </a:p>
        </p:txBody>
      </p:sp>
      <p:sp>
        <p:nvSpPr>
          <p:cNvPr id="3" name="Content Placeholder 2"/>
          <p:cNvSpPr>
            <a:spLocks noGrp="1"/>
          </p:cNvSpPr>
          <p:nvPr>
            <p:ph idx="1"/>
          </p:nvPr>
        </p:nvSpPr>
        <p:spPr>
          <a:xfrm>
            <a:off x="457200" y="1463040"/>
            <a:ext cx="8229600" cy="5090160"/>
          </a:xfrm>
        </p:spPr>
        <p:txBody>
          <a:bodyPr>
            <a:normAutofit fontScale="77500" lnSpcReduction="20000"/>
          </a:bodyPr>
          <a:lstStyle/>
          <a:p>
            <a:pPr>
              <a:lnSpc>
                <a:spcPct val="110000"/>
              </a:lnSpc>
            </a:pPr>
            <a:r>
              <a:rPr lang="en-US" dirty="0"/>
              <a:t>Patient safety and person-centered care are directly related quality domains. </a:t>
            </a:r>
          </a:p>
          <a:p>
            <a:pPr>
              <a:lnSpc>
                <a:spcPct val="110000"/>
              </a:lnSpc>
            </a:pPr>
            <a:r>
              <a:rPr lang="en-US" dirty="0"/>
              <a:t>Poor communication is a leading cause of patient safety events and poor patient experiences of care (Kohn, et al.; </a:t>
            </a:r>
            <a:r>
              <a:rPr lang="en-US" dirty="0" err="1"/>
              <a:t>Divi</a:t>
            </a:r>
            <a:r>
              <a:rPr lang="en-US" dirty="0"/>
              <a:t>, et al.; Khan, et al.).</a:t>
            </a:r>
            <a:r>
              <a:rPr lang="en-US" baseline="30000" dirty="0"/>
              <a:t> </a:t>
            </a:r>
          </a:p>
          <a:p>
            <a:pPr lvl="1">
              <a:lnSpc>
                <a:spcPct val="110000"/>
              </a:lnSpc>
            </a:pPr>
            <a:r>
              <a:rPr lang="en-US" dirty="0"/>
              <a:t>Poor communication can occur between patients and providers as well as among providers. </a:t>
            </a:r>
          </a:p>
          <a:p>
            <a:pPr lvl="1">
              <a:lnSpc>
                <a:spcPct val="110000"/>
              </a:lnSpc>
            </a:pPr>
            <a:r>
              <a:rPr lang="en-US" dirty="0"/>
              <a:t>Poor communication can continue to harm patients and families after an adverse event has occurred (</a:t>
            </a:r>
            <a:r>
              <a:rPr lang="en-US" dirty="0" err="1"/>
              <a:t>Etchegaray</a:t>
            </a:r>
            <a:r>
              <a:rPr lang="en-US" dirty="0"/>
              <a:t>, et al.). </a:t>
            </a:r>
          </a:p>
          <a:p>
            <a:pPr>
              <a:lnSpc>
                <a:spcPct val="110000"/>
              </a:lnSpc>
            </a:pPr>
            <a:r>
              <a:rPr lang="en-US" dirty="0"/>
              <a:t>Studies show that some adult hospital patients experience poorer communication with their providers based on their race, ethnicity, or educational status (Elliott, et al.; Zhu, et al.; Karter, et al).</a:t>
            </a:r>
            <a:r>
              <a:rPr lang="en-US" baseline="30000" dirty="0"/>
              <a:t> </a:t>
            </a:r>
          </a:p>
          <a:p>
            <a:pPr>
              <a:lnSpc>
                <a:spcPct val="110000"/>
              </a:lnSpc>
            </a:pPr>
            <a:r>
              <a:rPr lang="en-US" dirty="0"/>
              <a:t>Communication gaps occur in all settings of care and are barriers to health equity. </a:t>
            </a:r>
          </a:p>
          <a:p>
            <a:pPr lvl="0">
              <a:lnSpc>
                <a:spcPct val="110000"/>
              </a:lnSpc>
            </a:pPr>
            <a:endParaRPr lang="en-US" dirty="0"/>
          </a:p>
        </p:txBody>
      </p:sp>
      <p:sp>
        <p:nvSpPr>
          <p:cNvPr id="4" name="Slide Number Placeholder 3">
            <a:extLst>
              <a:ext uri="{FF2B5EF4-FFF2-40B4-BE49-F238E27FC236}">
                <a16:creationId xmlns:a16="http://schemas.microsoft.com/office/drawing/2014/main" id="{AB5680C5-D001-41C1-949A-9019AE7B3B46}"/>
              </a:ext>
            </a:extLst>
          </p:cNvPr>
          <p:cNvSpPr>
            <a:spLocks noGrp="1"/>
          </p:cNvSpPr>
          <p:nvPr>
            <p:ph type="sldNum" sz="quarter" idx="10"/>
          </p:nvPr>
        </p:nvSpPr>
        <p:spPr/>
        <p:txBody>
          <a:bodyPr/>
          <a:lstStyle/>
          <a:p>
            <a:fld id="{85F5B7A5-34A7-4AB0-A34F-A4DF2002FA98}" type="slidenum">
              <a:rPr lang="en-US" smtClean="0"/>
              <a:t>95</a:t>
            </a:fld>
            <a:endParaRPr lang="en-US" dirty="0"/>
          </a:p>
        </p:txBody>
      </p:sp>
    </p:spTree>
    <p:extLst>
      <p:ext uri="{BB962C8B-B14F-4D97-AF65-F5344CB8AC3E}">
        <p14:creationId xmlns:p14="http://schemas.microsoft.com/office/powerpoint/2010/main" val="5162411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 Literacy</a:t>
            </a:r>
          </a:p>
        </p:txBody>
      </p:sp>
      <p:sp>
        <p:nvSpPr>
          <p:cNvPr id="3" name="Content Placeholder 2"/>
          <p:cNvSpPr>
            <a:spLocks noGrp="1"/>
          </p:cNvSpPr>
          <p:nvPr>
            <p:ph idx="1"/>
          </p:nvPr>
        </p:nvSpPr>
        <p:spPr>
          <a:xfrm>
            <a:off x="457200" y="1463039"/>
            <a:ext cx="8229600" cy="4893311"/>
          </a:xfrm>
        </p:spPr>
        <p:txBody>
          <a:bodyPr>
            <a:normAutofit fontScale="85000" lnSpcReduction="20000"/>
          </a:bodyPr>
          <a:lstStyle/>
          <a:p>
            <a:pPr>
              <a:lnSpc>
                <a:spcPct val="110000"/>
              </a:lnSpc>
            </a:pPr>
            <a:r>
              <a:rPr lang="en-US" dirty="0"/>
              <a:t>Healthy People 2030 has two complementary definitions (ODPHP, 2020b) that together constitute health literacy:</a:t>
            </a:r>
          </a:p>
          <a:p>
            <a:pPr lvl="1">
              <a:lnSpc>
                <a:spcPct val="110000"/>
              </a:lnSpc>
            </a:pPr>
            <a:r>
              <a:rPr lang="en-US" spc="10" dirty="0"/>
              <a:t>Personal Health Literacy: The degree to which individuals have the ability to find, understand, and use information and services to inform health-related decisions and actions for themselves and others.</a:t>
            </a:r>
          </a:p>
          <a:p>
            <a:pPr lvl="1">
              <a:lnSpc>
                <a:spcPct val="110000"/>
              </a:lnSpc>
            </a:pPr>
            <a:r>
              <a:rPr lang="en-US" dirty="0"/>
              <a:t>Organizational Health Literacy: The degree to which organizations equitably enable individuals to find, understand, and use information and services to inform health-related decisions and actions for themselves and others.</a:t>
            </a:r>
          </a:p>
          <a:p>
            <a:pPr>
              <a:lnSpc>
                <a:spcPct val="110000"/>
              </a:lnSpc>
            </a:pPr>
            <a:r>
              <a:rPr lang="en-US" dirty="0"/>
              <a:t>Health literate communication is improving but is far from universal (Liang &amp; Brach). </a:t>
            </a:r>
          </a:p>
          <a:p>
            <a:pPr>
              <a:lnSpc>
                <a:spcPct val="110000"/>
              </a:lnSpc>
            </a:pPr>
            <a:r>
              <a:rPr lang="en-US" dirty="0"/>
              <a:t>Many evidence-based health literacy strategies, such as the teach-back method (Schillinger, et al.), can help healthcare organizations be health literate (Koh, et al.).</a:t>
            </a:r>
          </a:p>
        </p:txBody>
      </p:sp>
      <p:sp>
        <p:nvSpPr>
          <p:cNvPr id="4" name="Slide Number Placeholder 3">
            <a:extLst>
              <a:ext uri="{FF2B5EF4-FFF2-40B4-BE49-F238E27FC236}">
                <a16:creationId xmlns:a16="http://schemas.microsoft.com/office/drawing/2014/main" id="{6C359287-EF0C-4A28-826D-6BB4206A5073}"/>
              </a:ext>
            </a:extLst>
          </p:cNvPr>
          <p:cNvSpPr>
            <a:spLocks noGrp="1"/>
          </p:cNvSpPr>
          <p:nvPr>
            <p:ph type="sldNum" sz="quarter" idx="10"/>
          </p:nvPr>
        </p:nvSpPr>
        <p:spPr/>
        <p:txBody>
          <a:bodyPr/>
          <a:lstStyle/>
          <a:p>
            <a:fld id="{85F5B7A5-34A7-4AB0-A34F-A4DF2002FA98}" type="slidenum">
              <a:rPr lang="en-US" smtClean="0"/>
              <a:pPr/>
              <a:t>96</a:t>
            </a:fld>
            <a:endParaRPr lang="en-US" dirty="0"/>
          </a:p>
        </p:txBody>
      </p:sp>
    </p:spTree>
    <p:extLst>
      <p:ext uri="{BB962C8B-B14F-4D97-AF65-F5344CB8AC3E}">
        <p14:creationId xmlns:p14="http://schemas.microsoft.com/office/powerpoint/2010/main" val="41658267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Measures of Communication</a:t>
            </a:r>
          </a:p>
        </p:txBody>
      </p:sp>
      <p:sp>
        <p:nvSpPr>
          <p:cNvPr id="3" name="Content Placeholder 2"/>
          <p:cNvSpPr>
            <a:spLocks noGrp="1"/>
          </p:cNvSpPr>
          <p:nvPr>
            <p:ph idx="1"/>
          </p:nvPr>
        </p:nvSpPr>
        <p:spPr/>
        <p:txBody>
          <a:bodyPr>
            <a:normAutofit lnSpcReduction="10000"/>
          </a:bodyPr>
          <a:lstStyle/>
          <a:p>
            <a:pPr lvl="0"/>
            <a:r>
              <a:rPr lang="en-US" dirty="0"/>
              <a:t>Adults who had a doctor’s office or clinic visit in the last 12 months whose health providers sometimes or never explained things in a way they could understand</a:t>
            </a:r>
          </a:p>
          <a:p>
            <a:r>
              <a:rPr lang="en-US" dirty="0"/>
              <a:t>Adults who had a doctor’s office or clinic visit in the last 12 months whose health providers always asked them to describe how they will follow the instructions</a:t>
            </a:r>
          </a:p>
          <a:p>
            <a:pPr lvl="0"/>
            <a:r>
              <a:rPr lang="en-US" dirty="0"/>
              <a:t>Adults who reported that home health providers always explained things in a way that was easy to understand in the last 2 months of care</a:t>
            </a:r>
          </a:p>
          <a:p>
            <a:pPr lvl="0"/>
            <a:endParaRPr lang="en-US" dirty="0"/>
          </a:p>
        </p:txBody>
      </p:sp>
      <p:sp>
        <p:nvSpPr>
          <p:cNvPr id="4" name="Slide Number Placeholder 3">
            <a:extLst>
              <a:ext uri="{FF2B5EF4-FFF2-40B4-BE49-F238E27FC236}">
                <a16:creationId xmlns:a16="http://schemas.microsoft.com/office/drawing/2014/main" id="{01B92A00-C800-4A72-911A-65ABE7D89AD2}"/>
              </a:ext>
            </a:extLst>
          </p:cNvPr>
          <p:cNvSpPr>
            <a:spLocks noGrp="1"/>
          </p:cNvSpPr>
          <p:nvPr>
            <p:ph type="sldNum" sz="quarter" idx="10"/>
          </p:nvPr>
        </p:nvSpPr>
        <p:spPr/>
        <p:txBody>
          <a:bodyPr/>
          <a:lstStyle/>
          <a:p>
            <a:fld id="{85F5B7A5-34A7-4AB0-A34F-A4DF2002FA98}" type="slidenum">
              <a:rPr lang="en-US" smtClean="0"/>
              <a:t>97</a:t>
            </a:fld>
            <a:endParaRPr lang="en-US" dirty="0"/>
          </a:p>
        </p:txBody>
      </p:sp>
    </p:spTree>
    <p:extLst>
      <p:ext uri="{BB962C8B-B14F-4D97-AF65-F5344CB8AC3E}">
        <p14:creationId xmlns:p14="http://schemas.microsoft.com/office/powerpoint/2010/main" val="16519945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descr="Line graph showing percentage. Key findings are in the text. ">
            <a:extLst>
              <a:ext uri="{FF2B5EF4-FFF2-40B4-BE49-F238E27FC236}">
                <a16:creationId xmlns:a16="http://schemas.microsoft.com/office/drawing/2014/main" id="{E50371E5-6284-47B7-B8FE-FCFB282CFAB0}"/>
              </a:ext>
            </a:extLst>
          </p:cNvPr>
          <p:cNvGraphicFramePr/>
          <p:nvPr>
            <p:extLst>
              <p:ext uri="{D42A27DB-BD31-4B8C-83A1-F6EECF244321}">
                <p14:modId xmlns:p14="http://schemas.microsoft.com/office/powerpoint/2010/main" val="127370276"/>
              </p:ext>
            </p:extLst>
          </p:nvPr>
        </p:nvGraphicFramePr>
        <p:xfrm>
          <a:off x="457200" y="1463040"/>
          <a:ext cx="8229600" cy="41605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760720"/>
            <a:ext cx="8229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 M</a:t>
            </a:r>
            <a:r>
              <a:rPr kumimoji="0" lang="en-US" sz="1000" b="0" i="0" u="none" strike="noStrike" kern="1200" cap="none" spc="0" normalizeH="0" noProof="0" dirty="0">
                <a:ln>
                  <a:noFill/>
                </a:ln>
                <a:effectLst/>
                <a:uLnTx/>
                <a:uFillTx/>
                <a:ea typeface="+mn-ea"/>
                <a:cs typeface="Arial" panose="020B0604020202020204" pitchFamily="34" charset="0"/>
              </a:rPr>
              <a:t>edical Expenditure Panel Survey, 2002</a:t>
            </a:r>
            <a:r>
              <a:rPr kumimoji="0" lang="en-US" sz="1000" b="0" i="0" u="none" strike="noStrike" kern="1200" cap="none" spc="0" normalizeH="0" baseline="0" noProof="0" dirty="0">
                <a:ln>
                  <a:noFill/>
                </a:ln>
                <a:effectLst/>
                <a:uLnTx/>
                <a:uFillTx/>
                <a:ea typeface="+mn-ea"/>
                <a:cs typeface="Arial" panose="020B0604020202020204" pitchFamily="34" charset="0"/>
              </a:rPr>
              <a:t>-2017.</a:t>
            </a: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Note: </a:t>
            </a:r>
            <a:r>
              <a:rPr kumimoji="0" lang="en-US" sz="1000" b="0" i="0" u="none" strike="noStrike" kern="1200" cap="none" spc="0" normalizeH="0" baseline="0" noProof="0" dirty="0">
                <a:ln>
                  <a:noFill/>
                </a:ln>
                <a:effectLst/>
                <a:uLnTx/>
                <a:uFillTx/>
                <a:ea typeface="+mn-ea"/>
                <a:cs typeface="Arial" panose="020B0604020202020204" pitchFamily="34" charset="0"/>
              </a:rPr>
              <a:t>For this measure, lower percentages are better.</a:t>
            </a:r>
            <a:r>
              <a:rPr kumimoji="0" lang="en-US" sz="1000" b="0" i="0" u="none" strike="noStrike" kern="1200" cap="none" spc="0" normalizeH="0" noProof="0" dirty="0">
                <a:ln>
                  <a:noFill/>
                </a:ln>
                <a:effectLst/>
                <a:uLnTx/>
                <a:uFillTx/>
                <a:ea typeface="+mn-ea"/>
                <a:cs typeface="Arial" panose="020B0604020202020204" pitchFamily="34" charset="0"/>
              </a:rPr>
              <a:t> </a:t>
            </a:r>
            <a:r>
              <a:rPr lang="en-US" sz="1000" dirty="0"/>
              <a:t>Data were not available for American Indians and Alaska Natives.</a:t>
            </a:r>
            <a:endParaRPr kumimoji="0" lang="en-US" sz="1000" b="0" i="0" u="none" strike="sngStrike" kern="1200" cap="none" spc="0" normalizeH="0" baseline="0" noProof="0" dirty="0">
              <a:ln>
                <a:noFill/>
              </a:ln>
              <a:effectLst/>
              <a:uLnTx/>
              <a:uFillTx/>
            </a:endParaRPr>
          </a:p>
        </p:txBody>
      </p:sp>
      <p:sp>
        <p:nvSpPr>
          <p:cNvPr id="6" name="Title 5">
            <a:extLst>
              <a:ext uri="{FF2B5EF4-FFF2-40B4-BE49-F238E27FC236}">
                <a16:creationId xmlns:a16="http://schemas.microsoft.com/office/drawing/2014/main" id="{408B0C55-18B4-44D5-934F-1DED72E2897B}"/>
              </a:ext>
            </a:extLst>
          </p:cNvPr>
          <p:cNvSpPr>
            <a:spLocks noGrp="1"/>
          </p:cNvSpPr>
          <p:nvPr>
            <p:ph type="title"/>
          </p:nvPr>
        </p:nvSpPr>
        <p:spPr>
          <a:xfrm>
            <a:off x="457200" y="91440"/>
            <a:ext cx="7581900" cy="975360"/>
          </a:xfrm>
        </p:spPr>
        <p:txBody>
          <a:bodyPr>
            <a:noAutofit/>
          </a:bodyPr>
          <a:lstStyle/>
          <a:p>
            <a:pPr lvl="0"/>
            <a:r>
              <a:rPr lang="en-US" dirty="0"/>
              <a:t>Adults who had a doctor’s office or clinic visit in the last 12 months whose health providers sometimes or never explained things in a way they could understand, 2002-2017</a:t>
            </a:r>
          </a:p>
        </p:txBody>
      </p:sp>
      <p:sp>
        <p:nvSpPr>
          <p:cNvPr id="7" name="Slide Number Placeholder 2">
            <a:extLst>
              <a:ext uri="{FF2B5EF4-FFF2-40B4-BE49-F238E27FC236}">
                <a16:creationId xmlns:a16="http://schemas.microsoft.com/office/drawing/2014/main" id="{7E8DBF05-CE05-4628-B3FF-62F2E187235E}"/>
              </a:ext>
            </a:extLst>
          </p:cNvPr>
          <p:cNvSpPr txBox="1">
            <a:spLocks/>
          </p:cNvSpPr>
          <p:nvPr/>
        </p:nvSpPr>
        <p:spPr>
          <a:xfrm>
            <a:off x="6457950" y="6356350"/>
            <a:ext cx="22288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5F5B7A5-34A7-4AB0-A34F-A4DF2002FA98}" type="slidenum">
              <a:rPr lang="en-US" sz="1200" smtClean="0"/>
              <a:pPr algn="r"/>
              <a:t>98</a:t>
            </a:fld>
            <a:endParaRPr lang="en-US" sz="1200" dirty="0"/>
          </a:p>
        </p:txBody>
      </p:sp>
    </p:spTree>
    <p:extLst>
      <p:ext uri="{BB962C8B-B14F-4D97-AF65-F5344CB8AC3E}">
        <p14:creationId xmlns:p14="http://schemas.microsoft.com/office/powerpoint/2010/main" val="4957997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41A2-27AD-47A9-8F5A-3B3E426D9AC6}"/>
              </a:ext>
            </a:extLst>
          </p:cNvPr>
          <p:cNvSpPr>
            <a:spLocks noGrp="1"/>
          </p:cNvSpPr>
          <p:nvPr>
            <p:ph type="title"/>
          </p:nvPr>
        </p:nvSpPr>
        <p:spPr>
          <a:xfrm>
            <a:off x="457200" y="0"/>
            <a:ext cx="7391400" cy="1118454"/>
          </a:xfrm>
        </p:spPr>
        <p:txBody>
          <a:bodyPr>
            <a:noAutofit/>
          </a:bodyPr>
          <a:lstStyle/>
          <a:p>
            <a:r>
              <a:rPr lang="en-US" sz="1800" dirty="0"/>
              <a:t>Adults who had a doctor’s office or clinic visit in the last 12 months whose health providers sometimes or never explained things in a way they could understand, by race and ethnicity, 2017 </a:t>
            </a:r>
          </a:p>
        </p:txBody>
      </p:sp>
      <p:graphicFrame>
        <p:nvGraphicFramePr>
          <p:cNvPr id="6" name="Content Placeholder 5" descr="Bar chart showing percent&#10;White, 4.8&#10;AI/AN, 19.1">
            <a:extLst>
              <a:ext uri="{FF2B5EF4-FFF2-40B4-BE49-F238E27FC236}">
                <a16:creationId xmlns:a16="http://schemas.microsoft.com/office/drawing/2014/main" id="{8A79FFD3-43C6-4AF3-A1C6-9EE3D8518969}"/>
              </a:ext>
            </a:extLst>
          </p:cNvPr>
          <p:cNvGraphicFramePr>
            <a:graphicFrameLocks noGrp="1"/>
          </p:cNvGraphicFramePr>
          <p:nvPr>
            <p:ph idx="1"/>
            <p:extLst>
              <p:ext uri="{D42A27DB-BD31-4B8C-83A1-F6EECF244321}">
                <p14:modId xmlns:p14="http://schemas.microsoft.com/office/powerpoint/2010/main" val="3374539376"/>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F9804C7-AF0F-4ADA-809B-8E4D5BFA0D39}"/>
              </a:ext>
            </a:extLst>
          </p:cNvPr>
          <p:cNvSpPr txBox="1"/>
          <p:nvPr/>
        </p:nvSpPr>
        <p:spPr>
          <a:xfrm>
            <a:off x="457200" y="5760720"/>
            <a:ext cx="82296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ea typeface="+mn-ea"/>
                <a:cs typeface="Arial" panose="020B0604020202020204" pitchFamily="34" charset="0"/>
              </a:rPr>
              <a:t>Key: </a:t>
            </a:r>
            <a:r>
              <a:rPr lang="en-US" sz="1000" dirty="0">
                <a:cs typeface="Arial" panose="020B0604020202020204" pitchFamily="34" charset="0"/>
              </a:rPr>
              <a:t>AI/AN = American Indian and Alaska Native. </a:t>
            </a:r>
          </a:p>
          <a:p>
            <a:pPr lvl="0">
              <a:defRPr/>
            </a:pPr>
            <a:r>
              <a:rPr kumimoji="0" lang="en-US" sz="1000" b="1" i="0" u="none" strike="noStrike" kern="1200" cap="none" spc="0" normalizeH="0" baseline="0" noProof="0" dirty="0">
                <a:ln>
                  <a:noFill/>
                </a:ln>
                <a:effectLst/>
                <a:uLnTx/>
                <a:uFillTx/>
                <a:ea typeface="+mn-ea"/>
                <a:cs typeface="Arial" panose="020B0604020202020204" pitchFamily="34" charset="0"/>
              </a:rPr>
              <a:t>Source: </a:t>
            </a:r>
            <a:r>
              <a:rPr kumimoji="0" lang="en-US" sz="1000" b="0" i="0" u="none" strike="noStrike" kern="1200" cap="none" spc="0" normalizeH="0" baseline="0" noProof="0" dirty="0">
                <a:ln>
                  <a:noFill/>
                </a:ln>
                <a:effectLst/>
                <a:uLnTx/>
                <a:uFillTx/>
                <a:ea typeface="+mn-ea"/>
                <a:cs typeface="Arial" panose="020B0604020202020204" pitchFamily="34" charset="0"/>
              </a:rPr>
              <a:t>Agency for Healthcare Research and Quality,</a:t>
            </a:r>
            <a:r>
              <a:rPr kumimoji="0" lang="en-US" sz="1000" b="0" i="0" u="none" strike="noStrike" kern="1200" cap="none" spc="0" normalizeH="0" noProof="0" dirty="0">
                <a:ln>
                  <a:noFill/>
                </a:ln>
                <a:effectLst/>
                <a:uLnTx/>
                <a:uFillTx/>
                <a:ea typeface="+mn-ea"/>
                <a:cs typeface="Arial" panose="020B0604020202020204" pitchFamily="34" charset="0"/>
              </a:rPr>
              <a:t> Medical Expenditure Panel Survey, 2002</a:t>
            </a:r>
            <a:r>
              <a:rPr kumimoji="0" lang="en-US" sz="1000" b="0" i="0" u="none" strike="noStrike" kern="1200" cap="none" spc="0" normalizeH="0" baseline="0" noProof="0" dirty="0">
                <a:ln>
                  <a:noFill/>
                </a:ln>
                <a:effectLst/>
                <a:uLnTx/>
                <a:uFillTx/>
                <a:ea typeface="+mn-ea"/>
                <a:cs typeface="Arial" panose="020B0604020202020204" pitchFamily="34" charset="0"/>
              </a:rPr>
              <a:t>-2017.</a:t>
            </a:r>
          </a:p>
          <a:p>
            <a:pPr>
              <a:defRPr/>
            </a:pPr>
            <a:r>
              <a:rPr kumimoji="0" lang="en-US" sz="1000" b="1" i="0" u="none" strike="noStrike" kern="1200" cap="none" spc="0" normalizeH="0" baseline="0" noProof="0" dirty="0">
                <a:ln>
                  <a:noFill/>
                </a:ln>
                <a:effectLst/>
                <a:uLnTx/>
                <a:uFillTx/>
                <a:ea typeface="+mn-ea"/>
                <a:cs typeface="Arial" panose="020B0604020202020204" pitchFamily="34" charset="0"/>
              </a:rPr>
              <a:t>Note: </a:t>
            </a:r>
            <a:r>
              <a:rPr kumimoji="0" lang="en-US" sz="1000" b="0" i="0" u="none" strike="noStrike" kern="1200" cap="none" spc="0" normalizeH="0" baseline="0" noProof="0" dirty="0">
                <a:ln>
                  <a:noFill/>
                </a:ln>
                <a:effectLst/>
                <a:uLnTx/>
                <a:uFillTx/>
                <a:ea typeface="+mn-ea"/>
                <a:cs typeface="Arial" panose="020B0604020202020204" pitchFamily="34" charset="0"/>
              </a:rPr>
              <a:t>For this measure, lower percentages are better.</a:t>
            </a:r>
            <a:r>
              <a:rPr kumimoji="0" lang="en-US" sz="1000" b="0" i="0" u="none" strike="noStrike" kern="1200" cap="none" spc="0" normalizeH="0" noProof="0" dirty="0">
                <a:ln>
                  <a:noFill/>
                </a:ln>
                <a:effectLst/>
                <a:uLnTx/>
                <a:uFillTx/>
                <a:ea typeface="+mn-ea"/>
                <a:cs typeface="Arial" panose="020B0604020202020204" pitchFamily="34" charset="0"/>
              </a:rPr>
              <a:t> </a:t>
            </a:r>
            <a:r>
              <a:rPr lang="en-US" sz="1000" dirty="0">
                <a:cs typeface="Arial" panose="020B0604020202020204" pitchFamily="34" charset="0"/>
              </a:rPr>
              <a:t>Data for AI/AN populations in 2017 were not available.</a:t>
            </a:r>
            <a:endParaRPr kumimoji="0" lang="en-US" sz="1000" b="0" i="0" u="none" strike="sngStrike" kern="1200" cap="none" spc="0" normalizeH="0" baseline="0" noProof="0" dirty="0">
              <a:ln>
                <a:noFill/>
              </a:ln>
              <a:solidFill>
                <a:prstClr val="black"/>
              </a:solidFill>
              <a:effectLst/>
              <a:uLnTx/>
              <a:uFillTx/>
              <a:ea typeface="+mn-ea"/>
              <a:cs typeface="+mn-cs"/>
            </a:endParaRPr>
          </a:p>
        </p:txBody>
      </p:sp>
      <p:graphicFrame>
        <p:nvGraphicFramePr>
          <p:cNvPr id="7" name="Content Placeholder 5" descr="Bar chart showing percent. Data are noted in the text.&#10;">
            <a:extLst>
              <a:ext uri="{FF2B5EF4-FFF2-40B4-BE49-F238E27FC236}">
                <a16:creationId xmlns:a16="http://schemas.microsoft.com/office/drawing/2014/main" id="{8A79FFD3-43C6-4AF3-A1C6-9EE3D8518969}"/>
              </a:ext>
            </a:extLst>
          </p:cNvPr>
          <p:cNvGraphicFramePr>
            <a:graphicFrameLocks/>
          </p:cNvGraphicFramePr>
          <p:nvPr>
            <p:extLst>
              <p:ext uri="{D42A27DB-BD31-4B8C-83A1-F6EECF244321}">
                <p14:modId xmlns:p14="http://schemas.microsoft.com/office/powerpoint/2010/main" val="334210566"/>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B8A4AEEF-9BCB-486F-9CA3-249F2DCC0F53}"/>
              </a:ext>
            </a:extLst>
          </p:cNvPr>
          <p:cNvSpPr>
            <a:spLocks noGrp="1"/>
          </p:cNvSpPr>
          <p:nvPr>
            <p:ph type="sldNum" sz="quarter" idx="10"/>
          </p:nvPr>
        </p:nvSpPr>
        <p:spPr/>
        <p:txBody>
          <a:bodyPr/>
          <a:lstStyle/>
          <a:p>
            <a:fld id="{85F5B7A5-34A7-4AB0-A34F-A4DF2002FA98}" type="slidenum">
              <a:rPr lang="en-US" smtClean="0"/>
              <a:t>99</a:t>
            </a:fld>
            <a:endParaRPr lang="en-US" dirty="0"/>
          </a:p>
        </p:txBody>
      </p:sp>
    </p:spTree>
    <p:extLst>
      <p:ext uri="{BB962C8B-B14F-4D97-AF65-F5344CB8AC3E}">
        <p14:creationId xmlns:p14="http://schemas.microsoft.com/office/powerpoint/2010/main" val="202173083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4349.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a0cb785d-7160-4b74-9d38-f0a6b70d7cb5">General</Category>
    <Description0 xmlns="a0cb785d-7160-4b74-9d38-f0a6b70d7cb5">Latest AHRQ slide template (2019)</Description0>
    <Code xmlns="a0cb785d-7160-4b74-9d38-f0a6b70d7cb5" xsi:nil="true"/>
    <PublishingStartDate xmlns="http://schemas.microsoft.com/sharepoint/v3" xsi:nil="true"/>
    <PublishingExpiration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6C468EA908FC459FF48D4BCDEC4D78" ma:contentTypeVersion="7" ma:contentTypeDescription="Create a new document." ma:contentTypeScope="" ma:versionID="47dc113ef89e564917cca6bb88572f34">
  <xsd:schema xmlns:xsd="http://www.w3.org/2001/XMLSchema" xmlns:xs="http://www.w3.org/2001/XMLSchema" xmlns:p="http://schemas.microsoft.com/office/2006/metadata/properties" xmlns:ns1="http://schemas.microsoft.com/sharepoint/v3" xmlns:ns2="a0cb785d-7160-4b74-9d38-f0a6b70d7cb5" xmlns:ns3="a8f12d5d-e9b2-448e-8eb7-60c9384bbf01" targetNamespace="http://schemas.microsoft.com/office/2006/metadata/properties" ma:root="true" ma:fieldsID="2516ad67db374758ffceb4eb052ee279" ns1:_="" ns2:_="" ns3:_="">
    <xsd:import namespace="http://schemas.microsoft.com/sharepoint/v3"/>
    <xsd:import namespace="a0cb785d-7160-4b74-9d38-f0a6b70d7cb5"/>
    <xsd:import namespace="a8f12d5d-e9b2-448e-8eb7-60c9384bbf01"/>
    <xsd:element name="properties">
      <xsd:complexType>
        <xsd:sequence>
          <xsd:element name="documentManagement">
            <xsd:complexType>
              <xsd:all>
                <xsd:element ref="ns2:Description0" minOccurs="0"/>
                <xsd:element ref="ns2:Code" minOccurs="0"/>
                <xsd:element ref="ns2:Category"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cb785d-7160-4b74-9d38-f0a6b70d7cb5"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element name="Code" ma:index="3" nillable="true" ma:displayName="Form Number" ma:internalName="Code" ma:readOnly="false">
      <xsd:simpleType>
        <xsd:restriction base="dms:Text">
          <xsd:maxLength value="255"/>
        </xsd:restriction>
      </xsd:simpleType>
    </xsd:element>
    <xsd:element name="Category" ma:index="4" nillable="true" ma:displayName="Category" ma:default="General" ma:format="Dropdown" ma:internalName="Category" ma:readOnly="false">
      <xsd:simpleType>
        <xsd:restriction base="dms:Choice">
          <xsd:enumeration value="Administrative"/>
          <xsd:enumeration value="Awards"/>
          <xsd:enumeration value="Budget"/>
          <xsd:enumeration value="Conferences"/>
          <xsd:enumeration value="Contracts"/>
          <xsd:enumeration value="Ethics"/>
          <xsd:enumeration value="General"/>
          <xsd:enumeration value="HR"/>
          <xsd:enumeration value="Tax"/>
          <xsd:enumeration value="Travel"/>
        </xsd:restriction>
      </xsd:simpleType>
    </xsd:element>
  </xsd:schema>
  <xsd:schema xmlns:xsd="http://www.w3.org/2001/XMLSchema" xmlns:xs="http://www.w3.org/2001/XMLSchema" xmlns:dms="http://schemas.microsoft.com/office/2006/documentManagement/types" xmlns:pc="http://schemas.microsoft.com/office/infopath/2007/PartnerControls" targetNamespace="a8f12d5d-e9b2-448e-8eb7-60c9384bbf01"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42A41A-D2EC-4387-A3D7-1BDDEC0CF04C}">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a0cb785d-7160-4b74-9d38-f0a6b70d7cb5"/>
    <ds:schemaRef ds:uri="http://schemas.openxmlformats.org/package/2006/metadata/core-properties"/>
    <ds:schemaRef ds:uri="a8f12d5d-e9b2-448e-8eb7-60c9384bbf01"/>
    <ds:schemaRef ds:uri="http://www.w3.org/XML/1998/namespace"/>
  </ds:schemaRefs>
</ds:datastoreItem>
</file>

<file path=customXml/itemProps2.xml><?xml version="1.0" encoding="utf-8"?>
<ds:datastoreItem xmlns:ds="http://schemas.openxmlformats.org/officeDocument/2006/customXml" ds:itemID="{B2FD5E93-1318-4E91-9213-8A6D4DA098D2}">
  <ds:schemaRefs>
    <ds:schemaRef ds:uri="http://schemas.microsoft.com/sharepoint/v3/contenttype/forms"/>
  </ds:schemaRefs>
</ds:datastoreItem>
</file>

<file path=customXml/itemProps3.xml><?xml version="1.0" encoding="utf-8"?>
<ds:datastoreItem xmlns:ds="http://schemas.openxmlformats.org/officeDocument/2006/customXml" ds:itemID="{821FD6FA-03BA-4177-A609-6A2CEC181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cb785d-7160-4b74-9d38-f0a6b70d7cb5"/>
    <ds:schemaRef ds:uri="a8f12d5d-e9b2-448e-8eb7-60c9384bb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43980</TotalTime>
  <Words>34444</Words>
  <Application>Microsoft Office PowerPoint</Application>
  <PresentationFormat>On-screen Show (4:3)</PresentationFormat>
  <Paragraphs>2105</Paragraphs>
  <Slides>137</Slides>
  <Notes>131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137</vt:i4>
      </vt:variant>
    </vt:vector>
  </HeadingPairs>
  <TitlesOfParts>
    <vt:vector size="141" baseType="lpstr">
      <vt:lpstr>Arial</vt:lpstr>
      <vt:lpstr>Calibri</vt:lpstr>
      <vt:lpstr>Custom Design</vt:lpstr>
      <vt:lpstr>ppt4349.tmp</vt:lpstr>
      <vt:lpstr>NATIONAL HEALTHCARE QUALITY AND DISPARITIES REPORT</vt:lpstr>
      <vt:lpstr>Chartbook Sections</vt:lpstr>
      <vt:lpstr>National Healthcare Quality and Disparities Report</vt:lpstr>
      <vt:lpstr>National Healthcare Quality and Disparities Report (cont’d.)</vt:lpstr>
      <vt:lpstr>Chartbooks Organized Around Six Priority Areas</vt:lpstr>
      <vt:lpstr>Priority 1: Making care safer by reducing harm caused in the delivery of care</vt:lpstr>
      <vt:lpstr>Patient Safety Origins in the United States</vt:lpstr>
      <vt:lpstr>Key Definitions</vt:lpstr>
      <vt:lpstr>Patient Safety Research Landscape </vt:lpstr>
      <vt:lpstr>Chartbook Content</vt:lpstr>
      <vt:lpstr>Data Sources</vt:lpstr>
      <vt:lpstr>Number and percentage of all NHQDR quality measures improving, not changing, or worsening from 2000 to 2018, total (174 measures) and by priority area</vt:lpstr>
      <vt:lpstr>Number and percentage of all NHQDR patient safety measures improving, not changing, or worsening from 2002 to 2018, by setting of care</vt:lpstr>
      <vt:lpstr>Number and percentage of all NHQDR patient safety measures improving, not changing, or worsening from 2002 to 2018, by type of measure</vt:lpstr>
      <vt:lpstr>Number and percentage of all NHQDR patient safety measures improving, not changing, or worsening from 2002 to 2018, by sub-area</vt:lpstr>
      <vt:lpstr>Patient safety measures improving through 2017 or 2018, overall</vt:lpstr>
      <vt:lpstr>Patient safety measures not changing through 2017 or 2018, overall</vt:lpstr>
      <vt:lpstr>Patient safety measures not changing through 2017 or 2018, overall</vt:lpstr>
      <vt:lpstr>Patient safety measures worsening through 2018, overall</vt:lpstr>
      <vt:lpstr>Number and percentage of NHQDR patient safety measures for which members of select groups experienced better, same, or worse quality of care compared with reference group, 2016, 2017, or 2018</vt:lpstr>
      <vt:lpstr>Patient safety measures with baseline disparities that have worsened or have shown no change over time</vt:lpstr>
      <vt:lpstr>Measures of Patient Safety</vt:lpstr>
      <vt:lpstr>Patient Safety in the Hospital Setting</vt:lpstr>
      <vt:lpstr>Distribution of hospital-acquired conditions, based on national rates per 1,000 adult hospital discharges, 2014-2017</vt:lpstr>
      <vt:lpstr>Healthcare-Associated Infections</vt:lpstr>
      <vt:lpstr>Healthcare-associated infections per 1,000 adult hospital discharges, 2015-2017</vt:lpstr>
      <vt:lpstr>Standardized Infection Ratios</vt:lpstr>
      <vt:lpstr>Measures of Patient Safety in the Hospital Setting: HAIs</vt:lpstr>
      <vt:lpstr>Measures of Patient Safety in the Hospital Setting: HAIs (cont’d)</vt:lpstr>
      <vt:lpstr>National SIR for central line-associated bloodstream infections seen in critical care units and wards (non-critical care units), 2015-2018</vt:lpstr>
      <vt:lpstr>Regional variation in State-specific distributions of SIRs for central line-associated bloodstream infections seen in critical care units, 2015-2018</vt:lpstr>
      <vt:lpstr>State-specific distributions of SIRs for central line-associated bloodstream infections seen in critical care units, 2015-2018</vt:lpstr>
      <vt:lpstr>Regional variation in State-specific distributions of SIRs for central line-associated bloodstream infections seen on wards (non-critical care units), 2015-2018</vt:lpstr>
      <vt:lpstr>State-specific distribution of SIRs for central line-associated bloodstream infections seen on wards (non-critical care units), 2015-2018</vt:lpstr>
      <vt:lpstr>National SIR for catheter-associated urinary tract infections seen in critical care units and wards (non-critical care units), 2015-2018</vt:lpstr>
      <vt:lpstr>Regional variation in State-specific distributions of SIRs for catheter-associated urinary tract infections seen in critical care units, 2015-2018</vt:lpstr>
      <vt:lpstr>State-specific distributions of SIRs for catheter-associated urinary tract infections seen in critical care units, 2015-2018</vt:lpstr>
      <vt:lpstr>Regional variation in State-specific distributions of SIRs for catheter-associated urinary tract infections seen on wards (non-critical care units), 2015-2018</vt:lpstr>
      <vt:lpstr>State-specific distributions of SIRs for catheter-associated urinary tract infections seen on wards (non-critical care units), 2015-2018</vt:lpstr>
      <vt:lpstr>National SIR for hospital-onset Clostridioides difficile infections seen hospitalwide, 2015-2018</vt:lpstr>
      <vt:lpstr>Regional variation in State-specific distributions of SIRs for hospital-onset Clostridioides difficile infections seen hospitalwide, 2015-2018</vt:lpstr>
      <vt:lpstr>State-specific distributions of SIRs for hospital-onset Clostridioides difficile infections seen hospitalwide, 2015-2018</vt:lpstr>
      <vt:lpstr>Tools for Reducing Central Line-Associated Bloodstream Infections in Hospitals</vt:lpstr>
      <vt:lpstr>Tools for Reducing Catheter-Associated Urinary Tract Infections in Hospitals</vt:lpstr>
      <vt:lpstr>Procedure-Related Events</vt:lpstr>
      <vt:lpstr>Procedure-Related Event Measures</vt:lpstr>
      <vt:lpstr>Inpatient adverse events in adults receiving hip joint replacement due to fracture, 2014-2017</vt:lpstr>
      <vt:lpstr>Inpatient adverse events in adults receiving hip joint replacement due to degenerative conditions, 2014-2017</vt:lpstr>
      <vt:lpstr>Inpatient adverse events in adults receiving knee replacement, by sex, 2014-2017</vt:lpstr>
      <vt:lpstr>Adult surgery patients with postoperative pneumonia events, by sex, CHF, and COPD, 2014-2017</vt:lpstr>
      <vt:lpstr>Maternal Morbidity and Mortality</vt:lpstr>
      <vt:lpstr>Maternal Morbidity and Mortality Measures</vt:lpstr>
      <vt:lpstr>In-hospital deaths per 100,000 delivery hospitalizations, females ages 12-55, by race/ethnicity and age, 2017</vt:lpstr>
      <vt:lpstr>Severe maternal morbidity per 1,000 delivery hospitalizations, females ages 12-55, by race/ethnicity and income, 2017</vt:lpstr>
      <vt:lpstr>Severe maternal morbidity per 1,000 delivery hospitalizations, females ages 12-55, by health insurance and location of residence, 2017</vt:lpstr>
      <vt:lpstr>Severe postpartum hemorrhage per 1,000 delivery hospitalizations, females ages 12-55, by race/ethnicity and location of residence, 2017</vt:lpstr>
      <vt:lpstr>Eclampsia or preeclampsia per 1,000 delivery hospitalizations, females ages 12-55, by race/ethnicity and income, 2017</vt:lpstr>
      <vt:lpstr>Eclampsia or preeclampsia per 1,000 delivery hospitalizations, females ages 12-55, by health insurance and location of residence, 2017</vt:lpstr>
      <vt:lpstr>Venous thromboembolism or pulmonary embolism per 1,000 delivery discharges, females ages 12-55, by race/ethnicity and age, 2017</vt:lpstr>
      <vt:lpstr>Cesarean delivery of low-risk first births, by race/ethnicity, 2007-2018</vt:lpstr>
      <vt:lpstr>Cesarean delivery of low-risk first births, by age, 2018</vt:lpstr>
      <vt:lpstr>Resources: Perinatal Safety Toolkit </vt:lpstr>
      <vt:lpstr>Adverse Drug Events</vt:lpstr>
      <vt:lpstr>Adverse Drug Event Measures</vt:lpstr>
      <vt:lpstr>Adult hospital patients who received a hypoglycemic agent who had adverse drug events with hypoglycemic agents, by race/ethnicity and sex, 2014-2017</vt:lpstr>
      <vt:lpstr>Adult hospital patients with an anticoagulant-related adverse drug event with warfarin, by obesity and cerebrovascular disease status, 2014-2017</vt:lpstr>
      <vt:lpstr>Hospital patients with an anticoagulant-related adverse drug event to low-molecular-weight heparin (LMWH) or factor Xa Inhibitor, by sex, 2014-2017 </vt:lpstr>
      <vt:lpstr>Hospital patients with an anticoagulant-related adverse drug event to low-molecular-weight heparin (LMWH) or factor Xa inhibitor, by select chronic conditions, 2017</vt:lpstr>
      <vt:lpstr>Adverse Drug Event Prevention Resources</vt:lpstr>
      <vt:lpstr>Patient Safety in the Ambulatory Setting</vt:lpstr>
      <vt:lpstr>Measures of Patient Safety in the Ambulatory Setting</vt:lpstr>
      <vt:lpstr>Hemodialysis patients age 18 years and over who had central venous catheters used for vascular access for more than 90 days, by State, July 2018-June 2019</vt:lpstr>
      <vt:lpstr>Adults age 65 and over who received in the calendar year at least 1 of 33 potentially inappropriate prescription medications for older adults, by sex, 2002-2017</vt:lpstr>
      <vt:lpstr>Adults age 65 and over who received in the calendar year at least 1 of 33 potentially inappropriate prescription medications for older adults, by perceived health status, 2014-2017</vt:lpstr>
      <vt:lpstr>Doctor's office, emergency department, and outpatient department visits where antibiotics were prescribed for a diagnosis of common cold per 10,000 population, by age, 2010-2011 to 2015-2016</vt:lpstr>
      <vt:lpstr>AHRQ Supported Resource To Improve Patient Safety in Ambulatory Settings</vt:lpstr>
      <vt:lpstr>Ambulatory Safety Resources</vt:lpstr>
      <vt:lpstr>Patient Safety in the Nursing Home Setting</vt:lpstr>
      <vt:lpstr>Measures of Patient Safety in the Nursing Home Setting</vt:lpstr>
      <vt:lpstr>High-risk, long-stay nursing home residents with pressure ulcers, by race/ethnicity, 2013-2017</vt:lpstr>
      <vt:lpstr>High-risk, long-stay nursing home residents with pressure ulcers, by sex, 2013-2017</vt:lpstr>
      <vt:lpstr>Long-stay nursing home residents with a urinary tract infection, by race/ethnicity, 2013-2017</vt:lpstr>
      <vt:lpstr>Long-stay nursing home residents with a urinary tract infection, by sex, 2013-2017</vt:lpstr>
      <vt:lpstr>Long-stay nursing home residents experiencing one or more falls with major injury, by race/ethnicity, 2013-2017</vt:lpstr>
      <vt:lpstr>Long-stay nursing home residents experiencing one or more falls with major injury, by sex, 2013-2017</vt:lpstr>
      <vt:lpstr>Low-risk, long-stay nursing home residents with a catheter inserted and left in the bladder, by sex, 2013-2017</vt:lpstr>
      <vt:lpstr>Short-stay nursing home residents with pressure ulcers that are new or worsened, by race/ethnicity, 2013-2017</vt:lpstr>
      <vt:lpstr>Short-stay nursing home residents with pressure ulcers that are new or worsened, by sex, 2013-2017</vt:lpstr>
      <vt:lpstr>Nursing Home Safety Resources</vt:lpstr>
      <vt:lpstr>Patient Safety in the Home Health Setting</vt:lpstr>
      <vt:lpstr>Measures of Patient Safety in the Home Health Setting</vt:lpstr>
      <vt:lpstr>Home health care patients whose management of oral medications improved, by race/ethnicity, 2013-2017</vt:lpstr>
      <vt:lpstr>Adults who reported a home health provider asking to see all the prescription and over-the-counter medicines they were taking, when they first started getting home health care, by race and age, 2012-2018</vt:lpstr>
      <vt:lpstr>Home Health Care Quality and Safety Resources</vt:lpstr>
      <vt:lpstr>Patient Safety and Communication</vt:lpstr>
      <vt:lpstr>Health Literacy</vt:lpstr>
      <vt:lpstr>Measures of Communication</vt:lpstr>
      <vt:lpstr>Adults who had a doctor’s office or clinic visit in the last 12 months whose health providers sometimes or never explained things in a way they could understand, 2002-2017</vt:lpstr>
      <vt:lpstr>Adults who had a doctor’s office or clinic visit in the last 12 months whose health providers sometimes or never explained things in a way they could understand, by race and ethnicity, 2017 </vt:lpstr>
      <vt:lpstr>Adults who had a doctor’s office or clinic visit in the last 12 months whose health providers sometimes or never explained things in a way they could understand, by insurance status, 2017</vt:lpstr>
      <vt:lpstr>Adults who had a doctor’s office or clinic visit in the last 12 months whose health providers always asked them to describe how they will follow the instructions, by age, 2011-2017</vt:lpstr>
      <vt:lpstr>Adults who had a doctor’s office or clinic visit in the last 12 months whose health providers always asked them to describe how they will follow the instructions, by income and insurance status, 2011-2017</vt:lpstr>
      <vt:lpstr>Adults who had a doctor’s office or clinic visit in the last 12 months whose health providers always asked them to describe how they will follow the instructions, by ethnicity and insurance status, 2017</vt:lpstr>
      <vt:lpstr>Adults who reported that home health providers always explained things in a way that was easy to understand in the last 2 months of care, total and by race, 2012-2018</vt:lpstr>
      <vt:lpstr>Adults who reported that home health providers always explained things in a way that was easy to understand in the last 2 months of care, by race, 2018</vt:lpstr>
      <vt:lpstr>Tools for Improving Patient Safety and Communication With Patients and Families</vt:lpstr>
      <vt:lpstr>Patient Safety Tools, Resources, and Programs Across Multiple Settings</vt:lpstr>
      <vt:lpstr>Surveys on Patient Safety Culture™ (SOPS®) Ambulatory Surgery Center Survey</vt:lpstr>
      <vt:lpstr>Ambulatory Surgery Center Survey on Patient Safety Culture Results, 2020</vt:lpstr>
      <vt:lpstr>Ambulatory Surgery Center Survey on Patient Safety Culture Results: Overall “Excellent” or “Very Good” rating, patient safety culture quartile, 2020</vt:lpstr>
      <vt:lpstr>Surveys on Patient Safety Culture™ (SOPS®) Medical Office Survey</vt:lpstr>
      <vt:lpstr>Medical Offices in the SOPS Medical Office Database</vt:lpstr>
      <vt:lpstr>Medical Office Survey on Patient Safety Culture Results, 2020</vt:lpstr>
      <vt:lpstr>Medical Office Patient Safety Culture Survey Results: Overall “Excellent” or “Very Good” rating, patient safety culture quartile, 2020</vt:lpstr>
      <vt:lpstr>Patient Safety Organization Program</vt:lpstr>
      <vt:lpstr>Total Number of Patient Safety Organizations by Year, 2008-2019</vt:lpstr>
      <vt:lpstr>Most Frequent PSO Specialties Reported on the 2019 PSO Profile</vt:lpstr>
      <vt:lpstr>Types of Providers Contracted With PSOs, by Provider Type, 2016-2019</vt:lpstr>
      <vt:lpstr>PSO Data Collection and Submission</vt:lpstr>
      <vt:lpstr>Network of Patient Safety Databases and the National Learning System </vt:lpstr>
      <vt:lpstr>References</vt:lpstr>
      <vt:lpstr>References</vt:lpstr>
      <vt:lpstr>References</vt:lpstr>
      <vt:lpstr>References</vt:lpstr>
      <vt:lpstr>References</vt:lpstr>
      <vt:lpstr>References</vt:lpstr>
      <vt:lpstr>References</vt:lpstr>
      <vt:lpstr>References</vt:lpstr>
      <vt:lpstr>References</vt:lpstr>
      <vt:lpstr>Data Preparation</vt:lpstr>
      <vt:lpstr>Methods: Trends</vt:lpstr>
      <vt:lpstr>Interpretation of Trends</vt:lpstr>
      <vt:lpstr>Methods: Size of Disparities</vt:lpstr>
      <vt:lpstr>Interpretation of Size of Disparities</vt:lpstr>
      <vt:lpstr>Methods: Trends in Disparities Between Two Subpopulations</vt:lpstr>
      <vt:lpstr>Interpretation of Trends in Disparities Between Two Subpopulations</vt:lpstr>
      <vt:lpstr>Methods and Interpretation: Calculating Benchmarks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National Healthcare Quality and Disparities Report Executive Summary</dc:title>
  <dc:creator>Agency for Healthcare Research and Quality</dc:creator>
  <cp:keywords>healthcare quality and disparities</cp:keywords>
  <cp:lastModifiedBy>Bonnett, Doreen (AHRQ/OC)</cp:lastModifiedBy>
  <cp:revision>1290</cp:revision>
  <cp:lastPrinted>2019-07-15T22:42:00Z</cp:lastPrinted>
  <dcterms:created xsi:type="dcterms:W3CDTF">2013-09-03T18:05:51Z</dcterms:created>
  <dcterms:modified xsi:type="dcterms:W3CDTF">2021-02-03T19:47:51Z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0x010100656C468EA908FC459FF48D4BCDEC4D78</vt:lpwstr>
  </property>
</Properties>
</file>