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17.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2.xml" ContentType="application/vnd.openxmlformats-officedocument.drawingml.chartshapes+xml"/>
  <Override PartName="/ppt/charts/chart6.xml" ContentType="application/vnd.openxmlformats-officedocument.drawingml.chart+xml"/>
  <Override PartName="/ppt/theme/themeOverride6.xml" ContentType="application/vnd.openxmlformats-officedocument.themeOverr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charts/chart8.xml" ContentType="application/vnd.openxmlformats-officedocument.drawingml.chart+xml"/>
  <Override PartName="/ppt/theme/themeOverride8.xml" ContentType="application/vnd.openxmlformats-officedocument.themeOverride+xml"/>
  <Override PartName="/ppt/notesSlides/notesSlide23.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notesSlides/notesSlide2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theme/themeOverride15.xml" ContentType="application/vnd.openxmlformats-officedocument.themeOverr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5.xml" ContentType="application/vnd.openxmlformats-officedocument.drawingml.chart+xml"/>
  <Override PartName="/ppt/theme/themeOverride16.xml" ContentType="application/vnd.openxmlformats-officedocument.themeOverride+xml"/>
  <Override PartName="/ppt/charts/chart16.xml" ContentType="application/vnd.openxmlformats-officedocument.drawingml.chart+xml"/>
  <Override PartName="/ppt/theme/themeOverride17.xml" ContentType="application/vnd.openxmlformats-officedocument.themeOverride+xml"/>
  <Override PartName="/ppt/notesSlides/notesSlide30.xml" ContentType="application/vnd.openxmlformats-officedocument.presentationml.notesSlide+xml"/>
  <Override PartName="/ppt/charts/chart17.xml" ContentType="application/vnd.openxmlformats-officedocument.drawingml.chart+xml"/>
  <Override PartName="/ppt/theme/themeOverride18.xml" ContentType="application/vnd.openxmlformats-officedocument.themeOverride+xml"/>
  <Override PartName="/ppt/charts/chart18.xml" ContentType="application/vnd.openxmlformats-officedocument.drawingml.chart+xml"/>
  <Override PartName="/ppt/theme/themeOverride19.xml" ContentType="application/vnd.openxmlformats-officedocument.themeOverr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9.xml" ContentType="application/vnd.openxmlformats-officedocument.drawingml.chart+xml"/>
  <Override PartName="/ppt/theme/themeOverride20.xml" ContentType="application/vnd.openxmlformats-officedocument.themeOverride+xml"/>
  <Override PartName="/ppt/drawings/drawing3.xml" ContentType="application/vnd.openxmlformats-officedocument.drawingml.chartshapes+xml"/>
  <Override PartName="/ppt/notesSlides/notesSlide33.xml" ContentType="application/vnd.openxmlformats-officedocument.presentationml.notesSlide+xml"/>
  <Override PartName="/ppt/charts/chart20.xml" ContentType="application/vnd.openxmlformats-officedocument.drawingml.chart+xml"/>
  <Override PartName="/ppt/theme/themeOverride21.xml" ContentType="application/vnd.openxmlformats-officedocument.themeOverride+xml"/>
  <Override PartName="/ppt/drawings/drawing4.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rts/chart21.xml" ContentType="application/vnd.openxmlformats-officedocument.drawingml.chart+xml"/>
  <Override PartName="/ppt/theme/themeOverride22.xml" ContentType="application/vnd.openxmlformats-officedocument.themeOverride+xml"/>
  <Override PartName="/ppt/notesSlides/notesSlide38.xml" ContentType="application/vnd.openxmlformats-officedocument.presentationml.notesSlide+xml"/>
  <Override PartName="/ppt/charts/chart22.xml" ContentType="application/vnd.openxmlformats-officedocument.drawingml.chart+xml"/>
  <Override PartName="/ppt/theme/themeOverride23.xml" ContentType="application/vnd.openxmlformats-officedocument.themeOverride+xml"/>
  <Override PartName="/ppt/notesSlides/notesSlide39.xml" ContentType="application/vnd.openxmlformats-officedocument.presentationml.notesSlide+xml"/>
  <Override PartName="/ppt/charts/chart23.xml" ContentType="application/vnd.openxmlformats-officedocument.drawingml.chart+xml"/>
  <Override PartName="/ppt/theme/themeOverride24.xml" ContentType="application/vnd.openxmlformats-officedocument.themeOverride+xml"/>
  <Override PartName="/ppt/charts/chart24.xml" ContentType="application/vnd.openxmlformats-officedocument.drawingml.chart+xml"/>
  <Override PartName="/ppt/theme/themeOverride25.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25.xml" ContentType="application/vnd.openxmlformats-officedocument.drawingml.chart+xml"/>
  <Override PartName="/ppt/theme/themeOverride26.xml" ContentType="application/vnd.openxmlformats-officedocument.themeOverride+xml"/>
  <Override PartName="/ppt/notesSlides/notesSlide42.xml" ContentType="application/vnd.openxmlformats-officedocument.presentationml.notesSlide+xml"/>
  <Override PartName="/ppt/charts/chart26.xml" ContentType="application/vnd.openxmlformats-officedocument.drawingml.chart+xml"/>
  <Override PartName="/ppt/theme/themeOverride27.xml" ContentType="application/vnd.openxmlformats-officedocument.themeOverr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27.xml" ContentType="application/vnd.openxmlformats-officedocument.drawingml.chart+xml"/>
  <Override PartName="/ppt/theme/themeOverride28.xml" ContentType="application/vnd.openxmlformats-officedocument.themeOverr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3.xml" ContentType="application/vnd.ms-office.chartstyle+xml"/>
  <Override PartName="/ppt/charts/colors3.xml" ContentType="application/vnd.ms-office.chartcolorstyle+xml"/>
  <Override PartName="/ppt/charts/style6.xml" ContentType="application/vnd.ms-office.chartstyle+xml"/>
  <Override PartName="/ppt/charts/colors6.xml" ContentType="application/vnd.ms-office.chartcolorstyle+xml"/>
  <Override PartName="/ppt/charts/style7.xml" ContentType="application/vnd.ms-office.chartstyle+xml"/>
  <Override PartName="/ppt/charts/colors7.xml" ContentType="application/vnd.ms-office.chartcolorstyle+xml"/>
  <Override PartName="/ppt/charts/style8.xml" ContentType="application/vnd.ms-office.chartstyle+xml"/>
  <Override PartName="/ppt/charts/colors8.xml" ContentType="application/vnd.ms-office.chartcolorstyle+xml"/>
  <Override PartName="/ppt/charts/style9.xml" ContentType="application/vnd.ms-office.chartstyle+xml"/>
  <Override PartName="/ppt/charts/colors9.xml" ContentType="application/vnd.ms-office.chartcolorstyle+xml"/>
  <Override PartName="/ppt/charts/style10.xml" ContentType="application/vnd.ms-office.chartstyle+xml"/>
  <Override PartName="/ppt/charts/colors10.xml" ContentType="application/vnd.ms-office.chartcolorstyle+xml"/>
  <Override PartName="/ppt/charts/style11.xml" ContentType="application/vnd.ms-office.chartstyle+xml"/>
  <Override PartName="/ppt/charts/colors11.xml" ContentType="application/vnd.ms-office.chartcolorstyle+xml"/>
  <Override PartName="/ppt/charts/style12.xml" ContentType="application/vnd.ms-office.chartstyle+xml"/>
  <Override PartName="/ppt/charts/colors12.xml" ContentType="application/vnd.ms-office.chartcolorstyle+xml"/>
  <Override PartName="/ppt/charts/style13.xml" ContentType="application/vnd.ms-office.chartstyle+xml"/>
  <Override PartName="/ppt/charts/colors13.xml" ContentType="application/vnd.ms-office.chartcolorstyle+xml"/>
  <Override PartName="/ppt/charts/style14.xml" ContentType="application/vnd.ms-office.chartstyle+xml"/>
  <Override PartName="/ppt/charts/colors14.xml" ContentType="application/vnd.ms-office.chartcolorstyle+xml"/>
  <Override PartName="/ppt/charts/style15.xml" ContentType="application/vnd.ms-office.chartstyle+xml"/>
  <Override PartName="/ppt/charts/colors15.xml" ContentType="application/vnd.ms-office.chartcolorstyle+xml"/>
  <Override PartName="/ppt/charts/style28.xml" ContentType="application/vnd.ms-office.chartstyle+xml"/>
  <Override PartName="/ppt/charts/colors28.xml" ContentType="application/vnd.ms-office.chartcolorstyle+xml"/>
  <Override PartName="/ppt/charts/colors30.xml" ContentType="application/vnd.ms-office.chartcolorstyle+xml"/>
  <Override PartName="/ppt/charts/style30.xml" ContentType="application/vnd.ms-office.chartstyle+xml"/>
  <Override PartName="/ppt/charts/style31.xml" ContentType="application/vnd.ms-office.chartstyle+xml"/>
  <Override PartName="/ppt/charts/colors31.xml" ContentType="application/vnd.ms-office.chartcolorstyle+xml"/>
  <Override PartName="/ppt/charts/style37.xml" ContentType="application/vnd.ms-office.chartstyle+xml"/>
  <Override PartName="/ppt/charts/colors37.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52"/>
  </p:notesMasterIdLst>
  <p:handoutMasterIdLst>
    <p:handoutMasterId r:id="rId53"/>
  </p:handoutMasterIdLst>
  <p:sldIdLst>
    <p:sldId id="295" r:id="rId2"/>
    <p:sldId id="419" r:id="rId3"/>
    <p:sldId id="420" r:id="rId4"/>
    <p:sldId id="520" r:id="rId5"/>
    <p:sldId id="521" r:id="rId6"/>
    <p:sldId id="425" r:id="rId7"/>
    <p:sldId id="501" r:id="rId8"/>
    <p:sldId id="444" r:id="rId9"/>
    <p:sldId id="502" r:id="rId10"/>
    <p:sldId id="447" r:id="rId11"/>
    <p:sldId id="387" r:id="rId12"/>
    <p:sldId id="388" r:id="rId13"/>
    <p:sldId id="467" r:id="rId14"/>
    <p:sldId id="395" r:id="rId15"/>
    <p:sldId id="390" r:id="rId16"/>
    <p:sldId id="256" r:id="rId17"/>
    <p:sldId id="511" r:id="rId18"/>
    <p:sldId id="510" r:id="rId19"/>
    <p:sldId id="513" r:id="rId20"/>
    <p:sldId id="514" r:id="rId21"/>
    <p:sldId id="515" r:id="rId22"/>
    <p:sldId id="516" r:id="rId23"/>
    <p:sldId id="451" r:id="rId24"/>
    <p:sldId id="492" r:id="rId25"/>
    <p:sldId id="413" r:id="rId26"/>
    <p:sldId id="487" r:id="rId27"/>
    <p:sldId id="396" r:id="rId28"/>
    <p:sldId id="397" r:id="rId29"/>
    <p:sldId id="363" r:id="rId30"/>
    <p:sldId id="365" r:id="rId31"/>
    <p:sldId id="313" r:id="rId32"/>
    <p:sldId id="522" r:id="rId33"/>
    <p:sldId id="468" r:id="rId34"/>
    <p:sldId id="523" r:id="rId35"/>
    <p:sldId id="314" r:id="rId36"/>
    <p:sldId id="476" r:id="rId37"/>
    <p:sldId id="484" r:id="rId38"/>
    <p:sldId id="485" r:id="rId39"/>
    <p:sldId id="497" r:id="rId40"/>
    <p:sldId id="517" r:id="rId41"/>
    <p:sldId id="518" r:id="rId42"/>
    <p:sldId id="524" r:id="rId43"/>
    <p:sldId id="519" r:id="rId44"/>
    <p:sldId id="343" r:id="rId45"/>
    <p:sldId id="372" r:id="rId46"/>
    <p:sldId id="489" r:id="rId47"/>
    <p:sldId id="470" r:id="rId48"/>
    <p:sldId id="471" r:id="rId49"/>
    <p:sldId id="505" r:id="rId50"/>
    <p:sldId id="477"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09"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070570" initials="u" lastIdx="34" clrIdx="0"/>
  <p:cmAuthor id="1" name="KMW" initials="KMW" lastIdx="54" clrIdx="1"/>
  <p:cmAuthor id="2" name="Whitley, Kathleen" initials="WK" lastIdx="498" clrIdx="2">
    <p:extLst/>
  </p:cmAuthor>
  <p:cmAuthor id="3" name="Raetzman, Susan" initials="RS" lastIdx="39" clrIdx="3">
    <p:extLst/>
  </p:cmAuthor>
  <p:cmAuthor id="4" name="Walsh, Christine" initials="WC" lastIdx="38" clrIdx="4">
    <p:extLst/>
  </p:cmAuthor>
  <p:cmAuthor id="5" name="Talan, Sharl" initials="TS" lastIdx="39" clrIdx="5">
    <p:extLst/>
  </p:cmAuthor>
  <p:cmAuthor id="6" name="Paige Jackson" initials="PJ" lastIdx="9" clrIdx="6">
    <p:extLst/>
  </p:cmAuthor>
  <p:cmAuthor id="7" name="Walsh, Christine" initials="WC [2]" lastIdx="4" clrIdx="7">
    <p:extLst/>
  </p:cmAuthor>
  <p:cmAuthor id="8" name="Raetzman, Susan (Truven Health)" initials="RS(H" lastIdx="132" clrIdx="8">
    <p:extLst/>
  </p:cmAuthor>
  <p:cmAuthor id="9" name="Owner" initials="O" lastIdx="25" clrIdx="9"/>
  <p:cmAuthor id="10" name="Windows User" initials="WU" lastIdx="56" clrIdx="10"/>
  <p:cmAuthor id="11" name="Doreen Bonnett" initials="DMB" lastIdx="27" clrIdx="11"/>
  <p:cmAuthor id="12" name="Kathleen Whitley" initials="KW" lastIdx="1" clrIdx="12">
    <p:extLst/>
  </p:cmAuthor>
  <p:cmAuthor id="13" name="AHRQ" initials="AHRQ" lastIdx="98" clrIdx="13"/>
  <p:cmAuthor id="14" name="IA2" initials="IA" lastIdx="1" clrIdx="14"/>
  <p:cmAuthor id="15" name="Darryl Gray" initials="DTG" lastIdx="33" clrIdx="15"/>
  <p:cmAuthor id="16" name="Chen, Xiuhua" initials="CX" lastIdx="1" clrIdx="16"/>
  <p:cmAuthor id="17" name="AHRQ1" initials="AHRQ" lastIdx="2" clrIdx="1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BA8DF"/>
    <a:srgbClr val="AABA0A"/>
    <a:srgbClr val="0072C6"/>
    <a:srgbClr val="EEECE1"/>
    <a:srgbClr val="83D081"/>
    <a:srgbClr val="0000FF"/>
    <a:srgbClr val="254061"/>
    <a:srgbClr val="599AD5"/>
    <a:srgbClr val="005EA4"/>
    <a:srgbClr val="558E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20000" autoAdjust="0"/>
    <p:restoredTop sz="85052" autoAdjust="0"/>
  </p:normalViewPr>
  <p:slideViewPr>
    <p:cSldViewPr>
      <p:cViewPr varScale="1">
        <p:scale>
          <a:sx n="90" d="100"/>
          <a:sy n="90" d="100"/>
        </p:scale>
        <p:origin x="-102" y="-186"/>
      </p:cViewPr>
      <p:guideLst>
        <p:guide orient="horz" pos="2160"/>
        <p:guide pos="2880"/>
      </p:guideLst>
    </p:cSldViewPr>
  </p:slideViewPr>
  <p:outlineViewPr>
    <p:cViewPr>
      <p:scale>
        <a:sx n="33" d="100"/>
        <a:sy n="33" d="100"/>
      </p:scale>
      <p:origin x="0" y="-21084"/>
    </p:cViewPr>
  </p:outlineViewPr>
  <p:notesTextViewPr>
    <p:cViewPr>
      <p:scale>
        <a:sx n="100" d="100"/>
        <a:sy n="100" d="100"/>
      </p:scale>
      <p:origin x="0" y="0"/>
    </p:cViewPr>
  </p:notesTextViewPr>
  <p:sorterViewPr>
    <p:cViewPr>
      <p:scale>
        <a:sx n="63" d="100"/>
        <a:sy n="63" d="100"/>
      </p:scale>
      <p:origin x="0" y="0"/>
    </p:cViewPr>
  </p:sorterViewPr>
  <p:notesViewPr>
    <p:cSldViewPr>
      <p:cViewPr>
        <p:scale>
          <a:sx n="78" d="100"/>
          <a:sy n="78" d="100"/>
        </p:scale>
        <p:origin x="-978" y="-23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openxmlformats.org/officeDocument/2006/relationships/package" Target="../embeddings/Microsoft_Excel_Worksheet10.xlsx"/><Relationship Id="rId1" Type="http://schemas.openxmlformats.org/officeDocument/2006/relationships/themeOverride" Target="../theme/themeOverride10.xml"/><Relationship Id="rId4" Type="http://schemas.microsoft.com/office/2011/relationships/chartColorStyle" Target="colors7.xml"/></Relationships>
</file>

<file path=ppt/charts/_rels/chart11.xml.rels><?xml version="1.0" encoding="UTF-8" standalone="yes"?>
<Relationships xmlns="http://schemas.openxmlformats.org/package/2006/relationships"><Relationship Id="rId3" Type="http://schemas.microsoft.com/office/2011/relationships/chartStyle" Target="style8.xml"/><Relationship Id="rId2" Type="http://schemas.openxmlformats.org/officeDocument/2006/relationships/package" Target="../embeddings/Microsoft_Excel_Worksheet11.xlsx"/><Relationship Id="rId1" Type="http://schemas.openxmlformats.org/officeDocument/2006/relationships/themeOverride" Target="../theme/themeOverride11.xml"/><Relationship Id="rId4" Type="http://schemas.microsoft.com/office/2011/relationships/chartColorStyle" Target="colors8.xml"/></Relationships>
</file>

<file path=ppt/charts/_rels/chart12.xml.rels><?xml version="1.0" encoding="UTF-8" standalone="yes"?>
<Relationships xmlns="http://schemas.openxmlformats.org/package/2006/relationships"><Relationship Id="rId3" Type="http://schemas.microsoft.com/office/2011/relationships/chartStyle" Target="style9.xml"/><Relationship Id="rId2" Type="http://schemas.openxmlformats.org/officeDocument/2006/relationships/package" Target="../embeddings/Microsoft_Excel_Worksheet12.xlsx"/><Relationship Id="rId1" Type="http://schemas.openxmlformats.org/officeDocument/2006/relationships/themeOverride" Target="../theme/themeOverride12.xml"/><Relationship Id="rId4" Type="http://schemas.microsoft.com/office/2011/relationships/chartColorStyle" Target="colors9.xml"/></Relationships>
</file>

<file path=ppt/charts/_rels/chart13.xml.rels><?xml version="1.0" encoding="UTF-8" standalone="yes"?>
<Relationships xmlns="http://schemas.openxmlformats.org/package/2006/relationships"><Relationship Id="rId3" Type="http://schemas.microsoft.com/office/2011/relationships/chartStyle" Target="style10.xml"/><Relationship Id="rId2" Type="http://schemas.openxmlformats.org/officeDocument/2006/relationships/package" Target="../embeddings/Microsoft_Excel_Worksheet13.xlsx"/><Relationship Id="rId1" Type="http://schemas.openxmlformats.org/officeDocument/2006/relationships/themeOverride" Target="../theme/themeOverride13.xml"/><Relationship Id="rId4" Type="http://schemas.microsoft.com/office/2011/relationships/chartColorStyle" Target="colors10.xml"/></Relationships>
</file>

<file path=ppt/charts/_rels/chart14.xml.rels><?xml version="1.0" encoding="UTF-8" standalone="yes"?>
<Relationships xmlns="http://schemas.openxmlformats.org/package/2006/relationships"><Relationship Id="rId3" Type="http://schemas.microsoft.com/office/2011/relationships/chartStyle" Target="style11.xml"/><Relationship Id="rId2" Type="http://schemas.openxmlformats.org/officeDocument/2006/relationships/package" Target="../embeddings/Microsoft_Excel_Worksheet14.xlsx"/><Relationship Id="rId1" Type="http://schemas.openxmlformats.org/officeDocument/2006/relationships/themeOverride" Target="../theme/themeOverride14.xml"/><Relationship Id="rId4" Type="http://schemas.microsoft.com/office/2011/relationships/chartColorStyle" Target="colors11.xml"/></Relationships>
</file>

<file path=ppt/charts/_rels/chart15.xml.rels><?xml version="1.0" encoding="UTF-8" standalone="yes"?>
<Relationships xmlns="http://schemas.openxmlformats.org/package/2006/relationships"><Relationship Id="rId3" Type="http://schemas.microsoft.com/office/2011/relationships/chartStyle" Target="style12.xml"/><Relationship Id="rId2" Type="http://schemas.openxmlformats.org/officeDocument/2006/relationships/package" Target="../embeddings/Microsoft_Excel_Worksheet15.xlsx"/><Relationship Id="rId1" Type="http://schemas.openxmlformats.org/officeDocument/2006/relationships/themeOverride" Target="../theme/themeOverride16.xml"/><Relationship Id="rId4" Type="http://schemas.microsoft.com/office/2011/relationships/chartColorStyle" Target="colors12.xml"/></Relationships>
</file>

<file path=ppt/charts/_rels/chart16.xml.rels><?xml version="1.0" encoding="UTF-8" standalone="yes"?>
<Relationships xmlns="http://schemas.openxmlformats.org/package/2006/relationships"><Relationship Id="rId3" Type="http://schemas.microsoft.com/office/2011/relationships/chartStyle" Target="style13.xml"/><Relationship Id="rId2" Type="http://schemas.openxmlformats.org/officeDocument/2006/relationships/package" Target="../embeddings/Microsoft_Excel_Worksheet16.xlsx"/><Relationship Id="rId1" Type="http://schemas.openxmlformats.org/officeDocument/2006/relationships/themeOverride" Target="../theme/themeOverride17.xml"/><Relationship Id="rId4" Type="http://schemas.microsoft.com/office/2011/relationships/chartColorStyle" Target="colors13.xml"/></Relationships>
</file>

<file path=ppt/charts/_rels/chart17.xml.rels><?xml version="1.0" encoding="UTF-8" standalone="yes"?>
<Relationships xmlns="http://schemas.openxmlformats.org/package/2006/relationships"><Relationship Id="rId3" Type="http://schemas.microsoft.com/office/2011/relationships/chartStyle" Target="style14.xml"/><Relationship Id="rId2" Type="http://schemas.openxmlformats.org/officeDocument/2006/relationships/package" Target="../embeddings/Microsoft_Excel_Worksheet17.xlsx"/><Relationship Id="rId1" Type="http://schemas.openxmlformats.org/officeDocument/2006/relationships/themeOverride" Target="../theme/themeOverride18.xml"/><Relationship Id="rId4" Type="http://schemas.microsoft.com/office/2011/relationships/chartColorStyle" Target="colors14.xml"/></Relationships>
</file>

<file path=ppt/charts/_rels/chart18.xml.rels><?xml version="1.0" encoding="UTF-8" standalone="yes"?>
<Relationships xmlns="http://schemas.openxmlformats.org/package/2006/relationships"><Relationship Id="rId3" Type="http://schemas.microsoft.com/office/2011/relationships/chartStyle" Target="style15.xml"/><Relationship Id="rId2" Type="http://schemas.openxmlformats.org/officeDocument/2006/relationships/package" Target="../embeddings/Microsoft_Excel_Worksheet18.xlsx"/><Relationship Id="rId1" Type="http://schemas.openxmlformats.org/officeDocument/2006/relationships/themeOverride" Target="../theme/themeOverride19.xml"/><Relationship Id="rId4" Type="http://schemas.microsoft.com/office/2011/relationships/chartColorStyle" Target="colors15.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20.xlsx"/><Relationship Id="rId1" Type="http://schemas.openxmlformats.org/officeDocument/2006/relationships/themeOverride" Target="../theme/themeOverride21.xml"/><Relationship Id="rId5" Type="http://schemas.microsoft.com/office/2011/relationships/chartStyle" Target="style28.xml"/><Relationship Id="rId4" Type="http://schemas.microsoft.com/office/2011/relationships/chartColorStyle" Target="colors28.xml"/></Relationships>
</file>

<file path=ppt/charts/_rels/chart21.xml.rels><?xml version="1.0" encoding="UTF-8" standalone="yes"?>
<Relationships xmlns="http://schemas.openxmlformats.org/package/2006/relationships"><Relationship Id="rId3" Type="http://schemas.microsoft.com/office/2011/relationships/chartColorStyle" Target="colors30.xml"/><Relationship Id="rId2" Type="http://schemas.openxmlformats.org/officeDocument/2006/relationships/package" Target="../embeddings/Microsoft_Excel_Worksheet21.xlsx"/><Relationship Id="rId1" Type="http://schemas.openxmlformats.org/officeDocument/2006/relationships/themeOverride" Target="../theme/themeOverride22.xml"/><Relationship Id="rId4" Type="http://schemas.microsoft.com/office/2011/relationships/chartStyle" Target="style30.xml"/></Relationships>
</file>

<file path=ppt/charts/_rels/chart22.xml.rels><?xml version="1.0" encoding="UTF-8" standalone="yes"?>
<Relationships xmlns="http://schemas.openxmlformats.org/package/2006/relationships"><Relationship Id="rId3" Type="http://schemas.microsoft.com/office/2011/relationships/chartStyle" Target="style31.xml"/><Relationship Id="rId2" Type="http://schemas.openxmlformats.org/officeDocument/2006/relationships/package" Target="../embeddings/Microsoft_Excel_Worksheet22.xlsx"/><Relationship Id="rId1" Type="http://schemas.openxmlformats.org/officeDocument/2006/relationships/themeOverride" Target="../theme/themeOverride23.xml"/><Relationship Id="rId4" Type="http://schemas.microsoft.com/office/2011/relationships/chartColorStyle" Target="colors3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7.xml.rels><?xml version="1.0" encoding="UTF-8" standalone="yes"?>
<Relationships xmlns="http://schemas.openxmlformats.org/package/2006/relationships"><Relationship Id="rId3" Type="http://schemas.microsoft.com/office/2011/relationships/chartStyle" Target="style37.xml"/><Relationship Id="rId2" Type="http://schemas.openxmlformats.org/officeDocument/2006/relationships/package" Target="../embeddings/Microsoft_Excel_Worksheet27.xlsx"/><Relationship Id="rId1" Type="http://schemas.openxmlformats.org/officeDocument/2006/relationships/themeOverride" Target="../theme/themeOverride28.xml"/><Relationship Id="rId4" Type="http://schemas.microsoft.com/office/2011/relationships/chartColorStyle" Target="colors37.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openxmlformats.org/officeDocument/2006/relationships/package" Target="../embeddings/Microsoft_Excel_Worksheet4.xlsx"/><Relationship Id="rId1" Type="http://schemas.openxmlformats.org/officeDocument/2006/relationships/themeOverride" Target="../theme/themeOverride4.xml"/><Relationship Id="rId4" Type="http://schemas.microsoft.com/office/2011/relationships/chartColorStyle" Target="colors3.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openxmlformats.org/officeDocument/2006/relationships/package" Target="../embeddings/Microsoft_Excel_Worksheet9.xlsx"/><Relationship Id="rId1" Type="http://schemas.openxmlformats.org/officeDocument/2006/relationships/themeOverride" Target="../theme/themeOverride9.xml"/><Relationship Id="rId4" Type="http://schemas.microsoft.com/office/2011/relationships/chartColorStyle" Target="colors6.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7328626745730868"/>
        </c:manualLayout>
      </c:layout>
      <c:barChart>
        <c:barDir val="col"/>
        <c:grouping val="percentStacked"/>
        <c:varyColors val="0"/>
        <c:ser>
          <c:idx val="2"/>
          <c:order val="0"/>
          <c:tx>
            <c:strRef>
              <c:f>Sheet1!$B$1</c:f>
              <c:strCache>
                <c:ptCount val="1"/>
                <c:pt idx="0">
                  <c:v>Improving</c:v>
                </c:pt>
              </c:strCache>
            </c:strRef>
          </c:tx>
          <c:spPr>
            <a:solidFill>
              <a:srgbClr val="27E833"/>
            </a:solidFill>
          </c:spPr>
          <c:invertIfNegative val="0"/>
          <c:cat>
            <c:strRef>
              <c:f>Sheet1!$A$2:$A$16</c:f>
              <c:strCache>
                <c:ptCount val="7"/>
                <c:pt idx="0">
                  <c:v>Total (n=172)</c:v>
                </c:pt>
                <c:pt idx="1">
                  <c:v>Person-Centered Care (n=12)</c:v>
                </c:pt>
                <c:pt idx="2">
                  <c:v>Patient Safety (n=32)</c:v>
                </c:pt>
                <c:pt idx="3">
                  <c:v>Healthy Living (n=54)</c:v>
                </c:pt>
                <c:pt idx="4">
                  <c:v>Effective Treatment (n=36)</c:v>
                </c:pt>
                <c:pt idx="5">
                  <c:v>Care Coordination (n=31)</c:v>
                </c:pt>
                <c:pt idx="6">
                  <c:v>Affordable Care (n=7)</c:v>
                </c:pt>
              </c:strCache>
            </c:strRef>
          </c:cat>
          <c:val>
            <c:numRef>
              <c:f>Sheet1!$B$2:$B$16</c:f>
              <c:numCache>
                <c:formatCode>General</c:formatCode>
                <c:ptCount val="7"/>
                <c:pt idx="0">
                  <c:v>99</c:v>
                </c:pt>
                <c:pt idx="1">
                  <c:v>10</c:v>
                </c:pt>
                <c:pt idx="2">
                  <c:v>21</c:v>
                </c:pt>
                <c:pt idx="3">
                  <c:v>33</c:v>
                </c:pt>
                <c:pt idx="4">
                  <c:v>19</c:v>
                </c:pt>
                <c:pt idx="5">
                  <c:v>15</c:v>
                </c:pt>
                <c:pt idx="6">
                  <c:v>1</c:v>
                </c:pt>
              </c:numCache>
            </c:numRef>
          </c:val>
        </c:ser>
        <c:ser>
          <c:idx val="1"/>
          <c:order val="1"/>
          <c:tx>
            <c:strRef>
              <c:f>Sheet1!$C$1</c:f>
              <c:strCache>
                <c:ptCount val="1"/>
                <c:pt idx="0">
                  <c:v>No Change</c:v>
                </c:pt>
              </c:strCache>
            </c:strRef>
          </c:tx>
          <c:spPr>
            <a:solidFill>
              <a:srgbClr val="FAD201"/>
            </a:solidFill>
          </c:spPr>
          <c:invertIfNegative val="0"/>
          <c:dLbls>
            <c:dLbl>
              <c:idx val="0"/>
              <c:layout/>
              <c:dLblPos val="ctr"/>
              <c:showLegendKey val="0"/>
              <c:showVal val="1"/>
              <c:showCatName val="0"/>
              <c:showSerName val="0"/>
              <c:showPercent val="0"/>
              <c:showBubbleSize val="0"/>
            </c:dLbl>
            <c:showLegendKey val="0"/>
            <c:showVal val="1"/>
            <c:showCatName val="0"/>
            <c:showSerName val="0"/>
            <c:showPercent val="0"/>
            <c:showBubbleSize val="0"/>
            <c:showLeaderLines val="0"/>
          </c:dLbls>
          <c:cat>
            <c:strRef>
              <c:f>Sheet1!$A$2:$A$16</c:f>
              <c:strCache>
                <c:ptCount val="7"/>
                <c:pt idx="0">
                  <c:v>Total (n=172)</c:v>
                </c:pt>
                <c:pt idx="1">
                  <c:v>Person-Centered Care (n=12)</c:v>
                </c:pt>
                <c:pt idx="2">
                  <c:v>Patient Safety (n=32)</c:v>
                </c:pt>
                <c:pt idx="3">
                  <c:v>Healthy Living (n=54)</c:v>
                </c:pt>
                <c:pt idx="4">
                  <c:v>Effective Treatment (n=36)</c:v>
                </c:pt>
                <c:pt idx="5">
                  <c:v>Care Coordination (n=31)</c:v>
                </c:pt>
                <c:pt idx="6">
                  <c:v>Affordable Care (n=7)</c:v>
                </c:pt>
              </c:strCache>
            </c:strRef>
          </c:cat>
          <c:val>
            <c:numRef>
              <c:f>Sheet1!$C$2:$C$16</c:f>
              <c:numCache>
                <c:formatCode>General</c:formatCode>
                <c:ptCount val="7"/>
                <c:pt idx="0">
                  <c:v>56</c:v>
                </c:pt>
                <c:pt idx="1">
                  <c:v>2</c:v>
                </c:pt>
                <c:pt idx="2">
                  <c:v>9</c:v>
                </c:pt>
                <c:pt idx="3">
                  <c:v>17</c:v>
                </c:pt>
                <c:pt idx="4">
                  <c:v>15</c:v>
                </c:pt>
                <c:pt idx="5">
                  <c:v>8</c:v>
                </c:pt>
                <c:pt idx="6">
                  <c:v>5</c:v>
                </c:pt>
              </c:numCache>
            </c:numRef>
          </c:val>
        </c:ser>
        <c:ser>
          <c:idx val="0"/>
          <c:order val="2"/>
          <c:tx>
            <c:strRef>
              <c:f>Sheet1!$D$1</c:f>
              <c:strCache>
                <c:ptCount val="1"/>
                <c:pt idx="0">
                  <c:v>Worsening</c:v>
                </c:pt>
              </c:strCache>
            </c:strRef>
          </c:tx>
          <c:spPr>
            <a:solidFill>
              <a:srgbClr val="F9152F"/>
            </a:solidFill>
          </c:spPr>
          <c:invertIfNegative val="0"/>
          <c:dLbls>
            <c:dLbl>
              <c:idx val="1"/>
              <c:delete val="1"/>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Sheet1!$A$2:$A$16</c:f>
              <c:strCache>
                <c:ptCount val="7"/>
                <c:pt idx="0">
                  <c:v>Total (n=172)</c:v>
                </c:pt>
                <c:pt idx="1">
                  <c:v>Person-Centered Care (n=12)</c:v>
                </c:pt>
                <c:pt idx="2">
                  <c:v>Patient Safety (n=32)</c:v>
                </c:pt>
                <c:pt idx="3">
                  <c:v>Healthy Living (n=54)</c:v>
                </c:pt>
                <c:pt idx="4">
                  <c:v>Effective Treatment (n=36)</c:v>
                </c:pt>
                <c:pt idx="5">
                  <c:v>Care Coordination (n=31)</c:v>
                </c:pt>
                <c:pt idx="6">
                  <c:v>Affordable Care (n=7)</c:v>
                </c:pt>
              </c:strCache>
            </c:strRef>
          </c:cat>
          <c:val>
            <c:numRef>
              <c:f>Sheet1!$D$2:$D$16</c:f>
              <c:numCache>
                <c:formatCode>General</c:formatCode>
                <c:ptCount val="7"/>
                <c:pt idx="0">
                  <c:v>17</c:v>
                </c:pt>
                <c:pt idx="1">
                  <c:v>0</c:v>
                </c:pt>
                <c:pt idx="2">
                  <c:v>2</c:v>
                </c:pt>
                <c:pt idx="3">
                  <c:v>4</c:v>
                </c:pt>
                <c:pt idx="4">
                  <c:v>2</c:v>
                </c:pt>
                <c:pt idx="5">
                  <c:v>8</c:v>
                </c:pt>
                <c:pt idx="6">
                  <c:v>1</c:v>
                </c:pt>
              </c:numCache>
            </c:numRef>
          </c:val>
        </c:ser>
        <c:dLbls>
          <c:showLegendKey val="0"/>
          <c:showVal val="1"/>
          <c:showCatName val="0"/>
          <c:showSerName val="0"/>
          <c:showPercent val="0"/>
          <c:showBubbleSize val="0"/>
        </c:dLbls>
        <c:gapWidth val="150"/>
        <c:overlap val="100"/>
        <c:axId val="33175808"/>
        <c:axId val="33185792"/>
      </c:barChart>
      <c:catAx>
        <c:axId val="33175808"/>
        <c:scaling>
          <c:orientation val="minMax"/>
        </c:scaling>
        <c:delete val="0"/>
        <c:axPos val="b"/>
        <c:numFmt formatCode="General" sourceLinked="1"/>
        <c:majorTickMark val="out"/>
        <c:minorTickMark val="none"/>
        <c:tickLblPos val="nextTo"/>
        <c:txPr>
          <a:bodyPr rot="0" vert="horz"/>
          <a:lstStyle/>
          <a:p>
            <a:pPr>
              <a:defRPr/>
            </a:pPr>
            <a:endParaRPr lang="en-US"/>
          </a:p>
        </c:txPr>
        <c:crossAx val="33185792"/>
        <c:crosses val="autoZero"/>
        <c:auto val="1"/>
        <c:lblAlgn val="ctr"/>
        <c:lblOffset val="100"/>
        <c:tickLblSkip val="1"/>
        <c:tickMarkSkip val="1"/>
        <c:noMultiLvlLbl val="0"/>
      </c:catAx>
      <c:valAx>
        <c:axId val="33185792"/>
        <c:scaling>
          <c:orientation val="minMax"/>
        </c:scaling>
        <c:delete val="0"/>
        <c:axPos val="l"/>
        <c:majorGridlines/>
        <c:numFmt formatCode="0%" sourceLinked="1"/>
        <c:majorTickMark val="out"/>
        <c:minorTickMark val="none"/>
        <c:tickLblPos val="nextTo"/>
        <c:txPr>
          <a:bodyPr rot="0" vert="horz"/>
          <a:lstStyle/>
          <a:p>
            <a:pPr>
              <a:defRPr/>
            </a:pPr>
            <a:endParaRPr lang="en-US"/>
          </a:p>
        </c:txPr>
        <c:crossAx val="33175808"/>
        <c:crosses val="autoZero"/>
        <c:crossBetween val="between"/>
        <c:majorUnit val="0.2"/>
      </c:valAx>
    </c:plotArea>
    <c:legend>
      <c:legendPos val="t"/>
      <c:layout>
        <c:manualLayout>
          <c:xMode val="edge"/>
          <c:yMode val="edge"/>
          <c:x val="0"/>
          <c:y val="1.0723485953145214E-4"/>
          <c:w val="0.99860387643852211"/>
          <c:h val="7.8535997332581195E-2"/>
        </c:manualLayout>
      </c:layout>
      <c:overlay val="0"/>
    </c:legend>
    <c:plotVisOnly val="1"/>
    <c:dispBlanksAs val="gap"/>
    <c:showDLblsOverMax val="0"/>
  </c:chart>
  <c:spPr>
    <a:ln>
      <a:noFill/>
    </a:ln>
  </c:spPr>
  <c:txPr>
    <a:bodyPr/>
    <a:lstStyle/>
    <a:p>
      <a:pPr>
        <a:defRPr sz="1400"/>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9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b="1" i="0" baseline="0" dirty="0" smtClean="0">
                <a:effectLst/>
              </a:rPr>
              <a:t>Obstetric Trauma for Deliveries Without Instrument Assistance, by Ethnicity and Age, 2014</a:t>
            </a:r>
            <a:endParaRPr lang="en-US" sz="1600" dirty="0"/>
          </a:p>
        </c:rich>
      </c:tx>
      <c:layout>
        <c:manualLayout>
          <c:xMode val="edge"/>
          <c:yMode val="edge"/>
          <c:x val="0.14876377952755906"/>
          <c:y val="2.7733375260955775E-3"/>
        </c:manualLayout>
      </c:layout>
      <c:overlay val="0"/>
    </c:title>
    <c:autoTitleDeleted val="0"/>
    <c:plotArea>
      <c:layout>
        <c:manualLayout>
          <c:layoutTarget val="inner"/>
          <c:xMode val="edge"/>
          <c:yMode val="edge"/>
          <c:x val="0.17705088947214931"/>
          <c:y val="0.20975859122260881"/>
          <c:w val="0.78236925245455424"/>
          <c:h val="0.58138771897698838"/>
        </c:manualLayout>
      </c:layout>
      <c:barChart>
        <c:barDir val="col"/>
        <c:grouping val="clustered"/>
        <c:varyColors val="0"/>
        <c:ser>
          <c:idx val="0"/>
          <c:order val="0"/>
          <c:tx>
            <c:strRef>
              <c:f>Sheet1!$B$1</c:f>
              <c:strCache>
                <c:ptCount val="1"/>
                <c:pt idx="0">
                  <c:v>2014</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Sheet1!$A$2:$A$12</c:f>
              <c:strCache>
                <c:ptCount val="11"/>
                <c:pt idx="0">
                  <c:v>White</c:v>
                </c:pt>
                <c:pt idx="1">
                  <c:v>Black</c:v>
                </c:pt>
                <c:pt idx="2">
                  <c:v>Hispanic</c:v>
                </c:pt>
                <c:pt idx="3">
                  <c:v>API</c:v>
                </c:pt>
                <c:pt idx="6">
                  <c:v>10-14</c:v>
                </c:pt>
                <c:pt idx="7">
                  <c:v>15-17</c:v>
                </c:pt>
                <c:pt idx="8">
                  <c:v>18-24</c:v>
                </c:pt>
                <c:pt idx="9">
                  <c:v>25-34</c:v>
                </c:pt>
                <c:pt idx="10">
                  <c:v>35-54</c:v>
                </c:pt>
              </c:strCache>
            </c:strRef>
          </c:cat>
          <c:val>
            <c:numRef>
              <c:f>Sheet1!$B$2:$B$12</c:f>
              <c:numCache>
                <c:formatCode>0.0</c:formatCode>
                <c:ptCount val="11"/>
                <c:pt idx="0">
                  <c:v>20.32</c:v>
                </c:pt>
                <c:pt idx="1">
                  <c:v>9.99</c:v>
                </c:pt>
                <c:pt idx="2">
                  <c:v>13.75</c:v>
                </c:pt>
                <c:pt idx="3">
                  <c:v>35.79</c:v>
                </c:pt>
                <c:pt idx="6" formatCode="General">
                  <c:v>27.1</c:v>
                </c:pt>
                <c:pt idx="7" formatCode="General">
                  <c:v>22.1</c:v>
                </c:pt>
                <c:pt idx="8" formatCode="General">
                  <c:v>15.3</c:v>
                </c:pt>
                <c:pt idx="9" formatCode="General">
                  <c:v>21.3</c:v>
                </c:pt>
                <c:pt idx="10" formatCode="General">
                  <c:v>15.6</c:v>
                </c:pt>
              </c:numCache>
            </c:numRef>
          </c:val>
        </c:ser>
        <c:dLbls>
          <c:showLegendKey val="0"/>
          <c:showVal val="0"/>
          <c:showCatName val="0"/>
          <c:showSerName val="0"/>
          <c:showPercent val="0"/>
          <c:showBubbleSize val="0"/>
        </c:dLbls>
        <c:gapWidth val="150"/>
        <c:axId val="174108032"/>
        <c:axId val="174122112"/>
      </c:barChart>
      <c:catAx>
        <c:axId val="174108032"/>
        <c:scaling>
          <c:orientation val="minMax"/>
        </c:scaling>
        <c:delete val="0"/>
        <c:axPos val="b"/>
        <c:minorGridlines>
          <c:spPr>
            <a:ln>
              <a:noFill/>
            </a:ln>
          </c:spPr>
        </c:minorGridlines>
        <c:numFmt formatCode="General" sourceLinked="1"/>
        <c:majorTickMark val="out"/>
        <c:minorTickMark val="none"/>
        <c:tickLblPos val="nextTo"/>
        <c:txPr>
          <a:bodyPr rot="-2700000"/>
          <a:lstStyle/>
          <a:p>
            <a:pPr>
              <a:defRPr sz="1600" b="0">
                <a:solidFill>
                  <a:schemeClr val="tx1"/>
                </a:solidFill>
                <a:latin typeface="Calibri" panose="020F0502020204030204" pitchFamily="34" charset="0"/>
              </a:defRPr>
            </a:pPr>
            <a:endParaRPr lang="en-US"/>
          </a:p>
        </c:txPr>
        <c:crossAx val="174122112"/>
        <c:crosses val="autoZero"/>
        <c:auto val="1"/>
        <c:lblAlgn val="ctr"/>
        <c:lblOffset val="100"/>
        <c:noMultiLvlLbl val="0"/>
      </c:catAx>
      <c:valAx>
        <c:axId val="174122112"/>
        <c:scaling>
          <c:orientation val="minMax"/>
          <c:max val="40"/>
          <c:min val="0"/>
        </c:scaling>
        <c:delete val="0"/>
        <c:axPos val="l"/>
        <c:majorGridlines/>
        <c:title>
          <c:tx>
            <c:rich>
              <a:bodyPr rot="-5400000" vert="horz"/>
              <a:lstStyle/>
              <a:p>
                <a:pPr>
                  <a:defRPr sz="1600">
                    <a:latin typeface="Calibri" panose="020F0502020204030204" pitchFamily="34" charset="0"/>
                  </a:defRPr>
                </a:pPr>
                <a:r>
                  <a:rPr lang="en-US" dirty="0" smtClean="0"/>
                  <a:t>Rate per 1,000T Vaginal Deliveries</a:t>
                </a:r>
                <a:endParaRPr lang="en-US" dirty="0"/>
              </a:p>
            </c:rich>
          </c:tx>
          <c:layout>
            <c:manualLayout>
              <c:xMode val="edge"/>
              <c:yMode val="edge"/>
              <c:x val="6.1728395061728392E-3"/>
              <c:y val="0.1848191214470284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74108032"/>
        <c:crosses val="autoZero"/>
        <c:crossBetween val="between"/>
        <c:majorUnit val="5"/>
      </c:valAx>
    </c:plotArea>
    <c:plotVisOnly val="1"/>
    <c:dispBlanksAs val="gap"/>
    <c:showDLblsOverMax val="0"/>
  </c:chart>
  <c:spPr>
    <a:ln>
      <a:noFill/>
    </a:ln>
  </c:sp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2024278215223097"/>
          <c:w val="0.79941989890152609"/>
          <c:h val="0.74507436570428698"/>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7.84</c:v>
                </c:pt>
                <c:pt idx="1">
                  <c:v>7.67</c:v>
                </c:pt>
                <c:pt idx="2">
                  <c:v>6.51</c:v>
                </c:pt>
                <c:pt idx="3">
                  <c:v>4.8600000000000003</c:v>
                </c:pt>
                <c:pt idx="4">
                  <c:v>4.54</c:v>
                </c:pt>
              </c:numCache>
            </c:numRef>
          </c:val>
          <c:smooth val="0"/>
        </c:ser>
        <c:ser>
          <c:idx val="0"/>
          <c:order val="1"/>
          <c:tx>
            <c:strRef>
              <c:f>Sheet1!$C$1</c:f>
              <c:strCache>
                <c:ptCount val="1"/>
                <c:pt idx="0">
                  <c:v>65-74</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4.2699999999999996</c:v>
                </c:pt>
                <c:pt idx="1">
                  <c:v>5.97</c:v>
                </c:pt>
                <c:pt idx="2">
                  <c:v>6.03</c:v>
                </c:pt>
                <c:pt idx="3">
                  <c:v>5.08</c:v>
                </c:pt>
                <c:pt idx="4">
                  <c:v>3.87</c:v>
                </c:pt>
              </c:numCache>
            </c:numRef>
          </c:val>
          <c:smooth val="0"/>
        </c:ser>
        <c:ser>
          <c:idx val="2"/>
          <c:order val="2"/>
          <c:tx>
            <c:strRef>
              <c:f>Sheet1!$D$1</c:f>
              <c:strCache>
                <c:ptCount val="1"/>
                <c:pt idx="0">
                  <c:v>75-84</c:v>
                </c:pt>
              </c:strCache>
            </c:strRef>
          </c:tx>
          <c:spPr>
            <a:ln w="25400">
              <a:solidFill>
                <a:srgbClr val="AABA0A"/>
              </a:solidFill>
            </a:ln>
          </c:spPr>
          <c:marker>
            <c:symbol val="triangle"/>
            <c:size val="9"/>
            <c:spPr>
              <a:solidFill>
                <a:srgbClr val="AABA0A"/>
              </a:solidFill>
              <a:ln>
                <a:noFill/>
              </a:ln>
            </c:spPr>
          </c:marke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8.0299999999999994</c:v>
                </c:pt>
                <c:pt idx="1">
                  <c:v>9.0500000000000007</c:v>
                </c:pt>
                <c:pt idx="2">
                  <c:v>10.67</c:v>
                </c:pt>
                <c:pt idx="3">
                  <c:v>6.67</c:v>
                </c:pt>
                <c:pt idx="4">
                  <c:v>7.58</c:v>
                </c:pt>
              </c:numCache>
            </c:numRef>
          </c:val>
          <c:smooth val="0"/>
        </c:ser>
        <c:ser>
          <c:idx val="1"/>
          <c:order val="3"/>
          <c:tx>
            <c:strRef>
              <c:f>Sheet1!$E$1</c:f>
              <c:strCache>
                <c:ptCount val="1"/>
                <c:pt idx="0">
                  <c:v>85+</c:v>
                </c:pt>
              </c:strCache>
            </c:strRef>
          </c:tx>
          <c:spPr>
            <a:ln w="34925">
              <a:solidFill>
                <a:srgbClr val="7BA8DF"/>
              </a:solidFill>
            </a:ln>
          </c:spPr>
          <c:marker>
            <c:symbol val="diamond"/>
            <c:size val="9"/>
            <c:spPr>
              <a:solidFill>
                <a:srgbClr val="7BA8DF"/>
              </a:solidFill>
              <a:ln>
                <a:noFill/>
              </a:ln>
            </c:spPr>
          </c:marker>
          <c:cat>
            <c:numRef>
              <c:f>Sheet1!$A$2:$A$6</c:f>
              <c:numCache>
                <c:formatCode>General</c:formatCode>
                <c:ptCount val="5"/>
                <c:pt idx="0">
                  <c:v>2010</c:v>
                </c:pt>
                <c:pt idx="1">
                  <c:v>2011</c:v>
                </c:pt>
                <c:pt idx="2">
                  <c:v>2012</c:v>
                </c:pt>
                <c:pt idx="3">
                  <c:v>2013</c:v>
                </c:pt>
                <c:pt idx="4">
                  <c:v>2014</c:v>
                </c:pt>
              </c:numCache>
            </c:numRef>
          </c:cat>
          <c:val>
            <c:numRef>
              <c:f>Sheet1!$E$2:$E$6</c:f>
              <c:numCache>
                <c:formatCode>General</c:formatCode>
                <c:ptCount val="5"/>
                <c:pt idx="0">
                  <c:v>18.3</c:v>
                </c:pt>
                <c:pt idx="1">
                  <c:v>15.32</c:v>
                </c:pt>
                <c:pt idx="2">
                  <c:v>9.32</c:v>
                </c:pt>
                <c:pt idx="4">
                  <c:v>8.82</c:v>
                </c:pt>
              </c:numCache>
            </c:numRef>
          </c:val>
          <c:smooth val="0"/>
        </c:ser>
        <c:dLbls>
          <c:showLegendKey val="0"/>
          <c:showVal val="0"/>
          <c:showCatName val="0"/>
          <c:showSerName val="0"/>
          <c:showPercent val="0"/>
          <c:showBubbleSize val="0"/>
        </c:dLbls>
        <c:marker val="1"/>
        <c:smooth val="0"/>
        <c:axId val="180656768"/>
        <c:axId val="185139968"/>
      </c:lineChart>
      <c:catAx>
        <c:axId val="1806567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139968"/>
        <c:crosses val="autoZero"/>
        <c:auto val="1"/>
        <c:lblAlgn val="ctr"/>
        <c:lblOffset val="100"/>
        <c:noMultiLvlLbl val="0"/>
      </c:catAx>
      <c:valAx>
        <c:axId val="18513996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44121828521434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0656768"/>
        <c:crosses val="autoZero"/>
        <c:crossBetween val="between"/>
        <c:majorUnit val="2"/>
      </c:valAx>
    </c:plotArea>
    <c:legend>
      <c:legendPos val="t"/>
      <c:layout>
        <c:manualLayout>
          <c:xMode val="edge"/>
          <c:yMode val="edge"/>
          <c:x val="8.19954797317002E-3"/>
          <c:y val="1.1675185338674747E-3"/>
          <c:w val="0.99127867697093419"/>
          <c:h val="9.88068678915135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2024278215223097"/>
          <c:w val="0.79941989890152609"/>
          <c:h val="0.74507436570428698"/>
        </c:manualLayout>
      </c:layout>
      <c:lineChart>
        <c:grouping val="standard"/>
        <c:varyColors val="0"/>
        <c:ser>
          <c:idx val="3"/>
          <c:order val="0"/>
          <c:tx>
            <c:strRef>
              <c:f>Sheet1!$B$1</c:f>
              <c:strCache>
                <c:ptCount val="1"/>
                <c:pt idx="0">
                  <c:v>Male</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5.77</c:v>
                </c:pt>
                <c:pt idx="1">
                  <c:v>7.21</c:v>
                </c:pt>
                <c:pt idx="2">
                  <c:v>5.98</c:v>
                </c:pt>
                <c:pt idx="3">
                  <c:v>3.27</c:v>
                </c:pt>
                <c:pt idx="4">
                  <c:v>3.33</c:v>
                </c:pt>
              </c:numCache>
            </c:numRef>
          </c:val>
          <c:smooth val="0"/>
        </c:ser>
        <c:ser>
          <c:idx val="0"/>
          <c:order val="1"/>
          <c:tx>
            <c:strRef>
              <c:f>Sheet1!$C$1</c:f>
              <c:strCache>
                <c:ptCount val="1"/>
                <c:pt idx="0">
                  <c:v>Female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9.01</c:v>
                </c:pt>
                <c:pt idx="1">
                  <c:v>7.96</c:v>
                </c:pt>
                <c:pt idx="2">
                  <c:v>6.83</c:v>
                </c:pt>
                <c:pt idx="3">
                  <c:v>5.94</c:v>
                </c:pt>
                <c:pt idx="4">
                  <c:v>5.47</c:v>
                </c:pt>
              </c:numCache>
            </c:numRef>
          </c:val>
          <c:smooth val="0"/>
        </c:ser>
        <c:dLbls>
          <c:showLegendKey val="0"/>
          <c:showVal val="0"/>
          <c:showCatName val="0"/>
          <c:showSerName val="0"/>
          <c:showPercent val="0"/>
          <c:showBubbleSize val="0"/>
        </c:dLbls>
        <c:marker val="1"/>
        <c:smooth val="0"/>
        <c:axId val="185181312"/>
        <c:axId val="185183232"/>
      </c:lineChart>
      <c:catAx>
        <c:axId val="18518131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5183232"/>
        <c:crosses val="autoZero"/>
        <c:auto val="1"/>
        <c:lblAlgn val="ctr"/>
        <c:lblOffset val="100"/>
        <c:noMultiLvlLbl val="0"/>
      </c:catAx>
      <c:valAx>
        <c:axId val="185183232"/>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44121828521434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5181312"/>
        <c:crosses val="autoZero"/>
        <c:crossBetween val="between"/>
        <c:majorUnit val="2"/>
      </c:valAx>
    </c:plotArea>
    <c:legend>
      <c:legendPos val="t"/>
      <c:layout>
        <c:manualLayout>
          <c:xMode val="edge"/>
          <c:yMode val="edge"/>
          <c:x val="8.19954797317002E-3"/>
          <c:y val="1.1675185338674747E-3"/>
          <c:w val="0.99127867697093419"/>
          <c:h val="9.88068678915135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6729561582579952"/>
          <c:y val="0.16190944881889763"/>
          <c:w val="0.81485199766695826"/>
          <c:h val="0.66868547681539803"/>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0.00</c:formatCode>
                <c:ptCount val="8"/>
                <c:pt idx="0">
                  <c:v>4.2718819420031204</c:v>
                </c:pt>
                <c:pt idx="1">
                  <c:v>4.23370567428102</c:v>
                </c:pt>
                <c:pt idx="2">
                  <c:v>3.7260489822828</c:v>
                </c:pt>
                <c:pt idx="3">
                  <c:v>3.5751638507105801</c:v>
                </c:pt>
                <c:pt idx="4">
                  <c:v>3.1078813374181502</c:v>
                </c:pt>
                <c:pt idx="5">
                  <c:v>3.0851442747117801</c:v>
                </c:pt>
                <c:pt idx="6">
                  <c:v>3.07100061185524</c:v>
                </c:pt>
                <c:pt idx="7">
                  <c:v>2.9797339822422</c:v>
                </c:pt>
              </c:numCache>
            </c:numRef>
          </c:val>
          <c:smooth val="0"/>
        </c:ser>
        <c:ser>
          <c:idx val="0"/>
          <c:order val="1"/>
          <c:tx>
            <c:strRef>
              <c:f>Sheet1!$F$1</c:f>
              <c:strCache>
                <c:ptCount val="1"/>
                <c:pt idx="0">
                  <c:v>White</c:v>
                </c:pt>
              </c:strCache>
            </c:strRef>
          </c:tx>
          <c:spPr>
            <a:ln w="25400">
              <a:solidFill>
                <a:srgbClr val="0072C6"/>
              </a:solidFill>
            </a:ln>
          </c:spPr>
          <c:marker>
            <c:symbol val="square"/>
            <c:size val="7"/>
            <c:spPr>
              <a:solidFill>
                <a:srgbClr val="0072C6"/>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Sheet1!$F$2:$F$9</c:f>
              <c:numCache>
                <c:formatCode>0.00</c:formatCode>
                <c:ptCount val="8"/>
                <c:pt idx="0">
                  <c:v>4.2718768532081599</c:v>
                </c:pt>
                <c:pt idx="1">
                  <c:v>4.2439771085163001</c:v>
                </c:pt>
                <c:pt idx="2">
                  <c:v>3.6584729200658002</c:v>
                </c:pt>
                <c:pt idx="3">
                  <c:v>3.55286431925499</c:v>
                </c:pt>
                <c:pt idx="4">
                  <c:v>3.0120973266002902</c:v>
                </c:pt>
                <c:pt idx="5">
                  <c:v>3.0193106087708399</c:v>
                </c:pt>
                <c:pt idx="6">
                  <c:v>3.0323166385942599</c:v>
                </c:pt>
                <c:pt idx="7">
                  <c:v>2.9180459384980999</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Sheet1!$D$2:$D$9</c:f>
              <c:numCache>
                <c:formatCode>0.00</c:formatCode>
                <c:ptCount val="8"/>
                <c:pt idx="0">
                  <c:v>5.1166062822816203</c:v>
                </c:pt>
                <c:pt idx="1">
                  <c:v>5.1205757465939001</c:v>
                </c:pt>
                <c:pt idx="2">
                  <c:v>4.5303957818369698</c:v>
                </c:pt>
                <c:pt idx="3">
                  <c:v>4.1041462491924401</c:v>
                </c:pt>
                <c:pt idx="4">
                  <c:v>3.82863906102591</c:v>
                </c:pt>
                <c:pt idx="5">
                  <c:v>3.7238039967791501</c:v>
                </c:pt>
                <c:pt idx="6">
                  <c:v>3.5834159098223801</c:v>
                </c:pt>
                <c:pt idx="7">
                  <c:v>3.5288978839682601</c:v>
                </c:pt>
              </c:numCache>
            </c:numRef>
          </c:val>
          <c:smooth val="0"/>
        </c:ser>
        <c:ser>
          <c:idx val="1"/>
          <c:order val="3"/>
          <c:tx>
            <c:strRef>
              <c:f>Sheet1!$E$1</c:f>
              <c:strCache>
                <c:ptCount val="1"/>
                <c:pt idx="0">
                  <c:v>Other</c:v>
                </c:pt>
              </c:strCache>
            </c:strRef>
          </c:tx>
          <c:spPr>
            <a:ln w="34925">
              <a:solidFill>
                <a:srgbClr val="7BA8DF"/>
              </a:solidFill>
            </a:ln>
          </c:spPr>
          <c:marker>
            <c:symbol val="diamond"/>
            <c:size val="9"/>
            <c:spPr>
              <a:solidFill>
                <a:srgbClr val="7BA8DF"/>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Sheet1!$E$2:$E$9</c:f>
              <c:numCache>
                <c:formatCode>0.00</c:formatCode>
                <c:ptCount val="8"/>
                <c:pt idx="0">
                  <c:v>3.1280566606607798</c:v>
                </c:pt>
                <c:pt idx="1">
                  <c:v>3.7230708752213899</c:v>
                </c:pt>
                <c:pt idx="2">
                  <c:v>2.26707134880591</c:v>
                </c:pt>
                <c:pt idx="3">
                  <c:v>3.0610318169728901</c:v>
                </c:pt>
                <c:pt idx="4">
                  <c:v>2.62906865779726</c:v>
                </c:pt>
                <c:pt idx="5">
                  <c:v>2.6090840494109302</c:v>
                </c:pt>
                <c:pt idx="6">
                  <c:v>2.5937972677266599</c:v>
                </c:pt>
                <c:pt idx="7">
                  <c:v>2.2781156359592201</c:v>
                </c:pt>
              </c:numCache>
            </c:numRef>
          </c:val>
          <c:smooth val="0"/>
        </c:ser>
        <c:ser>
          <c:idx val="4"/>
          <c:order val="4"/>
          <c:tx>
            <c:strRef>
              <c:f>Sheet1!$C$1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0.00</c:formatCode>
                <c:ptCount val="8"/>
                <c:pt idx="0">
                  <c:v>3.7174665726109501</c:v>
                </c:pt>
                <c:pt idx="1">
                  <c:v>3.0533363138525398</c:v>
                </c:pt>
                <c:pt idx="2">
                  <c:v>3.6783820888362202</c:v>
                </c:pt>
                <c:pt idx="3">
                  <c:v>2.7878020646714901</c:v>
                </c:pt>
                <c:pt idx="4">
                  <c:v>2.7944398839219202</c:v>
                </c:pt>
                <c:pt idx="5">
                  <c:v>2.4017826501109298</c:v>
                </c:pt>
                <c:pt idx="6">
                  <c:v>2.6008135476720802</c:v>
                </c:pt>
                <c:pt idx="7">
                  <c:v>2.6916107199186001</c:v>
                </c:pt>
              </c:numCache>
            </c:numRef>
          </c:val>
          <c:smooth val="0"/>
        </c:ser>
        <c:dLbls>
          <c:showLegendKey val="0"/>
          <c:showVal val="0"/>
          <c:showCatName val="0"/>
          <c:showSerName val="0"/>
          <c:showPercent val="0"/>
          <c:showBubbleSize val="0"/>
        </c:dLbls>
        <c:marker val="1"/>
        <c:smooth val="0"/>
        <c:axId val="187460224"/>
        <c:axId val="187462400"/>
      </c:lineChart>
      <c:catAx>
        <c:axId val="187460224"/>
        <c:scaling>
          <c:orientation val="minMax"/>
        </c:scaling>
        <c:delete val="0"/>
        <c:axPos val="b"/>
        <c:numFmt formatCode="General" sourceLinked="1"/>
        <c:majorTickMark val="out"/>
        <c:minorTickMark val="none"/>
        <c:tickLblPos val="nextTo"/>
        <c:txPr>
          <a:bodyPr rot="-2220000"/>
          <a:lstStyle/>
          <a:p>
            <a:pPr>
              <a:defRPr sz="1600" b="0" baseline="0">
                <a:latin typeface="Calibri" panose="020F0502020204030204" pitchFamily="34" charset="0"/>
              </a:defRPr>
            </a:pPr>
            <a:endParaRPr lang="en-US"/>
          </a:p>
        </c:txPr>
        <c:crossAx val="187462400"/>
        <c:crosses val="autoZero"/>
        <c:auto val="1"/>
        <c:lblAlgn val="ctr"/>
        <c:lblOffset val="100"/>
        <c:noMultiLvlLbl val="0"/>
      </c:catAx>
      <c:valAx>
        <c:axId val="187462400"/>
        <c:scaling>
          <c:orientation val="minMax"/>
          <c:max val="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97884405074365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460224"/>
        <c:crosses val="autoZero"/>
        <c:crossBetween val="between"/>
        <c:majorUnit val="1"/>
      </c:valAx>
    </c:plotArea>
    <c:legend>
      <c:legendPos val="t"/>
      <c:layout>
        <c:manualLayout>
          <c:xMode val="edge"/>
          <c:yMode val="edge"/>
          <c:x val="3.5977447263536501E-2"/>
          <c:y val="1.1675185338674747E-3"/>
          <c:w val="0.92646398366870819"/>
          <c:h val="0.1196402012248468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9002430251774083"/>
          <c:y val="0.16190944881889763"/>
          <c:w val="0.79341863517060363"/>
          <c:h val="0.66868547681539803"/>
        </c:manualLayout>
      </c:layout>
      <c:lineChart>
        <c:grouping val="standard"/>
        <c:varyColors val="0"/>
        <c:ser>
          <c:idx val="3"/>
          <c:order val="0"/>
          <c:tx>
            <c:strRef>
              <c:f>Sheet1!$B$1</c:f>
              <c:strCache>
                <c:ptCount val="1"/>
                <c:pt idx="0">
                  <c:v>Nonteaching</c:v>
                </c:pt>
              </c:strCache>
            </c:strRef>
          </c:tx>
          <c:spPr>
            <a:ln w="25400">
              <a:solidFill>
                <a:sysClr val="windowText" lastClr="000000"/>
              </a:solidFill>
            </a:ln>
          </c:spPr>
          <c:marker>
            <c:symbol val="circle"/>
            <c:size val="7"/>
            <c:spPr>
              <a:solidFill>
                <a:sysClr val="windowText" lastClr="000000"/>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Sheet1!$B$2:$B$9</c:f>
              <c:numCache>
                <c:formatCode>0.00</c:formatCode>
                <c:ptCount val="8"/>
                <c:pt idx="0">
                  <c:v>3.9583304546817399</c:v>
                </c:pt>
                <c:pt idx="1">
                  <c:v>4.11924956076657</c:v>
                </c:pt>
                <c:pt idx="2">
                  <c:v>3.74042392514</c:v>
                </c:pt>
                <c:pt idx="3">
                  <c:v>3.3086059457811099</c:v>
                </c:pt>
                <c:pt idx="4">
                  <c:v>3.1539913807628199</c:v>
                </c:pt>
                <c:pt idx="5">
                  <c:v>3.1562299647955698</c:v>
                </c:pt>
                <c:pt idx="6">
                  <c:v>3.1488899987798602</c:v>
                </c:pt>
                <c:pt idx="7">
                  <c:v>3.0015574992898499</c:v>
                </c:pt>
              </c:numCache>
            </c:numRef>
          </c:val>
          <c:smooth val="0"/>
        </c:ser>
        <c:ser>
          <c:idx val="0"/>
          <c:order val="1"/>
          <c:tx>
            <c:strRef>
              <c:f>Sheet1!$C$1</c:f>
              <c:strCache>
                <c:ptCount val="1"/>
                <c:pt idx="0">
                  <c:v>Teaching</c:v>
                </c:pt>
              </c:strCache>
            </c:strRef>
          </c:tx>
          <c:spPr>
            <a:ln w="25400">
              <a:solidFill>
                <a:srgbClr val="0072C6"/>
              </a:solidFill>
            </a:ln>
          </c:spPr>
          <c:marker>
            <c:symbol val="square"/>
            <c:size val="7"/>
            <c:spPr>
              <a:solidFill>
                <a:srgbClr val="0072C6"/>
              </a:solidFill>
              <a:ln>
                <a:noFill/>
              </a:ln>
            </c:spPr>
          </c:marker>
          <c:cat>
            <c:numRef>
              <c:f>Sheet1!$A$2:$A$9</c:f>
              <c:numCache>
                <c:formatCode>General</c:formatCode>
                <c:ptCount val="8"/>
                <c:pt idx="0">
                  <c:v>2008</c:v>
                </c:pt>
                <c:pt idx="1">
                  <c:v>2009</c:v>
                </c:pt>
                <c:pt idx="2">
                  <c:v>2010</c:v>
                </c:pt>
                <c:pt idx="3">
                  <c:v>2011</c:v>
                </c:pt>
                <c:pt idx="4">
                  <c:v>2012</c:v>
                </c:pt>
                <c:pt idx="5">
                  <c:v>2013</c:v>
                </c:pt>
                <c:pt idx="6">
                  <c:v>2014</c:v>
                </c:pt>
                <c:pt idx="7">
                  <c:v>2015</c:v>
                </c:pt>
              </c:numCache>
            </c:numRef>
          </c:cat>
          <c:val>
            <c:numRef>
              <c:f>Sheet1!$C$2:$C$9</c:f>
              <c:numCache>
                <c:formatCode>0.00</c:formatCode>
                <c:ptCount val="8"/>
                <c:pt idx="0">
                  <c:v>4.0285672675024697</c:v>
                </c:pt>
                <c:pt idx="1">
                  <c:v>4.03890454894694</c:v>
                </c:pt>
                <c:pt idx="2">
                  <c:v>3.5450709731926202</c:v>
                </c:pt>
                <c:pt idx="3">
                  <c:v>3.4775467759377898</c:v>
                </c:pt>
                <c:pt idx="4">
                  <c:v>2.9998681712139401</c:v>
                </c:pt>
                <c:pt idx="5">
                  <c:v>2.9993523285308998</c:v>
                </c:pt>
                <c:pt idx="6">
                  <c:v>3.0072054324108901</c:v>
                </c:pt>
                <c:pt idx="7">
                  <c:v>2.9019768267223598</c:v>
                </c:pt>
              </c:numCache>
            </c:numRef>
          </c:val>
          <c:smooth val="0"/>
        </c:ser>
        <c:dLbls>
          <c:showLegendKey val="0"/>
          <c:showVal val="0"/>
          <c:showCatName val="0"/>
          <c:showSerName val="0"/>
          <c:showPercent val="0"/>
          <c:showBubbleSize val="0"/>
        </c:dLbls>
        <c:marker val="1"/>
        <c:smooth val="0"/>
        <c:axId val="187376768"/>
        <c:axId val="187378688"/>
      </c:lineChart>
      <c:catAx>
        <c:axId val="187376768"/>
        <c:scaling>
          <c:orientation val="minMax"/>
        </c:scaling>
        <c:delete val="0"/>
        <c:axPos val="b"/>
        <c:numFmt formatCode="General" sourceLinked="1"/>
        <c:majorTickMark val="out"/>
        <c:minorTickMark val="none"/>
        <c:tickLblPos val="nextTo"/>
        <c:txPr>
          <a:bodyPr rot="-2220000"/>
          <a:lstStyle/>
          <a:p>
            <a:pPr>
              <a:defRPr sz="1600" b="0" baseline="0">
                <a:latin typeface="Calibri" panose="020F0502020204030204" pitchFamily="34" charset="0"/>
              </a:defRPr>
            </a:pPr>
            <a:endParaRPr lang="en-US"/>
          </a:p>
        </c:txPr>
        <c:crossAx val="187378688"/>
        <c:crosses val="autoZero"/>
        <c:auto val="1"/>
        <c:lblAlgn val="ctr"/>
        <c:lblOffset val="100"/>
        <c:noMultiLvlLbl val="0"/>
      </c:catAx>
      <c:valAx>
        <c:axId val="187378688"/>
        <c:scaling>
          <c:orientation val="minMax"/>
          <c:max val="6"/>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1.2345679012345678E-2"/>
              <c:y val="0.39788440507436568"/>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376768"/>
        <c:crosses val="autoZero"/>
        <c:crossBetween val="between"/>
        <c:majorUnit val="1"/>
      </c:valAx>
    </c:plotArea>
    <c:legend>
      <c:legendPos val="t"/>
      <c:layout>
        <c:manualLayout>
          <c:xMode val="edge"/>
          <c:yMode val="edge"/>
          <c:x val="8.19954797317002E-3"/>
          <c:y val="1.1675185338674747E-3"/>
          <c:w val="0.99127867697093419"/>
          <c:h val="0.1196402012248468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8920273047264441"/>
          <c:w val="0.78090138038300771"/>
          <c:h val="0.7025099696840220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10.17</c:v>
                </c:pt>
                <c:pt idx="1">
                  <c:v>10.23</c:v>
                </c:pt>
                <c:pt idx="2">
                  <c:v>8.68</c:v>
                </c:pt>
                <c:pt idx="3">
                  <c:v>8.48</c:v>
                </c:pt>
                <c:pt idx="4">
                  <c:v>8.76</c:v>
                </c:pt>
              </c:numCache>
            </c:numRef>
          </c:val>
          <c:smooth val="0"/>
        </c:ser>
        <c:ser>
          <c:idx val="0"/>
          <c:order val="1"/>
          <c:tx>
            <c:strRef>
              <c:f>Sheet1!$C$1</c:f>
              <c:strCache>
                <c:ptCount val="1"/>
                <c:pt idx="0">
                  <c:v>White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9.5399999999999991</c:v>
                </c:pt>
                <c:pt idx="1">
                  <c:v>9.2799999999999994</c:v>
                </c:pt>
                <c:pt idx="2">
                  <c:v>8.1</c:v>
                </c:pt>
                <c:pt idx="3">
                  <c:v>7.95</c:v>
                </c:pt>
                <c:pt idx="4">
                  <c:v>8.81</c:v>
                </c:pt>
              </c:numCache>
            </c:numRef>
          </c:val>
          <c:smooth val="0"/>
        </c:ser>
        <c:ser>
          <c:idx val="2"/>
          <c:order val="2"/>
          <c:tx>
            <c:strRef>
              <c:f>Sheet1!$D$1</c:f>
              <c:strCache>
                <c:ptCount val="1"/>
                <c:pt idx="0">
                  <c:v>Black</c:v>
                </c:pt>
              </c:strCache>
            </c:strRef>
          </c:tx>
          <c:spPr>
            <a:ln w="25400">
              <a:solidFill>
                <a:srgbClr val="AABA0A"/>
              </a:solidFill>
            </a:ln>
          </c:spPr>
          <c:marker>
            <c:symbol val="triangle"/>
            <c:size val="9"/>
            <c:spPr>
              <a:solidFill>
                <a:srgbClr val="AABA0A"/>
              </a:solidFill>
              <a:ln>
                <a:noFill/>
              </a:ln>
            </c:spPr>
          </c:marke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12.72</c:v>
                </c:pt>
                <c:pt idx="1">
                  <c:v>13.01</c:v>
                </c:pt>
                <c:pt idx="2">
                  <c:v>10.27</c:v>
                </c:pt>
                <c:pt idx="3">
                  <c:v>11.14</c:v>
                </c:pt>
                <c:pt idx="4">
                  <c:v>10.220000000000001</c:v>
                </c:pt>
              </c:numCache>
            </c:numRef>
          </c:val>
          <c:smooth val="0"/>
        </c:ser>
        <c:ser>
          <c:idx val="1"/>
          <c:order val="3"/>
          <c:tx>
            <c:strRef>
              <c:f>Sheet1!$E$1</c:f>
              <c:strCache>
                <c:ptCount val="1"/>
                <c:pt idx="0">
                  <c:v>Asian</c:v>
                </c:pt>
              </c:strCache>
            </c:strRef>
          </c:tx>
          <c:spPr>
            <a:ln w="34925">
              <a:solidFill>
                <a:srgbClr val="7BA8DF"/>
              </a:solidFill>
            </a:ln>
          </c:spPr>
          <c:marker>
            <c:symbol val="diamond"/>
            <c:size val="9"/>
            <c:spPr>
              <a:solidFill>
                <a:srgbClr val="7BA8DF"/>
              </a:solidFill>
              <a:ln>
                <a:noFill/>
              </a:ln>
            </c:spPr>
          </c:marker>
          <c:cat>
            <c:numRef>
              <c:f>Sheet1!$A$2:$A$6</c:f>
              <c:numCache>
                <c:formatCode>General</c:formatCode>
                <c:ptCount val="5"/>
                <c:pt idx="0">
                  <c:v>2010</c:v>
                </c:pt>
                <c:pt idx="1">
                  <c:v>2011</c:v>
                </c:pt>
                <c:pt idx="2">
                  <c:v>2012</c:v>
                </c:pt>
                <c:pt idx="3">
                  <c:v>2013</c:v>
                </c:pt>
                <c:pt idx="4">
                  <c:v>2014</c:v>
                </c:pt>
              </c:numCache>
            </c:numRef>
          </c:cat>
          <c:val>
            <c:numRef>
              <c:f>Sheet1!$E$2:$E$6</c:f>
              <c:numCache>
                <c:formatCode>General</c:formatCode>
                <c:ptCount val="5"/>
                <c:pt idx="0">
                  <c:v>9.83</c:v>
                </c:pt>
                <c:pt idx="1">
                  <c:v>13.03</c:v>
                </c:pt>
                <c:pt idx="2">
                  <c:v>14.02</c:v>
                </c:pt>
                <c:pt idx="3">
                  <c:v>11.61</c:v>
                </c:pt>
                <c:pt idx="4">
                  <c:v>9.3800000000000008</c:v>
                </c:pt>
              </c:numCache>
            </c:numRef>
          </c:val>
          <c:smooth val="0"/>
        </c:ser>
        <c:ser>
          <c:idx val="4"/>
          <c:order val="4"/>
          <c:tx>
            <c:strRef>
              <c:f>Sheet1!$F$1</c:f>
              <c:strCache>
                <c:ptCount val="1"/>
                <c:pt idx="0">
                  <c:v>Hispanic</c:v>
                </c:pt>
              </c:strCache>
            </c:strRef>
          </c:tx>
          <c:spPr>
            <a:ln>
              <a:solidFill>
                <a:sysClr val="window" lastClr="FFFFFF">
                  <a:lumMod val="65000"/>
                </a:sysClr>
              </a:solidFill>
            </a:ln>
          </c:spPr>
          <c:marker>
            <c:symbol val="star"/>
            <c:size val="7"/>
            <c:spPr>
              <a:noFill/>
              <a:ln>
                <a:solidFill>
                  <a:sysClr val="window" lastClr="FFFFFF">
                    <a:lumMod val="65000"/>
                  </a:sysClr>
                </a:solidFill>
              </a:ln>
            </c:spPr>
          </c:marker>
          <c:cat>
            <c:numRef>
              <c:f>Sheet1!$A$2:$A$6</c:f>
              <c:numCache>
                <c:formatCode>General</c:formatCode>
                <c:ptCount val="5"/>
                <c:pt idx="0">
                  <c:v>2010</c:v>
                </c:pt>
                <c:pt idx="1">
                  <c:v>2011</c:v>
                </c:pt>
                <c:pt idx="2">
                  <c:v>2012</c:v>
                </c:pt>
                <c:pt idx="3">
                  <c:v>2013</c:v>
                </c:pt>
                <c:pt idx="4">
                  <c:v>2014</c:v>
                </c:pt>
              </c:numCache>
            </c:numRef>
          </c:cat>
          <c:val>
            <c:numRef>
              <c:f>Sheet1!$F$2:$F$6</c:f>
              <c:numCache>
                <c:formatCode>General</c:formatCode>
                <c:ptCount val="5"/>
                <c:pt idx="0">
                  <c:v>11.7</c:v>
                </c:pt>
                <c:pt idx="1">
                  <c:v>12.06</c:v>
                </c:pt>
                <c:pt idx="2">
                  <c:v>9.1300000000000008</c:v>
                </c:pt>
                <c:pt idx="3">
                  <c:v>8.89</c:v>
                </c:pt>
                <c:pt idx="4">
                  <c:v>7.72</c:v>
                </c:pt>
              </c:numCache>
            </c:numRef>
          </c:val>
          <c:smooth val="0"/>
        </c:ser>
        <c:dLbls>
          <c:showLegendKey val="0"/>
          <c:showVal val="0"/>
          <c:showCatName val="0"/>
          <c:showSerName val="0"/>
          <c:showPercent val="0"/>
          <c:showBubbleSize val="0"/>
        </c:dLbls>
        <c:marker val="1"/>
        <c:smooth val="0"/>
        <c:axId val="187545472"/>
        <c:axId val="187555840"/>
      </c:lineChart>
      <c:catAx>
        <c:axId val="1875454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87555840"/>
        <c:crosses val="autoZero"/>
        <c:auto val="1"/>
        <c:lblAlgn val="ctr"/>
        <c:lblOffset val="100"/>
        <c:noMultiLvlLbl val="0"/>
      </c:catAx>
      <c:valAx>
        <c:axId val="187555840"/>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25387596899224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545472"/>
        <c:crosses val="autoZero"/>
        <c:crossBetween val="between"/>
        <c:majorUnit val="2"/>
      </c:valAx>
    </c:plotArea>
    <c:legend>
      <c:legendPos val="t"/>
      <c:layout>
        <c:manualLayout>
          <c:xMode val="edge"/>
          <c:yMode val="edge"/>
          <c:x val="4.9135239673988119E-2"/>
          <c:y val="1.1675185338674747E-3"/>
          <c:w val="0.89478749366855459"/>
          <c:h val="0.14149469597550307"/>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20500291630212891"/>
          <c:y val="0.1904138436183849"/>
          <c:w val="0.78090138038300771"/>
          <c:h val="0.69751291989664088"/>
        </c:manualLayout>
      </c:layout>
      <c:lineChart>
        <c:grouping val="standard"/>
        <c:varyColors val="0"/>
        <c:ser>
          <c:idx val="3"/>
          <c:order val="0"/>
          <c:tx>
            <c:strRef>
              <c:f>Sheet1!$B$1</c:f>
              <c:strCache>
                <c:ptCount val="1"/>
                <c:pt idx="0">
                  <c:v>Renal Disease</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0.0</c:formatCode>
                <c:ptCount val="5"/>
                <c:pt idx="0">
                  <c:v>13.79</c:v>
                </c:pt>
                <c:pt idx="1">
                  <c:v>14.21</c:v>
                </c:pt>
                <c:pt idx="2">
                  <c:v>11.97</c:v>
                </c:pt>
                <c:pt idx="3">
                  <c:v>12.18</c:v>
                </c:pt>
                <c:pt idx="4" formatCode="General">
                  <c:v>12.04</c:v>
                </c:pt>
              </c:numCache>
            </c:numRef>
          </c:val>
          <c:smooth val="0"/>
        </c:ser>
        <c:ser>
          <c:idx val="0"/>
          <c:order val="1"/>
          <c:tx>
            <c:strRef>
              <c:f>Sheet1!$C$1</c:f>
              <c:strCache>
                <c:ptCount val="1"/>
                <c:pt idx="0">
                  <c:v>No Renal Disease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0.0</c:formatCode>
                <c:ptCount val="5"/>
                <c:pt idx="0">
                  <c:v>7.87</c:v>
                </c:pt>
                <c:pt idx="1">
                  <c:v>7.64</c:v>
                </c:pt>
                <c:pt idx="2">
                  <c:v>6.55</c:v>
                </c:pt>
                <c:pt idx="3">
                  <c:v>5.6</c:v>
                </c:pt>
                <c:pt idx="4" formatCode="General">
                  <c:v>6.16</c:v>
                </c:pt>
              </c:numCache>
            </c:numRef>
          </c:val>
          <c:smooth val="0"/>
        </c:ser>
        <c:ser>
          <c:idx val="2"/>
          <c:order val="2"/>
          <c:tx>
            <c:strRef>
              <c:f>Sheet1!$D$1</c:f>
              <c:strCache>
                <c:ptCount val="1"/>
                <c:pt idx="0">
                  <c:v>Diabetes</c:v>
                </c:pt>
              </c:strCache>
            </c:strRef>
          </c:tx>
          <c:spPr>
            <a:ln w="25400">
              <a:solidFill>
                <a:srgbClr val="AABA0A"/>
              </a:solidFill>
            </a:ln>
          </c:spPr>
          <c:marker>
            <c:symbol val="triangle"/>
            <c:size val="9"/>
            <c:spPr>
              <a:solidFill>
                <a:srgbClr val="AABA0A"/>
              </a:solidFill>
              <a:ln>
                <a:noFill/>
              </a:ln>
            </c:spPr>
          </c:marke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11.25</c:v>
                </c:pt>
                <c:pt idx="1">
                  <c:v>11.08</c:v>
                </c:pt>
                <c:pt idx="2">
                  <c:v>9.51</c:v>
                </c:pt>
                <c:pt idx="3">
                  <c:v>9.2100000000000009</c:v>
                </c:pt>
                <c:pt idx="4">
                  <c:v>9.36</c:v>
                </c:pt>
              </c:numCache>
            </c:numRef>
          </c:val>
          <c:smooth val="0"/>
        </c:ser>
        <c:ser>
          <c:idx val="1"/>
          <c:order val="3"/>
          <c:tx>
            <c:strRef>
              <c:f>Sheet1!$E$1</c:f>
              <c:strCache>
                <c:ptCount val="1"/>
                <c:pt idx="0">
                  <c:v>No Diabetes</c:v>
                </c:pt>
              </c:strCache>
            </c:strRef>
          </c:tx>
          <c:spPr>
            <a:ln w="34925">
              <a:solidFill>
                <a:srgbClr val="7BA8DF"/>
              </a:solidFill>
            </a:ln>
          </c:spPr>
          <c:marker>
            <c:symbol val="diamond"/>
            <c:size val="9"/>
            <c:spPr>
              <a:solidFill>
                <a:srgbClr val="7BA8DF"/>
              </a:solidFill>
              <a:ln>
                <a:noFill/>
              </a:ln>
            </c:spPr>
          </c:marker>
          <c:cat>
            <c:numRef>
              <c:f>Sheet1!$A$2:$A$6</c:f>
              <c:numCache>
                <c:formatCode>General</c:formatCode>
                <c:ptCount val="5"/>
                <c:pt idx="0">
                  <c:v>2010</c:v>
                </c:pt>
                <c:pt idx="1">
                  <c:v>2011</c:v>
                </c:pt>
                <c:pt idx="2">
                  <c:v>2012</c:v>
                </c:pt>
                <c:pt idx="3">
                  <c:v>2013</c:v>
                </c:pt>
                <c:pt idx="4">
                  <c:v>2014</c:v>
                </c:pt>
              </c:numCache>
            </c:numRef>
          </c:cat>
          <c:val>
            <c:numRef>
              <c:f>Sheet1!$E$2:$E$6</c:f>
              <c:numCache>
                <c:formatCode>General</c:formatCode>
                <c:ptCount val="5"/>
                <c:pt idx="0">
                  <c:v>5.04</c:v>
                </c:pt>
                <c:pt idx="1">
                  <c:v>5.57</c:v>
                </c:pt>
                <c:pt idx="2">
                  <c:v>4.78</c:v>
                </c:pt>
                <c:pt idx="3">
                  <c:v>4.55</c:v>
                </c:pt>
                <c:pt idx="4">
                  <c:v>5.58</c:v>
                </c:pt>
              </c:numCache>
            </c:numRef>
          </c:val>
          <c:smooth val="0"/>
        </c:ser>
        <c:dLbls>
          <c:showLegendKey val="0"/>
          <c:showVal val="0"/>
          <c:showCatName val="0"/>
          <c:showSerName val="0"/>
          <c:showPercent val="0"/>
          <c:showBubbleSize val="0"/>
        </c:dLbls>
        <c:marker val="1"/>
        <c:smooth val="0"/>
        <c:axId val="194398080"/>
        <c:axId val="194408448"/>
      </c:lineChart>
      <c:catAx>
        <c:axId val="19439808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4408448"/>
        <c:crosses val="autoZero"/>
        <c:auto val="1"/>
        <c:lblAlgn val="ctr"/>
        <c:lblOffset val="100"/>
        <c:noMultiLvlLbl val="0"/>
      </c:catAx>
      <c:valAx>
        <c:axId val="194408448"/>
        <c:scaling>
          <c:orientation val="minMax"/>
          <c:max val="2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462532299741602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4398080"/>
        <c:crosses val="autoZero"/>
        <c:crossBetween val="between"/>
        <c:majorUnit val="2"/>
      </c:valAx>
    </c:plotArea>
    <c:legend>
      <c:legendPos val="t"/>
      <c:layout>
        <c:manualLayout>
          <c:xMode val="edge"/>
          <c:yMode val="edge"/>
          <c:x val="8.19954797317002E-3"/>
          <c:y val="1.1675185338674747E-3"/>
          <c:w val="0.99127867697093419"/>
          <c:h val="0.1483867932206148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648439778361039"/>
          <c:y val="0.16190944881889763"/>
          <c:w val="0.79941989890152609"/>
          <c:h val="0.72980314960629922"/>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5.49</c:v>
                </c:pt>
                <c:pt idx="1">
                  <c:v>6.12</c:v>
                </c:pt>
                <c:pt idx="2">
                  <c:v>5.4</c:v>
                </c:pt>
                <c:pt idx="3">
                  <c:v>5.04</c:v>
                </c:pt>
                <c:pt idx="4">
                  <c:v>4.79</c:v>
                </c:pt>
              </c:numCache>
            </c:numRef>
          </c:val>
          <c:smooth val="0"/>
        </c:ser>
        <c:ser>
          <c:idx val="0"/>
          <c:order val="1"/>
          <c:tx>
            <c:strRef>
              <c:f>Sheet1!$C$1</c:f>
              <c:strCache>
                <c:ptCount val="1"/>
                <c:pt idx="0">
                  <c:v>Obese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5.41</c:v>
                </c:pt>
                <c:pt idx="1">
                  <c:v>5.66</c:v>
                </c:pt>
                <c:pt idx="2">
                  <c:v>4.4000000000000004</c:v>
                </c:pt>
                <c:pt idx="3">
                  <c:v>4.66</c:v>
                </c:pt>
                <c:pt idx="4">
                  <c:v>5.35</c:v>
                </c:pt>
              </c:numCache>
            </c:numRef>
          </c:val>
          <c:smooth val="0"/>
        </c:ser>
        <c:ser>
          <c:idx val="2"/>
          <c:order val="2"/>
          <c:tx>
            <c:strRef>
              <c:f>Sheet1!$D$1</c:f>
              <c:strCache>
                <c:ptCount val="1"/>
                <c:pt idx="0">
                  <c:v>Not Obese</c:v>
                </c:pt>
              </c:strCache>
            </c:strRef>
          </c:tx>
          <c:spPr>
            <a:ln w="25400">
              <a:solidFill>
                <a:srgbClr val="AABA0A"/>
              </a:solidFill>
            </a:ln>
          </c:spPr>
          <c:marker>
            <c:symbol val="triangle"/>
            <c:size val="9"/>
            <c:spPr>
              <a:solidFill>
                <a:srgbClr val="AABA0A"/>
              </a:solidFill>
              <a:ln>
                <a:noFill/>
              </a:ln>
            </c:spPr>
          </c:marker>
          <c:cat>
            <c:numRef>
              <c:f>Sheet1!$A$2:$A$6</c:f>
              <c:numCache>
                <c:formatCode>General</c:formatCode>
                <c:ptCount val="5"/>
                <c:pt idx="0">
                  <c:v>2010</c:v>
                </c:pt>
                <c:pt idx="1">
                  <c:v>2011</c:v>
                </c:pt>
                <c:pt idx="2">
                  <c:v>2012</c:v>
                </c:pt>
                <c:pt idx="3">
                  <c:v>2013</c:v>
                </c:pt>
                <c:pt idx="4">
                  <c:v>2014</c:v>
                </c:pt>
              </c:numCache>
            </c:numRef>
          </c:cat>
          <c:val>
            <c:numRef>
              <c:f>Sheet1!$D$2:$D$6</c:f>
              <c:numCache>
                <c:formatCode>General</c:formatCode>
                <c:ptCount val="5"/>
                <c:pt idx="0">
                  <c:v>5.51</c:v>
                </c:pt>
                <c:pt idx="1">
                  <c:v>6.33</c:v>
                </c:pt>
                <c:pt idx="2">
                  <c:v>5.9</c:v>
                </c:pt>
                <c:pt idx="3">
                  <c:v>5.26</c:v>
                </c:pt>
                <c:pt idx="4">
                  <c:v>4.45</c:v>
                </c:pt>
              </c:numCache>
            </c:numRef>
          </c:val>
          <c:smooth val="0"/>
        </c:ser>
        <c:dLbls>
          <c:showLegendKey val="0"/>
          <c:showVal val="0"/>
          <c:showCatName val="0"/>
          <c:showSerName val="0"/>
          <c:showPercent val="0"/>
          <c:showBubbleSize val="0"/>
        </c:dLbls>
        <c:marker val="1"/>
        <c:smooth val="0"/>
        <c:axId val="206953472"/>
        <c:axId val="206959744"/>
      </c:lineChart>
      <c:catAx>
        <c:axId val="20695347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959744"/>
        <c:crosses val="autoZero"/>
        <c:auto val="1"/>
        <c:lblAlgn val="ctr"/>
        <c:lblOffset val="100"/>
        <c:noMultiLvlLbl val="0"/>
      </c:catAx>
      <c:valAx>
        <c:axId val="206959744"/>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8717738407699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953472"/>
        <c:crosses val="autoZero"/>
        <c:crossBetween val="between"/>
        <c:majorUnit val="1"/>
      </c:valAx>
    </c:plotArea>
    <c:legend>
      <c:legendPos val="t"/>
      <c:layout>
        <c:manualLayout>
          <c:xMode val="edge"/>
          <c:yMode val="edge"/>
          <c:x val="8.19954797317002E-3"/>
          <c:y val="1.1675185338674747E-3"/>
          <c:w val="0.99127867697093419"/>
          <c:h val="0.1196402012248468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21709786276715"/>
          <c:y val="0.16225667104111985"/>
          <c:w val="0.80768700787401571"/>
          <c:h val="0.72945592738407694"/>
        </c:manualLayout>
      </c:layout>
      <c:lineChart>
        <c:grouping val="standard"/>
        <c:varyColors val="0"/>
        <c:ser>
          <c:idx val="3"/>
          <c:order val="0"/>
          <c:tx>
            <c:strRef>
              <c:f>Sheet1!$B$1</c:f>
              <c:strCache>
                <c:ptCount val="1"/>
                <c:pt idx="0">
                  <c:v>Cerebrovascular Disease</c:v>
                </c:pt>
              </c:strCache>
            </c:strRef>
          </c:tx>
          <c:spPr>
            <a:ln w="25400">
              <a:solidFill>
                <a:sysClr val="windowText" lastClr="000000"/>
              </a:solidFill>
            </a:ln>
          </c:spPr>
          <c:marker>
            <c:symbol val="circle"/>
            <c:size val="7"/>
            <c:spPr>
              <a:solidFill>
                <a:sysClr val="windowText" lastClr="000000"/>
              </a:solidFill>
              <a:ln>
                <a:noFill/>
              </a:ln>
            </c:spPr>
          </c:marker>
          <c:cat>
            <c:numRef>
              <c:f>Sheet1!$A$2:$A$6</c:f>
              <c:numCache>
                <c:formatCode>General</c:formatCode>
                <c:ptCount val="5"/>
                <c:pt idx="0">
                  <c:v>2010</c:v>
                </c:pt>
                <c:pt idx="1">
                  <c:v>2011</c:v>
                </c:pt>
                <c:pt idx="2">
                  <c:v>2012</c:v>
                </c:pt>
                <c:pt idx="3">
                  <c:v>2013</c:v>
                </c:pt>
                <c:pt idx="4">
                  <c:v>2014</c:v>
                </c:pt>
              </c:numCache>
            </c:numRef>
          </c:cat>
          <c:val>
            <c:numRef>
              <c:f>Sheet1!$B$2:$B$6</c:f>
              <c:numCache>
                <c:formatCode>General</c:formatCode>
                <c:ptCount val="5"/>
                <c:pt idx="0">
                  <c:v>7.74</c:v>
                </c:pt>
                <c:pt idx="1">
                  <c:v>8.4</c:v>
                </c:pt>
                <c:pt idx="2">
                  <c:v>7.27</c:v>
                </c:pt>
                <c:pt idx="3">
                  <c:v>7.05</c:v>
                </c:pt>
                <c:pt idx="4">
                  <c:v>5.18</c:v>
                </c:pt>
              </c:numCache>
            </c:numRef>
          </c:val>
          <c:smooth val="0"/>
        </c:ser>
        <c:ser>
          <c:idx val="0"/>
          <c:order val="1"/>
          <c:tx>
            <c:strRef>
              <c:f>Sheet1!$C$1</c:f>
              <c:strCache>
                <c:ptCount val="1"/>
                <c:pt idx="0">
                  <c:v>No Cerebrovascular Disease</c:v>
                </c:pt>
              </c:strCache>
            </c:strRef>
          </c:tx>
          <c:spPr>
            <a:ln w="25400">
              <a:solidFill>
                <a:srgbClr val="0072C6"/>
              </a:solidFill>
            </a:ln>
          </c:spPr>
          <c:marker>
            <c:symbol val="square"/>
            <c:size val="7"/>
            <c:spPr>
              <a:solidFill>
                <a:srgbClr val="0072C6"/>
              </a:solidFill>
              <a:ln>
                <a:noFill/>
              </a:ln>
            </c:spPr>
          </c:marker>
          <c:cat>
            <c:numRef>
              <c:f>Sheet1!$A$2:$A$6</c:f>
              <c:numCache>
                <c:formatCode>General</c:formatCode>
                <c:ptCount val="5"/>
                <c:pt idx="0">
                  <c:v>2010</c:v>
                </c:pt>
                <c:pt idx="1">
                  <c:v>2011</c:v>
                </c:pt>
                <c:pt idx="2">
                  <c:v>2012</c:v>
                </c:pt>
                <c:pt idx="3">
                  <c:v>2013</c:v>
                </c:pt>
                <c:pt idx="4">
                  <c:v>2014</c:v>
                </c:pt>
              </c:numCache>
            </c:numRef>
          </c:cat>
          <c:val>
            <c:numRef>
              <c:f>Sheet1!$C$2:$C$6</c:f>
              <c:numCache>
                <c:formatCode>General</c:formatCode>
                <c:ptCount val="5"/>
                <c:pt idx="0">
                  <c:v>4.93</c:v>
                </c:pt>
                <c:pt idx="1">
                  <c:v>5.57</c:v>
                </c:pt>
                <c:pt idx="2">
                  <c:v>4.96</c:v>
                </c:pt>
                <c:pt idx="3">
                  <c:v>4.5</c:v>
                </c:pt>
                <c:pt idx="4">
                  <c:v>4.6900000000000004</c:v>
                </c:pt>
              </c:numCache>
            </c:numRef>
          </c:val>
          <c:smooth val="0"/>
        </c:ser>
        <c:dLbls>
          <c:showLegendKey val="0"/>
          <c:showVal val="0"/>
          <c:showCatName val="0"/>
          <c:showSerName val="0"/>
          <c:showPercent val="0"/>
          <c:showBubbleSize val="0"/>
        </c:dLbls>
        <c:marker val="1"/>
        <c:smooth val="0"/>
        <c:axId val="196072960"/>
        <c:axId val="196074880"/>
      </c:lineChart>
      <c:catAx>
        <c:axId val="196072960"/>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196074880"/>
        <c:crosses val="autoZero"/>
        <c:auto val="1"/>
        <c:lblAlgn val="ctr"/>
        <c:lblOffset val="100"/>
        <c:noMultiLvlLbl val="0"/>
      </c:catAx>
      <c:valAx>
        <c:axId val="196074880"/>
        <c:scaling>
          <c:orientation val="minMax"/>
          <c:max val="1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41871773840769905"/>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96072960"/>
        <c:crosses val="autoZero"/>
        <c:crossBetween val="between"/>
        <c:majorUnit val="1"/>
      </c:valAx>
    </c:plotArea>
    <c:legend>
      <c:legendPos val="t"/>
      <c:layout>
        <c:manualLayout>
          <c:xMode val="edge"/>
          <c:yMode val="edge"/>
          <c:x val="8.19954797317002E-3"/>
          <c:y val="1.1675185338674747E-3"/>
          <c:w val="0.99127867697093419"/>
          <c:h val="0.12693184055118109"/>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86711383299311"/>
          <c:y val="3.6891404199475064E-2"/>
          <c:w val="0.88892607174103233"/>
          <c:h val="0.82842561649697288"/>
        </c:manualLayout>
      </c:layout>
      <c:lineChart>
        <c:grouping val="standard"/>
        <c:varyColors val="0"/>
        <c:ser>
          <c:idx val="3"/>
          <c:order val="0"/>
          <c:tx>
            <c:strRef>
              <c:f>Sheet1!$B$1</c:f>
              <c:strCache>
                <c:ptCount val="1"/>
                <c:pt idx="0">
                  <c:v>Column3</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80</c:v>
                </c:pt>
                <c:pt idx="1">
                  <c:v>88</c:v>
                </c:pt>
                <c:pt idx="2">
                  <c:v>89</c:v>
                </c:pt>
                <c:pt idx="3">
                  <c:v>89</c:v>
                </c:pt>
                <c:pt idx="4">
                  <c:v>89.4</c:v>
                </c:pt>
                <c:pt idx="5" formatCode="0.0">
                  <c:v>89.8</c:v>
                </c:pt>
              </c:numCache>
            </c:numRef>
          </c:val>
          <c:smooth val="0"/>
        </c:ser>
        <c:dLbls>
          <c:showLegendKey val="0"/>
          <c:showVal val="0"/>
          <c:showCatName val="0"/>
          <c:showSerName val="0"/>
          <c:showPercent val="0"/>
          <c:showBubbleSize val="0"/>
        </c:dLbls>
        <c:marker val="1"/>
        <c:smooth val="0"/>
        <c:axId val="207233024"/>
        <c:axId val="207234944"/>
      </c:lineChart>
      <c:catAx>
        <c:axId val="20723302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7234944"/>
        <c:crosses val="autoZero"/>
        <c:auto val="1"/>
        <c:lblAlgn val="ctr"/>
        <c:lblOffset val="100"/>
        <c:noMultiLvlLbl val="0"/>
      </c:catAx>
      <c:valAx>
        <c:axId val="207234944"/>
        <c:scaling>
          <c:orientation val="minMax"/>
          <c:max val="100"/>
          <c:min val="5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6.1728395061728392E-3"/>
              <c:y val="0.3527455161854768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7233024"/>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2114375126186153E-2"/>
          <c:y val="0.11486585010207055"/>
          <c:w val="0.92132815128878121"/>
          <c:h val="0.67328626745730868"/>
        </c:manualLayout>
      </c:layout>
      <c:barChart>
        <c:barDir val="col"/>
        <c:grouping val="percentStacked"/>
        <c:varyColors val="0"/>
        <c:ser>
          <c:idx val="2"/>
          <c:order val="0"/>
          <c:tx>
            <c:strRef>
              <c:f>Sheet1!$A$2</c:f>
              <c:strCache>
                <c:ptCount val="1"/>
                <c:pt idx="0">
                  <c:v>Better</c:v>
                </c:pt>
              </c:strCache>
            </c:strRef>
          </c:tx>
          <c:spPr>
            <a:solidFill>
              <a:srgbClr val="27E833"/>
            </a:solidFill>
          </c:spPr>
          <c:invertIfNegative val="0"/>
          <c:dLbls>
            <c:dLbl>
              <c:idx val="3"/>
              <c:delete val="1"/>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(n=18)</c:v>
                </c:pt>
                <c:pt idx="1">
                  <c:v>Black vs. White (n=29)</c:v>
                </c:pt>
                <c:pt idx="2">
                  <c:v>Asian vs. White (n=23)</c:v>
                </c:pt>
                <c:pt idx="3">
                  <c:v>AI/AN vs. White (n=5)</c:v>
                </c:pt>
                <c:pt idx="4">
                  <c:v>Hispanic vs. White (n=27)</c:v>
                </c:pt>
              </c:strCache>
            </c:strRef>
          </c:cat>
          <c:val>
            <c:numRef>
              <c:f>Sheet1!$B$2:$F$2</c:f>
              <c:numCache>
                <c:formatCode>General</c:formatCode>
                <c:ptCount val="5"/>
                <c:pt idx="0">
                  <c:v>3</c:v>
                </c:pt>
                <c:pt idx="1">
                  <c:v>6</c:v>
                </c:pt>
                <c:pt idx="2">
                  <c:v>4</c:v>
                </c:pt>
                <c:pt idx="3">
                  <c:v>0</c:v>
                </c:pt>
                <c:pt idx="4">
                  <c:v>7</c:v>
                </c:pt>
              </c:numCache>
            </c:numRef>
          </c:val>
        </c:ser>
        <c:ser>
          <c:idx val="1"/>
          <c:order val="1"/>
          <c:tx>
            <c:strRef>
              <c:f>Sheet1!$A$3</c:f>
              <c:strCache>
                <c:ptCount val="1"/>
                <c:pt idx="0">
                  <c:v>Same</c:v>
                </c:pt>
              </c:strCache>
            </c:strRef>
          </c:tx>
          <c:spPr>
            <a:solidFill>
              <a:srgbClr val="FAD201"/>
            </a:solidFill>
          </c:spPr>
          <c:invertIfNegative val="0"/>
          <c:dLbls>
            <c:dLbl>
              <c:idx val="0"/>
              <c:layout/>
              <c:dLblPos val="ctr"/>
              <c:showLegendKey val="0"/>
              <c:showVal val="1"/>
              <c:showCatName val="0"/>
              <c:showSerName val="0"/>
              <c:showPercent val="0"/>
              <c:showBubbleSize val="0"/>
            </c:dLbl>
            <c:txPr>
              <a:bodyPr/>
              <a:lstStyle/>
              <a:p>
                <a:pPr>
                  <a:defRPr sz="1600">
                    <a:solidFill>
                      <a:sysClr val="windowText" lastClr="000000"/>
                    </a:solidFill>
                    <a:latin typeface="Calibri" panose="020F0502020204030204" pitchFamily="34" charset="0"/>
                  </a:defRPr>
                </a:pPr>
                <a:endParaRPr lang="en-US"/>
              </a:p>
            </c:txPr>
            <c:showLegendKey val="0"/>
            <c:showVal val="1"/>
            <c:showCatName val="0"/>
            <c:showSerName val="0"/>
            <c:showPercent val="0"/>
            <c:showBubbleSize val="0"/>
            <c:showLeaderLines val="0"/>
          </c:dLbls>
          <c:cat>
            <c:strRef>
              <c:f>Sheet1!$B$1:$F$1</c:f>
              <c:strCache>
                <c:ptCount val="5"/>
                <c:pt idx="0">
                  <c:v>Poor vs. High Income (n=18)</c:v>
                </c:pt>
                <c:pt idx="1">
                  <c:v>Black vs. White (n=29)</c:v>
                </c:pt>
                <c:pt idx="2">
                  <c:v>Asian vs. White (n=23)</c:v>
                </c:pt>
                <c:pt idx="3">
                  <c:v>AI/AN vs. White (n=5)</c:v>
                </c:pt>
                <c:pt idx="4">
                  <c:v>Hispanic vs. White (n=27)</c:v>
                </c:pt>
              </c:strCache>
            </c:strRef>
          </c:cat>
          <c:val>
            <c:numRef>
              <c:f>Sheet1!$B$3:$F$3</c:f>
              <c:numCache>
                <c:formatCode>General</c:formatCode>
                <c:ptCount val="5"/>
                <c:pt idx="0">
                  <c:v>10</c:v>
                </c:pt>
                <c:pt idx="1">
                  <c:v>16</c:v>
                </c:pt>
                <c:pt idx="2">
                  <c:v>11</c:v>
                </c:pt>
                <c:pt idx="3">
                  <c:v>4</c:v>
                </c:pt>
                <c:pt idx="4">
                  <c:v>14</c:v>
                </c:pt>
              </c:numCache>
            </c:numRef>
          </c:val>
        </c:ser>
        <c:ser>
          <c:idx val="0"/>
          <c:order val="2"/>
          <c:tx>
            <c:strRef>
              <c:f>Sheet1!$A$4</c:f>
              <c:strCache>
                <c:ptCount val="1"/>
                <c:pt idx="0">
                  <c:v>Worse</c:v>
                </c:pt>
              </c:strCache>
            </c:strRef>
          </c:tx>
          <c:spPr>
            <a:solidFill>
              <a:srgbClr val="F9152F"/>
            </a:solidFill>
          </c:spPr>
          <c:invertIfNegative val="0"/>
          <c:dLbls>
            <c:txPr>
              <a:bodyPr/>
              <a:lstStyle/>
              <a:p>
                <a:pPr>
                  <a:defRPr sz="1600">
                    <a:solidFill>
                      <a:schemeClr val="bg1"/>
                    </a:solidFill>
                  </a:defRPr>
                </a:pPr>
                <a:endParaRPr lang="en-US"/>
              </a:p>
            </c:txPr>
            <c:dLblPos val="ctr"/>
            <c:showLegendKey val="0"/>
            <c:showVal val="1"/>
            <c:showCatName val="0"/>
            <c:showSerName val="0"/>
            <c:showPercent val="0"/>
            <c:showBubbleSize val="0"/>
            <c:showLeaderLines val="0"/>
          </c:dLbls>
          <c:cat>
            <c:strRef>
              <c:f>Sheet1!$B$1:$F$1</c:f>
              <c:strCache>
                <c:ptCount val="5"/>
                <c:pt idx="0">
                  <c:v>Poor vs. High Income (n=18)</c:v>
                </c:pt>
                <c:pt idx="1">
                  <c:v>Black vs. White (n=29)</c:v>
                </c:pt>
                <c:pt idx="2">
                  <c:v>Asian vs. White (n=23)</c:v>
                </c:pt>
                <c:pt idx="3">
                  <c:v>AI/AN vs. White (n=5)</c:v>
                </c:pt>
                <c:pt idx="4">
                  <c:v>Hispanic vs. White (n=27)</c:v>
                </c:pt>
              </c:strCache>
            </c:strRef>
          </c:cat>
          <c:val>
            <c:numRef>
              <c:f>Sheet1!$B$4:$F$4</c:f>
              <c:numCache>
                <c:formatCode>General</c:formatCode>
                <c:ptCount val="5"/>
                <c:pt idx="0">
                  <c:v>5</c:v>
                </c:pt>
                <c:pt idx="1">
                  <c:v>7</c:v>
                </c:pt>
                <c:pt idx="2">
                  <c:v>8</c:v>
                </c:pt>
                <c:pt idx="3">
                  <c:v>1</c:v>
                </c:pt>
                <c:pt idx="4">
                  <c:v>6</c:v>
                </c:pt>
              </c:numCache>
            </c:numRef>
          </c:val>
        </c:ser>
        <c:dLbls>
          <c:showLegendKey val="0"/>
          <c:showVal val="1"/>
          <c:showCatName val="0"/>
          <c:showSerName val="0"/>
          <c:showPercent val="0"/>
          <c:showBubbleSize val="0"/>
        </c:dLbls>
        <c:gapWidth val="150"/>
        <c:overlap val="100"/>
        <c:axId val="37197312"/>
        <c:axId val="37198848"/>
      </c:barChart>
      <c:catAx>
        <c:axId val="37197312"/>
        <c:scaling>
          <c:orientation val="minMax"/>
        </c:scaling>
        <c:delete val="0"/>
        <c:axPos val="b"/>
        <c:numFmt formatCode="General" sourceLinked="1"/>
        <c:majorTickMark val="out"/>
        <c:minorTickMark val="none"/>
        <c:tickLblPos val="nextTo"/>
        <c:txPr>
          <a:bodyPr rot="0" vert="horz"/>
          <a:lstStyle/>
          <a:p>
            <a:pPr>
              <a:defRPr sz="1600">
                <a:latin typeface="Calibri" panose="020F0502020204030204" pitchFamily="34" charset="0"/>
              </a:defRPr>
            </a:pPr>
            <a:endParaRPr lang="en-US"/>
          </a:p>
        </c:txPr>
        <c:crossAx val="37198848"/>
        <c:crosses val="autoZero"/>
        <c:auto val="1"/>
        <c:lblAlgn val="ctr"/>
        <c:lblOffset val="100"/>
        <c:tickLblSkip val="1"/>
        <c:tickMarkSkip val="1"/>
        <c:noMultiLvlLbl val="0"/>
      </c:catAx>
      <c:valAx>
        <c:axId val="37198848"/>
        <c:scaling>
          <c:orientation val="minMax"/>
        </c:scaling>
        <c:delete val="0"/>
        <c:axPos val="l"/>
        <c:majorGridlines/>
        <c:numFmt formatCode="0%" sourceLinked="1"/>
        <c:majorTickMark val="out"/>
        <c:minorTickMark val="none"/>
        <c:tickLblPos val="nextTo"/>
        <c:txPr>
          <a:bodyPr rot="0" vert="horz"/>
          <a:lstStyle/>
          <a:p>
            <a:pPr>
              <a:defRPr sz="1600">
                <a:latin typeface="Calibri" panose="020F0502020204030204" pitchFamily="34" charset="0"/>
              </a:defRPr>
            </a:pPr>
            <a:endParaRPr lang="en-US"/>
          </a:p>
        </c:txPr>
        <c:crossAx val="37197312"/>
        <c:crosses val="autoZero"/>
        <c:crossBetween val="between"/>
        <c:majorUnit val="0.2"/>
      </c:valAx>
    </c:plotArea>
    <c:legend>
      <c:legendPos val="t"/>
      <c:layout>
        <c:manualLayout>
          <c:xMode val="edge"/>
          <c:yMode val="edge"/>
          <c:x val="0"/>
          <c:y val="1.0723485953145214E-4"/>
          <c:w val="0.99860387643852211"/>
          <c:h val="7.853599733258119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0785457373385"/>
          <c:y val="3.4547785741951498E-2"/>
          <c:w val="0.89818533100029163"/>
          <c:h val="0.85716480752405955"/>
        </c:manualLayout>
      </c:layout>
      <c:lineChart>
        <c:grouping val="standard"/>
        <c:varyColors val="0"/>
        <c:ser>
          <c:idx val="3"/>
          <c:order val="0"/>
          <c:tx>
            <c:strRef>
              <c:f>Sheet1!$B$1</c:f>
              <c:strCache>
                <c:ptCount val="1"/>
                <c:pt idx="0">
                  <c:v>Column3</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2010</c:v>
                </c:pt>
                <c:pt idx="1">
                  <c:v>2011</c:v>
                </c:pt>
                <c:pt idx="2">
                  <c:v>2012</c:v>
                </c:pt>
                <c:pt idx="3">
                  <c:v>2013</c:v>
                </c:pt>
                <c:pt idx="4">
                  <c:v>2014</c:v>
                </c:pt>
                <c:pt idx="5">
                  <c:v>2015</c:v>
                </c:pt>
              </c:numCache>
            </c:numRef>
          </c:cat>
          <c:val>
            <c:numRef>
              <c:f>Sheet1!$B$2:$B$7</c:f>
              <c:numCache>
                <c:formatCode>General</c:formatCode>
                <c:ptCount val="6"/>
                <c:pt idx="0">
                  <c:v>43</c:v>
                </c:pt>
                <c:pt idx="1">
                  <c:v>47</c:v>
                </c:pt>
                <c:pt idx="2">
                  <c:v>49</c:v>
                </c:pt>
                <c:pt idx="3" formatCode="0">
                  <c:v>52</c:v>
                </c:pt>
                <c:pt idx="4" formatCode="0">
                  <c:v>53.2</c:v>
                </c:pt>
                <c:pt idx="5">
                  <c:v>56.1</c:v>
                </c:pt>
              </c:numCache>
            </c:numRef>
          </c:val>
          <c:smooth val="0"/>
        </c:ser>
        <c:dLbls>
          <c:showLegendKey val="0"/>
          <c:showVal val="0"/>
          <c:showCatName val="0"/>
          <c:showSerName val="0"/>
          <c:showPercent val="0"/>
          <c:showBubbleSize val="0"/>
        </c:dLbls>
        <c:marker val="1"/>
        <c:smooth val="0"/>
        <c:axId val="206967168"/>
        <c:axId val="206969088"/>
      </c:lineChart>
      <c:catAx>
        <c:axId val="20696716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206969088"/>
        <c:crosses val="autoZero"/>
        <c:auto val="1"/>
        <c:lblAlgn val="ctr"/>
        <c:lblOffset val="100"/>
        <c:noMultiLvlLbl val="0"/>
      </c:catAx>
      <c:valAx>
        <c:axId val="206969088"/>
        <c:scaling>
          <c:orientation val="minMax"/>
          <c:max val="75"/>
          <c:min val="25"/>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596899606299212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206967168"/>
        <c:crosses val="autoZero"/>
        <c:crossBetween val="between"/>
        <c:majorUnit val="10"/>
      </c:valAx>
    </c:plotArea>
    <c:plotVisOnly val="1"/>
    <c:dispBlanksAs val="gap"/>
    <c:showDLblsOverMax val="0"/>
  </c:chart>
  <c:spPr>
    <a:ln>
      <a:noFill/>
    </a:ln>
  </c:spPr>
  <c:externalData r:id="rId2">
    <c:autoUpdate val="0"/>
  </c:externalData>
  <c:userShapes r:id="rId3"/>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192451637989711E-2"/>
          <c:y val="9.3738173716657505E-2"/>
          <c:w val="0.90147754137115843"/>
          <c:h val="0.57465131538790204"/>
        </c:manualLayout>
      </c:layout>
      <c:barChart>
        <c:barDir val="col"/>
        <c:grouping val="clustered"/>
        <c:varyColors val="0"/>
        <c:ser>
          <c:idx val="0"/>
          <c:order val="0"/>
          <c:tx>
            <c:strRef>
              <c:f>Sheet1!$C$4</c:f>
              <c:strCache>
                <c:ptCount val="1"/>
                <c:pt idx="0">
                  <c:v>Daily or Weekly Occurrence</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Sheet1!$B$5:$B$11</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c:v>
                </c:pt>
              </c:strCache>
            </c:strRef>
          </c:cat>
          <c:val>
            <c:numRef>
              <c:f>Sheet1!$C$5:$C$11</c:f>
              <c:numCache>
                <c:formatCode>0.0</c:formatCode>
                <c:ptCount val="7"/>
                <c:pt idx="0">
                  <c:v>27</c:v>
                </c:pt>
                <c:pt idx="1">
                  <c:v>15</c:v>
                </c:pt>
                <c:pt idx="2">
                  <c:v>11</c:v>
                </c:pt>
                <c:pt idx="3">
                  <c:v>9</c:v>
                </c:pt>
                <c:pt idx="4">
                  <c:v>12</c:v>
                </c:pt>
                <c:pt idx="5">
                  <c:v>9</c:v>
                </c:pt>
                <c:pt idx="6">
                  <c:v>9</c:v>
                </c:pt>
              </c:numCache>
            </c:numRef>
          </c:val>
        </c:ser>
        <c:ser>
          <c:idx val="1"/>
          <c:order val="1"/>
          <c:tx>
            <c:strRef>
              <c:f>Sheet1!$D$4</c:f>
              <c:strCache>
                <c:ptCount val="1"/>
                <c:pt idx="0">
                  <c:v>Monthly Occurrence</c:v>
                </c:pt>
              </c:strCache>
            </c:strRef>
          </c:tx>
          <c:spPr>
            <a:solidFill>
              <a:srgbClr val="AABA0A"/>
            </a:solidFill>
          </c:spPr>
          <c:invertIfNegative val="0"/>
          <c:cat>
            <c:strRef>
              <c:f>Sheet1!$B$5:$B$11</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c:v>
                </c:pt>
              </c:strCache>
            </c:strRef>
          </c:cat>
          <c:val>
            <c:numRef>
              <c:f>Sheet1!$D$5:$D$11</c:f>
              <c:numCache>
                <c:formatCode>0.0</c:formatCode>
                <c:ptCount val="7"/>
                <c:pt idx="0">
                  <c:v>12</c:v>
                </c:pt>
                <c:pt idx="1">
                  <c:v>7</c:v>
                </c:pt>
                <c:pt idx="2">
                  <c:v>7</c:v>
                </c:pt>
                <c:pt idx="3">
                  <c:v>10</c:v>
                </c:pt>
                <c:pt idx="4">
                  <c:v>8</c:v>
                </c:pt>
                <c:pt idx="5">
                  <c:v>11</c:v>
                </c:pt>
                <c:pt idx="6">
                  <c:v>10</c:v>
                </c:pt>
              </c:numCache>
            </c:numRef>
          </c:val>
        </c:ser>
        <c:dLbls>
          <c:showLegendKey val="0"/>
          <c:showVal val="0"/>
          <c:showCatName val="0"/>
          <c:showSerName val="0"/>
          <c:showPercent val="0"/>
          <c:showBubbleSize val="0"/>
        </c:dLbls>
        <c:gapWidth val="150"/>
        <c:axId val="187257216"/>
        <c:axId val="187258752"/>
      </c:barChart>
      <c:catAx>
        <c:axId val="187257216"/>
        <c:scaling>
          <c:orientation val="minMax"/>
        </c:scaling>
        <c:delete val="0"/>
        <c:axPos val="b"/>
        <c:minorGridlines>
          <c:spPr>
            <a:ln>
              <a:noFill/>
            </a:ln>
          </c:spPr>
        </c:minorGridlines>
        <c:numFmt formatCode="General" sourceLinked="1"/>
        <c:majorTickMark val="out"/>
        <c:minorTickMark val="none"/>
        <c:tickLblPos val="nextTo"/>
        <c:txPr>
          <a:bodyPr rot="0"/>
          <a:lstStyle/>
          <a:p>
            <a:pPr>
              <a:lnSpc>
                <a:spcPct val="90000"/>
              </a:lnSpc>
              <a:defRPr sz="1400" b="0">
                <a:solidFill>
                  <a:schemeClr val="tx1"/>
                </a:solidFill>
                <a:latin typeface="Calibri" panose="020F0502020204030204" pitchFamily="34" charset="0"/>
              </a:defRPr>
            </a:pPr>
            <a:endParaRPr lang="en-US"/>
          </a:p>
        </c:txPr>
        <c:crossAx val="187258752"/>
        <c:crosses val="autoZero"/>
        <c:auto val="0"/>
        <c:lblAlgn val="ctr"/>
        <c:lblOffset val="100"/>
        <c:tickMarkSkip val="1"/>
        <c:noMultiLvlLbl val="1"/>
      </c:catAx>
      <c:valAx>
        <c:axId val="187258752"/>
        <c:scaling>
          <c:orientation val="minMax"/>
          <c:max val="30"/>
          <c:min val="0"/>
        </c:scaling>
        <c:delete val="0"/>
        <c:axPos val="l"/>
        <c:majorGridlines/>
        <c:title>
          <c:tx>
            <c:rich>
              <a:bodyPr rot="-5400000" vert="horz"/>
              <a:lstStyle/>
              <a:p>
                <a:pPr>
                  <a:defRPr sz="1600">
                    <a:latin typeface="Calibri" panose="020F0502020204030204" pitchFamily="34" charset="0"/>
                  </a:defRPr>
                </a:pPr>
                <a:r>
                  <a:rPr lang="en-US" dirty="0" smtClean="0"/>
                  <a:t>Average Percent Response</a:t>
                </a:r>
                <a:endParaRPr lang="en-US" dirty="0"/>
              </a:p>
            </c:rich>
          </c:tx>
          <c:layout>
            <c:manualLayout>
              <c:xMode val="edge"/>
              <c:yMode val="edge"/>
              <c:x val="0"/>
              <c:y val="8.9651111924962862E-2"/>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87257216"/>
        <c:crosses val="autoZero"/>
        <c:crossBetween val="between"/>
        <c:majorUnit val="5"/>
      </c:valAx>
    </c:plotArea>
    <c:legend>
      <c:legendPos val="t"/>
      <c:layout>
        <c:manualLayout>
          <c:xMode val="edge"/>
          <c:yMode val="edge"/>
          <c:x val="1.3278166618061632E-2"/>
          <c:y val="1.8517060367454078E-3"/>
          <c:w val="0.98672183338193842"/>
          <c:h val="7.0884199068139753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763434175991165E-2"/>
          <c:y val="0.16282512742898525"/>
          <c:w val="0.91919751807339867"/>
          <c:h val="0.54531552015300411"/>
        </c:manualLayout>
      </c:layout>
      <c:barChart>
        <c:barDir val="col"/>
        <c:grouping val="clustered"/>
        <c:varyColors val="0"/>
        <c:ser>
          <c:idx val="0"/>
          <c:order val="0"/>
          <c:tx>
            <c:strRef>
              <c:f>Sheet1!$C$3</c:f>
              <c:strCache>
                <c:ptCount val="1"/>
                <c:pt idx="0">
                  <c:v>Offices in PSC Quartile 1 (Bottom)</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Sheet1!$B$4:$B$10</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 </c:v>
                </c:pt>
              </c:strCache>
            </c:strRef>
          </c:cat>
          <c:val>
            <c:numRef>
              <c:f>Sheet1!$C$4:$C$10</c:f>
              <c:numCache>
                <c:formatCode>0.0</c:formatCode>
                <c:ptCount val="7"/>
                <c:pt idx="0">
                  <c:v>37</c:v>
                </c:pt>
                <c:pt idx="1">
                  <c:v>22.5</c:v>
                </c:pt>
                <c:pt idx="2">
                  <c:v>18.899999999999999</c:v>
                </c:pt>
                <c:pt idx="3">
                  <c:v>16.5</c:v>
                </c:pt>
                <c:pt idx="4">
                  <c:v>18.3</c:v>
                </c:pt>
                <c:pt idx="5">
                  <c:v>13.7</c:v>
                </c:pt>
                <c:pt idx="6">
                  <c:v>12.8</c:v>
                </c:pt>
              </c:numCache>
            </c:numRef>
          </c:val>
        </c:ser>
        <c:ser>
          <c:idx val="1"/>
          <c:order val="1"/>
          <c:tx>
            <c:strRef>
              <c:f>Sheet1!$D$3</c:f>
              <c:strCache>
                <c:ptCount val="1"/>
                <c:pt idx="0">
                  <c:v>Offices in PSC Quartile 2</c:v>
                </c:pt>
              </c:strCache>
            </c:strRef>
          </c:tx>
          <c:spPr>
            <a:solidFill>
              <a:srgbClr val="AABA0A"/>
            </a:solidFill>
          </c:spPr>
          <c:invertIfNegative val="0"/>
          <c:cat>
            <c:strRef>
              <c:f>Sheet1!$B$4:$B$10</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 </c:v>
                </c:pt>
              </c:strCache>
            </c:strRef>
          </c:cat>
          <c:val>
            <c:numRef>
              <c:f>Sheet1!$D$4:$D$10</c:f>
              <c:numCache>
                <c:formatCode>0.0</c:formatCode>
                <c:ptCount val="7"/>
                <c:pt idx="0">
                  <c:v>27.9</c:v>
                </c:pt>
                <c:pt idx="1">
                  <c:v>16</c:v>
                </c:pt>
                <c:pt idx="2">
                  <c:v>11</c:v>
                </c:pt>
                <c:pt idx="3">
                  <c:v>8.6</c:v>
                </c:pt>
                <c:pt idx="4">
                  <c:v>12.6</c:v>
                </c:pt>
                <c:pt idx="5">
                  <c:v>9.6999999999999993</c:v>
                </c:pt>
                <c:pt idx="6">
                  <c:v>9.6</c:v>
                </c:pt>
              </c:numCache>
            </c:numRef>
          </c:val>
        </c:ser>
        <c:ser>
          <c:idx val="2"/>
          <c:order val="2"/>
          <c:tx>
            <c:strRef>
              <c:f>Sheet1!$E$3</c:f>
              <c:strCache>
                <c:ptCount val="1"/>
                <c:pt idx="0">
                  <c:v>Offices in PSC Quartile 3</c:v>
                </c:pt>
              </c:strCache>
            </c:strRef>
          </c:tx>
          <c:spPr>
            <a:solidFill>
              <a:sysClr val="window" lastClr="FFFFFF"/>
            </a:solidFill>
            <a:ln>
              <a:solidFill>
                <a:sysClr val="windowText" lastClr="000000"/>
              </a:solidFill>
            </a:ln>
          </c:spPr>
          <c:invertIfNegative val="0"/>
          <c:cat>
            <c:strRef>
              <c:f>Sheet1!$B$4:$B$10</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 </c:v>
                </c:pt>
              </c:strCache>
            </c:strRef>
          </c:cat>
          <c:val>
            <c:numRef>
              <c:f>Sheet1!$E$4:$E$10</c:f>
              <c:numCache>
                <c:formatCode>0.0</c:formatCode>
                <c:ptCount val="7"/>
                <c:pt idx="0">
                  <c:v>25.4</c:v>
                </c:pt>
                <c:pt idx="1">
                  <c:v>14</c:v>
                </c:pt>
                <c:pt idx="2">
                  <c:v>8.4</c:v>
                </c:pt>
                <c:pt idx="3">
                  <c:v>7.4</c:v>
                </c:pt>
                <c:pt idx="4">
                  <c:v>10.3</c:v>
                </c:pt>
                <c:pt idx="5">
                  <c:v>8.1999999999999993</c:v>
                </c:pt>
                <c:pt idx="6">
                  <c:v>8.6999999999999993</c:v>
                </c:pt>
              </c:numCache>
            </c:numRef>
          </c:val>
        </c:ser>
        <c:ser>
          <c:idx val="3"/>
          <c:order val="3"/>
          <c:tx>
            <c:strRef>
              <c:f>Sheet1!$F$3</c:f>
              <c:strCache>
                <c:ptCount val="1"/>
                <c:pt idx="0">
                  <c:v>Offices in PSC Quartile 4 (Top)</c:v>
                </c:pt>
              </c:strCache>
            </c:strRef>
          </c:tx>
          <c:spPr>
            <a:solidFill>
              <a:sysClr val="window" lastClr="FFFFFF">
                <a:lumMod val="85000"/>
              </a:sysClr>
            </a:solidFill>
          </c:spPr>
          <c:invertIfNegative val="0"/>
          <c:cat>
            <c:strRef>
              <c:f>Sheet1!$B$4:$B$10</c:f>
              <c:strCache>
                <c:ptCount val="7"/>
                <c:pt idx="0">
                  <c:v>Pharmacy contacts office to clarify or correct a prescription</c:v>
                </c:pt>
                <c:pt idx="1">
                  <c:v>Patient unable to get visit in 48 hours for acute problem</c:v>
                </c:pt>
                <c:pt idx="2">
                  <c:v>Medication list not updated at last visit</c:v>
                </c:pt>
                <c:pt idx="3">
                  <c:v>Results from lab or imaging test not available when needed</c:v>
                </c:pt>
                <c:pt idx="4">
                  <c:v>Information exchange problems with pharmacies</c:v>
                </c:pt>
                <c:pt idx="5">
                  <c:v>Information exchange problems with other offices</c:v>
                </c:pt>
                <c:pt idx="6">
                  <c:v>Information exchange problems with outside labs or imaging centers </c:v>
                </c:pt>
              </c:strCache>
            </c:strRef>
          </c:cat>
          <c:val>
            <c:numRef>
              <c:f>Sheet1!$F$4:$F$10</c:f>
              <c:numCache>
                <c:formatCode>0.0</c:formatCode>
                <c:ptCount val="7"/>
                <c:pt idx="0">
                  <c:v>18</c:v>
                </c:pt>
                <c:pt idx="1">
                  <c:v>7.9</c:v>
                </c:pt>
                <c:pt idx="2">
                  <c:v>3.9</c:v>
                </c:pt>
                <c:pt idx="3">
                  <c:v>4.5</c:v>
                </c:pt>
                <c:pt idx="4">
                  <c:v>4.5</c:v>
                </c:pt>
                <c:pt idx="5">
                  <c:v>3.9</c:v>
                </c:pt>
                <c:pt idx="6">
                  <c:v>4.4000000000000004</c:v>
                </c:pt>
              </c:numCache>
            </c:numRef>
          </c:val>
        </c:ser>
        <c:dLbls>
          <c:showLegendKey val="0"/>
          <c:showVal val="0"/>
          <c:showCatName val="0"/>
          <c:showSerName val="0"/>
          <c:showPercent val="0"/>
          <c:showBubbleSize val="0"/>
        </c:dLbls>
        <c:gapWidth val="212"/>
        <c:axId val="187008512"/>
        <c:axId val="187010048"/>
      </c:barChart>
      <c:catAx>
        <c:axId val="187008512"/>
        <c:scaling>
          <c:orientation val="minMax"/>
        </c:scaling>
        <c:delete val="0"/>
        <c:axPos val="b"/>
        <c:minorGridlines>
          <c:spPr>
            <a:ln>
              <a:noFill/>
            </a:ln>
          </c:spPr>
        </c:minorGridlines>
        <c:numFmt formatCode="General" sourceLinked="1"/>
        <c:majorTickMark val="out"/>
        <c:minorTickMark val="none"/>
        <c:tickLblPos val="nextTo"/>
        <c:txPr>
          <a:bodyPr rot="0" anchor="ctr" anchorCtr="1"/>
          <a:lstStyle/>
          <a:p>
            <a:pPr>
              <a:lnSpc>
                <a:spcPct val="90000"/>
              </a:lnSpc>
              <a:defRPr sz="1400" b="0">
                <a:solidFill>
                  <a:schemeClr val="tx1"/>
                </a:solidFill>
                <a:latin typeface="Calibri" panose="020F0502020204030204" pitchFamily="34" charset="0"/>
              </a:defRPr>
            </a:pPr>
            <a:endParaRPr lang="en-US"/>
          </a:p>
        </c:txPr>
        <c:crossAx val="187010048"/>
        <c:crosses val="autoZero"/>
        <c:auto val="1"/>
        <c:lblAlgn val="ctr"/>
        <c:lblOffset val="100"/>
        <c:tickLblSkip val="1"/>
        <c:noMultiLvlLbl val="0"/>
      </c:catAx>
      <c:valAx>
        <c:axId val="187010048"/>
        <c:scaling>
          <c:orientation val="minMax"/>
          <c:max val="40"/>
          <c:min val="0"/>
        </c:scaling>
        <c:delete val="0"/>
        <c:axPos val="l"/>
        <c:majorGridlines/>
        <c:title>
          <c:tx>
            <c:rich>
              <a:bodyPr rot="-5400000" vert="horz"/>
              <a:lstStyle/>
              <a:p>
                <a:pPr>
                  <a:defRPr sz="1400">
                    <a:latin typeface="Calibri" panose="020F0502020204030204" pitchFamily="34" charset="0"/>
                  </a:defRPr>
                </a:pPr>
                <a:r>
                  <a:rPr lang="en-US" sz="1400" dirty="0" smtClean="0"/>
                  <a:t>Average Percent Response</a:t>
                </a:r>
                <a:endParaRPr lang="en-US" sz="1400" dirty="0"/>
              </a:p>
            </c:rich>
          </c:tx>
          <c:layout>
            <c:manualLayout>
              <c:xMode val="edge"/>
              <c:yMode val="edge"/>
              <c:x val="0"/>
              <c:y val="0.17480569289303954"/>
            </c:manualLayout>
          </c:layout>
          <c:overlay val="0"/>
        </c:title>
        <c:numFmt formatCode="0" sourceLinked="0"/>
        <c:majorTickMark val="out"/>
        <c:minorTickMark val="none"/>
        <c:tickLblPos val="nextTo"/>
        <c:txPr>
          <a:bodyPr/>
          <a:lstStyle/>
          <a:p>
            <a:pPr>
              <a:defRPr sz="1400">
                <a:latin typeface="Calibri" panose="020F0502020204030204" pitchFamily="34" charset="0"/>
              </a:defRPr>
            </a:pPr>
            <a:endParaRPr lang="en-US"/>
          </a:p>
        </c:txPr>
        <c:crossAx val="187008512"/>
        <c:crosses val="autoZero"/>
        <c:crossBetween val="between"/>
        <c:majorUnit val="5"/>
      </c:valAx>
    </c:plotArea>
    <c:legend>
      <c:legendPos val="t"/>
      <c:layout>
        <c:manualLayout>
          <c:xMode val="edge"/>
          <c:yMode val="edge"/>
          <c:x val="1.3278166618061632E-2"/>
          <c:y val="1.8517060367454078E-3"/>
          <c:w val="0.98672183338193842"/>
          <c:h val="0.12902373395186068"/>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94172256245747"/>
          <c:y val="0.11986247812773404"/>
          <c:w val="0.79633347914843977"/>
          <c:h val="0.71079833770778655"/>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Sheet1!$B$2:$B$13</c:f>
              <c:numCache>
                <c:formatCode>0.0</c:formatCode>
                <c:ptCount val="12"/>
                <c:pt idx="0">
                  <c:v>18.467099999999999</c:v>
                </c:pt>
                <c:pt idx="1">
                  <c:v>16.702000000000002</c:v>
                </c:pt>
                <c:pt idx="2">
                  <c:v>17.664200000000001</c:v>
                </c:pt>
                <c:pt idx="3">
                  <c:v>15.9</c:v>
                </c:pt>
                <c:pt idx="4">
                  <c:v>15.5</c:v>
                </c:pt>
                <c:pt idx="5" formatCode="0.00">
                  <c:v>13.9</c:v>
                </c:pt>
                <c:pt idx="6" formatCode="0.00">
                  <c:v>13.389699999999999</c:v>
                </c:pt>
                <c:pt idx="7" formatCode="0.00">
                  <c:v>13.8606</c:v>
                </c:pt>
                <c:pt idx="8" formatCode="0.00">
                  <c:v>12.9</c:v>
                </c:pt>
                <c:pt idx="9" formatCode="0.00">
                  <c:v>12.524100000000001</c:v>
                </c:pt>
                <c:pt idx="10">
                  <c:v>11.354699999999999</c:v>
                </c:pt>
                <c:pt idx="11" formatCode="General">
                  <c:v>11.7</c:v>
                </c:pt>
              </c:numCache>
            </c:numRef>
          </c:val>
          <c:smooth val="0"/>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Sheet1!$C$2:$C$13</c:f>
              <c:numCache>
                <c:formatCode>0.0</c:formatCode>
                <c:ptCount val="12"/>
                <c:pt idx="0">
                  <c:v>13.5</c:v>
                </c:pt>
                <c:pt idx="1">
                  <c:v>12.819699999999999</c:v>
                </c:pt>
                <c:pt idx="2">
                  <c:v>14.4</c:v>
                </c:pt>
                <c:pt idx="3">
                  <c:v>12.5</c:v>
                </c:pt>
                <c:pt idx="4">
                  <c:v>12</c:v>
                </c:pt>
                <c:pt idx="5" formatCode="0.00">
                  <c:v>11.1</c:v>
                </c:pt>
                <c:pt idx="6" formatCode="0.00">
                  <c:v>10.7066</c:v>
                </c:pt>
                <c:pt idx="7" formatCode="0.00">
                  <c:v>10.8</c:v>
                </c:pt>
                <c:pt idx="8" formatCode="0.00">
                  <c:v>10.5</c:v>
                </c:pt>
                <c:pt idx="9" formatCode="0.00">
                  <c:v>9.8535000000000004</c:v>
                </c:pt>
                <c:pt idx="10">
                  <c:v>9.5</c:v>
                </c:pt>
                <c:pt idx="11" formatCode="General">
                  <c:v>10.1</c:v>
                </c:pt>
              </c:numCache>
            </c:numRef>
          </c:val>
          <c:smooth val="0"/>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Sheet1!$D$2:$D$13</c:f>
              <c:numCache>
                <c:formatCode>0.0</c:formatCode>
                <c:ptCount val="12"/>
                <c:pt idx="0">
                  <c:v>22.307600000000001</c:v>
                </c:pt>
                <c:pt idx="1">
                  <c:v>19.6676</c:v>
                </c:pt>
                <c:pt idx="2">
                  <c:v>20.182700000000001</c:v>
                </c:pt>
                <c:pt idx="3">
                  <c:v>18.5</c:v>
                </c:pt>
                <c:pt idx="4">
                  <c:v>18.121700000000001</c:v>
                </c:pt>
                <c:pt idx="5" formatCode="0.00">
                  <c:v>16</c:v>
                </c:pt>
                <c:pt idx="6" formatCode="0.00">
                  <c:v>15.437900000000001</c:v>
                </c:pt>
                <c:pt idx="7" formatCode="0.00">
                  <c:v>16.285</c:v>
                </c:pt>
                <c:pt idx="8" formatCode="0.00">
                  <c:v>14.9</c:v>
                </c:pt>
                <c:pt idx="9" formatCode="0.00">
                  <c:v>14.6639</c:v>
                </c:pt>
                <c:pt idx="10">
                  <c:v>12.9589</c:v>
                </c:pt>
                <c:pt idx="11" formatCode="General">
                  <c:v>13.1</c:v>
                </c:pt>
              </c:numCache>
            </c:numRef>
          </c:val>
          <c:smooth val="0"/>
        </c:ser>
        <c:dLbls>
          <c:showLegendKey val="0"/>
          <c:showVal val="0"/>
          <c:showCatName val="0"/>
          <c:showSerName val="0"/>
          <c:showPercent val="0"/>
          <c:showBubbleSize val="0"/>
        </c:dLbls>
        <c:marker val="1"/>
        <c:smooth val="0"/>
        <c:axId val="187051008"/>
        <c:axId val="187151488"/>
      </c:lineChart>
      <c:catAx>
        <c:axId val="187051008"/>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87151488"/>
        <c:crosses val="autoZero"/>
        <c:auto val="1"/>
        <c:lblAlgn val="ctr"/>
        <c:lblOffset val="100"/>
        <c:noMultiLvlLbl val="0"/>
      </c:catAx>
      <c:valAx>
        <c:axId val="187151488"/>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53146872265966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051008"/>
        <c:crosses val="autoZero"/>
        <c:crossBetween val="between"/>
        <c:majorUnit val="5"/>
      </c:valAx>
    </c:plotArea>
    <c:legend>
      <c:legendPos val="t"/>
      <c:layout>
        <c:manualLayout>
          <c:xMode val="edge"/>
          <c:yMode val="edge"/>
          <c:x val="8.19954797317002E-3"/>
          <c:y val="1.1675185338674747E-3"/>
          <c:w val="0.99127867697093419"/>
          <c:h val="8.9431840551181099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94172256245747"/>
          <c:y val="0.12139791119860018"/>
          <c:w val="0.79700447166326427"/>
          <c:h val="0.70729303368328955"/>
        </c:manualLayout>
      </c:layout>
      <c:lineChart>
        <c:grouping val="standard"/>
        <c:varyColors val="0"/>
        <c:ser>
          <c:idx val="3"/>
          <c:order val="0"/>
          <c:tx>
            <c:strRef>
              <c:f>Sheet1!$B$1</c:f>
              <c:strCache>
                <c:ptCount val="1"/>
                <c:pt idx="0">
                  <c:v>Excellent/Very Good/Good</c:v>
                </c:pt>
              </c:strCache>
            </c:strRef>
          </c:tx>
          <c:spPr>
            <a:ln w="25400">
              <a:solidFill>
                <a:sysClr val="windowText" lastClr="000000"/>
              </a:solidFill>
            </a:ln>
          </c:spPr>
          <c:marker>
            <c:symbol val="circle"/>
            <c:size val="7"/>
            <c:spPr>
              <a:solidFill>
                <a:sysClr val="windowText" lastClr="000000"/>
              </a:solidFill>
              <a:ln>
                <a:noFill/>
              </a:ln>
            </c:spPr>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Sheet1!$B$2:$B$13</c:f>
              <c:numCache>
                <c:formatCode>0.0</c:formatCode>
                <c:ptCount val="12"/>
                <c:pt idx="0">
                  <c:v>16.7</c:v>
                </c:pt>
                <c:pt idx="1">
                  <c:v>14.3752</c:v>
                </c:pt>
                <c:pt idx="2">
                  <c:v>15.7668</c:v>
                </c:pt>
                <c:pt idx="3">
                  <c:v>13.7</c:v>
                </c:pt>
                <c:pt idx="4">
                  <c:v>13.591699999999999</c:v>
                </c:pt>
                <c:pt idx="5">
                  <c:v>12.1</c:v>
                </c:pt>
                <c:pt idx="6">
                  <c:v>11.527200000000001</c:v>
                </c:pt>
                <c:pt idx="7">
                  <c:v>12.2103</c:v>
                </c:pt>
                <c:pt idx="8">
                  <c:v>11.622299999999999</c:v>
                </c:pt>
                <c:pt idx="9">
                  <c:v>11.201000000000001</c:v>
                </c:pt>
                <c:pt idx="10">
                  <c:v>10.5</c:v>
                </c:pt>
                <c:pt idx="11" formatCode="General">
                  <c:v>9.9</c:v>
                </c:pt>
              </c:numCache>
            </c:numRef>
          </c:val>
          <c:smooth val="0"/>
        </c:ser>
        <c:ser>
          <c:idx val="0"/>
          <c:order val="1"/>
          <c:tx>
            <c:strRef>
              <c:f>Sheet1!$C$1</c:f>
              <c:strCache>
                <c:ptCount val="1"/>
                <c:pt idx="0">
                  <c:v>Fair/Poor</c:v>
                </c:pt>
              </c:strCache>
            </c:strRef>
          </c:tx>
          <c:spPr>
            <a:ln w="25400">
              <a:solidFill>
                <a:srgbClr val="0072C6"/>
              </a:solidFill>
            </a:ln>
          </c:spPr>
          <c:marker>
            <c:symbol val="square"/>
            <c:size val="7"/>
            <c:spPr>
              <a:solidFill>
                <a:srgbClr val="0072C6"/>
              </a:solidFill>
              <a:ln>
                <a:noFill/>
              </a:ln>
            </c:spPr>
          </c:marker>
          <c:cat>
            <c:numRef>
              <c:f>Sheet1!$A$2:$A$13</c:f>
              <c:numCache>
                <c:formatCode>General</c:formatCode>
                <c:ptCount val="12"/>
                <c:pt idx="0">
                  <c:v>2003</c:v>
                </c:pt>
                <c:pt idx="1">
                  <c:v>2004</c:v>
                </c:pt>
                <c:pt idx="2">
                  <c:v>2005</c:v>
                </c:pt>
                <c:pt idx="3">
                  <c:v>2006</c:v>
                </c:pt>
                <c:pt idx="4">
                  <c:v>2007</c:v>
                </c:pt>
                <c:pt idx="5">
                  <c:v>2008</c:v>
                </c:pt>
                <c:pt idx="6">
                  <c:v>2009</c:v>
                </c:pt>
                <c:pt idx="7">
                  <c:v>2010</c:v>
                </c:pt>
                <c:pt idx="8">
                  <c:v>2011</c:v>
                </c:pt>
                <c:pt idx="9">
                  <c:v>2012</c:v>
                </c:pt>
                <c:pt idx="10">
                  <c:v>2013</c:v>
                </c:pt>
                <c:pt idx="11">
                  <c:v>2014</c:v>
                </c:pt>
              </c:numCache>
            </c:numRef>
          </c:cat>
          <c:val>
            <c:numRef>
              <c:f>Sheet1!$C$2:$C$13</c:f>
              <c:numCache>
                <c:formatCode>0.0</c:formatCode>
                <c:ptCount val="12"/>
                <c:pt idx="0">
                  <c:v>24.5166</c:v>
                </c:pt>
                <c:pt idx="1">
                  <c:v>23.9024</c:v>
                </c:pt>
                <c:pt idx="2">
                  <c:v>23.569800000000001</c:v>
                </c:pt>
                <c:pt idx="3">
                  <c:v>23.3</c:v>
                </c:pt>
                <c:pt idx="4">
                  <c:v>21.8</c:v>
                </c:pt>
                <c:pt idx="5" formatCode="0.00">
                  <c:v>20.100000000000001</c:v>
                </c:pt>
                <c:pt idx="6" formatCode="0.00">
                  <c:v>19.537299999999998</c:v>
                </c:pt>
                <c:pt idx="7" formatCode="0.00">
                  <c:v>19.970800000000001</c:v>
                </c:pt>
                <c:pt idx="8" formatCode="0.00">
                  <c:v>18.2</c:v>
                </c:pt>
                <c:pt idx="9" formatCode="0.00">
                  <c:v>17.890999999999998</c:v>
                </c:pt>
                <c:pt idx="10">
                  <c:v>15.2</c:v>
                </c:pt>
                <c:pt idx="11" formatCode="General">
                  <c:v>18.5</c:v>
                </c:pt>
              </c:numCache>
            </c:numRef>
          </c:val>
          <c:smooth val="0"/>
        </c:ser>
        <c:dLbls>
          <c:showLegendKey val="0"/>
          <c:showVal val="0"/>
          <c:showCatName val="0"/>
          <c:showSerName val="0"/>
          <c:showPercent val="0"/>
          <c:showBubbleSize val="0"/>
        </c:dLbls>
        <c:marker val="1"/>
        <c:smooth val="0"/>
        <c:axId val="187209216"/>
        <c:axId val="187211136"/>
      </c:lineChart>
      <c:catAx>
        <c:axId val="187209216"/>
        <c:scaling>
          <c:orientation val="minMax"/>
        </c:scaling>
        <c:delete val="0"/>
        <c:axPos val="b"/>
        <c:numFmt formatCode="General" sourceLinked="1"/>
        <c:majorTickMark val="out"/>
        <c:minorTickMark val="none"/>
        <c:tickLblPos val="nextTo"/>
        <c:txPr>
          <a:bodyPr rot="-3180000"/>
          <a:lstStyle/>
          <a:p>
            <a:pPr>
              <a:defRPr sz="1400" b="0" baseline="0">
                <a:latin typeface="Calibri" panose="020F0502020204030204" pitchFamily="34" charset="0"/>
              </a:defRPr>
            </a:pPr>
            <a:endParaRPr lang="en-US"/>
          </a:p>
        </c:txPr>
        <c:crossAx val="187211136"/>
        <c:crosses val="autoZero"/>
        <c:auto val="1"/>
        <c:lblAlgn val="ctr"/>
        <c:lblOffset val="100"/>
        <c:noMultiLvlLbl val="0"/>
      </c:catAx>
      <c:valAx>
        <c:axId val="187211136"/>
        <c:scaling>
          <c:orientation val="minMax"/>
          <c:max val="30"/>
          <c:min val="0"/>
        </c:scaling>
        <c:delete val="0"/>
        <c:axPos val="l"/>
        <c:majorGridlines/>
        <c:title>
          <c:tx>
            <c:rich>
              <a:bodyPr rot="-5400000" vert="horz"/>
              <a:lstStyle/>
              <a:p>
                <a:pPr>
                  <a:defRPr sz="1600" baseline="0">
                    <a:latin typeface="Calibri" panose="020F0502020204030204" pitchFamily="34" charset="0"/>
                  </a:defRPr>
                </a:pPr>
                <a:r>
                  <a:rPr lang="en-US" dirty="0" smtClean="0"/>
                  <a:t>Percent</a:t>
                </a:r>
                <a:endParaRPr lang="en-US" dirty="0"/>
              </a:p>
            </c:rich>
          </c:tx>
          <c:layout>
            <c:manualLayout>
              <c:xMode val="edge"/>
              <c:yMode val="edge"/>
              <c:x val="0"/>
              <c:y val="0.37705107174103236"/>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187209216"/>
        <c:crosses val="autoZero"/>
        <c:crossBetween val="between"/>
        <c:majorUnit val="5"/>
      </c:valAx>
    </c:plotArea>
    <c:legend>
      <c:legendPos val="t"/>
      <c:layout>
        <c:manualLayout>
          <c:xMode val="edge"/>
          <c:yMode val="edge"/>
          <c:x val="8.19954797317002E-3"/>
          <c:y val="1.1675185338674747E-3"/>
          <c:w val="0.99127867697093419"/>
          <c:h val="9.880686789151356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sz="1600">
                <a:latin typeface="Calibri" panose="020F0502020204030204" pitchFamily="34" charset="0"/>
              </a:defRPr>
            </a:pPr>
            <a:r>
              <a:rPr lang="en-US" sz="1600" b="1" dirty="0" smtClean="0">
                <a:effectLst/>
                <a:latin typeface="Calibri" panose="020F0502020204030204" pitchFamily="34" charset="0"/>
              </a:rPr>
              <a:t>Distribution of Reports by Event Type</a:t>
            </a:r>
            <a:endParaRPr lang="en-US" sz="1600" dirty="0">
              <a:effectLst/>
              <a:latin typeface="Calibri" panose="020F0502020204030204" pitchFamily="34" charset="0"/>
            </a:endParaRPr>
          </a:p>
        </c:rich>
      </c:tx>
      <c:layout>
        <c:manualLayout>
          <c:xMode val="edge"/>
          <c:yMode val="edge"/>
          <c:x val="0.30555555555555558"/>
          <c:y val="0"/>
        </c:manualLayout>
      </c:layout>
      <c:overlay val="0"/>
    </c:title>
    <c:autoTitleDeleted val="0"/>
    <c:plotArea>
      <c:layout>
        <c:manualLayout>
          <c:layoutTarget val="inner"/>
          <c:xMode val="edge"/>
          <c:yMode val="edge"/>
          <c:x val="1.7549577136191308E-2"/>
          <c:y val="0.14664125387336616"/>
          <c:w val="0.44781654029357443"/>
          <c:h val="0.80876565805528489"/>
        </c:manualLayout>
      </c:layout>
      <c:pieChart>
        <c:varyColors val="1"/>
        <c:ser>
          <c:idx val="0"/>
          <c:order val="0"/>
          <c:tx>
            <c:strRef>
              <c:f>Sheet1!$B$1</c:f>
              <c:strCache>
                <c:ptCount val="1"/>
                <c:pt idx="0">
                  <c:v>% formatted</c:v>
                </c:pt>
              </c:strCache>
            </c:strRef>
          </c:tx>
          <c:spPr>
            <a:ln>
              <a:solidFill>
                <a:sysClr val="windowText" lastClr="000000"/>
              </a:solidFill>
            </a:ln>
          </c:spPr>
          <c:dPt>
            <c:idx val="0"/>
            <c:bubble3D val="0"/>
            <c:spPr>
              <a:solidFill>
                <a:srgbClr val="0072C6"/>
              </a:solidFill>
              <a:ln>
                <a:solidFill>
                  <a:sysClr val="windowText" lastClr="000000"/>
                </a:solidFill>
              </a:ln>
            </c:spPr>
          </c:dPt>
          <c:dPt>
            <c:idx val="1"/>
            <c:bubble3D val="0"/>
            <c:spPr>
              <a:pattFill prst="wdUpDiag">
                <a:fgClr>
                  <a:srgbClr val="C4BD97"/>
                </a:fgClr>
                <a:bgClr>
                  <a:sysClr val="window" lastClr="FFFFFF"/>
                </a:bgClr>
              </a:pattFill>
              <a:ln>
                <a:solidFill>
                  <a:sysClr val="windowText" lastClr="000000"/>
                </a:solidFill>
              </a:ln>
            </c:spPr>
          </c:dPt>
          <c:dPt>
            <c:idx val="2"/>
            <c:bubble3D val="0"/>
            <c:spPr>
              <a:solidFill>
                <a:srgbClr val="AABA0A"/>
              </a:solidFill>
              <a:ln>
                <a:solidFill>
                  <a:sysClr val="windowText" lastClr="000000"/>
                </a:solidFill>
              </a:ln>
            </c:spPr>
          </c:dPt>
          <c:dPt>
            <c:idx val="3"/>
            <c:bubble3D val="0"/>
            <c:spPr>
              <a:solidFill>
                <a:schemeClr val="tx1"/>
              </a:solidFill>
              <a:ln>
                <a:solidFill>
                  <a:sysClr val="windowText" lastClr="000000"/>
                </a:solidFill>
              </a:ln>
            </c:spPr>
          </c:dPt>
          <c:dPt>
            <c:idx val="4"/>
            <c:bubble3D val="0"/>
            <c:spPr>
              <a:pattFill prst="pct10">
                <a:fgClr>
                  <a:sysClr val="windowText" lastClr="000000"/>
                </a:fgClr>
                <a:bgClr>
                  <a:sysClr val="window" lastClr="FFFFFF"/>
                </a:bgClr>
              </a:pattFill>
              <a:ln>
                <a:solidFill>
                  <a:sysClr val="windowText" lastClr="000000"/>
                </a:solidFill>
              </a:ln>
            </c:spPr>
          </c:dPt>
          <c:dPt>
            <c:idx val="5"/>
            <c:bubble3D val="0"/>
            <c:spPr>
              <a:solidFill>
                <a:srgbClr val="0072C6">
                  <a:alpha val="10000"/>
                </a:srgbClr>
              </a:solidFill>
              <a:ln>
                <a:solidFill>
                  <a:sysClr val="windowText" lastClr="000000"/>
                </a:solidFill>
              </a:ln>
            </c:spPr>
          </c:dPt>
          <c:dPt>
            <c:idx val="6"/>
            <c:bubble3D val="0"/>
            <c:spPr>
              <a:pattFill prst="smGrid">
                <a:fgClr>
                  <a:srgbClr val="AABA0A"/>
                </a:fgClr>
                <a:bgClr>
                  <a:sysClr val="window" lastClr="FFFFFF"/>
                </a:bgClr>
              </a:pattFill>
              <a:ln>
                <a:solidFill>
                  <a:sysClr val="windowText" lastClr="000000"/>
                </a:solidFill>
              </a:ln>
            </c:spPr>
          </c:dPt>
          <c:dPt>
            <c:idx val="7"/>
            <c:bubble3D val="0"/>
            <c:spPr>
              <a:solidFill>
                <a:schemeClr val="bg1"/>
              </a:solidFill>
              <a:ln>
                <a:solidFill>
                  <a:sysClr val="windowText" lastClr="000000"/>
                </a:solidFill>
              </a:ln>
            </c:spPr>
          </c:dPt>
          <c:dLbls>
            <c:dLbl>
              <c:idx val="0"/>
              <c:layout>
                <c:manualLayout>
                  <c:x val="-7.7531471760474382E-2"/>
                  <c:y val="9.4207287634196363E-3"/>
                </c:manualLayout>
              </c:layout>
              <c:numFmt formatCode="0.0%" sourceLinked="0"/>
              <c:spPr/>
              <c:txPr>
                <a:bodyPr/>
                <a:lstStyle/>
                <a:p>
                  <a:pPr>
                    <a:defRPr sz="1600">
                      <a:solidFill>
                        <a:schemeClr val="tx1"/>
                      </a:solidFill>
                      <a:latin typeface="Calibri" panose="020F0502020204030204" pitchFamily="34" charset="0"/>
                    </a:defRPr>
                  </a:pPr>
                  <a:endParaRPr lang="en-US"/>
                </a:p>
              </c:txPr>
              <c:showLegendKey val="0"/>
              <c:showVal val="1"/>
              <c:showCatName val="0"/>
              <c:showSerName val="0"/>
              <c:showPercent val="0"/>
              <c:showBubbleSize val="0"/>
            </c:dLbl>
            <c:dLbl>
              <c:idx val="3"/>
              <c:numFmt formatCode="0.0%" sourceLinked="0"/>
              <c:spPr>
                <a:noFill/>
              </c:spPr>
              <c:txPr>
                <a:bodyPr/>
                <a:lstStyle/>
                <a:p>
                  <a:pPr>
                    <a:defRPr sz="1600">
                      <a:solidFill>
                        <a:schemeClr val="tx1"/>
                      </a:solidFill>
                      <a:latin typeface="Calibri" panose="020F0502020204030204" pitchFamily="34" charset="0"/>
                    </a:defRPr>
                  </a:pPr>
                  <a:endParaRPr lang="en-US"/>
                </a:p>
              </c:txPr>
              <c:showLegendKey val="0"/>
              <c:showVal val="1"/>
              <c:showCatName val="0"/>
              <c:showSerName val="0"/>
              <c:showPercent val="0"/>
              <c:showBubbleSize val="0"/>
            </c:dLbl>
            <c:dLbl>
              <c:idx val="6"/>
              <c:layout>
                <c:manualLayout>
                  <c:x val="1.0030864197530865E-3"/>
                  <c:y val="-1.6487372606852239E-2"/>
                </c:manualLayout>
              </c:layout>
              <c:showLegendKey val="0"/>
              <c:showVal val="1"/>
              <c:showCatName val="0"/>
              <c:showSerName val="0"/>
              <c:showPercent val="0"/>
              <c:showBubbleSize val="0"/>
            </c:dLbl>
            <c:numFmt formatCode="0.0%" sourceLinked="0"/>
            <c:spPr>
              <a:noFill/>
              <a:ln>
                <a:noFill/>
              </a:ln>
              <a:effectLst/>
            </c:spPr>
            <c:txPr>
              <a:bodyPr/>
              <a:lstStyle/>
              <a:p>
                <a:pPr>
                  <a:defRPr sz="1600">
                    <a:solidFill>
                      <a:schemeClr val="tx1"/>
                    </a:solidFill>
                    <a:latin typeface="Calibri" panose="020F0502020204030204" pitchFamily="34" charset="0"/>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Sheet1!$A$2:$A$9</c:f>
              <c:strCache>
                <c:ptCount val="8"/>
                <c:pt idx="0">
                  <c:v>Falls</c:v>
                </c:pt>
                <c:pt idx="1">
                  <c:v>Medication Error</c:v>
                </c:pt>
                <c:pt idx="2">
                  <c:v>Error Related to Procedure/Treatment/Test</c:v>
                </c:pt>
                <c:pt idx="3">
                  <c:v>Adverse Drug Reaction </c:v>
                </c:pt>
                <c:pt idx="4">
                  <c:v>Complication of Procedure/Treatment/Test</c:v>
                </c:pt>
                <c:pt idx="5">
                  <c:v>Skin Integrity</c:v>
                </c:pt>
                <c:pt idx="6">
                  <c:v>Equipment/Supplies/Devices</c:v>
                </c:pt>
                <c:pt idx="7">
                  <c:v>Other/Miscellaneous</c:v>
                </c:pt>
              </c:strCache>
            </c:strRef>
          </c:cat>
          <c:val>
            <c:numRef>
              <c:f>Sheet1!$B$2:$B$9</c:f>
              <c:numCache>
                <c:formatCode>0.0%</c:formatCode>
                <c:ptCount val="8"/>
                <c:pt idx="0">
                  <c:v>2.5999999999999999E-2</c:v>
                </c:pt>
                <c:pt idx="1">
                  <c:v>2.4E-2</c:v>
                </c:pt>
                <c:pt idx="2">
                  <c:v>0.183</c:v>
                </c:pt>
                <c:pt idx="3">
                  <c:v>2.1000000000000001E-2</c:v>
                </c:pt>
                <c:pt idx="4">
                  <c:v>0.34399999999999997</c:v>
                </c:pt>
                <c:pt idx="5">
                  <c:v>3.5000000000000003E-2</c:v>
                </c:pt>
                <c:pt idx="6">
                  <c:v>2.4E-2</c:v>
                </c:pt>
                <c:pt idx="7">
                  <c:v>0.34300000000000003</c:v>
                </c:pt>
              </c:numCache>
            </c:numRef>
          </c:val>
        </c:ser>
        <c:dLbls>
          <c:showLegendKey val="0"/>
          <c:showVal val="0"/>
          <c:showCatName val="0"/>
          <c:showSerName val="0"/>
          <c:showPercent val="0"/>
          <c:showBubbleSize val="0"/>
          <c:showLeaderLines val="1"/>
        </c:dLbls>
        <c:firstSliceAng val="0"/>
      </c:pieChart>
      <c:spPr>
        <a:ln>
          <a:noFill/>
        </a:ln>
      </c:spPr>
    </c:plotArea>
    <c:legend>
      <c:legendPos val="r"/>
      <c:layout>
        <c:manualLayout>
          <c:xMode val="edge"/>
          <c:yMode val="edge"/>
          <c:x val="0.53649399727811797"/>
          <c:y val="0.14646788507623837"/>
          <c:w val="0.46196279284533875"/>
          <c:h val="0.76863056206602931"/>
        </c:manualLayout>
      </c:layout>
      <c:overlay val="1"/>
      <c:txPr>
        <a:bodyPr/>
        <a:lstStyle/>
        <a:p>
          <a:pPr>
            <a:lnSpc>
              <a:spcPct val="90000"/>
            </a:lnSpc>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mn-lt"/>
                <a:ea typeface="+mn-ea"/>
                <a:cs typeface="+mn-cs"/>
              </a:defRPr>
            </a:pPr>
            <a:r>
              <a:rPr lang="en-US" sz="1600" b="1" dirty="0" smtClean="0">
                <a:effectLst/>
              </a:rPr>
              <a:t>Number of Reports by Harm and Event Type</a:t>
            </a:r>
            <a:endParaRPr lang="en-US" sz="1600" dirty="0"/>
          </a:p>
        </c:rich>
      </c:tx>
      <c:layout>
        <c:manualLayout>
          <c:xMode val="edge"/>
          <c:yMode val="edge"/>
          <c:x val="0.24085265383493729"/>
          <c:y val="0"/>
        </c:manualLayout>
      </c:layout>
      <c:overlay val="0"/>
    </c:title>
    <c:autoTitleDeleted val="0"/>
    <c:plotArea>
      <c:layout>
        <c:manualLayout>
          <c:layoutTarget val="inner"/>
          <c:xMode val="edge"/>
          <c:yMode val="edge"/>
          <c:x val="0.11994896471274424"/>
          <c:y val="9.0195392242636327E-2"/>
          <c:w val="0.59301399825021872"/>
          <c:h val="0.77225332944493053"/>
        </c:manualLayout>
      </c:layout>
      <c:barChart>
        <c:barDir val="col"/>
        <c:grouping val="stacked"/>
        <c:varyColors val="0"/>
        <c:ser>
          <c:idx val="3"/>
          <c:order val="0"/>
          <c:tx>
            <c:strRef>
              <c:f>Sheet1!$B$1</c:f>
              <c:strCache>
                <c:ptCount val="1"/>
                <c:pt idx="0">
                  <c:v>Error Related to Procedure/Treatment/Test</c:v>
                </c:pt>
              </c:strCache>
            </c:strRef>
          </c:tx>
          <c:spPr>
            <a:solidFill>
              <a:sysClr val="window" lastClr="FFFFFF"/>
            </a:solidFill>
            <a:ln>
              <a:solidFill>
                <a:sysClr val="windowText" lastClr="000000"/>
              </a:solidFill>
            </a:ln>
          </c:spPr>
          <c:invertIfNegative val="0"/>
          <c:cat>
            <c:strRef>
              <c:f>Sheet1!$A$2:$A$5</c:f>
              <c:strCache>
                <c:ptCount val="4"/>
                <c:pt idx="0">
                  <c:v>Unsafe Conditions</c:v>
                </c:pt>
                <c:pt idx="1">
                  <c:v>Near-Miss</c:v>
                </c:pt>
                <c:pt idx="2">
                  <c:v>Patient Event, 
No Harm</c:v>
                </c:pt>
                <c:pt idx="3">
                  <c:v>Patient Event, 
Harm</c:v>
                </c:pt>
              </c:strCache>
            </c:strRef>
          </c:cat>
          <c:val>
            <c:numRef>
              <c:f>Sheet1!$B$2:$B$5</c:f>
              <c:numCache>
                <c:formatCode>General</c:formatCode>
                <c:ptCount val="4"/>
                <c:pt idx="0">
                  <c:v>1063</c:v>
                </c:pt>
                <c:pt idx="1">
                  <c:v>1274</c:v>
                </c:pt>
                <c:pt idx="2">
                  <c:v>5294</c:v>
                </c:pt>
                <c:pt idx="3">
                  <c:v>553</c:v>
                </c:pt>
              </c:numCache>
            </c:numRef>
          </c:val>
        </c:ser>
        <c:ser>
          <c:idx val="0"/>
          <c:order val="1"/>
          <c:tx>
            <c:strRef>
              <c:f>Sheet1!$C$1</c:f>
              <c:strCache>
                <c:ptCount val="1"/>
                <c:pt idx="0">
                  <c:v>Complication of Procedure/
Treatment/Test</c:v>
                </c:pt>
              </c:strCache>
            </c:strRef>
          </c:tx>
          <c:spPr>
            <a:pattFill prst="smGrid">
              <a:fgClr>
                <a:srgbClr val="AABA0A"/>
              </a:fgClr>
              <a:bgClr>
                <a:sysClr val="window" lastClr="FFFFFF"/>
              </a:bgClr>
            </a:pattFill>
            <a:ln>
              <a:solidFill>
                <a:srgbClr val="AABA0A"/>
              </a:solidFill>
            </a:ln>
          </c:spPr>
          <c:invertIfNegative val="0"/>
          <c:cat>
            <c:strRef>
              <c:f>Sheet1!$A$2:$A$5</c:f>
              <c:strCache>
                <c:ptCount val="4"/>
                <c:pt idx="0">
                  <c:v>Unsafe Conditions</c:v>
                </c:pt>
                <c:pt idx="1">
                  <c:v>Near-Miss</c:v>
                </c:pt>
                <c:pt idx="2">
                  <c:v>Patient Event, 
No Harm</c:v>
                </c:pt>
                <c:pt idx="3">
                  <c:v>Patient Event, 
Harm</c:v>
                </c:pt>
              </c:strCache>
            </c:strRef>
          </c:cat>
          <c:val>
            <c:numRef>
              <c:f>Sheet1!$C$2:$C$5</c:f>
              <c:numCache>
                <c:formatCode>General</c:formatCode>
                <c:ptCount val="4"/>
                <c:pt idx="0">
                  <c:v>159</c:v>
                </c:pt>
                <c:pt idx="1">
                  <c:v>148</c:v>
                </c:pt>
                <c:pt idx="2">
                  <c:v>6083</c:v>
                </c:pt>
                <c:pt idx="3">
                  <c:v>8976</c:v>
                </c:pt>
              </c:numCache>
            </c:numRef>
          </c:val>
        </c:ser>
        <c:ser>
          <c:idx val="1"/>
          <c:order val="2"/>
          <c:tx>
            <c:strRef>
              <c:f>Sheet1!$D$1</c:f>
              <c:strCache>
                <c:ptCount val="1"/>
                <c:pt idx="0">
                  <c:v>Equipment/
Supplies/Devices</c:v>
                </c:pt>
              </c:strCache>
            </c:strRef>
          </c:tx>
          <c:spPr>
            <a:solidFill>
              <a:srgbClr val="0072C6"/>
            </a:solidFill>
            <a:ln>
              <a:solidFill>
                <a:srgbClr val="0072C6"/>
              </a:solidFill>
            </a:ln>
          </c:spPr>
          <c:invertIfNegative val="0"/>
          <c:cat>
            <c:strRef>
              <c:f>Sheet1!$A$2:$A$5</c:f>
              <c:strCache>
                <c:ptCount val="4"/>
                <c:pt idx="0">
                  <c:v>Unsafe Conditions</c:v>
                </c:pt>
                <c:pt idx="1">
                  <c:v>Near-Miss</c:v>
                </c:pt>
                <c:pt idx="2">
                  <c:v>Patient Event, 
No Harm</c:v>
                </c:pt>
                <c:pt idx="3">
                  <c:v>Patient Event, 
Harm</c:v>
                </c:pt>
              </c:strCache>
            </c:strRef>
          </c:cat>
          <c:val>
            <c:numRef>
              <c:f>Sheet1!$D$2:$D$5</c:f>
              <c:numCache>
                <c:formatCode>General</c:formatCode>
                <c:ptCount val="4"/>
                <c:pt idx="0">
                  <c:v>145</c:v>
                </c:pt>
                <c:pt idx="1">
                  <c:v>211</c:v>
                </c:pt>
                <c:pt idx="2">
                  <c:v>649</c:v>
                </c:pt>
                <c:pt idx="3">
                  <c:v>62</c:v>
                </c:pt>
              </c:numCache>
            </c:numRef>
          </c:val>
        </c:ser>
        <c:ser>
          <c:idx val="2"/>
          <c:order val="3"/>
          <c:tx>
            <c:strRef>
              <c:f>Sheet1!$E$1</c:f>
              <c:strCache>
                <c:ptCount val="1"/>
                <c:pt idx="0">
                  <c:v>Fall</c:v>
                </c:pt>
              </c:strCache>
            </c:strRef>
          </c:tx>
          <c:spPr>
            <a:solidFill>
              <a:srgbClr val="9BBB59">
                <a:lumMod val="60000"/>
                <a:lumOff val="40000"/>
              </a:srgbClr>
            </a:solidFill>
            <a:ln>
              <a:solidFill>
                <a:srgbClr val="AABA0A"/>
              </a:solidFill>
            </a:ln>
          </c:spPr>
          <c:invertIfNegative val="0"/>
          <c:cat>
            <c:strRef>
              <c:f>Sheet1!$A$2:$A$5</c:f>
              <c:strCache>
                <c:ptCount val="4"/>
                <c:pt idx="0">
                  <c:v>Unsafe Conditions</c:v>
                </c:pt>
                <c:pt idx="1">
                  <c:v>Near-Miss</c:v>
                </c:pt>
                <c:pt idx="2">
                  <c:v>Patient Event, 
No Harm</c:v>
                </c:pt>
                <c:pt idx="3">
                  <c:v>Patient Event, 
Harm</c:v>
                </c:pt>
              </c:strCache>
            </c:strRef>
          </c:cat>
          <c:val>
            <c:numRef>
              <c:f>Sheet1!$E$2:$E$5</c:f>
              <c:numCache>
                <c:formatCode>General</c:formatCode>
                <c:ptCount val="4"/>
                <c:pt idx="0">
                  <c:v>25</c:v>
                </c:pt>
                <c:pt idx="1">
                  <c:v>35</c:v>
                </c:pt>
                <c:pt idx="2">
                  <c:v>930</c:v>
                </c:pt>
                <c:pt idx="3">
                  <c:v>158</c:v>
                </c:pt>
              </c:numCache>
            </c:numRef>
          </c:val>
        </c:ser>
        <c:ser>
          <c:idx val="4"/>
          <c:order val="4"/>
          <c:tx>
            <c:strRef>
              <c:f>Sheet1!$F$1</c:f>
              <c:strCache>
                <c:ptCount val="1"/>
                <c:pt idx="0">
                  <c:v>Skin Integrity</c:v>
                </c:pt>
              </c:strCache>
            </c:strRef>
          </c:tx>
          <c:spPr>
            <a:solidFill>
              <a:srgbClr val="9BBB59">
                <a:lumMod val="20000"/>
                <a:lumOff val="80000"/>
              </a:srgbClr>
            </a:solidFill>
            <a:ln>
              <a:solidFill>
                <a:srgbClr val="AABA0A"/>
              </a:solidFill>
            </a:ln>
          </c:spPr>
          <c:invertIfNegative val="0"/>
          <c:cat>
            <c:strRef>
              <c:f>Sheet1!$A$2:$A$5</c:f>
              <c:strCache>
                <c:ptCount val="4"/>
                <c:pt idx="0">
                  <c:v>Unsafe Conditions</c:v>
                </c:pt>
                <c:pt idx="1">
                  <c:v>Near-Miss</c:v>
                </c:pt>
                <c:pt idx="2">
                  <c:v>Patient Event, 
No Harm</c:v>
                </c:pt>
                <c:pt idx="3">
                  <c:v>Patient Event, 
Harm</c:v>
                </c:pt>
              </c:strCache>
            </c:strRef>
          </c:cat>
          <c:val>
            <c:numRef>
              <c:f>Sheet1!$F$2:$F$5</c:f>
              <c:numCache>
                <c:formatCode>General</c:formatCode>
                <c:ptCount val="4"/>
                <c:pt idx="0">
                  <c:v>79</c:v>
                </c:pt>
                <c:pt idx="1">
                  <c:v>20</c:v>
                </c:pt>
                <c:pt idx="2">
                  <c:v>1197</c:v>
                </c:pt>
                <c:pt idx="3">
                  <c:v>288</c:v>
                </c:pt>
              </c:numCache>
            </c:numRef>
          </c:val>
        </c:ser>
        <c:ser>
          <c:idx val="5"/>
          <c:order val="5"/>
          <c:tx>
            <c:strRef>
              <c:f>Sheet1!$G$1</c:f>
              <c:strCache>
                <c:ptCount val="1"/>
                <c:pt idx="0">
                  <c:v>Adverse Drug Reaction</c:v>
                </c:pt>
              </c:strCache>
            </c:strRef>
          </c:tx>
          <c:spPr>
            <a:solidFill>
              <a:srgbClr val="AABA0A"/>
            </a:solidFill>
            <a:ln>
              <a:solidFill>
                <a:sysClr val="windowText" lastClr="000000"/>
              </a:solidFill>
            </a:ln>
          </c:spPr>
          <c:invertIfNegative val="0"/>
          <c:cat>
            <c:strRef>
              <c:f>Sheet1!$A$2:$A$5</c:f>
              <c:strCache>
                <c:ptCount val="4"/>
                <c:pt idx="0">
                  <c:v>Unsafe Conditions</c:v>
                </c:pt>
                <c:pt idx="1">
                  <c:v>Near-Miss</c:v>
                </c:pt>
                <c:pt idx="2">
                  <c:v>Patient Event, 
No Harm</c:v>
                </c:pt>
                <c:pt idx="3">
                  <c:v>Patient Event, 
Harm</c:v>
                </c:pt>
              </c:strCache>
            </c:strRef>
          </c:cat>
          <c:val>
            <c:numRef>
              <c:f>Sheet1!$G$2:$G$5</c:f>
              <c:numCache>
                <c:formatCode>General</c:formatCode>
                <c:ptCount val="4"/>
                <c:pt idx="0">
                  <c:v>5</c:v>
                </c:pt>
                <c:pt idx="1">
                  <c:v>32</c:v>
                </c:pt>
                <c:pt idx="2">
                  <c:v>692</c:v>
                </c:pt>
                <c:pt idx="3">
                  <c:v>193</c:v>
                </c:pt>
              </c:numCache>
            </c:numRef>
          </c:val>
        </c:ser>
        <c:ser>
          <c:idx val="6"/>
          <c:order val="6"/>
          <c:tx>
            <c:strRef>
              <c:f>Sheet1!$H$1</c:f>
              <c:strCache>
                <c:ptCount val="1"/>
                <c:pt idx="0">
                  <c:v>Other/Miscellaneous</c:v>
                </c:pt>
              </c:strCache>
            </c:strRef>
          </c:tx>
          <c:spPr>
            <a:pattFill prst="ltDnDiag">
              <a:fgClr>
                <a:srgbClr val="0072C6"/>
              </a:fgClr>
              <a:bgClr>
                <a:sysClr val="window" lastClr="FFFFFF"/>
              </a:bgClr>
            </a:pattFill>
            <a:ln w="3175">
              <a:solidFill>
                <a:srgbClr val="0072C6"/>
              </a:solidFill>
            </a:ln>
          </c:spPr>
          <c:invertIfNegative val="0"/>
          <c:cat>
            <c:strRef>
              <c:f>Sheet1!$A$2:$A$5</c:f>
              <c:strCache>
                <c:ptCount val="4"/>
                <c:pt idx="0">
                  <c:v>Unsafe Conditions</c:v>
                </c:pt>
                <c:pt idx="1">
                  <c:v>Near-Miss</c:v>
                </c:pt>
                <c:pt idx="2">
                  <c:v>Patient Event, 
No Harm</c:v>
                </c:pt>
                <c:pt idx="3">
                  <c:v>Patient Event, 
Harm</c:v>
                </c:pt>
              </c:strCache>
            </c:strRef>
          </c:cat>
          <c:val>
            <c:numRef>
              <c:f>Sheet1!$H$2:$H$5</c:f>
              <c:numCache>
                <c:formatCode>General</c:formatCode>
                <c:ptCount val="4"/>
                <c:pt idx="0">
                  <c:v>1989</c:v>
                </c:pt>
                <c:pt idx="1">
                  <c:v>2362</c:v>
                </c:pt>
                <c:pt idx="2">
                  <c:v>7939</c:v>
                </c:pt>
                <c:pt idx="3">
                  <c:v>3054</c:v>
                </c:pt>
              </c:numCache>
            </c:numRef>
          </c:val>
        </c:ser>
        <c:ser>
          <c:idx val="7"/>
          <c:order val="7"/>
          <c:tx>
            <c:strRef>
              <c:f>Sheet1!$I$1</c:f>
              <c:strCache>
                <c:ptCount val="1"/>
                <c:pt idx="0">
                  <c:v>Medication Error</c:v>
                </c:pt>
              </c:strCache>
            </c:strRef>
          </c:tx>
          <c:spPr>
            <a:pattFill prst="lgConfetti">
              <a:fgClr>
                <a:sysClr val="windowText" lastClr="000000"/>
              </a:fgClr>
              <a:bgClr>
                <a:sysClr val="window" lastClr="FFFFFF"/>
              </a:bgClr>
            </a:pattFill>
            <a:ln>
              <a:solidFill>
                <a:sysClr val="windowText" lastClr="000000"/>
              </a:solidFill>
            </a:ln>
          </c:spPr>
          <c:invertIfNegative val="0"/>
          <c:cat>
            <c:strRef>
              <c:f>Sheet1!$A$2:$A$5</c:f>
              <c:strCache>
                <c:ptCount val="4"/>
                <c:pt idx="0">
                  <c:v>Unsafe Conditions</c:v>
                </c:pt>
                <c:pt idx="1">
                  <c:v>Near-Miss</c:v>
                </c:pt>
                <c:pt idx="2">
                  <c:v>Patient Event, 
No Harm</c:v>
                </c:pt>
                <c:pt idx="3">
                  <c:v>Patient Event, 
Harm</c:v>
                </c:pt>
              </c:strCache>
            </c:strRef>
          </c:cat>
          <c:val>
            <c:numRef>
              <c:f>Sheet1!$I$2:$I$5</c:f>
              <c:numCache>
                <c:formatCode>General</c:formatCode>
                <c:ptCount val="4"/>
                <c:pt idx="0">
                  <c:v>38</c:v>
                </c:pt>
                <c:pt idx="1">
                  <c:v>100</c:v>
                </c:pt>
                <c:pt idx="2">
                  <c:v>914</c:v>
                </c:pt>
                <c:pt idx="3">
                  <c:v>32</c:v>
                </c:pt>
              </c:numCache>
            </c:numRef>
          </c:val>
        </c:ser>
        <c:dLbls>
          <c:showLegendKey val="0"/>
          <c:showVal val="0"/>
          <c:showCatName val="0"/>
          <c:showSerName val="0"/>
          <c:showPercent val="0"/>
          <c:showBubbleSize val="0"/>
        </c:dLbls>
        <c:gapWidth val="61"/>
        <c:overlap val="100"/>
        <c:axId val="213565440"/>
        <c:axId val="213566976"/>
      </c:barChart>
      <c:catAx>
        <c:axId val="213565440"/>
        <c:scaling>
          <c:orientation val="minMax"/>
        </c:scaling>
        <c:delete val="0"/>
        <c:axPos val="b"/>
        <c:numFmt formatCode="General" sourceLinked="1"/>
        <c:majorTickMark val="out"/>
        <c:minorTickMark val="none"/>
        <c:tickLblPos val="nextTo"/>
        <c:txPr>
          <a:bodyPr rot="0" vert="horz"/>
          <a:lstStyle/>
          <a:p>
            <a:pPr>
              <a:defRPr sz="1400">
                <a:latin typeface="Calibri" panose="020F0502020204030204" pitchFamily="34" charset="0"/>
              </a:defRPr>
            </a:pPr>
            <a:endParaRPr lang="en-US"/>
          </a:p>
        </c:txPr>
        <c:crossAx val="213566976"/>
        <c:crosses val="autoZero"/>
        <c:auto val="1"/>
        <c:lblAlgn val="ctr"/>
        <c:lblOffset val="100"/>
        <c:noMultiLvlLbl val="0"/>
      </c:catAx>
      <c:valAx>
        <c:axId val="213566976"/>
        <c:scaling>
          <c:orientation val="minMax"/>
          <c:max val="25000"/>
          <c:min val="0"/>
        </c:scaling>
        <c:delete val="0"/>
        <c:axPos val="l"/>
        <c:majorGridlines/>
        <c:title>
          <c:tx>
            <c:rich>
              <a:bodyPr rot="-5400000" vert="horz"/>
              <a:lstStyle/>
              <a:p>
                <a:pPr>
                  <a:defRPr sz="1400">
                    <a:latin typeface="Calibri" panose="020F0502020204030204" pitchFamily="34" charset="0"/>
                  </a:defRPr>
                </a:pPr>
                <a:r>
                  <a:rPr lang="en-US" dirty="0" smtClean="0"/>
                  <a:t>Number of Events</a:t>
                </a:r>
                <a:r>
                  <a:rPr lang="en-US" baseline="0" dirty="0" smtClean="0"/>
                  <a:t> Reported</a:t>
                </a:r>
                <a:endParaRPr lang="en-US" dirty="0"/>
              </a:p>
            </c:rich>
          </c:tx>
          <c:layout>
            <c:manualLayout>
              <c:xMode val="edge"/>
              <c:yMode val="edge"/>
              <c:x val="1.5432098765432098E-3"/>
              <c:y val="0.21543088363954505"/>
            </c:manualLayout>
          </c:layout>
          <c:overlay val="0"/>
        </c:title>
        <c:numFmt formatCode="#,##0" sourceLinked="0"/>
        <c:majorTickMark val="out"/>
        <c:minorTickMark val="none"/>
        <c:tickLblPos val="nextTo"/>
        <c:txPr>
          <a:bodyPr rot="0" vert="horz"/>
          <a:lstStyle/>
          <a:p>
            <a:pPr>
              <a:defRPr sz="1400">
                <a:latin typeface="Calibri" panose="020F0502020204030204" pitchFamily="34" charset="0"/>
              </a:defRPr>
            </a:pPr>
            <a:endParaRPr lang="en-US"/>
          </a:p>
        </c:txPr>
        <c:crossAx val="213565440"/>
        <c:crosses val="autoZero"/>
        <c:crossBetween val="between"/>
        <c:majorUnit val="5000"/>
      </c:valAx>
      <c:spPr>
        <a:noFill/>
        <a:ln w="25400">
          <a:noFill/>
        </a:ln>
      </c:spPr>
    </c:plotArea>
    <c:legend>
      <c:legendPos val="r"/>
      <c:layout>
        <c:manualLayout>
          <c:xMode val="edge"/>
          <c:yMode val="edge"/>
          <c:x val="0.72099275784971328"/>
          <c:y val="0.10794327792359287"/>
          <c:w val="0.27592082239720034"/>
          <c:h val="0.87045591523281807"/>
        </c:manualLayout>
      </c:layout>
      <c:overlay val="0"/>
      <c:txPr>
        <a:bodyPr/>
        <a:lstStyle/>
        <a:p>
          <a:pPr>
            <a:defRPr sz="14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8755103528725578E-2"/>
          <c:y val="0.11574973105171209"/>
          <c:w val="0.88684905706231165"/>
          <c:h val="0.66551720928500957"/>
        </c:manualLayout>
      </c:layout>
      <c:lineChart>
        <c:grouping val="standard"/>
        <c:varyColors val="0"/>
        <c:ser>
          <c:idx val="1"/>
          <c:order val="1"/>
          <c:tx>
            <c:strRef>
              <c:f>Sheet1!$C$1</c:f>
              <c:strCache>
                <c:ptCount val="1"/>
                <c:pt idx="0">
                  <c:v>High Harm: All Harm Ratio</c:v>
                </c:pt>
              </c:strCache>
            </c:strRef>
          </c:tx>
          <c:spPr>
            <a:ln w="28575" cap="rnd">
              <a:solidFill>
                <a:schemeClr val="tx1"/>
              </a:solidFill>
              <a:round/>
            </a:ln>
            <a:effectLst/>
          </c:spPr>
          <c:marker>
            <c:symbol val="circle"/>
            <c:size val="7"/>
            <c:spPr>
              <a:solidFill>
                <a:schemeClr val="tx1"/>
              </a:solidFill>
              <a:ln>
                <a:noFill/>
              </a:ln>
            </c:spPr>
          </c:marker>
          <c:cat>
            <c:numRef>
              <c:f>Sheet1!$A$2:$A$104</c:f>
              <c:numCache>
                <c:formatCode>mmm\-yy</c:formatCode>
                <c:ptCount val="103"/>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numCache>
            </c:numRef>
          </c:cat>
          <c:val>
            <c:numRef>
              <c:f>Sheet1!$C$2:$C$104</c:f>
              <c:numCache>
                <c:formatCode>General</c:formatCode>
                <c:ptCount val="103"/>
                <c:pt idx="0">
                  <c:v>4.3076923076923103E-2</c:v>
                </c:pt>
                <c:pt idx="1">
                  <c:v>2.69299820466786E-2</c:v>
                </c:pt>
                <c:pt idx="2">
                  <c:v>2.4592507863883301E-2</c:v>
                </c:pt>
                <c:pt idx="3">
                  <c:v>2.3285084959093798E-2</c:v>
                </c:pt>
                <c:pt idx="4">
                  <c:v>2.3016517736257801E-2</c:v>
                </c:pt>
                <c:pt idx="5">
                  <c:v>2.1750663129973501E-2</c:v>
                </c:pt>
                <c:pt idx="6">
                  <c:v>2.4105960264900701E-2</c:v>
                </c:pt>
                <c:pt idx="7">
                  <c:v>1.8647439085032299E-2</c:v>
                </c:pt>
                <c:pt idx="8">
                  <c:v>2.3762929829466001E-2</c:v>
                </c:pt>
                <c:pt idx="9">
                  <c:v>2.6938775510204099E-2</c:v>
                </c:pt>
                <c:pt idx="10">
                  <c:v>2.1110242376856901E-2</c:v>
                </c:pt>
                <c:pt idx="11">
                  <c:v>1.9726459758022102E-2</c:v>
                </c:pt>
                <c:pt idx="12">
                  <c:v>1.8241219711407599E-2</c:v>
                </c:pt>
                <c:pt idx="13">
                  <c:v>1.81441161223432E-2</c:v>
                </c:pt>
                <c:pt idx="14">
                  <c:v>1.70984455958549E-2</c:v>
                </c:pt>
                <c:pt idx="15">
                  <c:v>1.5826958586125001E-2</c:v>
                </c:pt>
                <c:pt idx="16">
                  <c:v>1.9690927218344999E-2</c:v>
                </c:pt>
                <c:pt idx="17">
                  <c:v>2.4173027989821901E-2</c:v>
                </c:pt>
                <c:pt idx="18">
                  <c:v>2.16703189676163E-2</c:v>
                </c:pt>
                <c:pt idx="19">
                  <c:v>2.66150496007743E-2</c:v>
                </c:pt>
                <c:pt idx="20">
                  <c:v>2.1297192642787999E-2</c:v>
                </c:pt>
                <c:pt idx="21">
                  <c:v>2.1013864818024301E-2</c:v>
                </c:pt>
                <c:pt idx="22">
                  <c:v>2.0004256224728699E-2</c:v>
                </c:pt>
                <c:pt idx="23">
                  <c:v>2.5837988826815601E-2</c:v>
                </c:pt>
                <c:pt idx="24">
                  <c:v>2.8346456692913399E-2</c:v>
                </c:pt>
                <c:pt idx="25">
                  <c:v>2.0899303356554801E-2</c:v>
                </c:pt>
                <c:pt idx="26">
                  <c:v>2.0567851553766999E-2</c:v>
                </c:pt>
                <c:pt idx="27">
                  <c:v>1.5519568151147099E-2</c:v>
                </c:pt>
                <c:pt idx="28">
                  <c:v>2.0945800043187201E-2</c:v>
                </c:pt>
                <c:pt idx="29">
                  <c:v>2.8373547810545099E-2</c:v>
                </c:pt>
                <c:pt idx="30">
                  <c:v>2.22363405336722E-2</c:v>
                </c:pt>
                <c:pt idx="31">
                  <c:v>2.3667462211615E-2</c:v>
                </c:pt>
                <c:pt idx="32">
                  <c:v>2.5672877846790901E-2</c:v>
                </c:pt>
                <c:pt idx="33">
                  <c:v>1.9699812382739199E-2</c:v>
                </c:pt>
                <c:pt idx="34">
                  <c:v>1.72163451566065E-2</c:v>
                </c:pt>
                <c:pt idx="35">
                  <c:v>2.2345179825494801E-2</c:v>
                </c:pt>
                <c:pt idx="36">
                  <c:v>1.7328825021132699E-2</c:v>
                </c:pt>
                <c:pt idx="37">
                  <c:v>1.9894179894179902E-2</c:v>
                </c:pt>
                <c:pt idx="38">
                  <c:v>1.6945422535211301E-2</c:v>
                </c:pt>
                <c:pt idx="39">
                  <c:v>1.69530887134231E-2</c:v>
                </c:pt>
                <c:pt idx="40">
                  <c:v>1.45228215767635E-2</c:v>
                </c:pt>
                <c:pt idx="41">
                  <c:v>1.9773383692512799E-2</c:v>
                </c:pt>
                <c:pt idx="42">
                  <c:v>2.2080582745276599E-2</c:v>
                </c:pt>
                <c:pt idx="43">
                  <c:v>1.5244547956807099E-2</c:v>
                </c:pt>
                <c:pt idx="44">
                  <c:v>1.7794427534535199E-2</c:v>
                </c:pt>
                <c:pt idx="45">
                  <c:v>1.3485040033712601E-2</c:v>
                </c:pt>
                <c:pt idx="46">
                  <c:v>1.41810446702907E-2</c:v>
                </c:pt>
                <c:pt idx="47">
                  <c:v>1.1886418666079699E-2</c:v>
                </c:pt>
                <c:pt idx="48">
                  <c:v>1.1369134010643401E-2</c:v>
                </c:pt>
                <c:pt idx="49">
                  <c:v>1.2189292543021001E-2</c:v>
                </c:pt>
                <c:pt idx="50">
                  <c:v>1.0518934081346401E-2</c:v>
                </c:pt>
                <c:pt idx="51">
                  <c:v>1.55778894472362E-2</c:v>
                </c:pt>
                <c:pt idx="52">
                  <c:v>1.44618302513039E-2</c:v>
                </c:pt>
                <c:pt idx="53">
                  <c:v>1.541695865452E-2</c:v>
                </c:pt>
                <c:pt idx="54">
                  <c:v>9.5832404724760407E-3</c:v>
                </c:pt>
                <c:pt idx="55">
                  <c:v>1.3516280974810601E-2</c:v>
                </c:pt>
                <c:pt idx="56">
                  <c:v>8.4526479213386206E-3</c:v>
                </c:pt>
                <c:pt idx="57">
                  <c:v>9.8482402324830496E-3</c:v>
                </c:pt>
                <c:pt idx="58">
                  <c:v>1.01522842639594E-2</c:v>
                </c:pt>
                <c:pt idx="59">
                  <c:v>7.9829696647152702E-3</c:v>
                </c:pt>
                <c:pt idx="60">
                  <c:v>9.4284030642310009E-3</c:v>
                </c:pt>
                <c:pt idx="61">
                  <c:v>8.9820359281437105E-3</c:v>
                </c:pt>
                <c:pt idx="62">
                  <c:v>8.53889943074004E-3</c:v>
                </c:pt>
                <c:pt idx="63">
                  <c:v>7.1656050955413997E-3</c:v>
                </c:pt>
                <c:pt idx="64">
                  <c:v>1.13991542562971E-2</c:v>
                </c:pt>
                <c:pt idx="65">
                  <c:v>1.20271156789853E-2</c:v>
                </c:pt>
                <c:pt idx="66">
                  <c:v>9.5519672503980007E-3</c:v>
                </c:pt>
                <c:pt idx="67">
                  <c:v>1.0465901417960799E-2</c:v>
                </c:pt>
                <c:pt idx="68">
                  <c:v>9.3708165997322592E-3</c:v>
                </c:pt>
                <c:pt idx="69">
                  <c:v>1.03168754605748E-2</c:v>
                </c:pt>
                <c:pt idx="70">
                  <c:v>8.4405144694533803E-3</c:v>
                </c:pt>
                <c:pt idx="71">
                  <c:v>9.8522167487684695E-3</c:v>
                </c:pt>
                <c:pt idx="72">
                  <c:v>1.01173613921489E-2</c:v>
                </c:pt>
                <c:pt idx="73">
                  <c:v>9.6456692913385808E-3</c:v>
                </c:pt>
                <c:pt idx="74">
                  <c:v>9.1398726946303206E-3</c:v>
                </c:pt>
                <c:pt idx="75">
                  <c:v>7.4243289548829201E-3</c:v>
                </c:pt>
                <c:pt idx="76">
                  <c:v>7.36822218023805E-3</c:v>
                </c:pt>
                <c:pt idx="77">
                  <c:v>8.0994537577698308E-3</c:v>
                </c:pt>
                <c:pt idx="78">
                  <c:v>1.01744186046512E-2</c:v>
                </c:pt>
                <c:pt idx="79">
                  <c:v>8.1139261467130293E-3</c:v>
                </c:pt>
                <c:pt idx="80">
                  <c:v>8.3650190114068403E-3</c:v>
                </c:pt>
                <c:pt idx="81">
                  <c:v>7.7455504284772601E-3</c:v>
                </c:pt>
                <c:pt idx="82">
                  <c:v>9.7765363128491604E-3</c:v>
                </c:pt>
                <c:pt idx="83">
                  <c:v>8.4206908403505806E-3</c:v>
                </c:pt>
                <c:pt idx="84">
                  <c:v>7.4626865671641798E-3</c:v>
                </c:pt>
                <c:pt idx="85">
                  <c:v>1.02330869812393E-2</c:v>
                </c:pt>
                <c:pt idx="86">
                  <c:v>9.6685082872928207E-3</c:v>
                </c:pt>
                <c:pt idx="87">
                  <c:v>1.21483375959079E-2</c:v>
                </c:pt>
                <c:pt idx="88">
                  <c:v>9.1783863804589198E-3</c:v>
                </c:pt>
                <c:pt idx="89">
                  <c:v>1.09298531810767E-2</c:v>
                </c:pt>
                <c:pt idx="90">
                  <c:v>1.03965542848656E-2</c:v>
                </c:pt>
                <c:pt idx="91">
                  <c:v>1.10926234054354E-2</c:v>
                </c:pt>
                <c:pt idx="92">
                  <c:v>8.2906240578836301E-3</c:v>
                </c:pt>
                <c:pt idx="93">
                  <c:v>8.4940002696507998E-3</c:v>
                </c:pt>
                <c:pt idx="94">
                  <c:v>1.2992684790916E-2</c:v>
                </c:pt>
                <c:pt idx="95">
                  <c:v>1.2649873501265001E-2</c:v>
                </c:pt>
                <c:pt idx="96">
                  <c:v>1.1820868379177099E-2</c:v>
                </c:pt>
                <c:pt idx="97">
                  <c:v>9.9188458070333593E-3</c:v>
                </c:pt>
                <c:pt idx="98">
                  <c:v>1.2270669525851799E-2</c:v>
                </c:pt>
                <c:pt idx="99">
                  <c:v>9.4621513944223093E-3</c:v>
                </c:pt>
                <c:pt idx="100">
                  <c:v>1.03825136612022E-2</c:v>
                </c:pt>
                <c:pt idx="101">
                  <c:v>1.12049117421335E-2</c:v>
                </c:pt>
                <c:pt idx="102">
                  <c:v>8.9245197398275591E-3</c:v>
                </c:pt>
              </c:numCache>
            </c:numRef>
          </c:val>
          <c:smooth val="0"/>
          <c:extLst xmlns:c16r2="http://schemas.microsoft.com/office/drawing/2015/06/chart">
            <c:ext xmlns:c16="http://schemas.microsoft.com/office/drawing/2014/chart" uri="{C3380CC4-5D6E-409C-BE32-E72D297353CC}">
              <c16:uniqueId val="{00000000-02BF-4E17-8DC0-1E105AD0A8CA}"/>
            </c:ext>
          </c:extLst>
        </c:ser>
        <c:ser>
          <c:idx val="2"/>
          <c:order val="2"/>
          <c:tx>
            <c:strRef>
              <c:f>Sheet1!$D$1</c:f>
              <c:strCache>
                <c:ptCount val="1"/>
                <c:pt idx="0">
                  <c:v>Lower Confidence Limit on Ratio</c:v>
                </c:pt>
              </c:strCache>
            </c:strRef>
          </c:tx>
          <c:spPr>
            <a:ln w="28575" cap="rnd">
              <a:solidFill>
                <a:srgbClr val="0072C6"/>
              </a:solidFill>
              <a:round/>
            </a:ln>
            <a:effectLst/>
          </c:spPr>
          <c:marker>
            <c:symbol val="square"/>
            <c:size val="5"/>
            <c:spPr>
              <a:solidFill>
                <a:srgbClr val="0072C6"/>
              </a:solidFill>
              <a:ln>
                <a:noFill/>
              </a:ln>
            </c:spPr>
          </c:marker>
          <c:cat>
            <c:numRef>
              <c:f>Sheet1!$A$2:$A$104</c:f>
              <c:numCache>
                <c:formatCode>mmm\-yy</c:formatCode>
                <c:ptCount val="103"/>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numCache>
            </c:numRef>
          </c:cat>
          <c:val>
            <c:numRef>
              <c:f>Sheet1!$D$2:$D$104</c:f>
              <c:numCache>
                <c:formatCode>General</c:formatCode>
                <c:ptCount val="103"/>
                <c:pt idx="0">
                  <c:v>3.1869012064611797E-2</c:v>
                </c:pt>
                <c:pt idx="1">
                  <c:v>2.1929430398721601E-2</c:v>
                </c:pt>
                <c:pt idx="2">
                  <c:v>1.9928517115436799E-2</c:v>
                </c:pt>
                <c:pt idx="3">
                  <c:v>1.8674974673086299E-2</c:v>
                </c:pt>
                <c:pt idx="4">
                  <c:v>1.8711178716286799E-2</c:v>
                </c:pt>
                <c:pt idx="5">
                  <c:v>1.7436499420488E-2</c:v>
                </c:pt>
                <c:pt idx="6">
                  <c:v>1.97887579812627E-2</c:v>
                </c:pt>
                <c:pt idx="7">
                  <c:v>1.4724069434538099E-2</c:v>
                </c:pt>
                <c:pt idx="8">
                  <c:v>1.9088174114839099E-2</c:v>
                </c:pt>
                <c:pt idx="9">
                  <c:v>2.22470932226723E-2</c:v>
                </c:pt>
                <c:pt idx="10">
                  <c:v>1.7206533458582401E-2</c:v>
                </c:pt>
                <c:pt idx="11">
                  <c:v>1.5828552550047101E-2</c:v>
                </c:pt>
                <c:pt idx="12">
                  <c:v>1.43618727524724E-2</c:v>
                </c:pt>
                <c:pt idx="13">
                  <c:v>1.4240753152992201E-2</c:v>
                </c:pt>
                <c:pt idx="14">
                  <c:v>1.36585674029651E-2</c:v>
                </c:pt>
                <c:pt idx="15">
                  <c:v>1.2397097398740901E-2</c:v>
                </c:pt>
                <c:pt idx="16">
                  <c:v>1.57677031343149E-2</c:v>
                </c:pt>
                <c:pt idx="17">
                  <c:v>1.9836697768431499E-2</c:v>
                </c:pt>
                <c:pt idx="18">
                  <c:v>1.7734626974149501E-2</c:v>
                </c:pt>
                <c:pt idx="19">
                  <c:v>2.2253649718958698E-2</c:v>
                </c:pt>
                <c:pt idx="20">
                  <c:v>1.73591452329536E-2</c:v>
                </c:pt>
                <c:pt idx="21">
                  <c:v>1.7029469466817399E-2</c:v>
                </c:pt>
                <c:pt idx="22">
                  <c:v>1.6476349305062199E-2</c:v>
                </c:pt>
                <c:pt idx="23">
                  <c:v>2.1460618671671702E-2</c:v>
                </c:pt>
                <c:pt idx="24">
                  <c:v>2.39527323116362E-2</c:v>
                </c:pt>
                <c:pt idx="25">
                  <c:v>1.7367528357828E-2</c:v>
                </c:pt>
                <c:pt idx="26">
                  <c:v>1.6596561424344101E-2</c:v>
                </c:pt>
                <c:pt idx="27">
                  <c:v>1.20178257419278E-2</c:v>
                </c:pt>
                <c:pt idx="28">
                  <c:v>1.69601720736633E-2</c:v>
                </c:pt>
                <c:pt idx="29">
                  <c:v>2.3976981897068799E-2</c:v>
                </c:pt>
                <c:pt idx="30">
                  <c:v>1.8242017672729101E-2</c:v>
                </c:pt>
                <c:pt idx="31">
                  <c:v>1.9648428888451901E-2</c:v>
                </c:pt>
                <c:pt idx="32">
                  <c:v>2.1667146709204398E-2</c:v>
                </c:pt>
                <c:pt idx="33">
                  <c:v>1.6125739641008999E-2</c:v>
                </c:pt>
                <c:pt idx="34">
                  <c:v>1.3680743618187699E-2</c:v>
                </c:pt>
                <c:pt idx="35">
                  <c:v>1.8352667444752498E-2</c:v>
                </c:pt>
                <c:pt idx="36">
                  <c:v>1.38003561875851E-2</c:v>
                </c:pt>
                <c:pt idx="37">
                  <c:v>1.6364206601461199E-2</c:v>
                </c:pt>
                <c:pt idx="38">
                  <c:v>1.3433462794301E-2</c:v>
                </c:pt>
                <c:pt idx="39">
                  <c:v>1.34636551208679E-2</c:v>
                </c:pt>
                <c:pt idx="40">
                  <c:v>1.15575453307032E-2</c:v>
                </c:pt>
                <c:pt idx="41">
                  <c:v>1.62629072080957E-2</c:v>
                </c:pt>
                <c:pt idx="42">
                  <c:v>1.81154563449238E-2</c:v>
                </c:pt>
                <c:pt idx="43">
                  <c:v>1.2243698957742801E-2</c:v>
                </c:pt>
                <c:pt idx="44">
                  <c:v>1.43077631058837E-2</c:v>
                </c:pt>
                <c:pt idx="45">
                  <c:v>1.0483706387377599E-2</c:v>
                </c:pt>
                <c:pt idx="46">
                  <c:v>1.12269315589268E-2</c:v>
                </c:pt>
                <c:pt idx="47">
                  <c:v>8.9040034067290608E-3</c:v>
                </c:pt>
                <c:pt idx="48">
                  <c:v>8.4279626135601703E-3</c:v>
                </c:pt>
                <c:pt idx="49">
                  <c:v>9.2419525434044893E-3</c:v>
                </c:pt>
                <c:pt idx="50">
                  <c:v>7.5632691049835801E-3</c:v>
                </c:pt>
                <c:pt idx="51">
                  <c:v>1.2125015444389001E-2</c:v>
                </c:pt>
                <c:pt idx="52">
                  <c:v>1.1508818677772399E-2</c:v>
                </c:pt>
                <c:pt idx="53">
                  <c:v>1.1931414437344801E-2</c:v>
                </c:pt>
                <c:pt idx="54">
                  <c:v>7.2308990300396798E-3</c:v>
                </c:pt>
                <c:pt idx="55">
                  <c:v>1.050389160109E-2</c:v>
                </c:pt>
                <c:pt idx="56">
                  <c:v>6.8181745324634498E-3</c:v>
                </c:pt>
                <c:pt idx="57">
                  <c:v>7.3801917702421196E-3</c:v>
                </c:pt>
                <c:pt idx="58">
                  <c:v>7.7213410776783399E-3</c:v>
                </c:pt>
                <c:pt idx="59">
                  <c:v>6.3580495619645801E-3</c:v>
                </c:pt>
                <c:pt idx="60">
                  <c:v>7.0264440774420898E-3</c:v>
                </c:pt>
                <c:pt idx="61">
                  <c:v>6.56289807920138E-3</c:v>
                </c:pt>
                <c:pt idx="62">
                  <c:v>6.1250335807566001E-3</c:v>
                </c:pt>
                <c:pt idx="63">
                  <c:v>5.5821628239020602E-3</c:v>
                </c:pt>
                <c:pt idx="64">
                  <c:v>8.9721539570772803E-3</c:v>
                </c:pt>
                <c:pt idx="65">
                  <c:v>9.0418791222249793E-3</c:v>
                </c:pt>
                <c:pt idx="66">
                  <c:v>7.2082324985054203E-3</c:v>
                </c:pt>
                <c:pt idx="67">
                  <c:v>8.0112905491248505E-3</c:v>
                </c:pt>
                <c:pt idx="68">
                  <c:v>6.9591449321642403E-3</c:v>
                </c:pt>
                <c:pt idx="69">
                  <c:v>7.8913389601767501E-3</c:v>
                </c:pt>
                <c:pt idx="70">
                  <c:v>6.0478596995501097E-3</c:v>
                </c:pt>
                <c:pt idx="71">
                  <c:v>7.4511024961124604E-3</c:v>
                </c:pt>
                <c:pt idx="72">
                  <c:v>7.7260109815445403E-3</c:v>
                </c:pt>
                <c:pt idx="73">
                  <c:v>7.2443464859782902E-3</c:v>
                </c:pt>
                <c:pt idx="74">
                  <c:v>6.6755882413600696E-3</c:v>
                </c:pt>
                <c:pt idx="75">
                  <c:v>5.8242938999692696E-3</c:v>
                </c:pt>
                <c:pt idx="76">
                  <c:v>5.7655094809693896E-3</c:v>
                </c:pt>
                <c:pt idx="77">
                  <c:v>5.6832777425350504E-3</c:v>
                </c:pt>
                <c:pt idx="78">
                  <c:v>7.7442027365761503E-3</c:v>
                </c:pt>
                <c:pt idx="79">
                  <c:v>6.4666316032497102E-3</c:v>
                </c:pt>
                <c:pt idx="80">
                  <c:v>5.9519601587970303E-3</c:v>
                </c:pt>
                <c:pt idx="81">
                  <c:v>6.0969954262310002E-3</c:v>
                </c:pt>
                <c:pt idx="82">
                  <c:v>7.3332357385632197E-3</c:v>
                </c:pt>
                <c:pt idx="83">
                  <c:v>6.78500862259353E-3</c:v>
                </c:pt>
                <c:pt idx="84">
                  <c:v>5.8162730794907901E-3</c:v>
                </c:pt>
                <c:pt idx="85">
                  <c:v>8.5403498942293096E-3</c:v>
                </c:pt>
                <c:pt idx="86">
                  <c:v>7.1855612421764196E-3</c:v>
                </c:pt>
                <c:pt idx="87">
                  <c:v>9.6758685295644208E-3</c:v>
                </c:pt>
                <c:pt idx="88">
                  <c:v>7.4973602671773503E-3</c:v>
                </c:pt>
                <c:pt idx="89">
                  <c:v>8.4642972389228008E-3</c:v>
                </c:pt>
                <c:pt idx="90">
                  <c:v>7.9038859684286093E-3</c:v>
                </c:pt>
                <c:pt idx="91">
                  <c:v>8.5810513818413304E-3</c:v>
                </c:pt>
                <c:pt idx="92">
                  <c:v>6.6151970941838297E-3</c:v>
                </c:pt>
                <c:pt idx="93">
                  <c:v>6.7884416861802802E-3</c:v>
                </c:pt>
                <c:pt idx="94">
                  <c:v>1.1236866788564301E-2</c:v>
                </c:pt>
                <c:pt idx="95">
                  <c:v>1.0895726921069099E-2</c:v>
                </c:pt>
                <c:pt idx="96">
                  <c:v>1.00739361708017E-2</c:v>
                </c:pt>
                <c:pt idx="97">
                  <c:v>8.1709604263290308E-3</c:v>
                </c:pt>
                <c:pt idx="98">
                  <c:v>1.0533781735528901E-2</c:v>
                </c:pt>
                <c:pt idx="99">
                  <c:v>7.0029171849097403E-3</c:v>
                </c:pt>
                <c:pt idx="100">
                  <c:v>8.6793344170591497E-3</c:v>
                </c:pt>
                <c:pt idx="101">
                  <c:v>8.72110360292957E-3</c:v>
                </c:pt>
                <c:pt idx="102">
                  <c:v>7.2497141071326404E-3</c:v>
                </c:pt>
              </c:numCache>
            </c:numRef>
          </c:val>
          <c:smooth val="0"/>
          <c:extLst xmlns:c16r2="http://schemas.microsoft.com/office/drawing/2015/06/chart">
            <c:ext xmlns:c16="http://schemas.microsoft.com/office/drawing/2014/chart" uri="{C3380CC4-5D6E-409C-BE32-E72D297353CC}">
              <c16:uniqueId val="{00000001-02BF-4E17-8DC0-1E105AD0A8CA}"/>
            </c:ext>
          </c:extLst>
        </c:ser>
        <c:ser>
          <c:idx val="3"/>
          <c:order val="3"/>
          <c:tx>
            <c:strRef>
              <c:f>Sheet1!$E$1</c:f>
              <c:strCache>
                <c:ptCount val="1"/>
                <c:pt idx="0">
                  <c:v>Upper Confidence Limit on Ratio</c:v>
                </c:pt>
              </c:strCache>
            </c:strRef>
          </c:tx>
          <c:spPr>
            <a:ln w="28575" cap="rnd">
              <a:solidFill>
                <a:srgbClr val="AABA0A"/>
              </a:solidFill>
              <a:round/>
            </a:ln>
            <a:effectLst/>
          </c:spPr>
          <c:marker>
            <c:symbol val="triangle"/>
            <c:size val="5"/>
            <c:spPr>
              <a:solidFill>
                <a:srgbClr val="AABA0A"/>
              </a:solidFill>
              <a:ln>
                <a:noFill/>
              </a:ln>
            </c:spPr>
          </c:marker>
          <c:cat>
            <c:numRef>
              <c:f>Sheet1!$A$2:$A$104</c:f>
              <c:numCache>
                <c:formatCode>mmm\-yy</c:formatCode>
                <c:ptCount val="103"/>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numCache>
            </c:numRef>
          </c:cat>
          <c:val>
            <c:numRef>
              <c:f>Sheet1!$E$2:$E$104</c:f>
              <c:numCache>
                <c:formatCode>General</c:formatCode>
                <c:ptCount val="103"/>
                <c:pt idx="0">
                  <c:v>5.7871350420998099E-2</c:v>
                </c:pt>
                <c:pt idx="1">
                  <c:v>3.3016864727726601E-2</c:v>
                </c:pt>
                <c:pt idx="2">
                  <c:v>3.029986225481E-2</c:v>
                </c:pt>
                <c:pt idx="3">
                  <c:v>2.90463198124595E-2</c:v>
                </c:pt>
                <c:pt idx="4">
                  <c:v>2.8313178507996899E-2</c:v>
                </c:pt>
                <c:pt idx="5">
                  <c:v>2.7038499212197999E-2</c:v>
                </c:pt>
                <c:pt idx="6">
                  <c:v>2.93907577729728E-2</c:v>
                </c:pt>
                <c:pt idx="7">
                  <c:v>2.34894559063373E-2</c:v>
                </c:pt>
                <c:pt idx="8">
                  <c:v>2.94595192542123E-2</c:v>
                </c:pt>
                <c:pt idx="9">
                  <c:v>3.2618438362045497E-2</c:v>
                </c:pt>
                <c:pt idx="10">
                  <c:v>2.5971919930381601E-2</c:v>
                </c:pt>
                <c:pt idx="11">
                  <c:v>2.4593939021846301E-2</c:v>
                </c:pt>
                <c:pt idx="12">
                  <c:v>2.3127259224271501E-2</c:v>
                </c:pt>
                <c:pt idx="13">
                  <c:v>2.3006139624791401E-2</c:v>
                </c:pt>
                <c:pt idx="14">
                  <c:v>2.1498567402965098E-2</c:v>
                </c:pt>
                <c:pt idx="15">
                  <c:v>2.02370973987409E-2</c:v>
                </c:pt>
                <c:pt idx="16">
                  <c:v>2.4533089606114101E-2</c:v>
                </c:pt>
                <c:pt idx="17">
                  <c:v>2.94386975601416E-2</c:v>
                </c:pt>
                <c:pt idx="18">
                  <c:v>2.6500013445948701E-2</c:v>
                </c:pt>
                <c:pt idx="19">
                  <c:v>3.1855649510668799E-2</c:v>
                </c:pt>
                <c:pt idx="20">
                  <c:v>2.6124531704752801E-2</c:v>
                </c:pt>
                <c:pt idx="21">
                  <c:v>2.57948559386166E-2</c:v>
                </c:pt>
                <c:pt idx="22">
                  <c:v>2.4316349305062199E-2</c:v>
                </c:pt>
                <c:pt idx="23">
                  <c:v>3.1062618463381798E-2</c:v>
                </c:pt>
                <c:pt idx="24">
                  <c:v>3.3554732103346301E-2</c:v>
                </c:pt>
                <c:pt idx="25">
                  <c:v>2.5207528357828E-2</c:v>
                </c:pt>
                <c:pt idx="26">
                  <c:v>2.5361947896143301E-2</c:v>
                </c:pt>
                <c:pt idx="27">
                  <c:v>1.98578257419278E-2</c:v>
                </c:pt>
                <c:pt idx="28">
                  <c:v>2.57255585454624E-2</c:v>
                </c:pt>
                <c:pt idx="29">
                  <c:v>3.3578981688778903E-2</c:v>
                </c:pt>
                <c:pt idx="30">
                  <c:v>2.7007404144528301E-2</c:v>
                </c:pt>
                <c:pt idx="31">
                  <c:v>2.8413815360251098E-2</c:v>
                </c:pt>
                <c:pt idx="32">
                  <c:v>3.0432533181003599E-2</c:v>
                </c:pt>
                <c:pt idx="33">
                  <c:v>2.3965739641008999E-2</c:v>
                </c:pt>
                <c:pt idx="34">
                  <c:v>2.1520743618187701E-2</c:v>
                </c:pt>
                <c:pt idx="35">
                  <c:v>2.7118053916551602E-2</c:v>
                </c:pt>
                <c:pt idx="36">
                  <c:v>2.16403561875851E-2</c:v>
                </c:pt>
                <c:pt idx="37">
                  <c:v>2.4204206601461199E-2</c:v>
                </c:pt>
                <c:pt idx="38">
                  <c:v>2.1273462794301E-2</c:v>
                </c:pt>
                <c:pt idx="39">
                  <c:v>2.13036551208679E-2</c:v>
                </c:pt>
                <c:pt idx="40">
                  <c:v>1.8347184496373199E-2</c:v>
                </c:pt>
                <c:pt idx="41">
                  <c:v>2.41029072080957E-2</c:v>
                </c:pt>
                <c:pt idx="42">
                  <c:v>2.6880842816723E-2</c:v>
                </c:pt>
                <c:pt idx="43">
                  <c:v>1.9033338123412801E-2</c:v>
                </c:pt>
                <c:pt idx="44">
                  <c:v>2.2147763105883699E-2</c:v>
                </c:pt>
                <c:pt idx="45">
                  <c:v>1.72733455530476E-2</c:v>
                </c:pt>
                <c:pt idx="46">
                  <c:v>1.8016570724596798E-2</c:v>
                </c:pt>
                <c:pt idx="47">
                  <c:v>1.5693642572399101E-2</c:v>
                </c:pt>
                <c:pt idx="48">
                  <c:v>1.52176017792302E-2</c:v>
                </c:pt>
                <c:pt idx="49">
                  <c:v>1.6031591709074498E-2</c:v>
                </c:pt>
                <c:pt idx="50">
                  <c:v>1.43529082706536E-2</c:v>
                </c:pt>
                <c:pt idx="51">
                  <c:v>1.9965015444389E-2</c:v>
                </c:pt>
                <c:pt idx="52">
                  <c:v>1.82984578434424E-2</c:v>
                </c:pt>
                <c:pt idx="53">
                  <c:v>1.97714144373448E-2</c:v>
                </c:pt>
                <c:pt idx="54">
                  <c:v>1.2774616194542201E-2</c:v>
                </c:pt>
                <c:pt idx="55">
                  <c:v>1.7293530766760001E-2</c:v>
                </c:pt>
                <c:pt idx="56">
                  <c:v>1.0738174532463399E-2</c:v>
                </c:pt>
                <c:pt idx="57">
                  <c:v>1.29239089347447E-2</c:v>
                </c:pt>
                <c:pt idx="58">
                  <c:v>1.32650582421809E-2</c:v>
                </c:pt>
                <c:pt idx="59">
                  <c:v>1.0278049561964601E-2</c:v>
                </c:pt>
                <c:pt idx="60">
                  <c:v>1.25701612419446E-2</c:v>
                </c:pt>
                <c:pt idx="61">
                  <c:v>1.21066152437039E-2</c:v>
                </c:pt>
                <c:pt idx="62">
                  <c:v>1.16687507452591E-2</c:v>
                </c:pt>
                <c:pt idx="63">
                  <c:v>9.5021628239020592E-3</c:v>
                </c:pt>
                <c:pt idx="64">
                  <c:v>1.45158711215798E-2</c:v>
                </c:pt>
                <c:pt idx="65">
                  <c:v>1.5831518287894999E-2</c:v>
                </c:pt>
                <c:pt idx="66">
                  <c:v>1.2751949663007999E-2</c:v>
                </c:pt>
                <c:pt idx="67">
                  <c:v>1.3555007713627399E-2</c:v>
                </c:pt>
                <c:pt idx="68">
                  <c:v>1.25028620966668E-2</c:v>
                </c:pt>
                <c:pt idx="69">
                  <c:v>1.3435056124679301E-2</c:v>
                </c:pt>
                <c:pt idx="70">
                  <c:v>1.15915768640526E-2</c:v>
                </c:pt>
                <c:pt idx="71">
                  <c:v>1.2994819660615E-2</c:v>
                </c:pt>
                <c:pt idx="72">
                  <c:v>1.3269728146047099E-2</c:v>
                </c:pt>
                <c:pt idx="73">
                  <c:v>1.27880636504808E-2</c:v>
                </c:pt>
                <c:pt idx="74">
                  <c:v>1.22193054058626E-2</c:v>
                </c:pt>
                <c:pt idx="75">
                  <c:v>9.7442938999692703E-3</c:v>
                </c:pt>
                <c:pt idx="76">
                  <c:v>9.6855094809693894E-3</c:v>
                </c:pt>
                <c:pt idx="77">
                  <c:v>1.12269949070376E-2</c:v>
                </c:pt>
                <c:pt idx="78">
                  <c:v>1.32879199010787E-2</c:v>
                </c:pt>
                <c:pt idx="79">
                  <c:v>1.0386631603249701E-2</c:v>
                </c:pt>
                <c:pt idx="80">
                  <c:v>1.14956773232996E-2</c:v>
                </c:pt>
                <c:pt idx="81">
                  <c:v>1.0016995426230999E-2</c:v>
                </c:pt>
                <c:pt idx="82">
                  <c:v>1.28769529030658E-2</c:v>
                </c:pt>
                <c:pt idx="83">
                  <c:v>1.07050086225935E-2</c:v>
                </c:pt>
                <c:pt idx="84">
                  <c:v>9.7362730794907908E-3</c:v>
                </c:pt>
                <c:pt idx="85">
                  <c:v>1.2460349894229301E-2</c:v>
                </c:pt>
                <c:pt idx="86">
                  <c:v>1.2729278406679E-2</c:v>
                </c:pt>
                <c:pt idx="87">
                  <c:v>1.52195856940669E-2</c:v>
                </c:pt>
                <c:pt idx="88">
                  <c:v>1.14173602671774E-2</c:v>
                </c:pt>
                <c:pt idx="89">
                  <c:v>1.4008014403425299E-2</c:v>
                </c:pt>
                <c:pt idx="90">
                  <c:v>1.3447603132931101E-2</c:v>
                </c:pt>
                <c:pt idx="91">
                  <c:v>1.41247685463439E-2</c:v>
                </c:pt>
                <c:pt idx="92">
                  <c:v>1.0535197094183799E-2</c:v>
                </c:pt>
                <c:pt idx="93">
                  <c:v>1.0708441686180299E-2</c:v>
                </c:pt>
                <c:pt idx="94">
                  <c:v>1.51568667885643E-2</c:v>
                </c:pt>
                <c:pt idx="95">
                  <c:v>1.4815726921069101E-2</c:v>
                </c:pt>
                <c:pt idx="96">
                  <c:v>1.3993936170801699E-2</c:v>
                </c:pt>
                <c:pt idx="97">
                  <c:v>1.2090960426328999E-2</c:v>
                </c:pt>
                <c:pt idx="98">
                  <c:v>1.4453781735528901E-2</c:v>
                </c:pt>
                <c:pt idx="99">
                  <c:v>1.25466343494123E-2</c:v>
                </c:pt>
                <c:pt idx="100">
                  <c:v>1.25993344170592E-2</c:v>
                </c:pt>
                <c:pt idx="101">
                  <c:v>1.42648207674321E-2</c:v>
                </c:pt>
                <c:pt idx="102">
                  <c:v>1.11697141071326E-2</c:v>
                </c:pt>
              </c:numCache>
            </c:numRef>
          </c:val>
          <c:smooth val="0"/>
          <c:extLst xmlns:c16r2="http://schemas.microsoft.com/office/drawing/2015/06/chart">
            <c:ext xmlns:c16="http://schemas.microsoft.com/office/drawing/2014/chart" uri="{C3380CC4-5D6E-409C-BE32-E72D297353CC}">
              <c16:uniqueId val="{00000002-02BF-4E17-8DC0-1E105AD0A8CA}"/>
            </c:ext>
          </c:extLst>
        </c:ser>
        <c:dLbls>
          <c:showLegendKey val="0"/>
          <c:showVal val="0"/>
          <c:showCatName val="0"/>
          <c:showSerName val="0"/>
          <c:showPercent val="0"/>
          <c:showBubbleSize val="0"/>
        </c:dLbls>
        <c:marker val="1"/>
        <c:smooth val="0"/>
        <c:axId val="221686016"/>
        <c:axId val="221696768"/>
      </c:lineChart>
      <c:lineChart>
        <c:grouping val="standard"/>
        <c:varyColors val="0"/>
        <c:ser>
          <c:idx val="0"/>
          <c:order val="0"/>
          <c:tx>
            <c:strRef>
              <c:f>Sheet1!$B$1</c:f>
              <c:strCache>
                <c:ptCount val="1"/>
                <c:pt idx="0">
                  <c:v>Total Reports Reviewed</c:v>
                </c:pt>
              </c:strCache>
            </c:strRef>
          </c:tx>
          <c:spPr>
            <a:ln w="28575" cap="rnd">
              <a:solidFill>
                <a:schemeClr val="accent1"/>
              </a:solidFill>
              <a:round/>
            </a:ln>
            <a:effectLst/>
          </c:spPr>
          <c:marker>
            <c:symbol val="diamond"/>
            <c:size val="5"/>
            <c:spPr>
              <a:solidFill>
                <a:srgbClr val="7BA8DF"/>
              </a:solidFill>
              <a:ln>
                <a:noFill/>
              </a:ln>
            </c:spPr>
          </c:marker>
          <c:cat>
            <c:numRef>
              <c:f>Sheet1!$A$2:$A$104</c:f>
              <c:numCache>
                <c:formatCode>mmm\-yy</c:formatCode>
                <c:ptCount val="103"/>
                <c:pt idx="0">
                  <c:v>39234</c:v>
                </c:pt>
                <c:pt idx="1">
                  <c:v>39264</c:v>
                </c:pt>
                <c:pt idx="2">
                  <c:v>39295</c:v>
                </c:pt>
                <c:pt idx="3">
                  <c:v>39326</c:v>
                </c:pt>
                <c:pt idx="4">
                  <c:v>39356</c:v>
                </c:pt>
                <c:pt idx="5">
                  <c:v>39387</c:v>
                </c:pt>
                <c:pt idx="6">
                  <c:v>39417</c:v>
                </c:pt>
                <c:pt idx="7">
                  <c:v>39448</c:v>
                </c:pt>
                <c:pt idx="8">
                  <c:v>39479</c:v>
                </c:pt>
                <c:pt idx="9">
                  <c:v>39508</c:v>
                </c:pt>
                <c:pt idx="10">
                  <c:v>39539</c:v>
                </c:pt>
                <c:pt idx="11">
                  <c:v>39569</c:v>
                </c:pt>
                <c:pt idx="12">
                  <c:v>39600</c:v>
                </c:pt>
                <c:pt idx="13">
                  <c:v>39630</c:v>
                </c:pt>
                <c:pt idx="14">
                  <c:v>39661</c:v>
                </c:pt>
                <c:pt idx="15">
                  <c:v>39692</c:v>
                </c:pt>
                <c:pt idx="16">
                  <c:v>39722</c:v>
                </c:pt>
                <c:pt idx="17">
                  <c:v>39753</c:v>
                </c:pt>
                <c:pt idx="18">
                  <c:v>39783</c:v>
                </c:pt>
                <c:pt idx="19">
                  <c:v>39814</c:v>
                </c:pt>
                <c:pt idx="20">
                  <c:v>39845</c:v>
                </c:pt>
                <c:pt idx="21">
                  <c:v>39873</c:v>
                </c:pt>
                <c:pt idx="22">
                  <c:v>39904</c:v>
                </c:pt>
                <c:pt idx="23">
                  <c:v>39934</c:v>
                </c:pt>
                <c:pt idx="24">
                  <c:v>39965</c:v>
                </c:pt>
                <c:pt idx="25">
                  <c:v>39995</c:v>
                </c:pt>
                <c:pt idx="26">
                  <c:v>40026</c:v>
                </c:pt>
                <c:pt idx="27">
                  <c:v>40057</c:v>
                </c:pt>
                <c:pt idx="28">
                  <c:v>40087</c:v>
                </c:pt>
                <c:pt idx="29">
                  <c:v>40118</c:v>
                </c:pt>
                <c:pt idx="30">
                  <c:v>40148</c:v>
                </c:pt>
                <c:pt idx="31">
                  <c:v>40179</c:v>
                </c:pt>
                <c:pt idx="32">
                  <c:v>40210</c:v>
                </c:pt>
                <c:pt idx="33">
                  <c:v>40238</c:v>
                </c:pt>
                <c:pt idx="34">
                  <c:v>40269</c:v>
                </c:pt>
                <c:pt idx="35">
                  <c:v>40299</c:v>
                </c:pt>
                <c:pt idx="36">
                  <c:v>40330</c:v>
                </c:pt>
                <c:pt idx="37">
                  <c:v>40360</c:v>
                </c:pt>
                <c:pt idx="38">
                  <c:v>40391</c:v>
                </c:pt>
                <c:pt idx="39">
                  <c:v>40422</c:v>
                </c:pt>
                <c:pt idx="40">
                  <c:v>40452</c:v>
                </c:pt>
                <c:pt idx="41">
                  <c:v>40483</c:v>
                </c:pt>
                <c:pt idx="42">
                  <c:v>40513</c:v>
                </c:pt>
                <c:pt idx="43">
                  <c:v>40544</c:v>
                </c:pt>
                <c:pt idx="44">
                  <c:v>40575</c:v>
                </c:pt>
                <c:pt idx="45">
                  <c:v>40603</c:v>
                </c:pt>
                <c:pt idx="46">
                  <c:v>40634</c:v>
                </c:pt>
                <c:pt idx="47">
                  <c:v>40664</c:v>
                </c:pt>
                <c:pt idx="48">
                  <c:v>40695</c:v>
                </c:pt>
                <c:pt idx="49">
                  <c:v>40725</c:v>
                </c:pt>
                <c:pt idx="50">
                  <c:v>40756</c:v>
                </c:pt>
                <c:pt idx="51">
                  <c:v>40787</c:v>
                </c:pt>
                <c:pt idx="52">
                  <c:v>40817</c:v>
                </c:pt>
                <c:pt idx="53">
                  <c:v>40848</c:v>
                </c:pt>
                <c:pt idx="54">
                  <c:v>40878</c:v>
                </c:pt>
                <c:pt idx="55">
                  <c:v>40909</c:v>
                </c:pt>
                <c:pt idx="56">
                  <c:v>40940</c:v>
                </c:pt>
                <c:pt idx="57">
                  <c:v>40969</c:v>
                </c:pt>
                <c:pt idx="58">
                  <c:v>41000</c:v>
                </c:pt>
                <c:pt idx="59">
                  <c:v>41030</c:v>
                </c:pt>
                <c:pt idx="60">
                  <c:v>41061</c:v>
                </c:pt>
                <c:pt idx="61">
                  <c:v>41091</c:v>
                </c:pt>
                <c:pt idx="62">
                  <c:v>41122</c:v>
                </c:pt>
                <c:pt idx="63">
                  <c:v>41153</c:v>
                </c:pt>
                <c:pt idx="64">
                  <c:v>41183</c:v>
                </c:pt>
                <c:pt idx="65">
                  <c:v>41214</c:v>
                </c:pt>
                <c:pt idx="66">
                  <c:v>41244</c:v>
                </c:pt>
                <c:pt idx="67">
                  <c:v>41275</c:v>
                </c:pt>
                <c:pt idx="68">
                  <c:v>41306</c:v>
                </c:pt>
                <c:pt idx="69">
                  <c:v>41334</c:v>
                </c:pt>
                <c:pt idx="70">
                  <c:v>41365</c:v>
                </c:pt>
                <c:pt idx="71">
                  <c:v>41395</c:v>
                </c:pt>
                <c:pt idx="72">
                  <c:v>41426</c:v>
                </c:pt>
                <c:pt idx="73">
                  <c:v>41456</c:v>
                </c:pt>
                <c:pt idx="74">
                  <c:v>41487</c:v>
                </c:pt>
                <c:pt idx="75">
                  <c:v>41518</c:v>
                </c:pt>
                <c:pt idx="76">
                  <c:v>41548</c:v>
                </c:pt>
                <c:pt idx="77">
                  <c:v>41579</c:v>
                </c:pt>
                <c:pt idx="78">
                  <c:v>41609</c:v>
                </c:pt>
                <c:pt idx="79">
                  <c:v>41640</c:v>
                </c:pt>
                <c:pt idx="80">
                  <c:v>41671</c:v>
                </c:pt>
                <c:pt idx="81">
                  <c:v>41699</c:v>
                </c:pt>
                <c:pt idx="82">
                  <c:v>41730</c:v>
                </c:pt>
                <c:pt idx="83">
                  <c:v>41760</c:v>
                </c:pt>
                <c:pt idx="84">
                  <c:v>41791</c:v>
                </c:pt>
                <c:pt idx="85">
                  <c:v>41821</c:v>
                </c:pt>
                <c:pt idx="86">
                  <c:v>41852</c:v>
                </c:pt>
                <c:pt idx="87">
                  <c:v>41883</c:v>
                </c:pt>
                <c:pt idx="88">
                  <c:v>41913</c:v>
                </c:pt>
                <c:pt idx="89">
                  <c:v>41944</c:v>
                </c:pt>
                <c:pt idx="90">
                  <c:v>41974</c:v>
                </c:pt>
                <c:pt idx="91">
                  <c:v>42005</c:v>
                </c:pt>
                <c:pt idx="92">
                  <c:v>42036</c:v>
                </c:pt>
                <c:pt idx="93">
                  <c:v>42064</c:v>
                </c:pt>
                <c:pt idx="94">
                  <c:v>42095</c:v>
                </c:pt>
                <c:pt idx="95">
                  <c:v>42125</c:v>
                </c:pt>
                <c:pt idx="96">
                  <c:v>42156</c:v>
                </c:pt>
                <c:pt idx="97">
                  <c:v>42186</c:v>
                </c:pt>
                <c:pt idx="98">
                  <c:v>42217</c:v>
                </c:pt>
                <c:pt idx="99">
                  <c:v>42248</c:v>
                </c:pt>
                <c:pt idx="100">
                  <c:v>42278</c:v>
                </c:pt>
                <c:pt idx="101">
                  <c:v>42309</c:v>
                </c:pt>
                <c:pt idx="102">
                  <c:v>42339</c:v>
                </c:pt>
              </c:numCache>
            </c:numRef>
          </c:cat>
          <c:val>
            <c:numRef>
              <c:f>Sheet1!$B$2:$B$104</c:f>
              <c:numCache>
                <c:formatCode>General</c:formatCode>
                <c:ptCount val="103"/>
                <c:pt idx="0">
                  <c:v>1419</c:v>
                </c:pt>
                <c:pt idx="1">
                  <c:v>5673</c:v>
                </c:pt>
                <c:pt idx="2">
                  <c:v>5716</c:v>
                </c:pt>
                <c:pt idx="3">
                  <c:v>5302</c:v>
                </c:pt>
                <c:pt idx="4">
                  <c:v>6325</c:v>
                </c:pt>
                <c:pt idx="5">
                  <c:v>6385</c:v>
                </c:pt>
                <c:pt idx="6">
                  <c:v>6265</c:v>
                </c:pt>
                <c:pt idx="7">
                  <c:v>7199</c:v>
                </c:pt>
                <c:pt idx="8">
                  <c:v>6638</c:v>
                </c:pt>
                <c:pt idx="9">
                  <c:v>6727</c:v>
                </c:pt>
                <c:pt idx="10">
                  <c:v>7076</c:v>
                </c:pt>
                <c:pt idx="11">
                  <c:v>6402</c:v>
                </c:pt>
                <c:pt idx="12">
                  <c:v>6380</c:v>
                </c:pt>
                <c:pt idx="13">
                  <c:v>6806</c:v>
                </c:pt>
                <c:pt idx="14">
                  <c:v>6783</c:v>
                </c:pt>
                <c:pt idx="15">
                  <c:v>6648</c:v>
                </c:pt>
                <c:pt idx="16">
                  <c:v>6652</c:v>
                </c:pt>
                <c:pt idx="17">
                  <c:v>6277</c:v>
                </c:pt>
                <c:pt idx="18">
                  <c:v>6674</c:v>
                </c:pt>
                <c:pt idx="19">
                  <c:v>6201</c:v>
                </c:pt>
                <c:pt idx="20">
                  <c:v>6600</c:v>
                </c:pt>
                <c:pt idx="21">
                  <c:v>7349</c:v>
                </c:pt>
                <c:pt idx="22">
                  <c:v>7525</c:v>
                </c:pt>
                <c:pt idx="23">
                  <c:v>6879</c:v>
                </c:pt>
                <c:pt idx="24">
                  <c:v>7074</c:v>
                </c:pt>
                <c:pt idx="25">
                  <c:v>7516</c:v>
                </c:pt>
                <c:pt idx="26">
                  <c:v>7399</c:v>
                </c:pt>
                <c:pt idx="27">
                  <c:v>7476</c:v>
                </c:pt>
                <c:pt idx="28">
                  <c:v>7587</c:v>
                </c:pt>
                <c:pt idx="29">
                  <c:v>7182</c:v>
                </c:pt>
                <c:pt idx="30">
                  <c:v>7331</c:v>
                </c:pt>
                <c:pt idx="31">
                  <c:v>8035</c:v>
                </c:pt>
                <c:pt idx="32">
                  <c:v>8198</c:v>
                </c:pt>
                <c:pt idx="33">
                  <c:v>9277</c:v>
                </c:pt>
                <c:pt idx="34">
                  <c:v>8193</c:v>
                </c:pt>
                <c:pt idx="35">
                  <c:v>7983</c:v>
                </c:pt>
                <c:pt idx="36">
                  <c:v>7969</c:v>
                </c:pt>
                <c:pt idx="37">
                  <c:v>7866</c:v>
                </c:pt>
                <c:pt idx="38">
                  <c:v>7802</c:v>
                </c:pt>
                <c:pt idx="39">
                  <c:v>7357</c:v>
                </c:pt>
                <c:pt idx="40">
                  <c:v>7290</c:v>
                </c:pt>
                <c:pt idx="41">
                  <c:v>7360</c:v>
                </c:pt>
                <c:pt idx="42">
                  <c:v>7283</c:v>
                </c:pt>
                <c:pt idx="43">
                  <c:v>7728</c:v>
                </c:pt>
                <c:pt idx="44">
                  <c:v>6932</c:v>
                </c:pt>
                <c:pt idx="45">
                  <c:v>8030</c:v>
                </c:pt>
                <c:pt idx="46">
                  <c:v>7348</c:v>
                </c:pt>
                <c:pt idx="47">
                  <c:v>7471</c:v>
                </c:pt>
                <c:pt idx="48">
                  <c:v>6908</c:v>
                </c:pt>
                <c:pt idx="49">
                  <c:v>6854</c:v>
                </c:pt>
                <c:pt idx="50">
                  <c:v>7023</c:v>
                </c:pt>
                <c:pt idx="51">
                  <c:v>6514</c:v>
                </c:pt>
                <c:pt idx="52">
                  <c:v>7071</c:v>
                </c:pt>
                <c:pt idx="53">
                  <c:v>7052</c:v>
                </c:pt>
                <c:pt idx="54">
                  <c:v>7417</c:v>
                </c:pt>
                <c:pt idx="55">
                  <c:v>8131</c:v>
                </c:pt>
                <c:pt idx="56">
                  <c:v>10846</c:v>
                </c:pt>
                <c:pt idx="57">
                  <c:v>11615</c:v>
                </c:pt>
                <c:pt idx="58">
                  <c:v>10260</c:v>
                </c:pt>
                <c:pt idx="59">
                  <c:v>10164</c:v>
                </c:pt>
                <c:pt idx="60">
                  <c:v>9606</c:v>
                </c:pt>
                <c:pt idx="61">
                  <c:v>10225</c:v>
                </c:pt>
                <c:pt idx="62">
                  <c:v>10383</c:v>
                </c:pt>
                <c:pt idx="63">
                  <c:v>10127</c:v>
                </c:pt>
                <c:pt idx="64">
                  <c:v>10579</c:v>
                </c:pt>
                <c:pt idx="65">
                  <c:v>8928</c:v>
                </c:pt>
                <c:pt idx="66">
                  <c:v>8647</c:v>
                </c:pt>
                <c:pt idx="67">
                  <c:v>11051</c:v>
                </c:pt>
                <c:pt idx="68">
                  <c:v>10556</c:v>
                </c:pt>
                <c:pt idx="69">
                  <c:v>11100</c:v>
                </c:pt>
                <c:pt idx="70">
                  <c:v>10239</c:v>
                </c:pt>
                <c:pt idx="71">
                  <c:v>10285</c:v>
                </c:pt>
                <c:pt idx="72">
                  <c:v>9981</c:v>
                </c:pt>
                <c:pt idx="73">
                  <c:v>10250</c:v>
                </c:pt>
                <c:pt idx="74">
                  <c:v>10863</c:v>
                </c:pt>
                <c:pt idx="75">
                  <c:v>9997</c:v>
                </c:pt>
                <c:pt idx="76">
                  <c:v>10204</c:v>
                </c:pt>
                <c:pt idx="77">
                  <c:v>10702</c:v>
                </c:pt>
                <c:pt idx="78">
                  <c:v>11498</c:v>
                </c:pt>
                <c:pt idx="79">
                  <c:v>12219</c:v>
                </c:pt>
                <c:pt idx="80">
                  <c:v>10993</c:v>
                </c:pt>
                <c:pt idx="81">
                  <c:v>12411</c:v>
                </c:pt>
                <c:pt idx="82">
                  <c:v>11474</c:v>
                </c:pt>
                <c:pt idx="83">
                  <c:v>11675</c:v>
                </c:pt>
                <c:pt idx="84">
                  <c:v>11806</c:v>
                </c:pt>
                <c:pt idx="85">
                  <c:v>12999</c:v>
                </c:pt>
                <c:pt idx="86">
                  <c:v>12394</c:v>
                </c:pt>
                <c:pt idx="87">
                  <c:v>12001</c:v>
                </c:pt>
                <c:pt idx="88">
                  <c:v>12979</c:v>
                </c:pt>
                <c:pt idx="89">
                  <c:v>11617</c:v>
                </c:pt>
                <c:pt idx="90">
                  <c:v>12701</c:v>
                </c:pt>
                <c:pt idx="91">
                  <c:v>13785</c:v>
                </c:pt>
                <c:pt idx="92">
                  <c:v>12345</c:v>
                </c:pt>
                <c:pt idx="93">
                  <c:v>14049</c:v>
                </c:pt>
                <c:pt idx="94">
                  <c:v>16274</c:v>
                </c:pt>
                <c:pt idx="95">
                  <c:v>15841</c:v>
                </c:pt>
                <c:pt idx="96">
                  <c:v>15304</c:v>
                </c:pt>
                <c:pt idx="97">
                  <c:v>14938</c:v>
                </c:pt>
                <c:pt idx="98">
                  <c:v>13143</c:v>
                </c:pt>
                <c:pt idx="99">
                  <c:v>9804</c:v>
                </c:pt>
                <c:pt idx="100">
                  <c:v>11591</c:v>
                </c:pt>
                <c:pt idx="101">
                  <c:v>10488</c:v>
                </c:pt>
                <c:pt idx="102">
                  <c:v>10357</c:v>
                </c:pt>
              </c:numCache>
            </c:numRef>
          </c:val>
          <c:smooth val="0"/>
          <c:extLst xmlns:c16r2="http://schemas.microsoft.com/office/drawing/2015/06/chart">
            <c:ext xmlns:c16="http://schemas.microsoft.com/office/drawing/2014/chart" uri="{C3380CC4-5D6E-409C-BE32-E72D297353CC}">
              <c16:uniqueId val="{00000003-02BF-4E17-8DC0-1E105AD0A8CA}"/>
            </c:ext>
          </c:extLst>
        </c:ser>
        <c:dLbls>
          <c:showLegendKey val="0"/>
          <c:showVal val="0"/>
          <c:showCatName val="0"/>
          <c:showSerName val="0"/>
          <c:showPercent val="0"/>
          <c:showBubbleSize val="0"/>
        </c:dLbls>
        <c:marker val="1"/>
        <c:smooth val="0"/>
        <c:axId val="221446144"/>
        <c:axId val="221698304"/>
      </c:lineChart>
      <c:dateAx>
        <c:axId val="22168601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r>
                  <a:rPr lang="en-US" sz="1400" dirty="0">
                    <a:latin typeface="Calibri" panose="020F0502020204030204" pitchFamily="34" charset="0"/>
                  </a:rPr>
                  <a:t>Date of Patient Safety Event</a:t>
                </a:r>
              </a:p>
            </c:rich>
          </c:tx>
          <c:layout>
            <c:manualLayout>
              <c:xMode val="edge"/>
              <c:yMode val="edge"/>
              <c:x val="0.36724962011327533"/>
              <c:y val="0.92193276372368349"/>
            </c:manualLayout>
          </c:layout>
          <c:overlay val="0"/>
          <c:spPr>
            <a:noFill/>
            <a:ln>
              <a:noFill/>
            </a:ln>
            <a:effectLst/>
          </c:spPr>
        </c:title>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21696768"/>
        <c:crosses val="autoZero"/>
        <c:auto val="1"/>
        <c:lblOffset val="100"/>
        <c:baseTimeUnit val="months"/>
      </c:dateAx>
      <c:valAx>
        <c:axId val="2216967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21686016"/>
        <c:crosses val="autoZero"/>
        <c:crossBetween val="between"/>
      </c:valAx>
      <c:valAx>
        <c:axId val="221698304"/>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crossAx val="221446144"/>
        <c:crosses val="max"/>
        <c:crossBetween val="between"/>
      </c:valAx>
      <c:dateAx>
        <c:axId val="221446144"/>
        <c:scaling>
          <c:orientation val="minMax"/>
        </c:scaling>
        <c:delete val="1"/>
        <c:axPos val="b"/>
        <c:numFmt formatCode="mmm\-yy" sourceLinked="1"/>
        <c:majorTickMark val="out"/>
        <c:minorTickMark val="none"/>
        <c:tickLblPos val="nextTo"/>
        <c:crossAx val="221698304"/>
        <c:crosses val="autoZero"/>
        <c:auto val="1"/>
        <c:lblOffset val="100"/>
        <c:baseTimeUnit val="months"/>
      </c:dateAx>
      <c:spPr>
        <a:noFill/>
        <a:ln>
          <a:noFill/>
        </a:ln>
        <a:effectLst/>
      </c:spPr>
    </c:plotArea>
    <c:legend>
      <c:legendPos val="b"/>
      <c:layout>
        <c:manualLayout>
          <c:xMode val="edge"/>
          <c:yMode val="edge"/>
          <c:x val="3.3105618742101682E-2"/>
          <c:y val="5.8197559281858999E-4"/>
          <c:w val="0.93212659389913222"/>
          <c:h val="9.975667056933519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166727422961021"/>
          <c:y val="0.16868296555523152"/>
          <c:w val="0.8904639350636725"/>
          <c:h val="0.72817650327492844"/>
        </c:manualLayout>
      </c:layout>
      <c:barChart>
        <c:barDir val="col"/>
        <c:grouping val="stacked"/>
        <c:varyColors val="0"/>
        <c:ser>
          <c:idx val="2"/>
          <c:order val="0"/>
          <c:tx>
            <c:strRef>
              <c:f>Sheet1!$A$2</c:f>
              <c:strCache>
                <c:ptCount val="1"/>
                <c:pt idx="0">
                  <c:v>Pressure Ulcers</c:v>
                </c:pt>
              </c:strCache>
            </c:strRef>
          </c:tx>
          <c:spPr>
            <a:solidFill>
              <a:sysClr val="windowText" lastClr="000000"/>
            </a:solidFill>
          </c:spPr>
          <c:invertIfNegative val="0"/>
          <c:dLbls>
            <c:spPr>
              <a:noFill/>
              <a:ln>
                <a:noFill/>
              </a:ln>
              <a:effectLst/>
            </c:spPr>
            <c:txPr>
              <a:bodyPr/>
              <a:lstStyle/>
              <a:p>
                <a:pPr>
                  <a:defRPr sz="14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Sheet1!$B$2:$G$2</c:f>
              <c:numCache>
                <c:formatCode>0.0</c:formatCode>
                <c:ptCount val="6"/>
                <c:pt idx="0">
                  <c:v>40.299999999999997</c:v>
                </c:pt>
                <c:pt idx="1">
                  <c:v>40.4</c:v>
                </c:pt>
                <c:pt idx="2">
                  <c:v>39.4</c:v>
                </c:pt>
                <c:pt idx="3">
                  <c:v>32.5</c:v>
                </c:pt>
                <c:pt idx="4">
                  <c:v>30.9</c:v>
                </c:pt>
                <c:pt idx="5">
                  <c:v>36.299999999999997</c:v>
                </c:pt>
              </c:numCache>
            </c:numRef>
          </c:val>
          <c:extLst xmlns:c16r2="http://schemas.microsoft.com/office/drawing/2015/06/chart">
            <c:ext xmlns:c16="http://schemas.microsoft.com/office/drawing/2014/chart" uri="{C3380CC4-5D6E-409C-BE32-E72D297353CC}">
              <c16:uniqueId val="{00000000-DF90-49F0-B7A4-6AE20C30F8FA}"/>
            </c:ext>
          </c:extLst>
        </c:ser>
        <c:ser>
          <c:idx val="1"/>
          <c:order val="1"/>
          <c:tx>
            <c:strRef>
              <c:f>Sheet1!$A$3</c:f>
              <c:strCache>
                <c:ptCount val="1"/>
                <c:pt idx="0">
                  <c:v>Adverse Drug
Events</c:v>
                </c:pt>
              </c:strCache>
            </c:strRef>
          </c:tx>
          <c:spPr>
            <a:solidFill>
              <a:srgbClr val="0072C6"/>
            </a:solidFill>
          </c:spPr>
          <c:invertIfNegative val="0"/>
          <c:dLbls>
            <c:spPr>
              <a:noFill/>
              <a:ln>
                <a:noFill/>
              </a:ln>
              <a:effectLst/>
            </c:spPr>
            <c:txPr>
              <a:bodyPr/>
              <a:lstStyle/>
              <a:p>
                <a:pPr>
                  <a:defRPr sz="1400">
                    <a:solidFill>
                      <a:schemeClr val="bg1"/>
                    </a:solidFill>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Sheet1!$B$3:$G$3</c:f>
              <c:numCache>
                <c:formatCode>0.0</c:formatCode>
                <c:ptCount val="6"/>
                <c:pt idx="0">
                  <c:v>49.5</c:v>
                </c:pt>
                <c:pt idx="1">
                  <c:v>48.7</c:v>
                </c:pt>
                <c:pt idx="2">
                  <c:v>41.9</c:v>
                </c:pt>
                <c:pt idx="3">
                  <c:v>40.299999999999997</c:v>
                </c:pt>
                <c:pt idx="4">
                  <c:v>41.4</c:v>
                </c:pt>
                <c:pt idx="5">
                  <c:v>35.1</c:v>
                </c:pt>
              </c:numCache>
            </c:numRef>
          </c:val>
          <c:extLst xmlns:c16r2="http://schemas.microsoft.com/office/drawing/2015/06/chart">
            <c:ext xmlns:c16="http://schemas.microsoft.com/office/drawing/2014/chart" uri="{C3380CC4-5D6E-409C-BE32-E72D297353CC}">
              <c16:uniqueId val="{00000001-DF90-49F0-B7A4-6AE20C30F8FA}"/>
            </c:ext>
          </c:extLst>
        </c:ser>
        <c:ser>
          <c:idx val="0"/>
          <c:order val="2"/>
          <c:tx>
            <c:strRef>
              <c:f>Sheet1!$A$4</c:f>
              <c:strCache>
                <c:ptCount val="1"/>
                <c:pt idx="0">
                  <c:v>Physician-Diagnosed Catheter-Associated 
Urinary Tract Infections </c:v>
                </c:pt>
              </c:strCache>
            </c:strRef>
          </c:tx>
          <c:spPr>
            <a:solidFill>
              <a:srgbClr val="AABA0A"/>
            </a:solidFill>
          </c:spPr>
          <c:invertIfNegative val="0"/>
          <c:dLbls>
            <c:spPr>
              <a:noFill/>
              <a:ln>
                <a:noFill/>
              </a:ln>
              <a:effectLst/>
            </c:spPr>
            <c:txPr>
              <a:bodyPr/>
              <a:lstStyle/>
              <a:p>
                <a:pPr>
                  <a:defRPr sz="1200">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Sheet1!$B$4:$G$4</c:f>
              <c:numCache>
                <c:formatCode>0.0</c:formatCode>
                <c:ptCount val="6"/>
                <c:pt idx="0">
                  <c:v>12.2</c:v>
                </c:pt>
                <c:pt idx="1">
                  <c:v>11.3</c:v>
                </c:pt>
                <c:pt idx="2">
                  <c:v>10.6</c:v>
                </c:pt>
                <c:pt idx="3">
                  <c:v>8.8000000000000007</c:v>
                </c:pt>
                <c:pt idx="4">
                  <c:v>7.6</c:v>
                </c:pt>
                <c:pt idx="5">
                  <c:v>8.1999999999999993</c:v>
                </c:pt>
              </c:numCache>
            </c:numRef>
          </c:val>
          <c:extLst xmlns:c16r2="http://schemas.microsoft.com/office/drawing/2015/06/chart">
            <c:ext xmlns:c16="http://schemas.microsoft.com/office/drawing/2014/chart" uri="{C3380CC4-5D6E-409C-BE32-E72D297353CC}">
              <c16:uniqueId val="{00000002-DF90-49F0-B7A4-6AE20C30F8FA}"/>
            </c:ext>
          </c:extLst>
        </c:ser>
        <c:ser>
          <c:idx val="3"/>
          <c:order val="3"/>
          <c:tx>
            <c:strRef>
              <c:f>Sheet1!$A$5</c:f>
              <c:strCache>
                <c:ptCount val="1"/>
                <c:pt idx="0">
                  <c:v>Falls</c:v>
                </c:pt>
              </c:strCache>
            </c:strRef>
          </c:tx>
          <c:spPr>
            <a:solidFill>
              <a:srgbClr val="9BBB59">
                <a:lumMod val="20000"/>
                <a:lumOff val="80000"/>
              </a:srgbClr>
            </a:solidFill>
            <a:ln>
              <a:noFill/>
            </a:ln>
          </c:spPr>
          <c:invertIfNegative val="0"/>
          <c:dLbls>
            <c:spPr>
              <a:noFill/>
              <a:ln>
                <a:noFill/>
              </a:ln>
              <a:effectLst/>
            </c:spPr>
            <c:txPr>
              <a:bodyPr/>
              <a:lstStyle/>
              <a:p>
                <a:pPr>
                  <a:defRPr sz="1100">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Sheet1!$B$5:$G$5</c:f>
              <c:numCache>
                <c:formatCode>0.0</c:formatCode>
                <c:ptCount val="6"/>
                <c:pt idx="0">
                  <c:v>7.9</c:v>
                </c:pt>
                <c:pt idx="1">
                  <c:v>7.8</c:v>
                </c:pt>
                <c:pt idx="2">
                  <c:v>7.2</c:v>
                </c:pt>
                <c:pt idx="3">
                  <c:v>7.2</c:v>
                </c:pt>
                <c:pt idx="4">
                  <c:v>7.9</c:v>
                </c:pt>
                <c:pt idx="5">
                  <c:v>6.7</c:v>
                </c:pt>
              </c:numCache>
            </c:numRef>
          </c:val>
          <c:extLst xmlns:c16r2="http://schemas.microsoft.com/office/drawing/2015/06/chart">
            <c:ext xmlns:c16="http://schemas.microsoft.com/office/drawing/2014/chart" uri="{C3380CC4-5D6E-409C-BE32-E72D297353CC}">
              <c16:uniqueId val="{00000003-DF90-49F0-B7A4-6AE20C30F8FA}"/>
            </c:ext>
          </c:extLst>
        </c:ser>
        <c:ser>
          <c:idx val="4"/>
          <c:order val="4"/>
          <c:tx>
            <c:strRef>
              <c:f>Sheet1!$A$6</c:f>
              <c:strCache>
                <c:ptCount val="1"/>
                <c:pt idx="0">
                  <c:v>Lower Frequency 
HACs</c:v>
                </c:pt>
              </c:strCache>
            </c:strRef>
          </c:tx>
          <c:spPr>
            <a:pattFill prst="pct20">
              <a:fgClr>
                <a:sysClr val="windowText" lastClr="000000"/>
              </a:fgClr>
              <a:bgClr>
                <a:sysClr val="window" lastClr="FFFFFF"/>
              </a:bgClr>
            </a:pattFill>
            <a:ln w="6350" cap="sq">
              <a:noFill/>
            </a:ln>
          </c:spPr>
          <c:invertIfNegative val="0"/>
          <c:dLbls>
            <c:spPr>
              <a:noFill/>
              <a:ln>
                <a:noFill/>
              </a:ln>
              <a:effectLst/>
            </c:spPr>
            <c:txPr>
              <a:bodyPr/>
              <a:lstStyle/>
              <a:p>
                <a:pPr>
                  <a:defRPr sz="1100">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Sheet1!$B$6:$G$6</c:f>
              <c:numCache>
                <c:formatCode>0.0</c:formatCode>
                <c:ptCount val="6"/>
                <c:pt idx="0">
                  <c:v>8.1</c:v>
                </c:pt>
                <c:pt idx="1">
                  <c:v>7.3</c:v>
                </c:pt>
                <c:pt idx="2">
                  <c:v>7.4</c:v>
                </c:pt>
                <c:pt idx="3">
                  <c:v>6.9</c:v>
                </c:pt>
                <c:pt idx="4">
                  <c:v>6.7</c:v>
                </c:pt>
                <c:pt idx="5">
                  <c:v>6</c:v>
                </c:pt>
              </c:numCache>
            </c:numRef>
          </c:val>
          <c:extLst xmlns:c16r2="http://schemas.microsoft.com/office/drawing/2015/06/chart">
            <c:ext xmlns:c16="http://schemas.microsoft.com/office/drawing/2014/chart" uri="{C3380CC4-5D6E-409C-BE32-E72D297353CC}">
              <c16:uniqueId val="{00000004-DF90-49F0-B7A4-6AE20C30F8FA}"/>
            </c:ext>
          </c:extLst>
        </c:ser>
        <c:ser>
          <c:idx val="5"/>
          <c:order val="5"/>
          <c:tx>
            <c:strRef>
              <c:f>Sheet1!$A$7</c:f>
              <c:strCache>
                <c:ptCount val="1"/>
                <c:pt idx="0">
                  <c:v>All Other HACs</c:v>
                </c:pt>
              </c:strCache>
            </c:strRef>
          </c:tx>
          <c:spPr>
            <a:solidFill>
              <a:sysClr val="window" lastClr="FFFFFF">
                <a:lumMod val="85000"/>
              </a:sysClr>
            </a:solidFill>
          </c:spPr>
          <c:invertIfNegative val="0"/>
          <c:dLbls>
            <c:spPr>
              <a:noFill/>
              <a:ln>
                <a:noFill/>
              </a:ln>
              <a:effectLst/>
            </c:spPr>
            <c:txPr>
              <a:bodyPr/>
              <a:lstStyle/>
              <a:p>
                <a:pPr>
                  <a:defRPr sz="1400">
                    <a:latin typeface="Calibri" panose="020F050202020403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layout/>
                <c15:showLeaderLines val="0"/>
              </c:ext>
            </c:extLst>
          </c:dLbls>
          <c:cat>
            <c:strRef>
              <c:f>Sheet1!$B$1:$G$1</c:f>
              <c:strCache>
                <c:ptCount val="6"/>
                <c:pt idx="0">
                  <c:v>2010</c:v>
                </c:pt>
                <c:pt idx="1">
                  <c:v>2011</c:v>
                </c:pt>
                <c:pt idx="2">
                  <c:v>2012</c:v>
                </c:pt>
                <c:pt idx="3">
                  <c:v>2013</c:v>
                </c:pt>
                <c:pt idx="4">
                  <c:v>2014</c:v>
                </c:pt>
                <c:pt idx="5">
                  <c:v>2015</c:v>
                </c:pt>
              </c:strCache>
            </c:strRef>
          </c:cat>
          <c:val>
            <c:numRef>
              <c:f>Sheet1!$B$7:$G$7</c:f>
              <c:numCache>
                <c:formatCode>0.0</c:formatCode>
                <c:ptCount val="6"/>
                <c:pt idx="0">
                  <c:v>27.3</c:v>
                </c:pt>
                <c:pt idx="1">
                  <c:v>26.7</c:v>
                </c:pt>
                <c:pt idx="2">
                  <c:v>25.7</c:v>
                </c:pt>
                <c:pt idx="3">
                  <c:v>25.1</c:v>
                </c:pt>
                <c:pt idx="4">
                  <c:v>26.6</c:v>
                </c:pt>
                <c:pt idx="5">
                  <c:v>23</c:v>
                </c:pt>
              </c:numCache>
            </c:numRef>
          </c:val>
          <c:extLst xmlns:c16r2="http://schemas.microsoft.com/office/drawing/2015/06/chart">
            <c:ext xmlns:c16="http://schemas.microsoft.com/office/drawing/2014/chart" uri="{C3380CC4-5D6E-409C-BE32-E72D297353CC}">
              <c16:uniqueId val="{00000005-DF90-49F0-B7A4-6AE20C30F8FA}"/>
            </c:ext>
          </c:extLst>
        </c:ser>
        <c:dLbls>
          <c:dLblPos val="ctr"/>
          <c:showLegendKey val="0"/>
          <c:showVal val="1"/>
          <c:showCatName val="0"/>
          <c:showSerName val="0"/>
          <c:showPercent val="0"/>
          <c:showBubbleSize val="0"/>
        </c:dLbls>
        <c:gapWidth val="150"/>
        <c:overlap val="100"/>
        <c:axId val="37267712"/>
        <c:axId val="37285888"/>
      </c:barChart>
      <c:catAx>
        <c:axId val="37267712"/>
        <c:scaling>
          <c:orientation val="minMax"/>
        </c:scaling>
        <c:delete val="0"/>
        <c:axPos val="b"/>
        <c:numFmt formatCode="General" sourceLinked="1"/>
        <c:majorTickMark val="out"/>
        <c:minorTickMark val="none"/>
        <c:tickLblPos val="nextTo"/>
        <c:txPr>
          <a:bodyPr rot="0" vert="horz"/>
          <a:lstStyle/>
          <a:p>
            <a:pPr>
              <a:defRPr sz="1400">
                <a:latin typeface="Calibri" panose="020F0502020204030204" pitchFamily="34" charset="0"/>
              </a:defRPr>
            </a:pPr>
            <a:endParaRPr lang="en-US"/>
          </a:p>
        </c:txPr>
        <c:crossAx val="37285888"/>
        <c:crosses val="autoZero"/>
        <c:auto val="1"/>
        <c:lblAlgn val="ctr"/>
        <c:lblOffset val="100"/>
        <c:noMultiLvlLbl val="0"/>
      </c:catAx>
      <c:valAx>
        <c:axId val="37285888"/>
        <c:scaling>
          <c:orientation val="minMax"/>
          <c:max val="160"/>
          <c:min val="0"/>
        </c:scaling>
        <c:delete val="0"/>
        <c:axPos val="l"/>
        <c:majorGridlines/>
        <c:title>
          <c:tx>
            <c:rich>
              <a:bodyPr rot="-5400000" vert="horz"/>
              <a:lstStyle/>
              <a:p>
                <a:pPr>
                  <a:defRPr sz="1400">
                    <a:latin typeface="Calibri" panose="020F0502020204030204" pitchFamily="34" charset="0"/>
                  </a:defRPr>
                </a:pPr>
                <a:r>
                  <a:rPr lang="en-US" sz="1400" dirty="0">
                    <a:latin typeface="Calibri" panose="020F0502020204030204" pitchFamily="34" charset="0"/>
                  </a:rPr>
                  <a:t>Rate 1,000 Discharges</a:t>
                </a:r>
              </a:p>
            </c:rich>
          </c:tx>
          <c:layout>
            <c:manualLayout>
              <c:xMode val="edge"/>
              <c:yMode val="edge"/>
              <c:x val="2.9351365801497035E-3"/>
              <c:y val="0.27993692511409041"/>
            </c:manualLayout>
          </c:layout>
          <c:overlay val="0"/>
        </c:title>
        <c:numFmt formatCode="0" sourceLinked="0"/>
        <c:majorTickMark val="out"/>
        <c:minorTickMark val="none"/>
        <c:tickLblPos val="nextTo"/>
        <c:txPr>
          <a:bodyPr rot="0" vert="horz"/>
          <a:lstStyle/>
          <a:p>
            <a:pPr>
              <a:defRPr sz="1400">
                <a:latin typeface="Calibri" panose="020F0502020204030204" pitchFamily="34" charset="0"/>
              </a:defRPr>
            </a:pPr>
            <a:endParaRPr lang="en-US"/>
          </a:p>
        </c:txPr>
        <c:crossAx val="37267712"/>
        <c:crosses val="autoZero"/>
        <c:crossBetween val="between"/>
        <c:majorUnit val="20"/>
      </c:valAx>
    </c:plotArea>
    <c:legend>
      <c:legendPos val="t"/>
      <c:layout>
        <c:manualLayout>
          <c:xMode val="edge"/>
          <c:yMode val="edge"/>
          <c:x val="3.2407407407407406E-2"/>
          <c:y val="0"/>
          <c:w val="0.95438952075435013"/>
          <c:h val="0.17812919218431028"/>
        </c:manualLayout>
      </c:layout>
      <c:overlay val="0"/>
      <c:txPr>
        <a:bodyPr/>
        <a:lstStyle/>
        <a:p>
          <a:pPr>
            <a:defRPr sz="1200">
              <a:latin typeface="Calibri" panose="020F0502020204030204" pitchFamily="34" charset="0"/>
            </a:defRPr>
          </a:pPr>
          <a:endParaRPr lang="en-US"/>
        </a:p>
      </c:txPr>
    </c:legend>
    <c:plotVisOnly val="1"/>
    <c:dispBlanksAs val="gap"/>
    <c:showDLblsOverMax val="0"/>
  </c:chart>
  <c:spPr>
    <a:ln>
      <a:noFill/>
    </a:ln>
  </c:spPr>
  <c:txPr>
    <a:bodyPr/>
    <a:lstStyle/>
    <a:p>
      <a:pPr>
        <a:defRPr sz="1000"/>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629921259842522"/>
          <c:y val="0.20322883858267715"/>
          <c:w val="0.86886434334597051"/>
          <c:h val="0.66521313308058716"/>
        </c:manualLayout>
      </c:layout>
      <c:lineChart>
        <c:grouping val="standard"/>
        <c:varyColors val="0"/>
        <c:ser>
          <c:idx val="3"/>
          <c:order val="0"/>
          <c:tx>
            <c:strRef>
              <c:f>Sheet1!$B$1</c:f>
              <c:strCache>
                <c:ptCount val="1"/>
                <c:pt idx="0">
                  <c:v>CLABSI, All</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0.000</c:formatCode>
                <c:ptCount val="6"/>
                <c:pt idx="0">
                  <c:v>0.85399999999999998</c:v>
                </c:pt>
                <c:pt idx="1">
                  <c:v>0.67700000000000005</c:v>
                </c:pt>
                <c:pt idx="2">
                  <c:v>0.59099999999999997</c:v>
                </c:pt>
                <c:pt idx="3">
                  <c:v>0.56200000000000006</c:v>
                </c:pt>
                <c:pt idx="4">
                  <c:v>0.53600000000000003</c:v>
                </c:pt>
                <c:pt idx="5">
                  <c:v>0.495</c:v>
                </c:pt>
              </c:numCache>
            </c:numRef>
          </c:val>
          <c:smooth val="0"/>
        </c:ser>
        <c:ser>
          <c:idx val="0"/>
          <c:order val="1"/>
          <c:tx>
            <c:strRef>
              <c:f>Sheet1!$C$1</c:f>
              <c:strCache>
                <c:ptCount val="1"/>
                <c:pt idx="0">
                  <c:v>SSI, Combined SCIP Procedures</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0.000</c:formatCode>
                <c:ptCount val="6"/>
                <c:pt idx="0">
                  <c:v>0.98099999999999998</c:v>
                </c:pt>
                <c:pt idx="1">
                  <c:v>0.92700000000000005</c:v>
                </c:pt>
                <c:pt idx="2">
                  <c:v>0.83799999999999997</c:v>
                </c:pt>
                <c:pt idx="3">
                  <c:v>0.86799999999999999</c:v>
                </c:pt>
                <c:pt idx="4">
                  <c:v>0.81399999999999995</c:v>
                </c:pt>
                <c:pt idx="5">
                  <c:v>0.82699999999999996</c:v>
                </c:pt>
              </c:numCache>
            </c:numRef>
          </c:val>
          <c:smooth val="0"/>
        </c:ser>
        <c:ser>
          <c:idx val="2"/>
          <c:order val="2"/>
          <c:tx>
            <c:strRef>
              <c:f>Sheet1!$D$1</c:f>
              <c:strCache>
                <c:ptCount val="1"/>
                <c:pt idx="0">
                  <c:v>C. difficile, Facilitywide</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General</c:formatCode>
                <c:ptCount val="6"/>
                <c:pt idx="3" formatCode="0.000">
                  <c:v>0.96299999999999997</c:v>
                </c:pt>
                <c:pt idx="4" formatCode="0.000">
                  <c:v>0.88800000000000001</c:v>
                </c:pt>
                <c:pt idx="5" formatCode="0.000">
                  <c:v>0.92352999999999996</c:v>
                </c:pt>
              </c:numCache>
            </c:numRef>
          </c:val>
          <c:smooth val="0"/>
        </c:ser>
        <c:ser>
          <c:idx val="1"/>
          <c:order val="3"/>
          <c:tx>
            <c:strRef>
              <c:f>Sheet1!$E$1</c:f>
              <c:strCache>
                <c:ptCount val="1"/>
                <c:pt idx="0">
                  <c:v>CAUTI, All</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Sheet1!$E$2:$E$7</c:f>
              <c:numCache>
                <c:formatCode>0.000</c:formatCode>
                <c:ptCount val="6"/>
                <c:pt idx="1">
                  <c:v>0.93700000000000006</c:v>
                </c:pt>
                <c:pt idx="2">
                  <c:v>0.93</c:v>
                </c:pt>
                <c:pt idx="3">
                  <c:v>1.0249999999999999</c:v>
                </c:pt>
                <c:pt idx="4">
                  <c:v>1.05</c:v>
                </c:pt>
                <c:pt idx="5">
                  <c:v>1</c:v>
                </c:pt>
              </c:numCache>
            </c:numRef>
          </c:val>
          <c:smooth val="0"/>
        </c:ser>
        <c:dLbls>
          <c:showLegendKey val="0"/>
          <c:showVal val="0"/>
          <c:showCatName val="0"/>
          <c:showSerName val="0"/>
          <c:showPercent val="0"/>
          <c:showBubbleSize val="0"/>
        </c:dLbls>
        <c:marker val="1"/>
        <c:smooth val="0"/>
        <c:axId val="37310848"/>
        <c:axId val="37312768"/>
      </c:lineChart>
      <c:catAx>
        <c:axId val="37310848"/>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37312768"/>
        <c:crosses val="autoZero"/>
        <c:auto val="1"/>
        <c:lblAlgn val="ctr"/>
        <c:lblOffset val="100"/>
        <c:noMultiLvlLbl val="0"/>
      </c:catAx>
      <c:valAx>
        <c:axId val="37312768"/>
        <c:scaling>
          <c:orientation val="minMax"/>
          <c:max val="1.2"/>
          <c:min val="0"/>
        </c:scaling>
        <c:delete val="0"/>
        <c:axPos val="l"/>
        <c:majorGridlines/>
        <c:title>
          <c:tx>
            <c:rich>
              <a:bodyPr rot="-5400000" vert="horz"/>
              <a:lstStyle/>
              <a:p>
                <a:pPr>
                  <a:defRPr sz="1600" baseline="0">
                    <a:latin typeface="Calibri" panose="020F0502020204030204" pitchFamily="34" charset="0"/>
                  </a:defRPr>
                </a:pPr>
                <a:r>
                  <a:rPr lang="en-US" dirty="0" smtClean="0"/>
                  <a:t>Standardized Infection Ratio</a:t>
                </a:r>
                <a:endParaRPr lang="en-US" dirty="0"/>
              </a:p>
            </c:rich>
          </c:tx>
          <c:layout>
            <c:manualLayout>
              <c:xMode val="edge"/>
              <c:yMode val="edge"/>
              <c:x val="9.2592592592592587E-3"/>
              <c:y val="0.23854699803149609"/>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37310848"/>
        <c:crosses val="autoZero"/>
        <c:crossBetween val="between"/>
        <c:majorUnit val="0.2"/>
      </c:valAx>
    </c:plotArea>
    <c:legend>
      <c:legendPos val="t"/>
      <c:layout>
        <c:manualLayout>
          <c:xMode val="edge"/>
          <c:yMode val="edge"/>
          <c:x val="8.19954797317002E-3"/>
          <c:y val="1.1675185338674747E-3"/>
          <c:w val="0.99127867697093419"/>
          <c:h val="0.16130674637892486"/>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321279284533877"/>
          <c:y val="0.16146398366870807"/>
          <c:w val="0.79678720715466123"/>
          <c:h val="0.59386288519490615"/>
        </c:manualLayout>
      </c:layout>
      <c:barChart>
        <c:barDir val="col"/>
        <c:grouping val="clustered"/>
        <c:varyColors val="0"/>
        <c:ser>
          <c:idx val="0"/>
          <c:order val="0"/>
          <c:tx>
            <c:strRef>
              <c:f>Sheet1!$B$1</c:f>
              <c:strCache>
                <c:ptCount val="1"/>
                <c:pt idx="0">
                  <c:v>Rates for Specific Critical Care Units, 2013</c:v>
                </c:pt>
              </c:strCache>
            </c:strRef>
          </c:tx>
          <c:spPr>
            <a:solidFill>
              <a:srgbClr val="0072C6"/>
            </a:solidFill>
          </c:spPr>
          <c:invertIfNegative val="0"/>
          <c:dPt>
            <c:idx val="0"/>
            <c:invertIfNegative val="0"/>
            <c:bubble3D val="0"/>
          </c:dPt>
          <c:dPt>
            <c:idx val="1"/>
            <c:invertIfNegative val="0"/>
            <c:bubble3D val="0"/>
          </c:dPt>
          <c:dPt>
            <c:idx val="2"/>
            <c:invertIfNegative val="0"/>
            <c:bubble3D val="0"/>
          </c:dPt>
          <c:dPt>
            <c:idx val="3"/>
            <c:invertIfNegative val="0"/>
            <c:bubble3D val="0"/>
          </c:dPt>
          <c:cat>
            <c:strRef>
              <c:f>Sheet1!$A$2:$A$6</c:f>
              <c:strCache>
                <c:ptCount val="5"/>
                <c:pt idx="0">
                  <c:v>Burn</c:v>
                </c:pt>
                <c:pt idx="1">
                  <c:v>Neurologic</c:v>
                </c:pt>
                <c:pt idx="2">
                  <c:v>Trauma</c:v>
                </c:pt>
                <c:pt idx="3">
                  <c:v>Pediatric Medical</c:v>
                </c:pt>
                <c:pt idx="4">
                  <c:v>Respiratory</c:v>
                </c:pt>
              </c:strCache>
            </c:strRef>
          </c:cat>
          <c:val>
            <c:numRef>
              <c:f>Sheet1!$B$2:$B$6</c:f>
              <c:numCache>
                <c:formatCode>0.0</c:formatCode>
                <c:ptCount val="5"/>
                <c:pt idx="0">
                  <c:v>4.8</c:v>
                </c:pt>
                <c:pt idx="1">
                  <c:v>4.5</c:v>
                </c:pt>
                <c:pt idx="2">
                  <c:v>4.3</c:v>
                </c:pt>
                <c:pt idx="3">
                  <c:v>3.4</c:v>
                </c:pt>
                <c:pt idx="4">
                  <c:v>2.1</c:v>
                </c:pt>
              </c:numCache>
            </c:numRef>
          </c:val>
        </c:ser>
        <c:dLbls>
          <c:showLegendKey val="0"/>
          <c:showVal val="0"/>
          <c:showCatName val="0"/>
          <c:showSerName val="0"/>
          <c:showPercent val="0"/>
          <c:showBubbleSize val="0"/>
        </c:dLbls>
        <c:gapWidth val="150"/>
        <c:axId val="41480576"/>
        <c:axId val="41482112"/>
      </c:barChart>
      <c:catAx>
        <c:axId val="41480576"/>
        <c:scaling>
          <c:orientation val="minMax"/>
        </c:scaling>
        <c:delete val="0"/>
        <c:axPos val="b"/>
        <c:minorGridlines>
          <c:spPr>
            <a:ln>
              <a:noFill/>
            </a:ln>
          </c:spPr>
        </c:minorGridlines>
        <c:numFmt formatCode="General" sourceLinked="1"/>
        <c:majorTickMark val="out"/>
        <c:minorTickMark val="none"/>
        <c:tickLblPos val="nextTo"/>
        <c:txPr>
          <a:bodyPr rot="-1500000"/>
          <a:lstStyle/>
          <a:p>
            <a:pPr>
              <a:defRPr sz="1600" b="0">
                <a:solidFill>
                  <a:schemeClr val="tx1"/>
                </a:solidFill>
                <a:latin typeface="Calibri" panose="020F0502020204030204" pitchFamily="34" charset="0"/>
              </a:defRPr>
            </a:pPr>
            <a:endParaRPr lang="en-US"/>
          </a:p>
        </c:txPr>
        <c:crossAx val="41482112"/>
        <c:crosses val="autoZero"/>
        <c:auto val="1"/>
        <c:lblAlgn val="ctr"/>
        <c:lblOffset val="100"/>
        <c:noMultiLvlLbl val="0"/>
      </c:catAx>
      <c:valAx>
        <c:axId val="41482112"/>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Rate per 1,000 Catheter Days</a:t>
                </a:r>
                <a:endParaRPr lang="en-US" dirty="0"/>
              </a:p>
            </c:rich>
          </c:tx>
          <c:layout>
            <c:manualLayout>
              <c:xMode val="edge"/>
              <c:yMode val="edge"/>
              <c:x val="0"/>
              <c:y val="0.15222975600272187"/>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41480576"/>
        <c:crosses val="autoZero"/>
        <c:crossBetween val="between"/>
        <c:majorUnit val="0.5"/>
      </c:valAx>
    </c:plotArea>
    <c:plotVisOnly val="1"/>
    <c:dispBlanksAs val="gap"/>
    <c:showDLblsOverMax val="0"/>
  </c:chart>
  <c:spPr>
    <a:ln>
      <a:noFill/>
    </a:ln>
  </c:sp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ct val="90000"/>
              </a:lnSpc>
              <a:defRPr sz="1600">
                <a:latin typeface="Calibri" panose="020F0502020204030204" pitchFamily="34" charset="0"/>
              </a:defRPr>
            </a:pPr>
            <a:r>
              <a:rPr lang="en-US" sz="1600" dirty="0" smtClean="0">
                <a:latin typeface="Calibri" panose="020F0502020204030204" pitchFamily="34" charset="0"/>
              </a:rPr>
              <a:t>CAUTIs in Critical Care Units, by Hospital Type</a:t>
            </a:r>
            <a:endParaRPr lang="en-US" sz="1600" dirty="0">
              <a:latin typeface="Calibri" panose="020F0502020204030204" pitchFamily="34" charset="0"/>
            </a:endParaRPr>
          </a:p>
        </c:rich>
      </c:tx>
      <c:layout>
        <c:manualLayout>
          <c:xMode val="edge"/>
          <c:yMode val="edge"/>
          <c:x val="0.19846218086375567"/>
          <c:y val="0"/>
        </c:manualLayout>
      </c:layout>
      <c:overlay val="0"/>
    </c:title>
    <c:autoTitleDeleted val="0"/>
    <c:plotArea>
      <c:layout>
        <c:manualLayout>
          <c:layoutTarget val="inner"/>
          <c:xMode val="edge"/>
          <c:yMode val="edge"/>
          <c:x val="0.20500291630212891"/>
          <c:y val="0.35784191038620172"/>
          <c:w val="0.78090138038300771"/>
          <c:h val="0.55469706911636041"/>
        </c:manualLayout>
      </c:layout>
      <c:lineChart>
        <c:grouping val="standard"/>
        <c:varyColors val="0"/>
        <c:ser>
          <c:idx val="3"/>
          <c:order val="0"/>
          <c:tx>
            <c:strRef>
              <c:f>Sheet1!$B$1</c:f>
              <c:strCache>
                <c:ptCount val="1"/>
                <c:pt idx="0">
                  <c:v>Medical/Surgical - All Other</c:v>
                </c:pt>
              </c:strCache>
            </c:strRef>
          </c:tx>
          <c:spPr>
            <a:ln w="25400">
              <a:solidFill>
                <a:sysClr val="windowText" lastClr="000000"/>
              </a:solidFill>
            </a:ln>
          </c:spPr>
          <c:marker>
            <c:symbol val="circle"/>
            <c:size val="7"/>
            <c:spPr>
              <a:solidFill>
                <a:sysClr val="windowText" lastClr="000000"/>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Sheet1!$B$2:$B$7</c:f>
              <c:numCache>
                <c:formatCode>0.00</c:formatCode>
                <c:ptCount val="6"/>
                <c:pt idx="0">
                  <c:v>1.2636877544835219</c:v>
                </c:pt>
                <c:pt idx="1">
                  <c:v>1.3</c:v>
                </c:pt>
                <c:pt idx="2">
                  <c:v>1.3487942628109577</c:v>
                </c:pt>
                <c:pt idx="3">
                  <c:v>1.4394359611443974</c:v>
                </c:pt>
                <c:pt idx="4">
                  <c:v>1.519825855161774</c:v>
                </c:pt>
                <c:pt idx="5">
                  <c:v>1.58</c:v>
                </c:pt>
              </c:numCache>
            </c:numRef>
          </c:val>
          <c:smooth val="0"/>
        </c:ser>
        <c:ser>
          <c:idx val="0"/>
          <c:order val="1"/>
          <c:tx>
            <c:strRef>
              <c:f>Sheet1!$C$1</c:f>
              <c:strCache>
                <c:ptCount val="1"/>
                <c:pt idx="0">
                  <c:v>Medical - Major Teaching</c:v>
                </c:pt>
              </c:strCache>
            </c:strRef>
          </c:tx>
          <c:spPr>
            <a:ln w="25400">
              <a:solidFill>
                <a:srgbClr val="0072C6"/>
              </a:solidFill>
            </a:ln>
          </c:spPr>
          <c:marker>
            <c:symbol val="square"/>
            <c:size val="7"/>
            <c:spPr>
              <a:solidFill>
                <a:srgbClr val="0072C6"/>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Sheet1!$C$2:$C$7</c:f>
              <c:numCache>
                <c:formatCode>0.00</c:formatCode>
                <c:ptCount val="6"/>
                <c:pt idx="0">
                  <c:v>2.3030147945131683</c:v>
                </c:pt>
                <c:pt idx="1">
                  <c:v>2.4</c:v>
                </c:pt>
                <c:pt idx="2">
                  <c:v>2.5670418229817979</c:v>
                </c:pt>
                <c:pt idx="3">
                  <c:v>2.9422557023910381</c:v>
                </c:pt>
                <c:pt idx="4">
                  <c:v>3.4756421429344937</c:v>
                </c:pt>
                <c:pt idx="5">
                  <c:v>3.3</c:v>
                </c:pt>
              </c:numCache>
            </c:numRef>
          </c:val>
          <c:smooth val="0"/>
        </c:ser>
        <c:ser>
          <c:idx val="2"/>
          <c:order val="2"/>
          <c:tx>
            <c:strRef>
              <c:f>Sheet1!$D$1</c:f>
              <c:strCache>
                <c:ptCount val="1"/>
                <c:pt idx="0">
                  <c:v>Medical/Surgical - Major Teaching</c:v>
                </c:pt>
              </c:strCache>
            </c:strRef>
          </c:tx>
          <c:spPr>
            <a:ln w="25400">
              <a:solidFill>
                <a:srgbClr val="AABA0A"/>
              </a:solidFill>
            </a:ln>
          </c:spPr>
          <c:marker>
            <c:symbol val="triangle"/>
            <c:size val="9"/>
            <c:spPr>
              <a:solidFill>
                <a:srgbClr val="AABA0A"/>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Sheet1!$D$2:$D$7</c:f>
              <c:numCache>
                <c:formatCode>0.00</c:formatCode>
                <c:ptCount val="6"/>
                <c:pt idx="0">
                  <c:v>2.2800764383129741</c:v>
                </c:pt>
                <c:pt idx="1">
                  <c:v>2.2000000000000002</c:v>
                </c:pt>
                <c:pt idx="2">
                  <c:v>2.1682362564758688</c:v>
                </c:pt>
                <c:pt idx="3">
                  <c:v>2.4385000657753304</c:v>
                </c:pt>
                <c:pt idx="4">
                  <c:v>2.6641661893842747</c:v>
                </c:pt>
                <c:pt idx="5">
                  <c:v>2.7</c:v>
                </c:pt>
              </c:numCache>
            </c:numRef>
          </c:val>
          <c:smooth val="0"/>
        </c:ser>
        <c:ser>
          <c:idx val="1"/>
          <c:order val="3"/>
          <c:tx>
            <c:strRef>
              <c:f>Sheet1!$E$1</c:f>
              <c:strCache>
                <c:ptCount val="1"/>
                <c:pt idx="0">
                  <c:v>Medical - All Other</c:v>
                </c:pt>
              </c:strCache>
            </c:strRef>
          </c:tx>
          <c:spPr>
            <a:ln w="34925">
              <a:solidFill>
                <a:srgbClr val="7BA8DF"/>
              </a:solidFill>
            </a:ln>
          </c:spPr>
          <c:marker>
            <c:symbol val="diamond"/>
            <c:size val="9"/>
            <c:spPr>
              <a:solidFill>
                <a:srgbClr val="7BA8DF"/>
              </a:solidFill>
              <a:ln>
                <a:noFill/>
              </a:ln>
            </c:spPr>
          </c:marker>
          <c:cat>
            <c:numRef>
              <c:f>Sheet1!$A$2:$A$7</c:f>
              <c:numCache>
                <c:formatCode>General</c:formatCode>
                <c:ptCount val="6"/>
                <c:pt idx="0">
                  <c:v>2009</c:v>
                </c:pt>
                <c:pt idx="1">
                  <c:v>2010</c:v>
                </c:pt>
                <c:pt idx="2">
                  <c:v>2011</c:v>
                </c:pt>
                <c:pt idx="3">
                  <c:v>2012</c:v>
                </c:pt>
                <c:pt idx="4">
                  <c:v>2013</c:v>
                </c:pt>
                <c:pt idx="5">
                  <c:v>2014</c:v>
                </c:pt>
              </c:numCache>
            </c:numRef>
          </c:cat>
          <c:val>
            <c:numRef>
              <c:f>Sheet1!$E$2:$E$7</c:f>
              <c:numCache>
                <c:formatCode>0.00</c:formatCode>
                <c:ptCount val="6"/>
                <c:pt idx="0">
                  <c:v>2.020446225046626</c:v>
                </c:pt>
                <c:pt idx="1">
                  <c:v>1.9</c:v>
                </c:pt>
                <c:pt idx="2">
                  <c:v>1.5748525715459516</c:v>
                </c:pt>
                <c:pt idx="3">
                  <c:v>1.6865522672868676</c:v>
                </c:pt>
                <c:pt idx="4">
                  <c:v>2.0428041235134788</c:v>
                </c:pt>
                <c:pt idx="5">
                  <c:v>2</c:v>
                </c:pt>
              </c:numCache>
            </c:numRef>
          </c:val>
          <c:smooth val="0"/>
        </c:ser>
        <c:dLbls>
          <c:showLegendKey val="0"/>
          <c:showVal val="0"/>
          <c:showCatName val="0"/>
          <c:showSerName val="0"/>
          <c:showPercent val="0"/>
          <c:showBubbleSize val="0"/>
        </c:dLbls>
        <c:marker val="1"/>
        <c:smooth val="0"/>
        <c:axId val="41848832"/>
        <c:axId val="41850752"/>
      </c:lineChart>
      <c:catAx>
        <c:axId val="418488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41850752"/>
        <c:crosses val="autoZero"/>
        <c:auto val="1"/>
        <c:lblAlgn val="ctr"/>
        <c:lblOffset val="100"/>
        <c:noMultiLvlLbl val="0"/>
      </c:catAx>
      <c:valAx>
        <c:axId val="41850752"/>
        <c:scaling>
          <c:orientation val="minMax"/>
          <c:max val="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Catheter Days</a:t>
                </a:r>
                <a:endParaRPr lang="en-US" dirty="0"/>
              </a:p>
            </c:rich>
          </c:tx>
          <c:layout>
            <c:manualLayout>
              <c:xMode val="edge"/>
              <c:yMode val="edge"/>
              <c:x val="1.5432098765432098E-3"/>
              <c:y val="0.33216802760766018"/>
            </c:manualLayout>
          </c:layout>
          <c:overlay val="0"/>
        </c:title>
        <c:numFmt formatCode="0.0" sourceLinked="0"/>
        <c:majorTickMark val="out"/>
        <c:minorTickMark val="none"/>
        <c:tickLblPos val="nextTo"/>
        <c:txPr>
          <a:bodyPr/>
          <a:lstStyle/>
          <a:p>
            <a:pPr>
              <a:defRPr sz="1600" b="0" baseline="0">
                <a:latin typeface="Calibri" panose="020F0502020204030204" pitchFamily="34" charset="0"/>
              </a:defRPr>
            </a:pPr>
            <a:endParaRPr lang="en-US"/>
          </a:p>
        </c:txPr>
        <c:crossAx val="41848832"/>
        <c:crosses val="autoZero"/>
        <c:crossBetween val="between"/>
        <c:majorUnit val="0.5"/>
      </c:valAx>
    </c:plotArea>
    <c:legend>
      <c:legendPos val="t"/>
      <c:layout>
        <c:manualLayout>
          <c:xMode val="edge"/>
          <c:yMode val="edge"/>
          <c:x val="8.7213075638272481E-3"/>
          <c:y val="0.10831036745406825"/>
          <c:w val="0.99127867697093419"/>
          <c:h val="0.21487814023247095"/>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522888028826909"/>
          <c:y val="0.16694714801896449"/>
          <c:w val="0.80067529694381423"/>
          <c:h val="0.69836958791954717"/>
        </c:manualLayout>
      </c:layout>
      <c:lineChart>
        <c:grouping val="standard"/>
        <c:varyColors val="0"/>
        <c:ser>
          <c:idx val="3"/>
          <c:order val="0"/>
          <c:tx>
            <c:strRef>
              <c:f>Sheet1!$B$1</c:f>
              <c:strCache>
                <c:ptCount val="1"/>
                <c:pt idx="0">
                  <c:v>Total</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0.0</c:formatCode>
                <c:ptCount val="7"/>
                <c:pt idx="0">
                  <c:v>15.551399999999999</c:v>
                </c:pt>
                <c:pt idx="1">
                  <c:v>16.179300000000001</c:v>
                </c:pt>
                <c:pt idx="2">
                  <c:v>16.570499999999999</c:v>
                </c:pt>
                <c:pt idx="3">
                  <c:v>16.420999999999999</c:v>
                </c:pt>
                <c:pt idx="4">
                  <c:v>13.750400000000001</c:v>
                </c:pt>
                <c:pt idx="5">
                  <c:v>14.2752381586085</c:v>
                </c:pt>
                <c:pt idx="6" formatCode="General">
                  <c:v>16.7</c:v>
                </c:pt>
              </c:numCache>
            </c:numRef>
          </c:val>
          <c:smooth val="0"/>
        </c:ser>
        <c:ser>
          <c:idx val="0"/>
          <c:order val="1"/>
          <c:tx>
            <c:strRef>
              <c:f>Sheet1!$C$1</c:f>
              <c:strCache>
                <c:ptCount val="1"/>
                <c:pt idx="0">
                  <c:v>Male</c:v>
                </c:pt>
              </c:strCache>
            </c:strRef>
          </c:tx>
          <c:spPr>
            <a:ln w="25400">
              <a:solidFill>
                <a:srgbClr val="0072C6"/>
              </a:solidFill>
            </a:ln>
          </c:spPr>
          <c:marker>
            <c:symbol val="square"/>
            <c:size val="7"/>
            <c:spPr>
              <a:solidFill>
                <a:srgbClr val="0072C6"/>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0.0</c:formatCode>
                <c:ptCount val="7"/>
                <c:pt idx="0">
                  <c:v>17.8689</c:v>
                </c:pt>
                <c:pt idx="1">
                  <c:v>18.723800000000001</c:v>
                </c:pt>
                <c:pt idx="2">
                  <c:v>18.2835</c:v>
                </c:pt>
                <c:pt idx="3">
                  <c:v>18.847899999999999</c:v>
                </c:pt>
                <c:pt idx="4">
                  <c:v>14.916600000000001</c:v>
                </c:pt>
                <c:pt idx="5">
                  <c:v>15.994899135533529</c:v>
                </c:pt>
                <c:pt idx="6" formatCode="General">
                  <c:v>18.75</c:v>
                </c:pt>
              </c:numCache>
            </c:numRef>
          </c:val>
          <c:smooth val="0"/>
        </c:ser>
        <c:ser>
          <c:idx val="2"/>
          <c:order val="2"/>
          <c:tx>
            <c:strRef>
              <c:f>Sheet1!$D$1</c:f>
              <c:strCache>
                <c:ptCount val="1"/>
                <c:pt idx="0">
                  <c:v>Female</c:v>
                </c:pt>
              </c:strCache>
            </c:strRef>
          </c:tx>
          <c:spPr>
            <a:ln w="25400">
              <a:solidFill>
                <a:srgbClr val="AABA0A"/>
              </a:solidFill>
            </a:ln>
          </c:spPr>
          <c:marker>
            <c:symbol val="triangle"/>
            <c:size val="9"/>
            <c:spPr>
              <a:solidFill>
                <a:srgbClr val="AABA0A"/>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0.0</c:formatCode>
                <c:ptCount val="7"/>
                <c:pt idx="0">
                  <c:v>13.8057</c:v>
                </c:pt>
                <c:pt idx="1">
                  <c:v>14.189</c:v>
                </c:pt>
                <c:pt idx="2">
                  <c:v>15.330399999999999</c:v>
                </c:pt>
                <c:pt idx="3">
                  <c:v>14.534800000000001</c:v>
                </c:pt>
                <c:pt idx="4">
                  <c:v>13.1684</c:v>
                </c:pt>
                <c:pt idx="5">
                  <c:v>13.0292487410311</c:v>
                </c:pt>
                <c:pt idx="6" formatCode="General">
                  <c:v>15.26</c:v>
                </c:pt>
              </c:numCache>
            </c:numRef>
          </c:val>
          <c:smooth val="0"/>
        </c:ser>
        <c:dLbls>
          <c:showLegendKey val="0"/>
          <c:showVal val="0"/>
          <c:showCatName val="0"/>
          <c:showSerName val="0"/>
          <c:showPercent val="0"/>
          <c:showBubbleSize val="0"/>
        </c:dLbls>
        <c:marker val="1"/>
        <c:smooth val="0"/>
        <c:axId val="44867584"/>
        <c:axId val="44869504"/>
      </c:lineChart>
      <c:catAx>
        <c:axId val="44867584"/>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44869504"/>
        <c:crosses val="autoZero"/>
        <c:auto val="1"/>
        <c:lblAlgn val="ctr"/>
        <c:lblOffset val="100"/>
        <c:noMultiLvlLbl val="0"/>
      </c:catAx>
      <c:valAx>
        <c:axId val="44869504"/>
        <c:scaling>
          <c:orientation val="minMax"/>
          <c:max val="25"/>
          <c:min val="0"/>
        </c:scaling>
        <c:delete val="0"/>
        <c:axPos val="l"/>
        <c:majorGridlines/>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r>
                  <a:rPr lang="en-US" sz="1600" b="1" i="0" baseline="0" dirty="0" smtClean="0">
                    <a:effectLst/>
                  </a:rPr>
                  <a:t>Rate per 1,000 Discharges</a:t>
                </a:r>
                <a:endParaRPr lang="en-US" sz="160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1600" b="1" i="0" u="none" strike="noStrike" kern="1200" baseline="0">
                    <a:solidFill>
                      <a:prstClr val="black"/>
                    </a:solidFill>
                    <a:latin typeface="Calibri" panose="020F0502020204030204" pitchFamily="34" charset="0"/>
                    <a:ea typeface="+mn-ea"/>
                    <a:cs typeface="+mn-cs"/>
                  </a:defRPr>
                </a:pPr>
                <a:endParaRPr lang="en-US" sz="1600" dirty="0"/>
              </a:p>
            </c:rich>
          </c:tx>
          <c:layout>
            <c:manualLayout>
              <c:xMode val="edge"/>
              <c:yMode val="edge"/>
              <c:x val="3.0864197530864196E-3"/>
              <c:y val="0.21675497594050744"/>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44867584"/>
        <c:crosses val="autoZero"/>
        <c:crossBetween val="between"/>
        <c:majorUnit val="5"/>
      </c:valAx>
    </c:plotArea>
    <c:legend>
      <c:legendPos val="t"/>
      <c:layout>
        <c:manualLayout>
          <c:xMode val="edge"/>
          <c:yMode val="edge"/>
          <c:x val="8.19954797317002E-3"/>
          <c:y val="1.1675185338674747E-3"/>
          <c:w val="0.99127867697093419"/>
          <c:h val="0.10825622924455398"/>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83220782494824"/>
          <c:y val="0.15010383858267717"/>
          <c:w val="0.80758218389865521"/>
          <c:h val="0.6370880905511811"/>
        </c:manualLayout>
      </c:layout>
      <c:lineChart>
        <c:grouping val="standard"/>
        <c:varyColors val="0"/>
        <c:ser>
          <c:idx val="3"/>
          <c:order val="0"/>
          <c:tx>
            <c:strRef>
              <c:f>Sheet1!$D$1</c:f>
              <c:strCache>
                <c:ptCount val="1"/>
                <c:pt idx="0">
                  <c:v>Private </c:v>
                </c:pt>
              </c:strCache>
            </c:strRef>
          </c:tx>
          <c:spPr>
            <a:ln w="25400">
              <a:solidFill>
                <a:sysClr val="windowText" lastClr="000000"/>
              </a:solidFill>
            </a:ln>
          </c:spPr>
          <c:marker>
            <c:symbol val="circle"/>
            <c:size val="7"/>
            <c:spPr>
              <a:solidFill>
                <a:sysClr val="windowText" lastClr="000000"/>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Sheet1!$D$2:$D$8</c:f>
              <c:numCache>
                <c:formatCode>0.0</c:formatCode>
                <c:ptCount val="7"/>
                <c:pt idx="0">
                  <c:v>14.584</c:v>
                </c:pt>
                <c:pt idx="1">
                  <c:v>14.7867</c:v>
                </c:pt>
                <c:pt idx="2">
                  <c:v>14.906700000000001</c:v>
                </c:pt>
                <c:pt idx="3">
                  <c:v>15.0634</c:v>
                </c:pt>
                <c:pt idx="4">
                  <c:v>11.1252</c:v>
                </c:pt>
                <c:pt idx="5">
                  <c:v>12.1</c:v>
                </c:pt>
                <c:pt idx="6" formatCode="General">
                  <c:v>15.29</c:v>
                </c:pt>
              </c:numCache>
            </c:numRef>
          </c:val>
          <c:smooth val="0"/>
        </c:ser>
        <c:ser>
          <c:idx val="0"/>
          <c:order val="1"/>
          <c:tx>
            <c:strRef>
              <c:f>Sheet1!$C$1</c:f>
              <c:strCache>
                <c:ptCount val="1"/>
                <c:pt idx="0">
                  <c:v>Medicare</c:v>
                </c:pt>
              </c:strCache>
            </c:strRef>
          </c:tx>
          <c:spPr>
            <a:ln w="25400">
              <a:solidFill>
                <a:srgbClr val="0072C6"/>
              </a:solidFill>
            </a:ln>
          </c:spPr>
          <c:marker>
            <c:symbol val="square"/>
            <c:size val="7"/>
            <c:spPr>
              <a:solidFill>
                <a:srgbClr val="0072C6"/>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Sheet1!$C$2:$C$8</c:f>
              <c:numCache>
                <c:formatCode>0.0</c:formatCode>
                <c:ptCount val="7"/>
                <c:pt idx="0">
                  <c:v>15.9734</c:v>
                </c:pt>
                <c:pt idx="1">
                  <c:v>16.833600000000001</c:v>
                </c:pt>
                <c:pt idx="2">
                  <c:v>16.923500000000001</c:v>
                </c:pt>
                <c:pt idx="3">
                  <c:v>16.68</c:v>
                </c:pt>
                <c:pt idx="4">
                  <c:v>14.675800000000001</c:v>
                </c:pt>
                <c:pt idx="5">
                  <c:v>14.5</c:v>
                </c:pt>
                <c:pt idx="6" formatCode="General">
                  <c:v>16.54</c:v>
                </c:pt>
              </c:numCache>
            </c:numRef>
          </c:val>
          <c:smooth val="0"/>
        </c:ser>
        <c:ser>
          <c:idx val="2"/>
          <c:order val="2"/>
          <c:tx>
            <c:strRef>
              <c:f>Sheet1!$B$1</c:f>
              <c:strCache>
                <c:ptCount val="1"/>
                <c:pt idx="0">
                  <c:v>Medicaid</c:v>
                </c:pt>
              </c:strCache>
            </c:strRef>
          </c:tx>
          <c:spPr>
            <a:ln w="25400">
              <a:solidFill>
                <a:srgbClr val="AABA0A"/>
              </a:solidFill>
            </a:ln>
          </c:spPr>
          <c:marker>
            <c:symbol val="triangle"/>
            <c:size val="9"/>
            <c:spPr>
              <a:solidFill>
                <a:srgbClr val="AABA0A"/>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Sheet1!$B$2:$B$8</c:f>
              <c:numCache>
                <c:formatCode>0.0</c:formatCode>
                <c:ptCount val="7"/>
                <c:pt idx="0">
                  <c:v>20.428000000000001</c:v>
                </c:pt>
                <c:pt idx="1">
                  <c:v>19.427700000000002</c:v>
                </c:pt>
                <c:pt idx="2">
                  <c:v>21.928899999999999</c:v>
                </c:pt>
                <c:pt idx="3">
                  <c:v>20.854099999999999</c:v>
                </c:pt>
                <c:pt idx="4">
                  <c:v>19.202500000000001</c:v>
                </c:pt>
                <c:pt idx="5">
                  <c:v>19.2</c:v>
                </c:pt>
                <c:pt idx="6" formatCode="General">
                  <c:v>20.04</c:v>
                </c:pt>
              </c:numCache>
            </c:numRef>
          </c:val>
          <c:smooth val="0"/>
        </c:ser>
        <c:ser>
          <c:idx val="1"/>
          <c:order val="3"/>
          <c:tx>
            <c:strRef>
              <c:f>Sheet1!$E$1</c:f>
              <c:strCache>
                <c:ptCount val="1"/>
                <c:pt idx="0">
                  <c:v>Uninsured</c:v>
                </c:pt>
              </c:strCache>
            </c:strRef>
          </c:tx>
          <c:spPr>
            <a:ln w="34925">
              <a:solidFill>
                <a:srgbClr val="7BA8DF"/>
              </a:solidFill>
            </a:ln>
          </c:spPr>
          <c:marker>
            <c:symbol val="diamond"/>
            <c:size val="9"/>
            <c:spPr>
              <a:solidFill>
                <a:srgbClr val="7BA8DF"/>
              </a:solidFill>
              <a:ln>
                <a:noFill/>
              </a:ln>
            </c:spPr>
          </c:marker>
          <c:cat>
            <c:numRef>
              <c:f>Sheet1!$A$2:$A$8</c:f>
              <c:numCache>
                <c:formatCode>General</c:formatCode>
                <c:ptCount val="7"/>
                <c:pt idx="0">
                  <c:v>2008</c:v>
                </c:pt>
                <c:pt idx="1">
                  <c:v>2009</c:v>
                </c:pt>
                <c:pt idx="2">
                  <c:v>2010</c:v>
                </c:pt>
                <c:pt idx="3">
                  <c:v>2011</c:v>
                </c:pt>
                <c:pt idx="4">
                  <c:v>2012</c:v>
                </c:pt>
                <c:pt idx="5">
                  <c:v>2013</c:v>
                </c:pt>
                <c:pt idx="6">
                  <c:v>2014</c:v>
                </c:pt>
              </c:numCache>
            </c:numRef>
          </c:cat>
          <c:val>
            <c:numRef>
              <c:f>Sheet1!$E$2:$E$8</c:f>
              <c:numCache>
                <c:formatCode>0.0</c:formatCode>
                <c:ptCount val="7"/>
                <c:pt idx="0">
                  <c:v>9.64</c:v>
                </c:pt>
                <c:pt idx="1">
                  <c:v>13.8987</c:v>
                </c:pt>
                <c:pt idx="2">
                  <c:v>15.7216</c:v>
                </c:pt>
                <c:pt idx="3">
                  <c:v>16.143899999999999</c:v>
                </c:pt>
                <c:pt idx="4">
                  <c:v>12.746600000000001</c:v>
                </c:pt>
                <c:pt idx="5">
                  <c:v>13.8</c:v>
                </c:pt>
                <c:pt idx="6" formatCode="General">
                  <c:v>23.51</c:v>
                </c:pt>
              </c:numCache>
            </c:numRef>
          </c:val>
          <c:smooth val="0"/>
        </c:ser>
        <c:dLbls>
          <c:showLegendKey val="0"/>
          <c:showVal val="0"/>
          <c:showCatName val="0"/>
          <c:showSerName val="0"/>
          <c:showPercent val="0"/>
          <c:showBubbleSize val="0"/>
        </c:dLbls>
        <c:marker val="1"/>
        <c:smooth val="0"/>
        <c:axId val="45023232"/>
        <c:axId val="45025152"/>
      </c:lineChart>
      <c:catAx>
        <c:axId val="45023232"/>
        <c:scaling>
          <c:orientation val="minMax"/>
        </c:scaling>
        <c:delete val="0"/>
        <c:axPos val="b"/>
        <c:numFmt formatCode="General" sourceLinked="1"/>
        <c:majorTickMark val="out"/>
        <c:minorTickMark val="none"/>
        <c:tickLblPos val="nextTo"/>
        <c:txPr>
          <a:bodyPr rot="0"/>
          <a:lstStyle/>
          <a:p>
            <a:pPr>
              <a:defRPr sz="1600" b="0" baseline="0">
                <a:latin typeface="Calibri" panose="020F0502020204030204" pitchFamily="34" charset="0"/>
              </a:defRPr>
            </a:pPr>
            <a:endParaRPr lang="en-US"/>
          </a:p>
        </c:txPr>
        <c:crossAx val="45025152"/>
        <c:crosses val="autoZero"/>
        <c:auto val="1"/>
        <c:lblAlgn val="ctr"/>
        <c:lblOffset val="100"/>
        <c:noMultiLvlLbl val="0"/>
      </c:catAx>
      <c:valAx>
        <c:axId val="45025152"/>
        <c:scaling>
          <c:orientation val="minMax"/>
          <c:max val="25"/>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Discharges</a:t>
                </a:r>
                <a:endParaRPr lang="en-US" dirty="0"/>
              </a:p>
            </c:rich>
          </c:tx>
          <c:layout>
            <c:manualLayout>
              <c:xMode val="edge"/>
              <c:yMode val="edge"/>
              <c:x val="0"/>
              <c:y val="0.19302312992125983"/>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45023232"/>
        <c:crosses val="autoZero"/>
        <c:crossBetween val="between"/>
        <c:majorUnit val="5"/>
      </c:valAx>
    </c:plotArea>
    <c:legend>
      <c:legendPos val="t"/>
      <c:layout>
        <c:manualLayout>
          <c:xMode val="edge"/>
          <c:yMode val="edge"/>
          <c:x val="8.19954797317002E-3"/>
          <c:y val="1.1675185338674747E-3"/>
          <c:w val="0.99127867697093419"/>
          <c:h val="0.1113068405511811"/>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nSpc>
                <a:spcPct val="90000"/>
              </a:lnSpc>
              <a:defRPr sz="1600"/>
            </a:pPr>
            <a:r>
              <a:rPr lang="en-US" sz="1600" dirty="0" smtClean="0"/>
              <a:t>Obstetric Trauma, by Instrument Assistance</a:t>
            </a:r>
            <a:endParaRPr lang="en-US" sz="1600" dirty="0"/>
          </a:p>
        </c:rich>
      </c:tx>
      <c:layout/>
      <c:overlay val="0"/>
    </c:title>
    <c:autoTitleDeleted val="0"/>
    <c:plotArea>
      <c:layout>
        <c:manualLayout>
          <c:layoutTarget val="inner"/>
          <c:xMode val="edge"/>
          <c:yMode val="edge"/>
          <c:x val="0.2175257606688053"/>
          <c:y val="0.24855337850210585"/>
          <c:w val="0.75522479828910272"/>
          <c:h val="0.58123385012919893"/>
        </c:manualLayout>
      </c:layout>
      <c:lineChart>
        <c:grouping val="standard"/>
        <c:varyColors val="0"/>
        <c:ser>
          <c:idx val="3"/>
          <c:order val="0"/>
          <c:tx>
            <c:strRef>
              <c:f>Sheet1!$B$1</c:f>
              <c:strCache>
                <c:ptCount val="1"/>
                <c:pt idx="0">
                  <c:v>Instrument Assisted</c:v>
                </c:pt>
              </c:strCache>
            </c:strRef>
          </c:tx>
          <c:spPr>
            <a:ln w="25400">
              <a:solidFill>
                <a:sysClr val="windowText" lastClr="000000"/>
              </a:solidFill>
            </a:ln>
          </c:spPr>
          <c:marker>
            <c:symbol val="circle"/>
            <c:size val="7"/>
            <c:spPr>
              <a:solidFill>
                <a:sysClr val="windowText" lastClr="000000"/>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Sheet1!$B$2:$B$16</c:f>
              <c:numCache>
                <c:formatCode>0.0</c:formatCode>
                <c:ptCount val="15"/>
                <c:pt idx="0">
                  <c:v>196.386</c:v>
                </c:pt>
                <c:pt idx="1">
                  <c:v>187.92</c:v>
                </c:pt>
                <c:pt idx="2">
                  <c:v>179.36600000000001</c:v>
                </c:pt>
                <c:pt idx="3">
                  <c:v>176.45099999999999</c:v>
                </c:pt>
                <c:pt idx="4">
                  <c:v>171.29300000000001</c:v>
                </c:pt>
                <c:pt idx="5">
                  <c:v>160.03899999999999</c:v>
                </c:pt>
                <c:pt idx="6">
                  <c:v>153.71799999999999</c:v>
                </c:pt>
                <c:pt idx="7">
                  <c:v>142.93</c:v>
                </c:pt>
                <c:pt idx="8">
                  <c:v>146.262</c:v>
                </c:pt>
                <c:pt idx="9">
                  <c:v>142.94</c:v>
                </c:pt>
                <c:pt idx="10">
                  <c:v>140.84399999999999</c:v>
                </c:pt>
                <c:pt idx="11">
                  <c:v>133.18799999999999</c:v>
                </c:pt>
                <c:pt idx="12">
                  <c:v>127.256</c:v>
                </c:pt>
                <c:pt idx="13">
                  <c:v>127.70699999999999</c:v>
                </c:pt>
                <c:pt idx="14" formatCode="General">
                  <c:v>119</c:v>
                </c:pt>
              </c:numCache>
            </c:numRef>
          </c:val>
          <c:smooth val="0"/>
        </c:ser>
        <c:ser>
          <c:idx val="0"/>
          <c:order val="1"/>
          <c:tx>
            <c:strRef>
              <c:f>Sheet1!$C$1</c:f>
              <c:strCache>
                <c:ptCount val="1"/>
                <c:pt idx="0">
                  <c:v>Without Instrument</c:v>
                </c:pt>
              </c:strCache>
            </c:strRef>
          </c:tx>
          <c:spPr>
            <a:ln w="25400">
              <a:solidFill>
                <a:srgbClr val="0072C6"/>
              </a:solidFill>
            </a:ln>
          </c:spPr>
          <c:marker>
            <c:symbol val="square"/>
            <c:size val="7"/>
            <c:spPr>
              <a:solidFill>
                <a:srgbClr val="0072C6"/>
              </a:solidFill>
              <a:ln>
                <a:noFill/>
              </a:ln>
            </c:spPr>
          </c:marker>
          <c:cat>
            <c:numRef>
              <c:f>Sheet1!$A$2:$A$16</c:f>
              <c:numCache>
                <c:formatCode>General</c:formatCode>
                <c:ptCount val="15"/>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numCache>
            </c:numRef>
          </c:cat>
          <c:val>
            <c:numRef>
              <c:f>Sheet1!$C$2:$C$16</c:f>
              <c:numCache>
                <c:formatCode>0.0</c:formatCode>
                <c:ptCount val="15"/>
                <c:pt idx="0">
                  <c:v>39.204999999999998</c:v>
                </c:pt>
                <c:pt idx="1">
                  <c:v>35.314</c:v>
                </c:pt>
                <c:pt idx="2">
                  <c:v>33.661000000000001</c:v>
                </c:pt>
                <c:pt idx="3">
                  <c:v>32.148000000000003</c:v>
                </c:pt>
                <c:pt idx="4">
                  <c:v>30.036000000000001</c:v>
                </c:pt>
                <c:pt idx="5">
                  <c:v>28.54</c:v>
                </c:pt>
                <c:pt idx="6">
                  <c:v>25.635999999999999</c:v>
                </c:pt>
                <c:pt idx="7">
                  <c:v>23.873999999999999</c:v>
                </c:pt>
                <c:pt idx="8">
                  <c:v>23.773</c:v>
                </c:pt>
                <c:pt idx="9">
                  <c:v>22.283999999999999</c:v>
                </c:pt>
                <c:pt idx="10">
                  <c:v>22.888000000000002</c:v>
                </c:pt>
                <c:pt idx="11">
                  <c:v>21.765000000000001</c:v>
                </c:pt>
                <c:pt idx="12">
                  <c:v>20.739000000000001</c:v>
                </c:pt>
                <c:pt idx="13">
                  <c:v>19.603000000000002</c:v>
                </c:pt>
                <c:pt idx="14" formatCode="General">
                  <c:v>18.7</c:v>
                </c:pt>
              </c:numCache>
            </c:numRef>
          </c:val>
          <c:smooth val="0"/>
        </c:ser>
        <c:dLbls>
          <c:showLegendKey val="0"/>
          <c:showVal val="0"/>
          <c:showCatName val="0"/>
          <c:showSerName val="0"/>
          <c:showPercent val="0"/>
          <c:showBubbleSize val="0"/>
        </c:dLbls>
        <c:marker val="1"/>
        <c:smooth val="0"/>
        <c:axId val="45064960"/>
        <c:axId val="45066880"/>
      </c:lineChart>
      <c:catAx>
        <c:axId val="45064960"/>
        <c:scaling>
          <c:orientation val="minMax"/>
        </c:scaling>
        <c:delete val="0"/>
        <c:axPos val="b"/>
        <c:numFmt formatCode="General" sourceLinked="1"/>
        <c:majorTickMark val="out"/>
        <c:minorTickMark val="none"/>
        <c:tickLblPos val="nextTo"/>
        <c:txPr>
          <a:bodyPr rot="-3000000" vert="horz"/>
          <a:lstStyle/>
          <a:p>
            <a:pPr>
              <a:defRPr sz="1400" b="0" baseline="0">
                <a:latin typeface="Calibri" panose="020F0502020204030204" pitchFamily="34" charset="0"/>
              </a:defRPr>
            </a:pPr>
            <a:endParaRPr lang="en-US"/>
          </a:p>
        </c:txPr>
        <c:crossAx val="45066880"/>
        <c:crosses val="autoZero"/>
        <c:auto val="1"/>
        <c:lblAlgn val="ctr"/>
        <c:lblOffset val="100"/>
        <c:tickLblSkip val="1"/>
        <c:noMultiLvlLbl val="0"/>
      </c:catAx>
      <c:valAx>
        <c:axId val="45066880"/>
        <c:scaling>
          <c:orientation val="minMax"/>
          <c:max val="200"/>
          <c:min val="0"/>
        </c:scaling>
        <c:delete val="0"/>
        <c:axPos val="l"/>
        <c:majorGridlines/>
        <c:title>
          <c:tx>
            <c:rich>
              <a:bodyPr rot="-5400000" vert="horz"/>
              <a:lstStyle/>
              <a:p>
                <a:pPr>
                  <a:defRPr sz="1600" baseline="0">
                    <a:latin typeface="Calibri" panose="020F0502020204030204" pitchFamily="34" charset="0"/>
                  </a:defRPr>
                </a:pPr>
                <a:r>
                  <a:rPr lang="en-US" dirty="0" smtClean="0"/>
                  <a:t>Rate per 1,000 Vaginal Deliveries</a:t>
                </a:r>
                <a:endParaRPr lang="en-US" dirty="0"/>
              </a:p>
            </c:rich>
          </c:tx>
          <c:layout>
            <c:manualLayout>
              <c:xMode val="edge"/>
              <c:yMode val="edge"/>
              <c:x val="1.3888888888888888E-2"/>
              <c:y val="0.21686046511627907"/>
            </c:manualLayout>
          </c:layout>
          <c:overlay val="0"/>
        </c:title>
        <c:numFmt formatCode="0" sourceLinked="0"/>
        <c:majorTickMark val="out"/>
        <c:minorTickMark val="none"/>
        <c:tickLblPos val="nextTo"/>
        <c:txPr>
          <a:bodyPr/>
          <a:lstStyle/>
          <a:p>
            <a:pPr>
              <a:defRPr sz="1600" b="0" baseline="0">
                <a:latin typeface="Calibri" panose="020F0502020204030204" pitchFamily="34" charset="0"/>
              </a:defRPr>
            </a:pPr>
            <a:endParaRPr lang="en-US"/>
          </a:p>
        </c:txPr>
        <c:crossAx val="45064960"/>
        <c:crosses val="autoZero"/>
        <c:crossBetween val="between"/>
        <c:majorUnit val="25"/>
      </c:valAx>
    </c:plotArea>
    <c:legend>
      <c:legendPos val="t"/>
      <c:layout>
        <c:manualLayout>
          <c:xMode val="edge"/>
          <c:yMode val="edge"/>
          <c:x val="5.113249732672305E-3"/>
          <c:y val="0.15297640847219682"/>
          <c:w val="0.99127867697093419"/>
          <c:h val="5.471754257462004E-2"/>
        </c:manualLayout>
      </c:layout>
      <c:overlay val="0"/>
      <c:txPr>
        <a:bodyPr/>
        <a:lstStyle/>
        <a:p>
          <a:pPr>
            <a:defRPr sz="1600" b="0" baseline="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0.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0.15741</cdr:x>
      <cdr:y>0.15556</cdr:y>
    </cdr:from>
    <cdr:to>
      <cdr:x>0.21461</cdr:x>
      <cdr:y>0.24262</cdr:y>
    </cdr:to>
    <cdr:sp macro="" textlink="">
      <cdr:nvSpPr>
        <cdr:cNvPr id="2" name="TextBox 1"/>
        <cdr:cNvSpPr txBox="1"/>
      </cdr:nvSpPr>
      <cdr:spPr>
        <a:xfrm xmlns:a="http://schemas.openxmlformats.org/drawingml/2006/main">
          <a:off x="1295400" y="533400"/>
          <a:ext cx="470724" cy="298541"/>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145</a:t>
          </a:r>
        </a:p>
      </cdr:txBody>
    </cdr:sp>
  </cdr:relSizeAnchor>
  <cdr:relSizeAnchor xmlns:cdr="http://schemas.openxmlformats.org/drawingml/2006/chartDrawing">
    <cdr:from>
      <cdr:x>0.2963</cdr:x>
      <cdr:y>0.17778</cdr:y>
    </cdr:from>
    <cdr:to>
      <cdr:x>0.3535</cdr:x>
      <cdr:y>0.26484</cdr:y>
    </cdr:to>
    <cdr:sp macro="" textlink="">
      <cdr:nvSpPr>
        <cdr:cNvPr id="3" name="TextBox 1"/>
        <cdr:cNvSpPr txBox="1"/>
      </cdr:nvSpPr>
      <cdr:spPr>
        <a:xfrm xmlns:a="http://schemas.openxmlformats.org/drawingml/2006/main">
          <a:off x="2438400" y="609600"/>
          <a:ext cx="470733" cy="29852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142</a:t>
          </a:r>
        </a:p>
      </cdr:txBody>
    </cdr:sp>
  </cdr:relSizeAnchor>
  <cdr:relSizeAnchor xmlns:cdr="http://schemas.openxmlformats.org/drawingml/2006/chartDrawing">
    <cdr:from>
      <cdr:x>0.45391</cdr:x>
      <cdr:y>0.22222</cdr:y>
    </cdr:from>
    <cdr:to>
      <cdr:x>0.51111</cdr:x>
      <cdr:y>0.30929</cdr:y>
    </cdr:to>
    <cdr:sp macro="" textlink="">
      <cdr:nvSpPr>
        <cdr:cNvPr id="4" name="TextBox 1"/>
        <cdr:cNvSpPr txBox="1"/>
      </cdr:nvSpPr>
      <cdr:spPr>
        <a:xfrm xmlns:a="http://schemas.openxmlformats.org/drawingml/2006/main">
          <a:off x="3735507" y="762000"/>
          <a:ext cx="470733" cy="29856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132</a:t>
          </a:r>
        </a:p>
      </cdr:txBody>
    </cdr:sp>
  </cdr:relSizeAnchor>
  <cdr:relSizeAnchor xmlns:cdr="http://schemas.openxmlformats.org/drawingml/2006/chartDrawing">
    <cdr:from>
      <cdr:x>0.60185</cdr:x>
      <cdr:y>0.26667</cdr:y>
    </cdr:from>
    <cdr:to>
      <cdr:x>0.65905</cdr:x>
      <cdr:y>0.35373</cdr:y>
    </cdr:to>
    <cdr:sp macro="" textlink="">
      <cdr:nvSpPr>
        <cdr:cNvPr id="6" name="TextBox 1"/>
        <cdr:cNvSpPr txBox="1"/>
      </cdr:nvSpPr>
      <cdr:spPr>
        <a:xfrm xmlns:a="http://schemas.openxmlformats.org/drawingml/2006/main">
          <a:off x="4953000" y="914400"/>
          <a:ext cx="470734" cy="298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121</a:t>
          </a:r>
        </a:p>
      </cdr:txBody>
    </cdr:sp>
  </cdr:relSizeAnchor>
  <cdr:relSizeAnchor xmlns:cdr="http://schemas.openxmlformats.org/drawingml/2006/chartDrawing">
    <cdr:from>
      <cdr:x>0.74074</cdr:x>
      <cdr:y>0.26667</cdr:y>
    </cdr:from>
    <cdr:to>
      <cdr:x>0.79794</cdr:x>
      <cdr:y>0.35373</cdr:y>
    </cdr:to>
    <cdr:sp macro="" textlink="">
      <cdr:nvSpPr>
        <cdr:cNvPr id="7" name="TextBox 1"/>
        <cdr:cNvSpPr txBox="1"/>
      </cdr:nvSpPr>
      <cdr:spPr>
        <a:xfrm xmlns:a="http://schemas.openxmlformats.org/drawingml/2006/main">
          <a:off x="6096000" y="914400"/>
          <a:ext cx="470733" cy="298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latin typeface="Calibri" panose="020F0502020204030204" pitchFamily="34" charset="0"/>
            </a:rPr>
            <a:t>121</a:t>
          </a:r>
        </a:p>
      </cdr:txBody>
    </cdr:sp>
  </cdr:relSizeAnchor>
  <cdr:relSizeAnchor xmlns:cdr="http://schemas.openxmlformats.org/drawingml/2006/chartDrawing">
    <cdr:from>
      <cdr:x>0.88889</cdr:x>
      <cdr:y>0.28889</cdr:y>
    </cdr:from>
    <cdr:to>
      <cdr:x>0.94609</cdr:x>
      <cdr:y>0.37595</cdr:y>
    </cdr:to>
    <cdr:sp macro="" textlink="">
      <cdr:nvSpPr>
        <cdr:cNvPr id="8" name="TextBox 1"/>
        <cdr:cNvSpPr txBox="1"/>
      </cdr:nvSpPr>
      <cdr:spPr>
        <a:xfrm xmlns:a="http://schemas.openxmlformats.org/drawingml/2006/main">
          <a:off x="7315200" y="990600"/>
          <a:ext cx="470733" cy="298529"/>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latin typeface="Calibri" panose="020F0502020204030204" pitchFamily="34" charset="0"/>
            </a:rPr>
            <a:t>115</a:t>
          </a:r>
          <a:endParaRPr lang="en-US" sz="1400" b="1"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0.09259</cdr:x>
      <cdr:y>0</cdr:y>
    </cdr:from>
    <cdr:to>
      <cdr:x>0.91455</cdr:x>
      <cdr:y>0.14444</cdr:y>
    </cdr:to>
    <cdr:sp macro="" textlink="">
      <cdr:nvSpPr>
        <cdr:cNvPr id="2" name="TextBox 1"/>
        <cdr:cNvSpPr txBox="1"/>
      </cdr:nvSpPr>
      <cdr:spPr>
        <a:xfrm xmlns:a="http://schemas.openxmlformats.org/drawingml/2006/main">
          <a:off x="381000" y="0"/>
          <a:ext cx="3382201" cy="59436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tx1"/>
              </a:solidFill>
              <a:latin typeface="Calibri" panose="020F0502020204030204" pitchFamily="34" charset="0"/>
            </a:rPr>
            <a:t>CAUTIs in Critical Care Units, by Critical Care Unit Type, 2013</a:t>
          </a:r>
          <a:endParaRPr lang="en-US" sz="1600" b="1" dirty="0">
            <a:solidFill>
              <a:schemeClr val="tx1"/>
            </a:solidFill>
            <a:latin typeface="Calibri" panose="020F0502020204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0.37037</cdr:x>
      <cdr:y>0.05833</cdr:y>
    </cdr:from>
    <cdr:to>
      <cdr:x>0.70966</cdr:x>
      <cdr:y>0.12083</cdr:y>
    </cdr:to>
    <cdr:sp macro="" textlink="">
      <cdr:nvSpPr>
        <cdr:cNvPr id="2" name="Text Box 3"/>
        <cdr:cNvSpPr txBox="1">
          <a:spLocks xmlns:a="http://schemas.openxmlformats.org/drawingml/2006/main" noChangeArrowheads="1"/>
        </cdr:cNvSpPr>
      </cdr:nvSpPr>
      <cdr:spPr bwMode="auto">
        <a:xfrm xmlns:a="http://schemas.openxmlformats.org/drawingml/2006/main">
          <a:off x="3048000" y="213360"/>
          <a:ext cx="2792221" cy="228600"/>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2013 </a:t>
          </a:r>
          <a:r>
            <a:rPr kumimoji="0" lang="en-US" sz="1000" b="0" i="0" u="none" strike="noStrike" cap="none" normalizeH="0" baseline="0" dirty="0">
              <a:ln>
                <a:noFill/>
              </a:ln>
              <a:solidFill>
                <a:schemeClr val="tx1"/>
              </a:solidFill>
              <a:effectLst/>
              <a:cs typeface="Arial" pitchFamily="34" charset="0"/>
            </a:rPr>
            <a:t>Achievable Benchmark: </a:t>
          </a:r>
          <a:r>
            <a:rPr kumimoji="0" lang="en-US" sz="1000" b="0" i="0" u="none" strike="noStrike" cap="none" normalizeH="0" baseline="0" dirty="0" smtClean="0">
              <a:ln>
                <a:noFill/>
              </a:ln>
              <a:solidFill>
                <a:schemeClr val="tx1"/>
              </a:solidFill>
              <a:effectLst/>
              <a:cs typeface="Arial" pitchFamily="34" charset="0"/>
            </a:rPr>
            <a:t>94.2%</a:t>
          </a:r>
          <a:endParaRPr kumimoji="0" lang="en-US" sz="1000" b="0" i="0" u="none" strike="noStrike" cap="none" normalizeH="0" baseline="0" dirty="0">
            <a:ln>
              <a:noFill/>
            </a:ln>
            <a:solidFill>
              <a:schemeClr val="tx1"/>
            </a:solidFill>
            <a:effectLst/>
            <a:cs typeface="Arial" pitchFamily="34" charset="0"/>
          </a:endParaRPr>
        </a:p>
      </cdr:txBody>
    </cdr:sp>
  </cdr:relSizeAnchor>
  <cdr:relSizeAnchor xmlns:cdr="http://schemas.openxmlformats.org/drawingml/2006/chartDrawing">
    <cdr:from>
      <cdr:x>0.11111</cdr:x>
      <cdr:y>0.14167</cdr:y>
    </cdr:from>
    <cdr:to>
      <cdr:x>0.98889</cdr:x>
      <cdr:y>0.14167</cdr:y>
    </cdr:to>
    <cdr:cxnSp macro="">
      <cdr:nvCxnSpPr>
        <cdr:cNvPr id="3" name="AutoShape 123"/>
        <cdr:cNvCxnSpPr>
          <a:cxnSpLocks xmlns:a="http://schemas.openxmlformats.org/drawingml/2006/main" noChangeShapeType="1"/>
        </cdr:cNvCxnSpPr>
      </cdr:nvCxnSpPr>
      <cdr:spPr bwMode="auto">
        <a:xfrm xmlns:a="http://schemas.openxmlformats.org/drawingml/2006/main">
          <a:off x="914390" y="518172"/>
          <a:ext cx="7223760" cy="0"/>
        </a:xfrm>
        <a:prstGeom xmlns:a="http://schemas.openxmlformats.org/drawingml/2006/main" prst="straightConnector1">
          <a:avLst/>
        </a:prstGeom>
        <a:noFill xmlns:a="http://schemas.openxmlformats.org/drawingml/2006/main"/>
        <a:ln xmlns:a="http://schemas.openxmlformats.org/drawingml/2006/main" w="22225">
          <a:solidFill>
            <a:srgbClr val="FF3300"/>
          </a:solidFill>
          <a:prstDash val="dash"/>
          <a:round/>
          <a:headEnd/>
          <a:tailEnd/>
        </a:ln>
      </cdr:spPr>
    </cdr:cxnSp>
  </cdr:relSizeAnchor>
</c:userShapes>
</file>

<file path=ppt/drawings/drawing4.xml><?xml version="1.0" encoding="utf-8"?>
<c:userShapes xmlns:c="http://schemas.openxmlformats.org/drawingml/2006/chart">
  <cdr:relSizeAnchor xmlns:cdr="http://schemas.openxmlformats.org/drawingml/2006/chartDrawing">
    <cdr:from>
      <cdr:x>0.37963</cdr:x>
      <cdr:y>0.18333</cdr:y>
    </cdr:from>
    <cdr:to>
      <cdr:x>0.67844</cdr:x>
      <cdr:y>0.27424</cdr:y>
    </cdr:to>
    <cdr:sp macro="" textlink="">
      <cdr:nvSpPr>
        <cdr:cNvPr id="2" name="Text Box 122"/>
        <cdr:cNvSpPr txBox="1">
          <a:spLocks xmlns:a="http://schemas.openxmlformats.org/drawingml/2006/main" noChangeArrowheads="1"/>
        </cdr:cNvSpPr>
      </cdr:nvSpPr>
      <cdr:spPr bwMode="auto">
        <a:xfrm xmlns:a="http://schemas.openxmlformats.org/drawingml/2006/main">
          <a:off x="3124200" y="670560"/>
          <a:ext cx="2459087" cy="332512"/>
        </a:xfrm>
        <a:prstGeom xmlns:a="http://schemas.openxmlformats.org/drawingml/2006/main" prst="rect">
          <a:avLst/>
        </a:prstGeom>
        <a:ln xmlns:a="http://schemas.openxmlformats.org/drawingml/2006/main" w="3175">
          <a:headEnd/>
          <a:tailEnd/>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a:bodyPr xmlns:a="http://schemas.openxmlformats.org/drawingml/2006/main" vert="horz" wrap="square" lIns="91440" tIns="45720" rIns="91440" bIns="45720" numCol="1" anchor="t" anchorCtr="0" compatLnSpc="1">
          <a:prstTxWarp prst="textNoShape">
            <a:avLst/>
          </a:prstTxWarp>
        </a:bodyPr>
        <a:lstStyle xmlns:a="http://schemas.openxmlformats.org/drawingml/2006/main">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xmlns:a="http://schemas.openxmlformats.org/drawingml/2006/main">
          <a:pPr marL="0" marR="0" lvl="0" indent="0" algn="ct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cs typeface="Arial" pitchFamily="34" charset="0"/>
            </a:rPr>
            <a:t>2013 </a:t>
          </a:r>
          <a:r>
            <a:rPr kumimoji="0" lang="en-US" sz="1000" b="0" i="0" u="none" strike="noStrike" cap="none" normalizeH="0" baseline="0" dirty="0">
              <a:ln>
                <a:noFill/>
              </a:ln>
              <a:solidFill>
                <a:schemeClr val="tx1"/>
              </a:solidFill>
              <a:effectLst/>
              <a:cs typeface="Arial" pitchFamily="34" charset="0"/>
            </a:rPr>
            <a:t>Achievable Benchmark: </a:t>
          </a:r>
          <a:r>
            <a:rPr lang="en-US" sz="1000" dirty="0" smtClean="0">
              <a:solidFill>
                <a:schemeClr val="tx1"/>
              </a:solidFill>
              <a:cs typeface="Arial" pitchFamily="34" charset="0"/>
            </a:rPr>
            <a:t>60.7</a:t>
          </a:r>
          <a:r>
            <a:rPr kumimoji="0" lang="en-US" sz="1000" b="0" i="0" u="none" strike="noStrike" cap="none" normalizeH="0" baseline="0" dirty="0" smtClean="0">
              <a:ln>
                <a:noFill/>
              </a:ln>
              <a:solidFill>
                <a:schemeClr val="tx1"/>
              </a:solidFill>
              <a:effectLst/>
              <a:cs typeface="Arial" pitchFamily="34" charset="0"/>
            </a:rPr>
            <a:t>%</a:t>
          </a:r>
          <a:endParaRPr kumimoji="0" lang="en-US" sz="1000" b="0" i="0" u="none" strike="noStrike" cap="none" normalizeH="0" baseline="0" dirty="0">
            <a:ln>
              <a:noFill/>
            </a:ln>
            <a:solidFill>
              <a:schemeClr val="tx1"/>
            </a:solidFill>
            <a:effectLst/>
            <a:cs typeface="Arial" pitchFamily="34" charset="0"/>
          </a:endParaRPr>
        </a:p>
      </cdr:txBody>
    </cdr:sp>
  </cdr:relSizeAnchor>
  <cdr:relSizeAnchor xmlns:cdr="http://schemas.openxmlformats.org/drawingml/2006/chartDrawing">
    <cdr:from>
      <cdr:x>0.10185</cdr:x>
      <cdr:y>0.2875</cdr:y>
    </cdr:from>
    <cdr:to>
      <cdr:x>0.97963</cdr:x>
      <cdr:y>0.2875</cdr:y>
    </cdr:to>
    <cdr:cxnSp macro="">
      <cdr:nvCxnSpPr>
        <cdr:cNvPr id="3" name="AutoShape 3"/>
        <cdr:cNvCxnSpPr>
          <a:cxnSpLocks xmlns:a="http://schemas.openxmlformats.org/drawingml/2006/main" noChangeShapeType="1"/>
        </cdr:cNvCxnSpPr>
      </cdr:nvCxnSpPr>
      <cdr:spPr bwMode="auto">
        <a:xfrm xmlns:a="http://schemas.openxmlformats.org/drawingml/2006/main">
          <a:off x="838200" y="1051560"/>
          <a:ext cx="7223778" cy="0"/>
        </a:xfrm>
        <a:prstGeom xmlns:a="http://schemas.openxmlformats.org/drawingml/2006/main" prst="straightConnector1">
          <a:avLst/>
        </a:prstGeom>
        <a:noFill xmlns:a="http://schemas.openxmlformats.org/drawingml/2006/main"/>
        <a:ln xmlns:a="http://schemas.openxmlformats.org/drawingml/2006/main" w="22225">
          <a:solidFill>
            <a:srgbClr val="FF0000"/>
          </a:solidFill>
          <a:prstDash val="dash"/>
          <a:round/>
          <a:headEnd/>
          <a:tailEnd/>
        </a:ln>
      </cdr:spPr>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8475" cy="464980"/>
          </a:xfrm>
          <a:prstGeom prst="rect">
            <a:avLst/>
          </a:prstGeom>
        </p:spPr>
        <p:txBody>
          <a:bodyPr vert="horz" lIns="92647" tIns="46324" rIns="92647" bIns="46324" rtlCol="0"/>
          <a:lstStyle>
            <a:lvl1pPr algn="l">
              <a:defRPr sz="1200"/>
            </a:lvl1pPr>
          </a:lstStyle>
          <a:p>
            <a:endParaRPr lang="en-US" dirty="0"/>
          </a:p>
        </p:txBody>
      </p:sp>
      <p:sp>
        <p:nvSpPr>
          <p:cNvPr id="3" name="Date Placeholder 2"/>
          <p:cNvSpPr>
            <a:spLocks noGrp="1"/>
          </p:cNvSpPr>
          <p:nvPr>
            <p:ph type="dt" sz="quarter" idx="1"/>
          </p:nvPr>
        </p:nvSpPr>
        <p:spPr>
          <a:xfrm>
            <a:off x="3970339" y="2"/>
            <a:ext cx="3038475" cy="464980"/>
          </a:xfrm>
          <a:prstGeom prst="rect">
            <a:avLst/>
          </a:prstGeom>
        </p:spPr>
        <p:txBody>
          <a:bodyPr vert="horz" lIns="92647" tIns="46324" rIns="92647" bIns="46324" rtlCol="0"/>
          <a:lstStyle>
            <a:lvl1pPr algn="r">
              <a:defRPr sz="1200"/>
            </a:lvl1pPr>
          </a:lstStyle>
          <a:p>
            <a:fld id="{2ED605C9-94C9-4875-8D4F-516681FFBEFE}" type="datetimeFigureOut">
              <a:rPr lang="en-US" smtClean="0"/>
              <a:t>9/6/2017</a:t>
            </a:fld>
            <a:endParaRPr lang="en-US" dirty="0"/>
          </a:p>
        </p:txBody>
      </p:sp>
      <p:sp>
        <p:nvSpPr>
          <p:cNvPr id="4" name="Footer Placeholder 3"/>
          <p:cNvSpPr>
            <a:spLocks noGrp="1"/>
          </p:cNvSpPr>
          <p:nvPr>
            <p:ph type="ftr" sz="quarter" idx="2"/>
          </p:nvPr>
        </p:nvSpPr>
        <p:spPr>
          <a:xfrm>
            <a:off x="1" y="8829824"/>
            <a:ext cx="3038475" cy="464980"/>
          </a:xfrm>
          <a:prstGeom prst="rect">
            <a:avLst/>
          </a:prstGeom>
        </p:spPr>
        <p:txBody>
          <a:bodyPr vert="horz" lIns="92647" tIns="46324" rIns="92647" bIns="4632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9" y="8829824"/>
            <a:ext cx="3038475" cy="464980"/>
          </a:xfrm>
          <a:prstGeom prst="rect">
            <a:avLst/>
          </a:prstGeom>
        </p:spPr>
        <p:txBody>
          <a:bodyPr vert="horz" lIns="92647" tIns="46324" rIns="92647" bIns="46324" rtlCol="0" anchor="b"/>
          <a:lstStyle>
            <a:lvl1pPr algn="r">
              <a:defRPr sz="1200"/>
            </a:lvl1pPr>
          </a:lstStyle>
          <a:p>
            <a:fld id="{BCB880DE-C91F-487E-AD80-B6C8AA37E989}" type="slidenum">
              <a:rPr lang="en-US" smtClean="0"/>
              <a:t>‹#›</a:t>
            </a:fld>
            <a:endParaRPr lang="en-US" dirty="0"/>
          </a:p>
        </p:txBody>
      </p:sp>
    </p:spTree>
    <p:extLst>
      <p:ext uri="{BB962C8B-B14F-4D97-AF65-F5344CB8AC3E}">
        <p14:creationId xmlns:p14="http://schemas.microsoft.com/office/powerpoint/2010/main" val="24203710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4407" tIns="47204" rIns="94407" bIns="47204" rtlCol="0" anchor="ct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4407" tIns="47204" rIns="94407" bIns="47204" rtlCol="0" anchor="b"/>
          <a:lstStyle>
            <a:lvl1pPr algn="r">
              <a:defRPr sz="1200"/>
            </a:lvl1pPr>
          </a:lstStyle>
          <a:p>
            <a:fld id="{C0F596C6-1807-4ED1-A2A6-17F710C0A291}" type="slidenum">
              <a:rPr lang="en-US" smtClean="0"/>
              <a:pPr/>
              <a:t>‹#›</a:t>
            </a:fld>
            <a:endParaRPr lang="en-US" dirty="0"/>
          </a:p>
        </p:txBody>
      </p:sp>
      <p:sp>
        <p:nvSpPr>
          <p:cNvPr id="8" name="Notes Placeholder 7"/>
          <p:cNvSpPr>
            <a:spLocks noGrp="1"/>
          </p:cNvSpPr>
          <p:nvPr>
            <p:ph type="body" sz="quarter" idx="3"/>
          </p:nvPr>
        </p:nvSpPr>
        <p:spPr>
          <a:xfrm>
            <a:off x="701675" y="5415176"/>
            <a:ext cx="5607050" cy="3184553"/>
          </a:xfrm>
          <a:prstGeom prst="rect">
            <a:avLst/>
          </a:prstGeom>
        </p:spPr>
        <p:txBody>
          <a:bodyPr vert="horz" lIns="92647" tIns="46324" rIns="92647" bIns="46324"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indent="-285750" algn="l" defTabSz="914400" rtl="0" eaLnBrk="1" latinLnBrk="0" hangingPunct="1">
      <a:defRPr sz="1200" kern="1200">
        <a:solidFill>
          <a:schemeClr val="tx1"/>
        </a:solidFill>
        <a:latin typeface="+mn-lt"/>
        <a:ea typeface="+mn-ea"/>
        <a:cs typeface="+mn-cs"/>
      </a:defRPr>
    </a:lvl2pPr>
    <a:lvl3pPr marL="914400" indent="-571500" algn="l" defTabSz="914400" rtl="0" eaLnBrk="1" latinLnBrk="0" hangingPunct="1">
      <a:defRPr sz="1200" kern="1200">
        <a:solidFill>
          <a:schemeClr val="tx1"/>
        </a:solidFill>
        <a:latin typeface="+mn-lt"/>
        <a:ea typeface="+mn-ea"/>
        <a:cs typeface="+mn-cs"/>
      </a:defRPr>
    </a:lvl3pPr>
    <a:lvl4pPr marL="1371600" indent="-742950" algn="l" defTabSz="914400" rtl="0" eaLnBrk="1" latinLnBrk="0" hangingPunct="1">
      <a:defRPr sz="1200" kern="1200">
        <a:solidFill>
          <a:schemeClr val="tx1"/>
        </a:solidFill>
        <a:latin typeface="+mn-lt"/>
        <a:ea typeface="+mn-ea"/>
        <a:cs typeface="+mn-cs"/>
      </a:defRPr>
    </a:lvl4pPr>
    <a:lvl5pPr marL="1828800" indent="-10287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psnet.ahrq.gov/primers/primer/7"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dc.gov/nhsn/pdfs/pscmanual/7psccauticurrent.pdf"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psnet.ahrq.gov/primers/primer/23/medication-errors"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ahrq.gov/workingforquality/index.html"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3" Type="http://schemas.openxmlformats.org/officeDocument/2006/relationships/hyperlink" Target="https://www.pso.ahrq.gov/"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3" Type="http://schemas.openxmlformats.org/officeDocument/2006/relationships/hyperlink" Target="https://pso.ahrq.gov/common"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711200"/>
            <a:ext cx="6148388" cy="4611688"/>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a:t>
            </a:fld>
            <a:endParaRPr lang="en-US" dirty="0"/>
          </a:p>
        </p:txBody>
      </p:sp>
    </p:spTree>
    <p:extLst>
      <p:ext uri="{BB962C8B-B14F-4D97-AF65-F5344CB8AC3E}">
        <p14:creationId xmlns:p14="http://schemas.microsoft.com/office/powerpoint/2010/main" val="33624455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10</a:t>
            </a:fld>
            <a:endParaRPr lang="en-US" dirty="0"/>
          </a:p>
        </p:txBody>
      </p:sp>
    </p:spTree>
    <p:extLst>
      <p:ext uri="{BB962C8B-B14F-4D97-AF65-F5344CB8AC3E}">
        <p14:creationId xmlns:p14="http://schemas.microsoft.com/office/powerpoint/2010/main" val="25379915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11</a:t>
            </a:fld>
            <a:endParaRPr lang="en-US" dirty="0"/>
          </a:p>
        </p:txBody>
      </p:sp>
    </p:spTree>
    <p:extLst>
      <p:ext uri="{BB962C8B-B14F-4D97-AF65-F5344CB8AC3E}">
        <p14:creationId xmlns:p14="http://schemas.microsoft.com/office/powerpoint/2010/main" val="3093522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12</a:t>
            </a:fld>
            <a:endParaRPr lang="en-US" dirty="0"/>
          </a:p>
        </p:txBody>
      </p:sp>
    </p:spTree>
    <p:extLst>
      <p:ext uri="{BB962C8B-B14F-4D97-AF65-F5344CB8AC3E}">
        <p14:creationId xmlns:p14="http://schemas.microsoft.com/office/powerpoint/2010/main" val="33809706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304800" y="5491874"/>
            <a:ext cx="6477000" cy="3374699"/>
          </a:xfrm>
          <a:prstGeom prst="rect">
            <a:avLst/>
          </a:prstGeom>
        </p:spPr>
        <p:txBody>
          <a:bodyPr>
            <a:normAutofit fontScale="85000" lnSpcReduction="20000"/>
          </a:bodyPr>
          <a:lstStyle/>
          <a:p>
            <a:pPr marL="177014" indent="-177014">
              <a:buFont typeface="Arial" panose="020B0604020202020204" pitchFamily="34" charset="0"/>
              <a:buChar char="•"/>
              <a:defRPr/>
            </a:pPr>
            <a:r>
              <a:rPr lang="en-US" sz="1300" b="1" dirty="0"/>
              <a:t>Importance:</a:t>
            </a:r>
            <a:r>
              <a:rPr lang="en-US" sz="1300" dirty="0"/>
              <a:t> Hospital-acquired conditions (HACs) are conditions that patients did not have upon hospital admission, but which developed during the patient’s hospital stay. They can lead to poor patient outcomes and increased spending on health care</a:t>
            </a:r>
            <a:r>
              <a:rPr lang="en-US" sz="1300" i="1" dirty="0"/>
              <a:t>. </a:t>
            </a:r>
            <a:r>
              <a:rPr lang="en-US" sz="1300" dirty="0"/>
              <a:t>HACs are often preventable. </a:t>
            </a:r>
            <a:endParaRPr lang="en-US" sz="1300" strike="sngStrike" dirty="0"/>
          </a:p>
          <a:p>
            <a:pPr marL="177014" indent="-177014">
              <a:buFont typeface="Arial" panose="020B0604020202020204" pitchFamily="34" charset="0"/>
              <a:buChar char="•"/>
              <a:defRPr/>
            </a:pPr>
            <a:r>
              <a:rPr lang="en-US" sz="1300" b="1" dirty="0"/>
              <a:t>Overall </a:t>
            </a:r>
            <a:r>
              <a:rPr lang="en-US" sz="1300" b="1" dirty="0" smtClean="0"/>
              <a:t>Rate: </a:t>
            </a:r>
            <a:endParaRPr lang="en-US" sz="1300" b="1" dirty="0"/>
          </a:p>
          <a:p>
            <a:pPr marL="347426" lvl="1" indent="-173713">
              <a:buFont typeface="Arial" panose="020B0604020202020204" pitchFamily="34" charset="0"/>
              <a:buChar char="•"/>
              <a:tabLst>
                <a:tab pos="347426" algn="l"/>
              </a:tabLst>
              <a:defRPr/>
            </a:pPr>
            <a:r>
              <a:rPr lang="en-US" sz="1300" dirty="0"/>
              <a:t>In </a:t>
            </a:r>
            <a:r>
              <a:rPr lang="en-US" sz="1300" dirty="0" smtClean="0"/>
              <a:t>2015, </a:t>
            </a:r>
            <a:r>
              <a:rPr lang="en-US" sz="1300" dirty="0"/>
              <a:t>the overall HAC rate was </a:t>
            </a:r>
            <a:r>
              <a:rPr lang="en-US" sz="1300" dirty="0" smtClean="0"/>
              <a:t>115 </a:t>
            </a:r>
            <a:r>
              <a:rPr lang="en-US" sz="1300" dirty="0"/>
              <a:t>per 1,000 hospital discharges. </a:t>
            </a:r>
            <a:endParaRPr lang="en-US" sz="1300" b="0" dirty="0" smtClean="0"/>
          </a:p>
          <a:p>
            <a:pPr marL="347426" lvl="1" indent="-173713">
              <a:buFont typeface="Arial" panose="020B0604020202020204" pitchFamily="34" charset="0"/>
              <a:buChar char="•"/>
              <a:tabLst>
                <a:tab pos="347426" algn="l"/>
              </a:tabLst>
              <a:defRPr/>
            </a:pPr>
            <a:r>
              <a:rPr lang="en-US" sz="1300" b="0" dirty="0" smtClean="0"/>
              <a:t>Adverse </a:t>
            </a:r>
            <a:r>
              <a:rPr lang="en-US" sz="1300" b="0" dirty="0"/>
              <a:t>drug events </a:t>
            </a:r>
            <a:r>
              <a:rPr lang="en-US" sz="1300" b="0" dirty="0" smtClean="0"/>
              <a:t>(35.1 </a:t>
            </a:r>
            <a:r>
              <a:rPr lang="en-US" sz="1300" b="0" dirty="0"/>
              <a:t>per 1,000 hospital discharges) accounted for </a:t>
            </a:r>
            <a:r>
              <a:rPr lang="en-US" sz="1300" b="0" dirty="0" smtClean="0"/>
              <a:t>30.5% </a:t>
            </a:r>
            <a:r>
              <a:rPr lang="en-US" sz="1300" b="0" dirty="0"/>
              <a:t>of total HACs and pressure ulcers </a:t>
            </a:r>
            <a:r>
              <a:rPr lang="en-US" sz="1300" b="0" dirty="0" smtClean="0"/>
              <a:t>(36.3 </a:t>
            </a:r>
            <a:r>
              <a:rPr lang="en-US" sz="1300" b="0" dirty="0"/>
              <a:t>per 1,000 hospital discharges) accounted for </a:t>
            </a:r>
            <a:r>
              <a:rPr lang="en-US" sz="1300" b="0" dirty="0" smtClean="0"/>
              <a:t>31.6% </a:t>
            </a:r>
            <a:r>
              <a:rPr lang="en-US" sz="1300" b="0" dirty="0"/>
              <a:t>of the total. </a:t>
            </a:r>
            <a:endParaRPr lang="en-US" sz="1300" b="0" dirty="0" smtClean="0"/>
          </a:p>
          <a:p>
            <a:pPr marL="347426" lvl="1" indent="-173713">
              <a:buFont typeface="Arial" panose="020B0604020202020204" pitchFamily="34" charset="0"/>
              <a:buChar char="•"/>
              <a:tabLst>
                <a:tab pos="347426" algn="l"/>
              </a:tabLst>
              <a:defRPr/>
            </a:pPr>
            <a:r>
              <a:rPr lang="en-US" sz="1300" b="0" dirty="0" smtClean="0"/>
              <a:t>Data on disparities seen within some specific individual</a:t>
            </a:r>
            <a:r>
              <a:rPr lang="en-US" sz="1300" b="0" baseline="0" dirty="0" smtClean="0"/>
              <a:t> measures appear in subsequent slides. </a:t>
            </a:r>
            <a:endParaRPr lang="en-US" sz="1300" b="0" dirty="0" smtClean="0"/>
          </a:p>
          <a:p>
            <a:pPr marL="177014" indent="-177014">
              <a:buFont typeface="Arial" panose="020B0604020202020204" pitchFamily="34" charset="0"/>
              <a:buChar char="•"/>
              <a:defRPr/>
            </a:pPr>
            <a:r>
              <a:rPr lang="en-US" sz="1300" b="1" dirty="0" smtClean="0"/>
              <a:t>Trends: </a:t>
            </a:r>
          </a:p>
          <a:p>
            <a:pPr marL="347426" lvl="1" indent="-173713">
              <a:buFont typeface="Arial" panose="020B0604020202020204" pitchFamily="34" charset="0"/>
              <a:buChar char="•"/>
              <a:defRPr/>
            </a:pPr>
            <a:r>
              <a:rPr lang="en-US" sz="1300" b="0" dirty="0" smtClean="0"/>
              <a:t>From </a:t>
            </a:r>
            <a:r>
              <a:rPr lang="en-US" sz="1300" b="0" dirty="0"/>
              <a:t>2010 through </a:t>
            </a:r>
            <a:r>
              <a:rPr lang="en-US" sz="1300" b="0" dirty="0" smtClean="0"/>
              <a:t>2015, </a:t>
            </a:r>
            <a:r>
              <a:rPr lang="en-US" sz="1300" b="0" dirty="0"/>
              <a:t>the overall rate of hospital-acquired conditions declined </a:t>
            </a:r>
            <a:r>
              <a:rPr lang="en-US" sz="1300" b="0" dirty="0" smtClean="0"/>
              <a:t>20.7%, from </a:t>
            </a:r>
            <a:r>
              <a:rPr lang="en-US" sz="1300" b="0" dirty="0"/>
              <a:t>145 to </a:t>
            </a:r>
            <a:r>
              <a:rPr lang="en-US" sz="1300" b="0" dirty="0" smtClean="0"/>
              <a:t>115 </a:t>
            </a:r>
            <a:r>
              <a:rPr lang="en-US" sz="1300" b="0" dirty="0"/>
              <a:t>per 1,000 hospital discharges.</a:t>
            </a:r>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dirty="0"/>
              <a:t>Among the most frequent HACs, </a:t>
            </a:r>
            <a:r>
              <a:rPr lang="en-US" sz="1300" b="0" dirty="0" smtClean="0"/>
              <a:t>the </a:t>
            </a:r>
            <a:r>
              <a:rPr lang="en-US" sz="1300" b="0" dirty="0"/>
              <a:t>rate of pressure ulcers decreased the </a:t>
            </a:r>
            <a:r>
              <a:rPr lang="en-US" sz="1300" b="0" dirty="0" smtClean="0"/>
              <a:t>most between 2010 and 2014, dropping from </a:t>
            </a:r>
            <a:r>
              <a:rPr lang="en-US" sz="1300" b="0" dirty="0"/>
              <a:t>40.3 per 1,000 discharges (more than 1.3 million events) to 30.9 per 1,000 discharges (about 1 million events). </a:t>
            </a:r>
            <a:r>
              <a:rPr lang="en-US" sz="1300" b="0" dirty="0" smtClean="0"/>
              <a:t>However, these events </a:t>
            </a:r>
            <a:r>
              <a:rPr lang="en-US" sz="1300" b="0" baseline="0" dirty="0" smtClean="0"/>
              <a:t>increased in 2015 to a level of 36.3 per 1,000 discharges (approximately </a:t>
            </a:r>
            <a:r>
              <a:rPr lang="en-US" sz="1200" b="0" i="0" u="none" strike="noStrike" kern="1200" baseline="0" dirty="0" smtClean="0">
                <a:latin typeface="+mn-lt"/>
                <a:ea typeface="+mn-ea"/>
                <a:cs typeface="+mn-cs"/>
              </a:rPr>
              <a:t>1.2 million events</a:t>
            </a:r>
            <a:r>
              <a:rPr lang="en-US" sz="1300" b="0" baseline="0" dirty="0" smtClean="0"/>
              <a:t>). </a:t>
            </a:r>
            <a:endParaRPr lang="en-US" sz="1300" b="0" dirty="0"/>
          </a:p>
          <a:p>
            <a:pPr marL="347426" lvl="1" indent="-173713">
              <a:buFont typeface="Arial" panose="020B0604020202020204" pitchFamily="34" charset="0"/>
              <a:buChar char="•"/>
              <a:defRPr/>
            </a:pPr>
            <a:r>
              <a:rPr lang="en-US" sz="1300" b="0" dirty="0"/>
              <a:t>During that same period, adverse drug events decreased from a rate of 49.5 per 1,000 discharges (more than 1.6 million events) to </a:t>
            </a:r>
            <a:r>
              <a:rPr lang="en-US" sz="1300" b="0" dirty="0" smtClean="0"/>
              <a:t>35.1 </a:t>
            </a:r>
            <a:r>
              <a:rPr lang="en-US" sz="1300" b="0" dirty="0"/>
              <a:t>per 1,000 discharges (fewer than </a:t>
            </a:r>
            <a:r>
              <a:rPr lang="en-US" sz="1300" b="0" dirty="0" smtClean="0"/>
              <a:t>1.2 </a:t>
            </a:r>
            <a:r>
              <a:rPr lang="en-US" sz="1300" b="0" dirty="0"/>
              <a:t>million events). The </a:t>
            </a:r>
            <a:r>
              <a:rPr lang="en-US" sz="1300" b="0" dirty="0" smtClean="0"/>
              <a:t>physician-diagnosed catheter-associated </a:t>
            </a:r>
            <a:r>
              <a:rPr lang="en-US" sz="1300" b="0" dirty="0"/>
              <a:t>urinary tract infection rate </a:t>
            </a:r>
            <a:r>
              <a:rPr lang="en-US" sz="1300" b="0" dirty="0" smtClean="0"/>
              <a:t>(based on MPSMS</a:t>
            </a:r>
            <a:r>
              <a:rPr lang="en-US" sz="1300" b="0" baseline="0" dirty="0" smtClean="0"/>
              <a:t> definitions) </a:t>
            </a:r>
            <a:r>
              <a:rPr lang="en-US" sz="1300" b="0" dirty="0" smtClean="0"/>
              <a:t>seen across various inpatient unit types decreased </a:t>
            </a:r>
            <a:r>
              <a:rPr lang="en-US" sz="1300" b="0" dirty="0"/>
              <a:t>from 12.2 to </a:t>
            </a:r>
            <a:r>
              <a:rPr lang="en-US" sz="1300" b="0" dirty="0" smtClean="0"/>
              <a:t>8.2 </a:t>
            </a:r>
            <a:r>
              <a:rPr lang="en-US" sz="1300" b="0" dirty="0"/>
              <a:t>per 1,000 discharges (400,000 and </a:t>
            </a:r>
            <a:r>
              <a:rPr lang="en-US" sz="1300" b="0" dirty="0" smtClean="0"/>
              <a:t>270,000 </a:t>
            </a:r>
            <a:r>
              <a:rPr lang="en-US" sz="1300" b="0" dirty="0"/>
              <a:t>events, respectively).</a:t>
            </a:r>
          </a:p>
          <a:p>
            <a:pPr marL="347426" lvl="1" indent="-173713">
              <a:buFont typeface="Arial" panose="020B0604020202020204" pitchFamily="34" charset="0"/>
              <a:buChar char="•"/>
              <a:defRPr/>
            </a:pPr>
            <a:r>
              <a:rPr lang="en-US" sz="1300" b="0" dirty="0"/>
              <a:t>Among the </a:t>
            </a:r>
            <a:r>
              <a:rPr lang="en-US" sz="1300" b="0" dirty="0" smtClean="0"/>
              <a:t>lower frequency </a:t>
            </a:r>
            <a:r>
              <a:rPr lang="en-US" sz="1300" b="0" dirty="0"/>
              <a:t>HACs, central line-associated bloodstream infections had the greatest percentage decrease in rate </a:t>
            </a:r>
            <a:r>
              <a:rPr lang="en-US" sz="1300" b="0" dirty="0" smtClean="0"/>
              <a:t>(91%) </a:t>
            </a:r>
            <a:r>
              <a:rPr lang="en-US" sz="1300" b="0" dirty="0"/>
              <a:t>between 2010 and </a:t>
            </a:r>
            <a:r>
              <a:rPr lang="en-US" sz="1300" b="0" dirty="0" smtClean="0"/>
              <a:t>2015. </a:t>
            </a:r>
            <a:r>
              <a:rPr lang="en-US" sz="1300" b="0" dirty="0"/>
              <a:t>The rates of venous </a:t>
            </a:r>
            <a:r>
              <a:rPr lang="en-US" sz="1300" b="0" dirty="0" smtClean="0"/>
              <a:t>thromboembolism, surgical </a:t>
            </a:r>
            <a:r>
              <a:rPr lang="en-US" sz="1300" b="0" dirty="0"/>
              <a:t>site </a:t>
            </a:r>
            <a:r>
              <a:rPr lang="en-US" sz="1300" b="0" dirty="0" smtClean="0"/>
              <a:t>infections, and specific obstetric </a:t>
            </a:r>
            <a:r>
              <a:rPr lang="en-US" sz="1300" b="0" dirty="0"/>
              <a:t>events </a:t>
            </a:r>
            <a:r>
              <a:rPr lang="en-US" sz="1300" b="0" dirty="0" smtClean="0"/>
              <a:t>also decreased, falling by 76%, 16%, and 10% respectively. </a:t>
            </a:r>
            <a:endParaRPr lang="en-US" sz="1300" dirty="0"/>
          </a:p>
          <a:p>
            <a:pPr>
              <a:defRPr/>
            </a:pPr>
            <a:endParaRPr lang="en-US" dirty="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52757" indent="-289522">
              <a:defRPr>
                <a:solidFill>
                  <a:schemeClr val="tx1"/>
                </a:solidFill>
                <a:latin typeface="Calibri" panose="020F0502020204030204" pitchFamily="34" charset="0"/>
              </a:defRPr>
            </a:lvl2pPr>
            <a:lvl3pPr marL="1158088" indent="-231618">
              <a:defRPr>
                <a:solidFill>
                  <a:schemeClr val="tx1"/>
                </a:solidFill>
                <a:latin typeface="Calibri" panose="020F0502020204030204" pitchFamily="34" charset="0"/>
              </a:defRPr>
            </a:lvl3pPr>
            <a:lvl4pPr marL="1621323" indent="-231618">
              <a:defRPr>
                <a:solidFill>
                  <a:schemeClr val="tx1"/>
                </a:solidFill>
                <a:latin typeface="Calibri" panose="020F0502020204030204" pitchFamily="34" charset="0"/>
              </a:defRPr>
            </a:lvl4pPr>
            <a:lvl5pPr marL="2084558" indent="-231618">
              <a:defRPr>
                <a:solidFill>
                  <a:schemeClr val="tx1"/>
                </a:solidFill>
                <a:latin typeface="Calibri" panose="020F0502020204030204" pitchFamily="34" charset="0"/>
              </a:defRPr>
            </a:lvl5pPr>
            <a:lvl6pPr marL="2547793" indent="-231618" eaLnBrk="0" fontAlgn="base" hangingPunct="0">
              <a:spcBef>
                <a:spcPct val="0"/>
              </a:spcBef>
              <a:spcAft>
                <a:spcPct val="0"/>
              </a:spcAft>
              <a:defRPr>
                <a:solidFill>
                  <a:schemeClr val="tx1"/>
                </a:solidFill>
                <a:latin typeface="Calibri" panose="020F0502020204030204" pitchFamily="34" charset="0"/>
              </a:defRPr>
            </a:lvl6pPr>
            <a:lvl7pPr marL="3011028" indent="-231618" eaLnBrk="0" fontAlgn="base" hangingPunct="0">
              <a:spcBef>
                <a:spcPct val="0"/>
              </a:spcBef>
              <a:spcAft>
                <a:spcPct val="0"/>
              </a:spcAft>
              <a:defRPr>
                <a:solidFill>
                  <a:schemeClr val="tx1"/>
                </a:solidFill>
                <a:latin typeface="Calibri" panose="020F0502020204030204" pitchFamily="34" charset="0"/>
              </a:defRPr>
            </a:lvl7pPr>
            <a:lvl8pPr marL="3474263" indent="-231618" eaLnBrk="0" fontAlgn="base" hangingPunct="0">
              <a:spcBef>
                <a:spcPct val="0"/>
              </a:spcBef>
              <a:spcAft>
                <a:spcPct val="0"/>
              </a:spcAft>
              <a:defRPr>
                <a:solidFill>
                  <a:schemeClr val="tx1"/>
                </a:solidFill>
                <a:latin typeface="Calibri" panose="020F0502020204030204" pitchFamily="34" charset="0"/>
              </a:defRPr>
            </a:lvl8pPr>
            <a:lvl9pPr marL="3937498" indent="-231618"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C36A750B-B125-4F81-9048-0770A63215B5}" type="slidenum">
              <a:rPr lang="en-US" altLang="en-US" smtClean="0"/>
              <a:pPr fontAlgn="base">
                <a:spcBef>
                  <a:spcPct val="0"/>
                </a:spcBef>
                <a:spcAft>
                  <a:spcPct val="0"/>
                </a:spcAft>
              </a:pPr>
              <a:t>13</a:t>
            </a:fld>
            <a:endParaRPr lang="en-US" altLang="en-US" dirty="0"/>
          </a:p>
        </p:txBody>
      </p:sp>
    </p:spTree>
    <p:extLst>
      <p:ext uri="{BB962C8B-B14F-4D97-AF65-F5344CB8AC3E}">
        <p14:creationId xmlns:p14="http://schemas.microsoft.com/office/powerpoint/2010/main" val="3848801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1450" indent="-171450">
              <a:buFont typeface="Arial" panose="020B0604020202020204" pitchFamily="34" charset="0"/>
              <a:buChar char="•"/>
            </a:pPr>
            <a:r>
              <a:rPr lang="en-US" dirty="0" smtClean="0"/>
              <a:t>For more information, go to the Patient Safety Primer: Health Care-Associated Infections at </a:t>
            </a:r>
            <a:r>
              <a:rPr lang="en-US" dirty="0" smtClean="0">
                <a:hlinkClick r:id="rId3"/>
              </a:rPr>
              <a:t>https://psnet.ahrq.gov/primers/primer/7</a:t>
            </a:r>
            <a:r>
              <a:rPr lang="en-US" dirty="0" smtClean="0"/>
              <a:t>.</a:t>
            </a:r>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14</a:t>
            </a:fld>
            <a:endParaRPr lang="en-US" dirty="0"/>
          </a:p>
        </p:txBody>
      </p:sp>
    </p:spTree>
    <p:extLst>
      <p:ext uri="{BB962C8B-B14F-4D97-AF65-F5344CB8AC3E}">
        <p14:creationId xmlns:p14="http://schemas.microsoft.com/office/powerpoint/2010/main" val="117175578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3713" marR="0"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cs typeface="Arial" panose="020B0604020202020204" pitchFamily="34" charset="0"/>
              </a:rPr>
              <a:t>Standardized </a:t>
            </a:r>
            <a:r>
              <a:rPr lang="en-US" dirty="0">
                <a:cs typeface="Arial" panose="020B0604020202020204" pitchFamily="34" charset="0"/>
              </a:rPr>
              <a:t>infection ratios (SIRs) compare the observed number of infections reported to the National Healthcare Safety Network (NHSN) during a year to the predicted number of infections based on the </a:t>
            </a:r>
            <a:r>
              <a:rPr lang="en-US" dirty="0"/>
              <a:t>January 2006 to December 2008 referent period for central line-associated bloodstream infections (CLABSIs) and surgical site infections (SSIs), the calendar year 2009 referent period for catheter-associated urinary tract infections (CAUTIs), and the January 2010 to December 2011 referent period for </a:t>
            </a:r>
            <a:r>
              <a:rPr lang="en-US" dirty="0" smtClean="0"/>
              <a:t>laboratory-identified </a:t>
            </a:r>
            <a:r>
              <a:rPr lang="en-US" dirty="0"/>
              <a:t>hospital-onset </a:t>
            </a:r>
            <a:r>
              <a:rPr lang="en-US" i="1" dirty="0"/>
              <a:t>C. difficile </a:t>
            </a:r>
            <a:r>
              <a:rPr lang="en-US" dirty="0"/>
              <a:t>infections. </a:t>
            </a:r>
            <a:endParaRPr lang="en-US" dirty="0" smtClean="0"/>
          </a:p>
          <a:p>
            <a:pPr marL="171450" indent="-171450">
              <a:buFont typeface="Arial" panose="020B0604020202020204" pitchFamily="34" charset="0"/>
              <a:buChar char="•"/>
            </a:pPr>
            <a:r>
              <a:rPr lang="en-US" b="0" dirty="0" smtClean="0"/>
              <a:t>Catheter</a:t>
            </a:r>
            <a:r>
              <a:rPr lang="en-US" b="0" baseline="0" dirty="0" smtClean="0"/>
              <a:t>-associated urinary tract infections (CAUTIs) in the hospital setting are caused by instrumentation of the urinary tract (CDC, 2016b). Potential complications resulting from the development of CAUTI include cystitis, pyelonephritis, endocarditis, septic arthritis, and meningitis</a:t>
            </a:r>
            <a:r>
              <a:rPr lang="en-US" dirty="0" smtClean="0"/>
              <a:t>. </a:t>
            </a:r>
            <a:endParaRPr lang="en-US" sz="1200" i="0" kern="1200" dirty="0" smtClean="0">
              <a:solidFill>
                <a:schemeClr val="tx1"/>
              </a:solidFill>
              <a:effectLst/>
              <a:latin typeface="+mn-lt"/>
              <a:ea typeface="+mn-ea"/>
              <a:cs typeface="+mn-cs"/>
            </a:endParaRPr>
          </a:p>
          <a:p>
            <a:pPr marL="171450" indent="-171450">
              <a:buFont typeface="Arial" panose="020B0604020202020204" pitchFamily="34" charset="0"/>
              <a:buChar char="•"/>
            </a:pPr>
            <a:r>
              <a:rPr lang="en-US" sz="1200" i="0" kern="1200" dirty="0" smtClean="0">
                <a:solidFill>
                  <a:schemeClr val="tx1"/>
                </a:solidFill>
                <a:effectLst/>
                <a:latin typeface="+mn-lt"/>
                <a:ea typeface="+mn-ea"/>
                <a:cs typeface="+mn-cs"/>
              </a:rPr>
              <a:t>The NHSN defines catheter-associated urinary tract infections (CAUTIs) based on symptomatic urinary tract infection (SUTI), asymptomatic </a:t>
            </a:r>
            <a:r>
              <a:rPr lang="en-US" sz="1200" i="0" kern="1200" dirty="0" err="1" smtClean="0">
                <a:solidFill>
                  <a:schemeClr val="tx1"/>
                </a:solidFill>
                <a:effectLst/>
                <a:latin typeface="+mn-lt"/>
                <a:ea typeface="+mn-ea"/>
                <a:cs typeface="+mn-cs"/>
              </a:rPr>
              <a:t>bacteremic</a:t>
            </a:r>
            <a:r>
              <a:rPr lang="en-US" sz="1200" i="0" kern="1200" dirty="0" smtClean="0">
                <a:solidFill>
                  <a:schemeClr val="tx1"/>
                </a:solidFill>
                <a:effectLst/>
                <a:latin typeface="+mn-lt"/>
                <a:ea typeface="+mn-ea"/>
                <a:cs typeface="+mn-cs"/>
              </a:rPr>
              <a:t> UTI (ABUTI), or urinary system infection (USI) criteria and using specific criteria related to the timing of catheter use and CAUTI diagnosis. These criteria, which differ from those used by MPSMS, can be found at </a:t>
            </a:r>
            <a:r>
              <a:rPr lang="en-US" sz="1200" i="0" u="sng" kern="1200" dirty="0" smtClean="0">
                <a:solidFill>
                  <a:schemeClr val="tx1"/>
                </a:solidFill>
                <a:effectLst/>
                <a:latin typeface="+mn-lt"/>
                <a:ea typeface="+mn-ea"/>
                <a:cs typeface="+mn-cs"/>
                <a:hlinkClick r:id="rId3"/>
              </a:rPr>
              <a:t>https://www.cdc.gov/nhsn/pdfs/pscmanual/7psccauticurrent.pdf</a:t>
            </a:r>
            <a:r>
              <a:rPr lang="en-US" sz="1200" i="0" kern="1200" dirty="0" smtClean="0">
                <a:solidFill>
                  <a:schemeClr val="tx1"/>
                </a:solidFill>
                <a:effectLst/>
                <a:latin typeface="+mn-lt"/>
                <a:ea typeface="+mn-ea"/>
                <a:cs typeface="+mn-cs"/>
              </a:rPr>
              <a:t>.</a:t>
            </a:r>
          </a:p>
          <a:p>
            <a:pPr marL="171450" indent="-171450">
              <a:buFont typeface="Arial" panose="020B0604020202020204" pitchFamily="34" charset="0"/>
              <a:buChar char="•"/>
            </a:pPr>
            <a:endParaRPr lang="en-US" u="none"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15</a:t>
            </a:fld>
            <a:endParaRPr lang="en-US" dirty="0"/>
          </a:p>
        </p:txBody>
      </p:sp>
    </p:spTree>
    <p:extLst>
      <p:ext uri="{BB962C8B-B14F-4D97-AF65-F5344CB8AC3E}">
        <p14:creationId xmlns:p14="http://schemas.microsoft.com/office/powerpoint/2010/main" val="1887509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6200" y="5345430"/>
            <a:ext cx="6781800" cy="3874770"/>
          </a:xfrm>
          <a:prstGeom prst="rect">
            <a:avLst/>
          </a:prstGeom>
        </p:spPr>
        <p:txBody>
          <a:bodyPr>
            <a:noAutofit/>
          </a:bodyPr>
          <a:lstStyle/>
          <a:p>
            <a:pPr marL="0" marR="0" indent="0" algn="l" defTabSz="92647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000" b="1" u="none" dirty="0" smtClean="0">
                <a:cs typeface="Arial" panose="020B0604020202020204" pitchFamily="34" charset="0"/>
              </a:rPr>
              <a:t>Background:</a:t>
            </a:r>
          </a:p>
          <a:p>
            <a:pPr marL="173713" marR="0" indent="-17371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dirty="0" smtClean="0">
                <a:cs typeface="Arial" panose="020B0604020202020204" pitchFamily="34" charset="0"/>
              </a:rPr>
              <a:t>SIR is described in Slide 13.</a:t>
            </a:r>
            <a:r>
              <a:rPr lang="en-US" sz="1000" u="none" baseline="0" dirty="0" smtClean="0">
                <a:cs typeface="Arial" panose="020B0604020202020204" pitchFamily="34" charset="0"/>
              </a:rPr>
              <a:t> </a:t>
            </a:r>
          </a:p>
          <a:p>
            <a:pPr marL="173713" marR="0" indent="-17371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u="none" dirty="0" smtClean="0"/>
              <a:t>NHSN</a:t>
            </a:r>
            <a:r>
              <a:rPr lang="en-US" sz="1000" dirty="0" smtClean="0"/>
              <a:t> data </a:t>
            </a:r>
            <a:r>
              <a:rPr lang="en-US" sz="1000" dirty="0"/>
              <a:t>are </a:t>
            </a:r>
            <a:r>
              <a:rPr lang="en-US" sz="1000" dirty="0" smtClean="0"/>
              <a:t>predominantly from intensive </a:t>
            </a:r>
            <a:r>
              <a:rPr lang="en-US" sz="1000" dirty="0"/>
              <a:t>care units,</a:t>
            </a:r>
            <a:r>
              <a:rPr lang="en-US" sz="1000" baseline="0" dirty="0"/>
              <a:t> </a:t>
            </a:r>
            <a:r>
              <a:rPr lang="en-US" sz="1000" baseline="0" dirty="0" smtClean="0"/>
              <a:t>although general medical/surgical inpatient wards</a:t>
            </a:r>
            <a:r>
              <a:rPr lang="en-US" sz="1000" dirty="0" smtClean="0"/>
              <a:t> </a:t>
            </a:r>
            <a:r>
              <a:rPr lang="en-US" sz="1000" baseline="0" dirty="0" smtClean="0"/>
              <a:t>and </a:t>
            </a:r>
            <a:r>
              <a:rPr lang="en-US" sz="1000" baseline="0" dirty="0"/>
              <a:t>other non-critical care </a:t>
            </a:r>
            <a:r>
              <a:rPr lang="en-US" sz="1000" baseline="0" dirty="0" smtClean="0"/>
              <a:t>locations are also represented. </a:t>
            </a:r>
            <a:r>
              <a:rPr lang="en-US" sz="1000" dirty="0" smtClean="0"/>
              <a:t>The numbers of units/facilities reporting to NHSN roughly quadrupled from 2009 to 2014.</a:t>
            </a:r>
          </a:p>
          <a:p>
            <a:pPr marL="173713" marR="0" indent="-17371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kern="1200" baseline="0" dirty="0" smtClean="0">
                <a:solidFill>
                  <a:schemeClr val="tx1"/>
                </a:solidFill>
              </a:rPr>
              <a:t>A central line-associated bloodstream infection (CLABSI) is a laboratory-confirmed bloodstream infection (LCBI) where a central line (CL) or umbilical catheter (UC) was in place for &gt;2 calendar days on the date of event, with day of device placement being Day 1 </a:t>
            </a:r>
            <a:r>
              <a:rPr lang="en-US" sz="1000" b="1" i="0" u="none" strike="noStrike" kern="1200" baseline="0" dirty="0" smtClean="0">
                <a:solidFill>
                  <a:schemeClr val="tx1"/>
                </a:solidFill>
              </a:rPr>
              <a:t>and </a:t>
            </a:r>
            <a:r>
              <a:rPr lang="en-US" sz="1000" b="0" i="0" u="none" strike="noStrike" kern="1200" baseline="0" dirty="0" smtClean="0">
                <a:solidFill>
                  <a:schemeClr val="tx1"/>
                </a:solidFill>
              </a:rPr>
              <a:t>the line was also in place on the date of event or the day before. If a CL or UC was in place for &gt;2 calendar days and then removed, the date of event of the LCBI must be the day of discontinuation or the next day to be a CLABSI (CDC, 2017). </a:t>
            </a:r>
            <a:r>
              <a:rPr lang="en-US" sz="1000" u="none" baseline="0" dirty="0" smtClean="0"/>
              <a:t>CLABSI</a:t>
            </a:r>
            <a:r>
              <a:rPr lang="en-US" sz="1000" baseline="0" dirty="0" smtClean="0"/>
              <a:t> </a:t>
            </a:r>
            <a:r>
              <a:rPr lang="en-US" sz="1000" baseline="0" dirty="0"/>
              <a:t>data also include neonatal intensive care units but exclude long-term acute care hospitals and inpatient rehabilitation facilities</a:t>
            </a:r>
            <a:r>
              <a:rPr lang="en-US" sz="1000" baseline="0" dirty="0" smtClean="0"/>
              <a:t>. </a:t>
            </a:r>
          </a:p>
          <a:p>
            <a:pPr marL="173713" marR="0" indent="-17371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baseline="0" dirty="0" smtClean="0"/>
              <a:t>SCIP </a:t>
            </a:r>
            <a:r>
              <a:rPr lang="en-US" sz="1000" baseline="0" dirty="0"/>
              <a:t>procedures are those performed on adults. </a:t>
            </a:r>
            <a:r>
              <a:rPr lang="en-US" sz="1000" dirty="0" smtClean="0">
                <a:cs typeface="Arial" panose="020B0604020202020204" pitchFamily="34" charset="0"/>
              </a:rPr>
              <a:t>Procedures </a:t>
            </a:r>
            <a:r>
              <a:rPr lang="en-US" sz="1000" dirty="0">
                <a:cs typeface="Arial" panose="020B0604020202020204" pitchFamily="34" charset="0"/>
              </a:rPr>
              <a:t>include abdominal aortic aneurysm repair, peripheral vascular bypass surgery, coronary artery bypass graft with both chest and donor site incisions or with chest incision only, other cardiac surgery, colon surgery, rectal surgery, hip arthroplasty, abdominal hysterectomy, knee arthroplasty, and vaginal hysterectomy</a:t>
            </a:r>
            <a:r>
              <a:rPr lang="en-US" sz="1000" dirty="0" smtClean="0">
                <a:cs typeface="Arial" panose="020B0604020202020204" pitchFamily="34" charset="0"/>
              </a:rPr>
              <a:t>. </a:t>
            </a:r>
          </a:p>
          <a:p>
            <a:pPr marL="173713" marR="0" indent="-17371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00" dirty="0" smtClean="0">
                <a:cs typeface="Arial" panose="020B0604020202020204" pitchFamily="34" charset="0"/>
              </a:rPr>
              <a:t>Hospital-onset </a:t>
            </a:r>
            <a:r>
              <a:rPr lang="en-US" sz="1000" i="1" dirty="0">
                <a:cs typeface="Arial" panose="020B0604020202020204" pitchFamily="34" charset="0"/>
              </a:rPr>
              <a:t>C. difficile</a:t>
            </a:r>
            <a:r>
              <a:rPr lang="en-US" sz="1000" dirty="0">
                <a:cs typeface="Arial" panose="020B0604020202020204" pitchFamily="34" charset="0"/>
              </a:rPr>
              <a:t> infections are detected on the 4</a:t>
            </a:r>
            <a:r>
              <a:rPr lang="en-US" sz="1000" baseline="30000" dirty="0">
                <a:cs typeface="Arial" panose="020B0604020202020204" pitchFamily="34" charset="0"/>
              </a:rPr>
              <a:t>th</a:t>
            </a:r>
            <a:r>
              <a:rPr lang="en-US" sz="1000" dirty="0">
                <a:cs typeface="Arial" panose="020B0604020202020204" pitchFamily="34" charset="0"/>
              </a:rPr>
              <a:t> day or later after admission to an inpatient location within the facility</a:t>
            </a:r>
            <a:r>
              <a:rPr lang="en-US" sz="1000" dirty="0" smtClean="0">
                <a:cs typeface="Arial" panose="020B0604020202020204" pitchFamily="34" charset="0"/>
              </a:rPr>
              <a:t>. </a:t>
            </a:r>
            <a:endParaRPr lang="en-US" sz="1000" dirty="0">
              <a:cs typeface="Arial" panose="020B0604020202020204" pitchFamily="34" charset="0"/>
            </a:endParaRPr>
          </a:p>
          <a:p>
            <a:pPr marL="177014" indent="-177014">
              <a:buFont typeface="Arial" panose="020B0604020202020204" pitchFamily="34" charset="0"/>
              <a:buChar char="•"/>
              <a:defRPr/>
            </a:pPr>
            <a:r>
              <a:rPr lang="en-US" sz="1000" b="1" dirty="0" smtClean="0"/>
              <a:t>Overall </a:t>
            </a:r>
            <a:r>
              <a:rPr lang="en-US" sz="1000" b="1" dirty="0"/>
              <a:t>Rate: </a:t>
            </a:r>
            <a:r>
              <a:rPr lang="en-US" sz="1200" kern="1200" dirty="0" smtClean="0">
                <a:solidFill>
                  <a:schemeClr val="tx1"/>
                </a:solidFill>
                <a:effectLst/>
                <a:latin typeface="+mn-lt"/>
                <a:ea typeface="+mn-ea"/>
                <a:cs typeface="+mn-cs"/>
              </a:rPr>
              <a:t>In 2014, the overall SIR for CLABSIs seen in intensive care units (including neonatal intensive care units) and general hospital wards in acute care hospitals in the 50 States, District of Columbia, and Puerto Rico was 0.50. This means that roughly 50% fewer CLABSIs were observed in 2014 than were predicted based on patient and hospital characteristics seen in the 2006-2008 referent period. The CLABSI SIR decreased more than 40% in 6 years, going from 0.85 in 2009 to 0.50 in 2014.</a:t>
            </a:r>
          </a:p>
          <a:p>
            <a:pPr marL="177014" indent="-177014">
              <a:buFont typeface="Arial" panose="020B0604020202020204" pitchFamily="34" charset="0"/>
              <a:buChar char="•"/>
              <a:defRPr/>
            </a:pPr>
            <a:r>
              <a:rPr lang="en-US" sz="1000" u="none" baseline="0" dirty="0" smtClean="0"/>
              <a:t>T</a:t>
            </a:r>
            <a:r>
              <a:rPr lang="en-US" sz="1000" u="none" dirty="0" smtClean="0"/>
              <a:t>he</a:t>
            </a:r>
            <a:r>
              <a:rPr lang="en-US" sz="1000" dirty="0" smtClean="0"/>
              <a:t> </a:t>
            </a:r>
            <a:r>
              <a:rPr lang="en-US" sz="1000" dirty="0"/>
              <a:t>overall SIR for CAUTIs </a:t>
            </a:r>
            <a:r>
              <a:rPr lang="en-US" sz="1000" dirty="0" smtClean="0"/>
              <a:t>in 2014 was </a:t>
            </a:r>
            <a:r>
              <a:rPr lang="en-US" sz="1000" dirty="0"/>
              <a:t>1.00. </a:t>
            </a:r>
            <a:endParaRPr lang="en-US" sz="1000" dirty="0" smtClean="0"/>
          </a:p>
          <a:p>
            <a:pPr marL="177014" indent="-177014">
              <a:buFont typeface="Arial" panose="020B0604020202020204" pitchFamily="34" charset="0"/>
              <a:buChar char="•"/>
              <a:defRPr/>
            </a:pPr>
            <a:r>
              <a:rPr lang="en-US" sz="1000" baseline="0" dirty="0" smtClean="0"/>
              <a:t>T</a:t>
            </a:r>
            <a:r>
              <a:rPr lang="en-US" sz="1000" dirty="0" smtClean="0"/>
              <a:t>he </a:t>
            </a:r>
            <a:r>
              <a:rPr lang="en-US" sz="1000" b="0" dirty="0"/>
              <a:t>overall S</a:t>
            </a:r>
            <a:r>
              <a:rPr lang="en-US" sz="1000" dirty="0"/>
              <a:t>IR for SSIs</a:t>
            </a:r>
            <a:r>
              <a:rPr lang="en-US" sz="1000" u="none" dirty="0"/>
              <a:t> following 10 common procedures in adults was </a:t>
            </a:r>
            <a:r>
              <a:rPr lang="en-US" sz="1000" u="none" dirty="0" smtClean="0"/>
              <a:t>0.83,</a:t>
            </a:r>
            <a:r>
              <a:rPr lang="en-US" sz="1000" u="none" baseline="0" dirty="0" smtClean="0"/>
              <a:t> </a:t>
            </a:r>
            <a:r>
              <a:rPr lang="en-US" sz="1000" u="none" baseline="0" dirty="0"/>
              <a:t>and the overall SIR for </a:t>
            </a:r>
            <a:r>
              <a:rPr lang="en-US" sz="1000" i="1" u="none" baseline="0" dirty="0"/>
              <a:t>C. difficile </a:t>
            </a:r>
            <a:r>
              <a:rPr lang="en-US" sz="1000" i="0" u="none" baseline="0" dirty="0"/>
              <a:t>was 0.92.</a:t>
            </a:r>
            <a:endParaRPr lang="en-US" sz="1000" u="none" dirty="0"/>
          </a:p>
          <a:p>
            <a:pPr marL="177014" indent="-177014">
              <a:buFont typeface="Arial" panose="020B0604020202020204" pitchFamily="34" charset="0"/>
              <a:buChar char="•"/>
              <a:defRPr/>
            </a:pPr>
            <a:r>
              <a:rPr lang="en-US" sz="1000" b="1" dirty="0"/>
              <a:t>Trends: </a:t>
            </a:r>
          </a:p>
          <a:p>
            <a:pPr marL="640249" lvl="1" indent="-177014">
              <a:buFont typeface="Arial" panose="020B0604020202020204" pitchFamily="34" charset="0"/>
              <a:buChar char="•"/>
              <a:defRPr/>
            </a:pPr>
            <a:r>
              <a:rPr lang="en-US" sz="1000" b="0" baseline="0" dirty="0" smtClean="0"/>
              <a:t>The CLABSI SIR decreased more than 40% </a:t>
            </a:r>
            <a:r>
              <a:rPr lang="en-US" sz="1000" b="0" baseline="0" dirty="0"/>
              <a:t>between </a:t>
            </a:r>
            <a:r>
              <a:rPr lang="en-US" sz="1000" b="0" baseline="0" dirty="0" smtClean="0"/>
              <a:t>2009 </a:t>
            </a:r>
            <a:r>
              <a:rPr lang="en-US" sz="1000" b="0" baseline="0" dirty="0"/>
              <a:t>and 2014.</a:t>
            </a:r>
          </a:p>
          <a:p>
            <a:pPr marL="640249" lvl="1" indent="-177014" defTabSz="926470">
              <a:buFont typeface="Arial" panose="020B0604020202020204" pitchFamily="34" charset="0"/>
              <a:buChar char="•"/>
              <a:defRPr/>
            </a:pPr>
            <a:r>
              <a:rPr lang="en-US" sz="1000" b="0" i="0" baseline="0" dirty="0" smtClean="0"/>
              <a:t>The SSI </a:t>
            </a:r>
            <a:r>
              <a:rPr lang="en-US" sz="1000" b="0" baseline="0" dirty="0" smtClean="0"/>
              <a:t>SIR</a:t>
            </a:r>
            <a:r>
              <a:rPr lang="en-US" sz="1000" b="0" i="0" baseline="0" dirty="0" smtClean="0"/>
              <a:t> decreased 16% between 2009 and 2014.</a:t>
            </a:r>
          </a:p>
          <a:p>
            <a:pPr marL="640249" lvl="1" indent="-177014" defTabSz="926470">
              <a:buFont typeface="Arial" panose="020B0604020202020204" pitchFamily="34" charset="0"/>
              <a:buChar char="•"/>
              <a:defRPr/>
            </a:pPr>
            <a:r>
              <a:rPr lang="en-US" sz="1000" b="0" i="0" baseline="0" dirty="0" smtClean="0"/>
              <a:t>The </a:t>
            </a:r>
            <a:r>
              <a:rPr lang="en-US" sz="1000" b="0" i="1" baseline="0" dirty="0" smtClean="0"/>
              <a:t>C</a:t>
            </a:r>
            <a:r>
              <a:rPr lang="en-US" sz="1000" b="0" i="1" baseline="0" dirty="0"/>
              <a:t>. difficile </a:t>
            </a:r>
            <a:r>
              <a:rPr lang="en-US" sz="1000" b="0" baseline="0" dirty="0" smtClean="0"/>
              <a:t>SIR </a:t>
            </a:r>
            <a:r>
              <a:rPr lang="en-US" sz="1000" b="0" i="0" baseline="0" dirty="0" smtClean="0"/>
              <a:t>decreased 4% </a:t>
            </a:r>
            <a:r>
              <a:rPr lang="en-US" sz="1000" b="0" i="0" baseline="0" dirty="0"/>
              <a:t>between </a:t>
            </a:r>
            <a:r>
              <a:rPr lang="en-US" sz="1000" b="0" i="0" baseline="0" dirty="0" smtClean="0"/>
              <a:t>2012 </a:t>
            </a:r>
            <a:r>
              <a:rPr lang="en-US" sz="1000" b="0" i="0" baseline="0" dirty="0"/>
              <a:t>and 2014.</a:t>
            </a:r>
          </a:p>
          <a:p>
            <a:pPr marL="640249" lvl="1" indent="-177014">
              <a:buFont typeface="Arial" panose="020B0604020202020204" pitchFamily="34" charset="0"/>
              <a:buChar char="•"/>
              <a:defRPr/>
            </a:pPr>
            <a:r>
              <a:rPr lang="en-US" sz="1000" b="0" i="0" baseline="0" dirty="0"/>
              <a:t>Between </a:t>
            </a:r>
            <a:r>
              <a:rPr lang="en-US" sz="1000" b="0" i="0" baseline="0" dirty="0" smtClean="0"/>
              <a:t>2010 </a:t>
            </a:r>
            <a:r>
              <a:rPr lang="en-US" sz="1000" b="0" i="0" baseline="0" dirty="0"/>
              <a:t>and 2014, there was </a:t>
            </a:r>
            <a:r>
              <a:rPr lang="en-US" sz="1000" b="0" i="0" baseline="0" dirty="0" smtClean="0"/>
              <a:t>no statistically significant change </a:t>
            </a:r>
            <a:r>
              <a:rPr lang="en-US" sz="1000" b="0" i="0" baseline="0" dirty="0"/>
              <a:t>in the </a:t>
            </a:r>
            <a:r>
              <a:rPr lang="en-US" sz="1000" b="0" i="0" baseline="0" dirty="0" smtClean="0"/>
              <a:t>CAUTI SIR.</a:t>
            </a:r>
            <a:endParaRPr lang="en-US" sz="1000" b="0" i="0" baseline="0" dirty="0"/>
          </a:p>
          <a:p>
            <a:pPr marL="463235" lvl="1" indent="0">
              <a:defRPr/>
            </a:pPr>
            <a:endParaRPr lang="en-US" b="0" i="0" baseline="0" dirty="0"/>
          </a:p>
          <a:p>
            <a:pPr marL="640249" lvl="1" indent="-177014">
              <a:buFont typeface="Arial" panose="020B0604020202020204" pitchFamily="34" charset="0"/>
              <a:buChar char="•"/>
              <a:defRPr/>
            </a:pPr>
            <a:endParaRPr lang="en-US" b="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16</a:t>
            </a:fld>
            <a:endParaRPr lang="en-US" dirty="0"/>
          </a:p>
        </p:txBody>
      </p:sp>
    </p:spTree>
    <p:extLst>
      <p:ext uri="{BB962C8B-B14F-4D97-AF65-F5344CB8AC3E}">
        <p14:creationId xmlns:p14="http://schemas.microsoft.com/office/powerpoint/2010/main" val="4149926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indent="-177014">
              <a:buFont typeface="Arial" panose="020B0604020202020204" pitchFamily="34" charset="0"/>
              <a:buChar char="•"/>
              <a:defRPr/>
            </a:pPr>
            <a:r>
              <a:rPr lang="en-US" b="1" dirty="0"/>
              <a:t>Background: </a:t>
            </a:r>
            <a:r>
              <a:rPr lang="en-US" b="0" dirty="0" smtClean="0"/>
              <a:t>C</a:t>
            </a:r>
            <a:r>
              <a:rPr lang="en-US" dirty="0" smtClean="0"/>
              <a:t>ompared with </a:t>
            </a:r>
            <a:r>
              <a:rPr lang="en-US" dirty="0"/>
              <a:t>other </a:t>
            </a:r>
            <a:r>
              <a:rPr lang="en-US" dirty="0" smtClean="0"/>
              <a:t>hospital-acquired infections, CAUTI rates are more highly variable among units in the same hospital (</a:t>
            </a:r>
            <a:r>
              <a:rPr lang="en-US" dirty="0"/>
              <a:t>Dudeck et </a:t>
            </a:r>
            <a:r>
              <a:rPr lang="en-US" dirty="0" smtClean="0"/>
              <a:t>al., 2015). ICU patients differ from non-ICU patients in their underlying health status, their risks of contracting CAUTIs,</a:t>
            </a:r>
            <a:r>
              <a:rPr lang="en-US" baseline="0" dirty="0" smtClean="0"/>
              <a:t> and the consequences of CAUTIs that occur. CAUTI rates and the rates at which they have changed over time also differ between these two types of settings.</a:t>
            </a:r>
            <a:endParaRPr lang="en-US" b="0" baseline="0" dirty="0"/>
          </a:p>
          <a:p>
            <a:pPr marL="177014" indent="-177014" defTabSz="926470">
              <a:buFont typeface="Arial" panose="020B0604020202020204" pitchFamily="34" charset="0"/>
              <a:buChar char="•"/>
              <a:defRPr/>
            </a:pPr>
            <a:r>
              <a:rPr lang="en-US" b="1" dirty="0"/>
              <a:t>Overall Rates: </a:t>
            </a:r>
          </a:p>
          <a:p>
            <a:pPr marL="352252" lvl="1" indent="-176930" defTabSz="926470">
              <a:buFont typeface="Arial" panose="020B0604020202020204" pitchFamily="34" charset="0"/>
              <a:buChar char="•"/>
              <a:defRPr/>
            </a:pPr>
            <a:r>
              <a:rPr lang="en-US" dirty="0"/>
              <a:t>In </a:t>
            </a:r>
            <a:r>
              <a:rPr lang="en-US" dirty="0" smtClean="0"/>
              <a:t>2014, </a:t>
            </a:r>
            <a:r>
              <a:rPr lang="en-US" dirty="0"/>
              <a:t>the pooled mean </a:t>
            </a:r>
            <a:r>
              <a:rPr lang="en-US" dirty="0" smtClean="0"/>
              <a:t>rates </a:t>
            </a:r>
            <a:r>
              <a:rPr lang="en-US" dirty="0"/>
              <a:t>of CAUTI in critical</a:t>
            </a:r>
            <a:r>
              <a:rPr lang="en-US" baseline="0" dirty="0"/>
              <a:t> care units </a:t>
            </a:r>
            <a:r>
              <a:rPr lang="en-US" baseline="0" dirty="0" smtClean="0"/>
              <a:t>were</a:t>
            </a:r>
            <a:r>
              <a:rPr lang="en-US" dirty="0" smtClean="0"/>
              <a:t> 3.3 </a:t>
            </a:r>
            <a:r>
              <a:rPr lang="en-US" dirty="0"/>
              <a:t>infections per 1,000 urinary </a:t>
            </a:r>
            <a:r>
              <a:rPr lang="en-US" dirty="0" smtClean="0"/>
              <a:t>catheter days </a:t>
            </a:r>
            <a:r>
              <a:rPr lang="en-US" dirty="0"/>
              <a:t>for medical</a:t>
            </a:r>
            <a:r>
              <a:rPr lang="en-US" baseline="0" dirty="0"/>
              <a:t> ICUs in major teaching hospitals, 2.7 for medical/surgical ICUs in major teaching hospitals, </a:t>
            </a:r>
            <a:r>
              <a:rPr lang="en-US" baseline="0" dirty="0" smtClean="0"/>
              <a:t>2.0 </a:t>
            </a:r>
            <a:r>
              <a:rPr lang="en-US" baseline="0" dirty="0"/>
              <a:t>for medical ICUs in all other acute care hospitals, and </a:t>
            </a:r>
            <a:r>
              <a:rPr lang="en-US" baseline="0" dirty="0" smtClean="0"/>
              <a:t>1.6 </a:t>
            </a:r>
            <a:r>
              <a:rPr lang="en-US" baseline="0" dirty="0"/>
              <a:t>for medical/surgical ICUs in all other acute care hospitals.</a:t>
            </a:r>
          </a:p>
          <a:p>
            <a:pPr marL="352252" lvl="1" indent="-176930" defTabSz="926470">
              <a:buFont typeface="Arial" panose="020B0604020202020204" pitchFamily="34" charset="0"/>
              <a:buChar char="•"/>
              <a:defRPr/>
            </a:pPr>
            <a:r>
              <a:rPr lang="en-US" baseline="0" dirty="0"/>
              <a:t>In </a:t>
            </a:r>
            <a:r>
              <a:rPr lang="en-US" baseline="0" dirty="0" smtClean="0"/>
              <a:t>2013, </a:t>
            </a:r>
            <a:r>
              <a:rPr lang="en-US" baseline="0" dirty="0"/>
              <a:t>acute care hospital patients in Burn, Neurologic, and Trauma critical care units had CAUTI rates of 4.8, </a:t>
            </a:r>
            <a:r>
              <a:rPr lang="en-US" baseline="0" dirty="0" smtClean="0"/>
              <a:t>4.5, </a:t>
            </a:r>
            <a:r>
              <a:rPr lang="en-US" baseline="0" dirty="0"/>
              <a:t>and </a:t>
            </a:r>
            <a:r>
              <a:rPr lang="en-US" baseline="0" dirty="0" smtClean="0"/>
              <a:t>4.3 </a:t>
            </a:r>
            <a:r>
              <a:rPr lang="en-US" baseline="0" dirty="0"/>
              <a:t>per 1,000 urinary </a:t>
            </a:r>
            <a:r>
              <a:rPr lang="en-US" baseline="0" dirty="0" smtClean="0"/>
              <a:t>catheter days</a:t>
            </a:r>
            <a:r>
              <a:rPr lang="en-US" baseline="0" dirty="0"/>
              <a:t>, respectively. Patients in Pediatric Medical and </a:t>
            </a:r>
            <a:r>
              <a:rPr lang="en-US" baseline="0" dirty="0" smtClean="0"/>
              <a:t>in Respiratory </a:t>
            </a:r>
            <a:r>
              <a:rPr lang="en-US" baseline="0" dirty="0"/>
              <a:t>critical care units had CAUTI rates </a:t>
            </a:r>
            <a:r>
              <a:rPr lang="en-US" baseline="0"/>
              <a:t>of </a:t>
            </a:r>
            <a:r>
              <a:rPr lang="en-US" baseline="0" smtClean="0"/>
              <a:t>3.4 </a:t>
            </a:r>
            <a:r>
              <a:rPr lang="en-US" baseline="0"/>
              <a:t>and </a:t>
            </a:r>
            <a:r>
              <a:rPr lang="en-US" baseline="0" smtClean="0"/>
              <a:t>2.1 </a:t>
            </a:r>
            <a:r>
              <a:rPr lang="en-US" baseline="0" dirty="0"/>
              <a:t>per 1,000 urinary catheter days, respectively</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17</a:t>
            </a:fld>
            <a:endParaRPr lang="en-US" dirty="0"/>
          </a:p>
        </p:txBody>
      </p:sp>
    </p:spTree>
    <p:extLst>
      <p:ext uri="{BB962C8B-B14F-4D97-AF65-F5344CB8AC3E}">
        <p14:creationId xmlns:p14="http://schemas.microsoft.com/office/powerpoint/2010/main" val="1396508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7014" indent="-177014">
              <a:buFont typeface="Arial" panose="020B0604020202020204" pitchFamily="34" charset="0"/>
              <a:buChar char="•"/>
              <a:defRPr/>
            </a:pPr>
            <a:r>
              <a:rPr lang="en-US" b="1" dirty="0"/>
              <a:t>Geographic </a:t>
            </a:r>
            <a:r>
              <a:rPr lang="en-US" b="1" dirty="0" smtClean="0"/>
              <a:t>Variation for 2014 (data not shown): </a:t>
            </a:r>
            <a:r>
              <a:rPr lang="en-US" dirty="0"/>
              <a:t>In 2014, </a:t>
            </a:r>
            <a:r>
              <a:rPr lang="en-US" dirty="0" smtClean="0"/>
              <a:t>16 </a:t>
            </a:r>
            <a:r>
              <a:rPr lang="en-US" b="0" baseline="0" dirty="0" smtClean="0"/>
              <a:t>o</a:t>
            </a:r>
            <a:r>
              <a:rPr lang="en-US" dirty="0" smtClean="0"/>
              <a:t>f 52 reporting States (including </a:t>
            </a:r>
            <a:r>
              <a:rPr lang="en-US" baseline="0" dirty="0" smtClean="0"/>
              <a:t>State-equivalent jurisdictions)</a:t>
            </a:r>
            <a:r>
              <a:rPr lang="en-US" dirty="0" smtClean="0"/>
              <a:t> </a:t>
            </a:r>
            <a:r>
              <a:rPr lang="en-US" dirty="0"/>
              <a:t>had statewide SIRs greater than 1, indicating that, on</a:t>
            </a:r>
            <a:r>
              <a:rPr lang="en-US" baseline="0" dirty="0"/>
              <a:t> average, their hospitals </a:t>
            </a:r>
            <a:r>
              <a:rPr lang="en-US" dirty="0"/>
              <a:t>had </a:t>
            </a:r>
            <a:r>
              <a:rPr lang="en-US" dirty="0" smtClean="0"/>
              <a:t>more CAUTIs than hospitals </a:t>
            </a:r>
            <a:r>
              <a:rPr lang="en-US" dirty="0"/>
              <a:t>of similar type and size </a:t>
            </a:r>
            <a:r>
              <a:rPr lang="en-US" dirty="0" smtClean="0"/>
              <a:t>had reported during </a:t>
            </a:r>
            <a:r>
              <a:rPr lang="en-US" dirty="0"/>
              <a:t>the 2009 referent period</a:t>
            </a:r>
            <a:r>
              <a:rPr lang="en-US" dirty="0" smtClean="0"/>
              <a:t>. That year, 19 States had statewide SIRs less than 1, indicating that, on</a:t>
            </a:r>
            <a:r>
              <a:rPr lang="en-US" baseline="0" dirty="0" smtClean="0"/>
              <a:t> average, their hospitals </a:t>
            </a:r>
            <a:r>
              <a:rPr lang="en-US" dirty="0" smtClean="0"/>
              <a:t>had fewer CAUTIs than hospitals of similar type and size had reported during the 2009 referent period. The remaining 17 States had SIRs of 1, indicating that </a:t>
            </a:r>
            <a:r>
              <a:rPr lang="en-US" baseline="0" dirty="0" smtClean="0"/>
              <a:t>their hospitals </a:t>
            </a:r>
            <a:r>
              <a:rPr lang="en-US" dirty="0" smtClean="0"/>
              <a:t>had roughly the same number of CAUTIs as hospitals of similar type and size had reported during the 2009 referent period. </a:t>
            </a:r>
          </a:p>
          <a:p>
            <a:pPr marL="177014" indent="-177014">
              <a:buFont typeface="Arial" panose="020B0604020202020204" pitchFamily="34" charset="0"/>
              <a:buChar char="•"/>
              <a:defRPr/>
            </a:pPr>
            <a:r>
              <a:rPr lang="en-US" b="1" dirty="0" smtClean="0"/>
              <a:t>Trends:</a:t>
            </a:r>
            <a:r>
              <a:rPr lang="en-US" b="1" baseline="0" dirty="0" smtClean="0"/>
              <a:t> </a:t>
            </a:r>
            <a:r>
              <a:rPr lang="en-US" b="0" baseline="0" dirty="0" smtClean="0"/>
              <a:t>O</a:t>
            </a:r>
            <a:r>
              <a:rPr lang="en-US" dirty="0" smtClean="0"/>
              <a:t>f the 52 </a:t>
            </a:r>
            <a:r>
              <a:rPr lang="en-US" dirty="0"/>
              <a:t>reporting </a:t>
            </a:r>
            <a:r>
              <a:rPr lang="en-US" dirty="0" smtClean="0"/>
              <a:t>States, 37 </a:t>
            </a:r>
            <a:r>
              <a:rPr lang="en-US" dirty="0"/>
              <a:t>had no change </a:t>
            </a:r>
            <a:r>
              <a:rPr lang="en-US" dirty="0" smtClean="0"/>
              <a:t>in CAUTI SIRs from </a:t>
            </a:r>
            <a:r>
              <a:rPr lang="en-US" dirty="0"/>
              <a:t>2013 to </a:t>
            </a:r>
            <a:r>
              <a:rPr lang="en-US" dirty="0" smtClean="0"/>
              <a:t>2014,</a:t>
            </a:r>
            <a:r>
              <a:rPr lang="en-US" baseline="0" dirty="0" smtClean="0"/>
              <a:t> while 14</a:t>
            </a:r>
            <a:r>
              <a:rPr lang="en-US" dirty="0" smtClean="0"/>
              <a:t> SIRs decreased</a:t>
            </a:r>
            <a:r>
              <a:rPr lang="en-US" dirty="0"/>
              <a:t>, and 1 increased</a:t>
            </a:r>
            <a:r>
              <a:rPr lang="en-US" baseline="0" dirty="0"/>
              <a:t>.</a:t>
            </a:r>
            <a:r>
              <a:rPr lang="en-US" dirty="0"/>
              <a:t> </a:t>
            </a:r>
          </a:p>
          <a:p>
            <a:pPr marL="177014" indent="-177014">
              <a:buFont typeface="Arial" panose="020B0604020202020204" pitchFamily="34" charset="0"/>
              <a:buChar char="•"/>
              <a:defRPr/>
            </a:pPr>
            <a:endParaRPr lang="en-US" dirty="0"/>
          </a:p>
          <a:p>
            <a:pPr marL="177014" indent="-177014">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18</a:t>
            </a:fld>
            <a:endParaRPr lang="en-US" dirty="0"/>
          </a:p>
        </p:txBody>
      </p:sp>
    </p:spTree>
    <p:extLst>
      <p:ext uri="{BB962C8B-B14F-4D97-AF65-F5344CB8AC3E}">
        <p14:creationId xmlns:p14="http://schemas.microsoft.com/office/powerpoint/2010/main" val="4144158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19</a:t>
            </a:fld>
            <a:endParaRPr lang="en-US" dirty="0"/>
          </a:p>
        </p:txBody>
      </p:sp>
    </p:spTree>
    <p:extLst>
      <p:ext uri="{BB962C8B-B14F-4D97-AF65-F5344CB8AC3E}">
        <p14:creationId xmlns:p14="http://schemas.microsoft.com/office/powerpoint/2010/main" val="3370531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a:t>
            </a:fld>
            <a:endParaRPr lang="en-US" dirty="0"/>
          </a:p>
        </p:txBody>
      </p:sp>
    </p:spTree>
    <p:extLst>
      <p:ext uri="{BB962C8B-B14F-4D97-AF65-F5344CB8AC3E}">
        <p14:creationId xmlns:p14="http://schemas.microsoft.com/office/powerpoint/2010/main" val="298496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20</a:t>
            </a:fld>
            <a:endParaRPr lang="en-US" dirty="0"/>
          </a:p>
        </p:txBody>
      </p:sp>
    </p:spTree>
    <p:extLst>
      <p:ext uri="{BB962C8B-B14F-4D97-AF65-F5344CB8AC3E}">
        <p14:creationId xmlns:p14="http://schemas.microsoft.com/office/powerpoint/2010/main" val="5413300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21</a:t>
            </a:fld>
            <a:endParaRPr lang="en-US" dirty="0"/>
          </a:p>
        </p:txBody>
      </p:sp>
    </p:spTree>
    <p:extLst>
      <p:ext uri="{BB962C8B-B14F-4D97-AF65-F5344CB8AC3E}">
        <p14:creationId xmlns:p14="http://schemas.microsoft.com/office/powerpoint/2010/main" val="35010127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7004" marR="0" indent="-17700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dirty="0" smtClean="0"/>
              <a:t>Note: </a:t>
            </a:r>
            <a:r>
              <a:rPr lang="en-US" b="0" u="none" dirty="0" smtClean="0"/>
              <a:t>Cases of sepsis diagnosed before surgery or cases resulting from infections acquired but not diagnosed before surgery could not necessarily be excluded. However, such cases should be rare among elective surgical patients not meeting the exclusion criteria noted above. </a:t>
            </a:r>
            <a:endParaRPr lang="en-US" b="1" u="none" dirty="0" smtClean="0"/>
          </a:p>
          <a:p>
            <a:pPr marL="177004" indent="-177004">
              <a:buFont typeface="Arial" panose="020B0604020202020204" pitchFamily="34" charset="0"/>
              <a:buChar char="•"/>
            </a:pPr>
            <a:r>
              <a:rPr lang="en-US" b="1" dirty="0" smtClean="0"/>
              <a:t>Overall </a:t>
            </a:r>
            <a:r>
              <a:rPr lang="en-US" b="1" dirty="0"/>
              <a:t>Rate: </a:t>
            </a:r>
            <a:r>
              <a:rPr lang="en-US" dirty="0"/>
              <a:t>In </a:t>
            </a:r>
            <a:r>
              <a:rPr lang="en-US" dirty="0" smtClean="0"/>
              <a:t>2014, </a:t>
            </a:r>
            <a:r>
              <a:rPr lang="en-US" dirty="0"/>
              <a:t>the inpatient</a:t>
            </a:r>
            <a:r>
              <a:rPr lang="en-US" dirty="0" smtClean="0"/>
              <a:t> </a:t>
            </a:r>
            <a:r>
              <a:rPr lang="en-US" dirty="0"/>
              <a:t>sepsis rate was </a:t>
            </a:r>
            <a:r>
              <a:rPr lang="en-US" b="0" dirty="0" smtClean="0"/>
              <a:t>16.7</a:t>
            </a:r>
            <a:r>
              <a:rPr lang="en-US" dirty="0" smtClean="0"/>
              <a:t> </a:t>
            </a:r>
            <a:r>
              <a:rPr lang="en-US" dirty="0"/>
              <a:t>per 1,000 adult discharges with an elective operating room procedure. </a:t>
            </a:r>
            <a:endParaRPr lang="en-US" b="1" dirty="0"/>
          </a:p>
          <a:p>
            <a:pPr marL="177004" indent="-177004">
              <a:buFont typeface="Arial" panose="020B0604020202020204" pitchFamily="34" charset="0"/>
              <a:buChar char="•"/>
            </a:pPr>
            <a:r>
              <a:rPr lang="en-US" b="1" dirty="0"/>
              <a:t>Groups With Disparities: </a:t>
            </a:r>
          </a:p>
          <a:p>
            <a:pPr marL="347407" lvl="1" indent="-173704">
              <a:buFont typeface="Arial" panose="020B0604020202020204" pitchFamily="34" charset="0"/>
              <a:buChar char="•"/>
            </a:pPr>
            <a:r>
              <a:rPr lang="en-US" b="0" baseline="0" dirty="0"/>
              <a:t>In </a:t>
            </a:r>
            <a:r>
              <a:rPr lang="en-US" b="0" baseline="0" dirty="0" smtClean="0"/>
              <a:t>2014, the rate of inpatient sepsis was lower for f</a:t>
            </a:r>
            <a:r>
              <a:rPr lang="en-US" b="0" dirty="0" smtClean="0"/>
              <a:t>emale </a:t>
            </a:r>
            <a:r>
              <a:rPr lang="en-US" b="0" baseline="0" dirty="0"/>
              <a:t>patients </a:t>
            </a:r>
            <a:r>
              <a:rPr lang="en-US" b="0" dirty="0" smtClean="0"/>
              <a:t>than for male</a:t>
            </a:r>
            <a:r>
              <a:rPr lang="en-US" b="0" baseline="0" dirty="0" smtClean="0"/>
              <a:t> </a:t>
            </a:r>
            <a:r>
              <a:rPr lang="en-US" b="0" baseline="0" dirty="0"/>
              <a:t>patients. </a:t>
            </a:r>
          </a:p>
          <a:p>
            <a:pPr marL="347407" lvl="1" indent="-173704">
              <a:buFont typeface="Arial" panose="020B0604020202020204" pitchFamily="34" charset="0"/>
              <a:buChar char="•"/>
            </a:pPr>
            <a:r>
              <a:rPr lang="en-US" b="0" baseline="0" dirty="0"/>
              <a:t>Also in </a:t>
            </a:r>
            <a:r>
              <a:rPr lang="en-US" b="0" baseline="0" dirty="0" smtClean="0"/>
              <a:t>2014, the rate of inpatient sepsis was worse for p</a:t>
            </a:r>
            <a:r>
              <a:rPr lang="en-US" b="0" dirty="0" smtClean="0"/>
              <a:t>atients </a:t>
            </a:r>
            <a:r>
              <a:rPr lang="en-US" b="0" dirty="0"/>
              <a:t>with Medicaid </a:t>
            </a:r>
            <a:r>
              <a:rPr lang="en-US" b="0" dirty="0" smtClean="0"/>
              <a:t>or no insurance that for patients with </a:t>
            </a:r>
            <a:r>
              <a:rPr lang="en-US" b="0" baseline="0" dirty="0" smtClean="0"/>
              <a:t>private insurance. </a:t>
            </a:r>
            <a:endParaRPr lang="en-US" b="0" baseline="0" dirty="0"/>
          </a:p>
          <a:p>
            <a:pPr marL="347407" lvl="1" indent="-173704">
              <a:buFont typeface="Arial" panose="020B0604020202020204" pitchFamily="34" charset="0"/>
              <a:buChar char="•"/>
            </a:pPr>
            <a:r>
              <a:rPr lang="en-US" b="0" baseline="0" dirty="0"/>
              <a:t>From 2008 to </a:t>
            </a:r>
            <a:r>
              <a:rPr lang="en-US" b="0" baseline="0" dirty="0" smtClean="0"/>
              <a:t>2014, </a:t>
            </a:r>
            <a:r>
              <a:rPr lang="en-US" b="0" baseline="0" dirty="0"/>
              <a:t>there were no statistically significant changes in the gap between males and females. </a:t>
            </a:r>
          </a:p>
          <a:p>
            <a:pPr marL="347407" lvl="1" indent="-173704">
              <a:buFont typeface="Arial" panose="020B0604020202020204" pitchFamily="34" charset="0"/>
              <a:buChar char="•"/>
            </a:pPr>
            <a:r>
              <a:rPr lang="en-US" b="0" baseline="0" dirty="0"/>
              <a:t>From 2008 to </a:t>
            </a:r>
            <a:r>
              <a:rPr lang="en-US" b="0" baseline="0" dirty="0" smtClean="0"/>
              <a:t>2014, the gap </a:t>
            </a:r>
            <a:r>
              <a:rPr lang="en-US" b="0" baseline="0" dirty="0"/>
              <a:t>between privately insured patients and </a:t>
            </a:r>
            <a:r>
              <a:rPr lang="en-US" b="0" baseline="0" dirty="0" smtClean="0"/>
              <a:t>uninsured patients worsened. </a:t>
            </a:r>
            <a:endParaRPr lang="en-US" b="0" dirty="0"/>
          </a:p>
          <a:p>
            <a:pPr marL="463210" lvl="1"/>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22</a:t>
            </a:fld>
            <a:endParaRPr lang="en-US" dirty="0"/>
          </a:p>
        </p:txBody>
      </p:sp>
    </p:spTree>
    <p:extLst>
      <p:ext uri="{BB962C8B-B14F-4D97-AF65-F5344CB8AC3E}">
        <p14:creationId xmlns:p14="http://schemas.microsoft.com/office/powerpoint/2010/main" val="18803755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marR="0"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1" dirty="0"/>
              <a:t>Importance:</a:t>
            </a:r>
            <a:r>
              <a:rPr lang="en-US" sz="1100" dirty="0"/>
              <a:t> Obstetric trauma </a:t>
            </a:r>
            <a:r>
              <a:rPr lang="en-US" sz="1100" u="none" dirty="0" smtClean="0"/>
              <a:t>occurring to the mother</a:t>
            </a:r>
            <a:r>
              <a:rPr lang="en-US" sz="1100" u="none" baseline="0" dirty="0" smtClean="0"/>
              <a:t> </a:t>
            </a:r>
            <a:r>
              <a:rPr lang="en-US" sz="1100" u="none" dirty="0" smtClean="0"/>
              <a:t>during</a:t>
            </a:r>
            <a:r>
              <a:rPr lang="en-US" sz="1100" dirty="0" smtClean="0"/>
              <a:t> </a:t>
            </a:r>
            <a:r>
              <a:rPr lang="en-US" sz="1100" dirty="0"/>
              <a:t>childbirth can </a:t>
            </a:r>
            <a:r>
              <a:rPr lang="en-US" sz="1100" dirty="0" smtClean="0"/>
              <a:t>extend </a:t>
            </a:r>
            <a:r>
              <a:rPr lang="en-US" sz="1100" dirty="0"/>
              <a:t>a </a:t>
            </a:r>
            <a:r>
              <a:rPr lang="en-US" sz="1100" dirty="0" smtClean="0"/>
              <a:t>patient’s hospital </a:t>
            </a:r>
            <a:r>
              <a:rPr lang="en-US" sz="1100" dirty="0"/>
              <a:t>stay </a:t>
            </a:r>
            <a:r>
              <a:rPr lang="en-US" sz="1100" dirty="0" smtClean="0"/>
              <a:t>after </a:t>
            </a:r>
            <a:r>
              <a:rPr lang="en-US" sz="1100" dirty="0"/>
              <a:t>giving birth, may cause additional procedures to be performed, and may lead to poorer health outcomes for both the mother and child (Hines &amp; Jiang, 2012</a:t>
            </a:r>
            <a:r>
              <a:rPr lang="en-US" sz="1100" dirty="0" smtClean="0"/>
              <a:t>). </a:t>
            </a:r>
            <a:r>
              <a:rPr lang="en-US" sz="1100" u="none" baseline="0" dirty="0" smtClean="0"/>
              <a:t>Vaginal</a:t>
            </a:r>
            <a:r>
              <a:rPr lang="en-US" sz="1100" u="none" dirty="0" smtClean="0"/>
              <a:t> deliveries that involve instruments, such as forceps and vacuums, are more likely to result in obstetric trauma,</a:t>
            </a:r>
            <a:r>
              <a:rPr lang="en-US" sz="1100" u="none" baseline="0" dirty="0" smtClean="0"/>
              <a:t> such as </a:t>
            </a:r>
            <a:r>
              <a:rPr lang="en-US" sz="1100" u="none" dirty="0" smtClean="0"/>
              <a:t>third and fourth degree lacerations of the perineum. </a:t>
            </a:r>
          </a:p>
          <a:p>
            <a:pPr marL="173713" indent="-173713">
              <a:buFont typeface="Arial" panose="020B0604020202020204" pitchFamily="34" charset="0"/>
              <a:buChar char="•"/>
            </a:pPr>
            <a:r>
              <a:rPr lang="en-US" sz="1100" b="1" dirty="0" smtClean="0"/>
              <a:t>Overall </a:t>
            </a:r>
            <a:r>
              <a:rPr lang="en-US" sz="1100" b="1" dirty="0"/>
              <a:t>Rate: </a:t>
            </a:r>
            <a:r>
              <a:rPr lang="en-US" sz="1100" u="none" dirty="0"/>
              <a:t>In </a:t>
            </a:r>
            <a:r>
              <a:rPr lang="en-US" sz="1100" u="none" dirty="0" smtClean="0"/>
              <a:t>2014, </a:t>
            </a:r>
            <a:r>
              <a:rPr lang="en-US" sz="1100" u="none" dirty="0"/>
              <a:t>the </a:t>
            </a:r>
            <a:r>
              <a:rPr lang="en-US" sz="1100" u="none" dirty="0" smtClean="0"/>
              <a:t>rate </a:t>
            </a:r>
            <a:r>
              <a:rPr lang="en-US" sz="1100" u="none" dirty="0"/>
              <a:t>of obstetric trauma </a:t>
            </a:r>
            <a:r>
              <a:rPr lang="en-US" sz="1100" u="none" dirty="0" smtClean="0"/>
              <a:t>was 119.0 for instrument-assisted vaginal deliveries and 18.7 </a:t>
            </a:r>
            <a:r>
              <a:rPr lang="en-US" sz="1100" u="none" dirty="0"/>
              <a:t>per 1,000 </a:t>
            </a:r>
            <a:r>
              <a:rPr lang="en-US" sz="1100" u="none" dirty="0" smtClean="0"/>
              <a:t>vaginal deliveries without instrument assistance.</a:t>
            </a:r>
            <a:endParaRPr lang="en-US" sz="1100" u="none" dirty="0"/>
          </a:p>
          <a:p>
            <a:pPr marL="177014" lvl="1" indent="-177014">
              <a:buFont typeface="Arial" panose="020B0604020202020204" pitchFamily="34" charset="0"/>
              <a:buChar char="•"/>
              <a:defRPr/>
            </a:pPr>
            <a:r>
              <a:rPr lang="en-US" sz="1100" b="1" dirty="0"/>
              <a:t>Trends</a:t>
            </a:r>
            <a:r>
              <a:rPr lang="en-US" sz="1100" b="1" u="none" dirty="0"/>
              <a:t>: </a:t>
            </a:r>
            <a:r>
              <a:rPr lang="en-US" sz="1100" u="none" dirty="0"/>
              <a:t>From </a:t>
            </a:r>
            <a:r>
              <a:rPr lang="en-US" sz="1100" u="none" dirty="0" smtClean="0"/>
              <a:t>2000 to 2014, </a:t>
            </a:r>
            <a:r>
              <a:rPr lang="en-US" sz="1100" u="none" dirty="0"/>
              <a:t>obstetric trauma rates improved for </a:t>
            </a:r>
            <a:r>
              <a:rPr lang="en-US" sz="1100" u="none" dirty="0" smtClean="0"/>
              <a:t>vaginal </a:t>
            </a:r>
            <a:r>
              <a:rPr lang="en-US" sz="1100" u="none" dirty="0"/>
              <a:t>deliveries </a:t>
            </a:r>
            <a:r>
              <a:rPr lang="en-US" sz="1100" u="none" dirty="0" smtClean="0"/>
              <a:t>both with and without </a:t>
            </a:r>
            <a:r>
              <a:rPr lang="en-US" sz="1100" u="none" dirty="0"/>
              <a:t>instrument assistance. </a:t>
            </a:r>
          </a:p>
          <a:p>
            <a:pPr marL="177014" indent="-177014">
              <a:buFont typeface="Arial" panose="020B0604020202020204" pitchFamily="34" charset="0"/>
              <a:buChar char="•"/>
              <a:defRPr/>
            </a:pPr>
            <a:r>
              <a:rPr lang="en-US" sz="1100" b="1" u="none" dirty="0"/>
              <a:t>Groups With Disparities: </a:t>
            </a:r>
          </a:p>
          <a:p>
            <a:pPr marL="347426" lvl="1" indent="-173713">
              <a:buFont typeface="Arial" panose="020B0604020202020204" pitchFamily="34" charset="0"/>
              <a:buChar char="•"/>
              <a:defRPr/>
            </a:pPr>
            <a:r>
              <a:rPr lang="en-US" sz="1100" u="none" dirty="0"/>
              <a:t>In </a:t>
            </a:r>
            <a:r>
              <a:rPr lang="en-US" sz="1100" u="none" dirty="0" smtClean="0"/>
              <a:t>2014, </a:t>
            </a:r>
            <a:r>
              <a:rPr lang="en-US" sz="1100" u="none" dirty="0"/>
              <a:t>the rate of obstetric trauma for vaginal deliveries without instrument assistance was worse for </a:t>
            </a:r>
            <a:r>
              <a:rPr lang="en-US" sz="1100" u="none" dirty="0" smtClean="0"/>
              <a:t>Asians and Pacific Islanders (APIs) </a:t>
            </a:r>
            <a:r>
              <a:rPr lang="en-US" sz="1100" u="none" dirty="0"/>
              <a:t>(</a:t>
            </a:r>
            <a:r>
              <a:rPr lang="en-US" sz="1100" u="none" dirty="0" smtClean="0"/>
              <a:t>35.8 </a:t>
            </a:r>
            <a:r>
              <a:rPr lang="en-US" sz="1100" u="none" dirty="0"/>
              <a:t>per 1,000 vaginal deliveries) compared with Whites </a:t>
            </a:r>
            <a:r>
              <a:rPr lang="en-US" sz="1100" u="none" dirty="0" smtClean="0"/>
              <a:t>(20.3 </a:t>
            </a:r>
            <a:r>
              <a:rPr lang="en-US" sz="1100" u="none" dirty="0"/>
              <a:t>per 1,000 vaginal deliveries).</a:t>
            </a:r>
          </a:p>
          <a:p>
            <a:pPr marL="347426" lvl="1" indent="-173713">
              <a:buFont typeface="Arial" panose="020B0604020202020204" pitchFamily="34" charset="0"/>
              <a:buChar char="•"/>
              <a:defRPr/>
            </a:pPr>
            <a:r>
              <a:rPr lang="en-US" sz="1100" u="none" dirty="0"/>
              <a:t>In </a:t>
            </a:r>
            <a:r>
              <a:rPr lang="en-US" sz="1100" u="none" dirty="0" smtClean="0"/>
              <a:t>2014, </a:t>
            </a:r>
            <a:r>
              <a:rPr lang="en-US" sz="1100" u="none" dirty="0"/>
              <a:t>the rate of obstetric trauma for deliveries without instrument assistance was better for Blacks </a:t>
            </a:r>
            <a:r>
              <a:rPr lang="en-US" sz="1100" u="none" dirty="0" smtClean="0"/>
              <a:t>(10.0 </a:t>
            </a:r>
            <a:r>
              <a:rPr lang="en-US" sz="1100" u="none" dirty="0"/>
              <a:t>per 1,000 vaginal deliveries) and Hispanics (</a:t>
            </a:r>
            <a:r>
              <a:rPr lang="en-US" sz="1100" u="none" dirty="0" smtClean="0"/>
              <a:t>13.8 per </a:t>
            </a:r>
            <a:r>
              <a:rPr lang="en-US" sz="1100" u="none" dirty="0"/>
              <a:t>1,000 vaginal deliveries) </a:t>
            </a:r>
            <a:r>
              <a:rPr lang="en-US" sz="1100" u="none" dirty="0" smtClean="0"/>
              <a:t>than for </a:t>
            </a:r>
            <a:r>
              <a:rPr lang="en-US" sz="1100" u="none" dirty="0"/>
              <a:t>Whites (</a:t>
            </a:r>
            <a:r>
              <a:rPr lang="en-US" sz="1100" u="none" dirty="0" smtClean="0"/>
              <a:t>20.3 </a:t>
            </a:r>
            <a:r>
              <a:rPr lang="en-US" sz="1100" u="none" dirty="0"/>
              <a:t>per 1,000 vaginal deliveries).</a:t>
            </a:r>
          </a:p>
          <a:p>
            <a:pPr marL="347426" lvl="1" indent="-173713">
              <a:buFont typeface="Arial" panose="020B0604020202020204" pitchFamily="34" charset="0"/>
              <a:buChar char="•"/>
              <a:defRPr/>
            </a:pPr>
            <a:r>
              <a:rPr lang="en-US" sz="1100" u="none" dirty="0"/>
              <a:t>In </a:t>
            </a:r>
            <a:r>
              <a:rPr lang="en-US" sz="1100" u="none" dirty="0" smtClean="0"/>
              <a:t>2014, </a:t>
            </a:r>
            <a:r>
              <a:rPr lang="en-US" sz="1100" u="none" dirty="0"/>
              <a:t>the obstetric trauma rate for vaginal deliveries without instrument assistance was worse for patients </a:t>
            </a:r>
            <a:r>
              <a:rPr lang="en-US" sz="1100" u="none" dirty="0" smtClean="0"/>
              <a:t>ages 10-14 years (27.1%), </a:t>
            </a:r>
            <a:r>
              <a:rPr lang="en-US" sz="1100" u="none" dirty="0"/>
              <a:t>15-17 </a:t>
            </a:r>
            <a:r>
              <a:rPr lang="en-US" sz="1100" u="none" dirty="0" smtClean="0"/>
              <a:t>years (22.1%), </a:t>
            </a:r>
            <a:r>
              <a:rPr lang="en-US" sz="1100" u="none" dirty="0"/>
              <a:t>and 25-34 years </a:t>
            </a:r>
            <a:r>
              <a:rPr lang="en-US" sz="1100" u="none" dirty="0" smtClean="0"/>
              <a:t>(21.3%) compared </a:t>
            </a:r>
            <a:r>
              <a:rPr lang="en-US" sz="1100" u="none" dirty="0"/>
              <a:t>with patients </a:t>
            </a:r>
            <a:r>
              <a:rPr lang="en-US" sz="1100" u="none" dirty="0" smtClean="0"/>
              <a:t>ages 18-24 (15.3%)</a:t>
            </a:r>
            <a:r>
              <a:rPr lang="en-US" sz="1100" u="none" baseline="0" dirty="0" smtClean="0"/>
              <a:t> </a:t>
            </a:r>
            <a:r>
              <a:rPr lang="en-US" sz="1100" u="none" dirty="0" smtClean="0"/>
              <a:t>and 35 </a:t>
            </a:r>
            <a:r>
              <a:rPr lang="en-US" sz="1100" u="none" dirty="0"/>
              <a:t>to </a:t>
            </a:r>
            <a:r>
              <a:rPr lang="en-US" sz="1100" u="none" dirty="0" smtClean="0"/>
              <a:t>54 (15.6%).</a:t>
            </a:r>
            <a:endParaRPr lang="en-US" sz="1100" u="none" dirty="0"/>
          </a:p>
          <a:p>
            <a:endParaRPr lang="en-US" sz="110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23</a:t>
            </a:fld>
            <a:endParaRPr lang="en-US" dirty="0"/>
          </a:p>
        </p:txBody>
      </p:sp>
    </p:spTree>
    <p:extLst>
      <p:ext uri="{BB962C8B-B14F-4D97-AF65-F5344CB8AC3E}">
        <p14:creationId xmlns:p14="http://schemas.microsoft.com/office/powerpoint/2010/main" val="17880628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b="1" dirty="0" smtClean="0"/>
              <a:t>Note:</a:t>
            </a:r>
            <a:r>
              <a:rPr lang="en-US" b="1" baseline="0" dirty="0" smtClean="0"/>
              <a:t> </a:t>
            </a:r>
            <a:r>
              <a:rPr lang="en-US" sz="1200" i="0" u="none" dirty="0" smtClean="0"/>
              <a:t>The HCUP Disparities Analytic Files used in this and the preceding slide are limited to data from States (and hospitals within those States) meeting specified criteria for consistent</a:t>
            </a:r>
            <a:r>
              <a:rPr lang="en-US" sz="1200" i="0" u="none" baseline="0" dirty="0" smtClean="0"/>
              <a:t> coding of race/ethnicity. States listed as “missing” in this slide include several that did not meet these criteria in 2014. </a:t>
            </a:r>
          </a:p>
          <a:p>
            <a:pPr marL="173713" indent="-173713">
              <a:buFont typeface="Arial" pitchFamily="34" charset="0"/>
              <a:buChar char="•"/>
            </a:pPr>
            <a:r>
              <a:rPr lang="en-US" b="1" dirty="0" smtClean="0"/>
              <a:t>Overall </a:t>
            </a:r>
            <a:r>
              <a:rPr lang="en-US" b="1" dirty="0"/>
              <a:t>Rate:</a:t>
            </a:r>
            <a:r>
              <a:rPr lang="en-US" b="1" baseline="0" dirty="0"/>
              <a:t> </a:t>
            </a:r>
            <a:r>
              <a:rPr lang="en-US" b="0" baseline="0" dirty="0"/>
              <a:t>In </a:t>
            </a:r>
            <a:r>
              <a:rPr lang="en-US" b="0" baseline="0" dirty="0" smtClean="0"/>
              <a:t>2014, the national average was </a:t>
            </a:r>
            <a:r>
              <a:rPr lang="en-US" sz="1200" b="0" i="0" u="none" strike="noStrike" kern="1200" dirty="0" smtClean="0">
                <a:effectLst/>
                <a:latin typeface="+mn-lt"/>
                <a:ea typeface="+mn-ea"/>
                <a:cs typeface="+mn-cs"/>
              </a:rPr>
              <a:t>119.0</a:t>
            </a:r>
            <a:r>
              <a:rPr lang="en-US" b="0" baseline="0" dirty="0" smtClean="0"/>
              <a:t> </a:t>
            </a:r>
            <a:r>
              <a:rPr lang="en-US" b="0" baseline="0" dirty="0"/>
              <a:t>obstetric trauma events </a:t>
            </a:r>
            <a:r>
              <a:rPr lang="en-US" b="0" baseline="0" dirty="0" smtClean="0"/>
              <a:t>occurring </a:t>
            </a:r>
            <a:r>
              <a:rPr lang="en-US" b="0" baseline="0" dirty="0"/>
              <a:t>per 1,000 instrument-assisted vaginal deliveries.</a:t>
            </a:r>
          </a:p>
          <a:p>
            <a:pPr marL="176354" indent="-176354">
              <a:buFont typeface="Arial" panose="020B0604020202020204" pitchFamily="34" charset="0"/>
              <a:buChar char="•"/>
            </a:pPr>
            <a:r>
              <a:rPr lang="en-US" b="1" dirty="0"/>
              <a:t>Differences by State: </a:t>
            </a:r>
            <a:r>
              <a:rPr lang="en-US" dirty="0"/>
              <a:t>Interquartile ranges follow: </a:t>
            </a:r>
          </a:p>
          <a:p>
            <a:pPr marL="347426" lvl="1" indent="-173713">
              <a:buFont typeface="Arial" panose="020B0604020202020204" pitchFamily="34" charset="0"/>
              <a:buChar char="•"/>
            </a:pPr>
            <a:r>
              <a:rPr lang="en-US" b="0" dirty="0"/>
              <a:t>First quartile (lowest): </a:t>
            </a:r>
            <a:r>
              <a:rPr lang="en-US" b="0" dirty="0" smtClean="0"/>
              <a:t>79.6-109.0 (</a:t>
            </a:r>
            <a:r>
              <a:rPr lang="en-US" b="0" baseline="0" dirty="0" smtClean="0"/>
              <a:t>CA</a:t>
            </a:r>
            <a:r>
              <a:rPr lang="en-US" b="0" baseline="0" dirty="0"/>
              <a:t>, FL, KY, LA, </a:t>
            </a:r>
            <a:r>
              <a:rPr lang="en-US" b="0" baseline="0" dirty="0" smtClean="0"/>
              <a:t>MD, NJ, NM, TN, VT)</a:t>
            </a:r>
            <a:endParaRPr lang="en-US" b="0" dirty="0"/>
          </a:p>
          <a:p>
            <a:pPr marL="347426" lvl="1" indent="-173713">
              <a:buFont typeface="Arial" panose="020B0604020202020204" pitchFamily="34" charset="0"/>
              <a:buChar char="•"/>
            </a:pPr>
            <a:r>
              <a:rPr lang="en-US" b="0" dirty="0"/>
              <a:t>Second quartile (second lowest): </a:t>
            </a:r>
            <a:r>
              <a:rPr lang="en-US" b="0" dirty="0" smtClean="0"/>
              <a:t>110.2-124.0 (</a:t>
            </a:r>
            <a:r>
              <a:rPr lang="en-US" b="0" baseline="0" dirty="0" smtClean="0"/>
              <a:t>AR, </a:t>
            </a:r>
            <a:r>
              <a:rPr lang="en-US" b="0" dirty="0" smtClean="0"/>
              <a:t>GA</a:t>
            </a:r>
            <a:r>
              <a:rPr lang="en-US" b="0" dirty="0"/>
              <a:t>, </a:t>
            </a:r>
            <a:r>
              <a:rPr lang="en-US" b="0" dirty="0" smtClean="0"/>
              <a:t>IN, NV, NC, OK, SC</a:t>
            </a:r>
            <a:r>
              <a:rPr lang="en-US" b="0" dirty="0"/>
              <a:t>, </a:t>
            </a:r>
            <a:r>
              <a:rPr lang="en-US" b="0" dirty="0" smtClean="0"/>
              <a:t>SD)</a:t>
            </a:r>
            <a:endParaRPr lang="en-US" b="0" dirty="0"/>
          </a:p>
          <a:p>
            <a:pPr marL="347426" lvl="1" indent="-173713">
              <a:buFont typeface="Arial" panose="020B0604020202020204" pitchFamily="34" charset="0"/>
              <a:buChar char="•"/>
            </a:pPr>
            <a:r>
              <a:rPr lang="en-US" b="0" dirty="0"/>
              <a:t>Third quartile (second highest): </a:t>
            </a:r>
            <a:r>
              <a:rPr lang="en-US" b="0" dirty="0" smtClean="0"/>
              <a:t>124.8-139.6 (CO,</a:t>
            </a:r>
            <a:r>
              <a:rPr lang="en-US" b="0" baseline="0" dirty="0" smtClean="0"/>
              <a:t> CT, </a:t>
            </a:r>
            <a:r>
              <a:rPr lang="en-US" b="0" dirty="0" smtClean="0"/>
              <a:t>IL,</a:t>
            </a:r>
            <a:r>
              <a:rPr lang="en-US" b="0" baseline="0" dirty="0" smtClean="0"/>
              <a:t> MN, </a:t>
            </a:r>
            <a:r>
              <a:rPr lang="en-US" b="0" baseline="0" dirty="0"/>
              <a:t>MO, </a:t>
            </a:r>
            <a:r>
              <a:rPr lang="en-US" b="0" dirty="0" smtClean="0"/>
              <a:t>NY, </a:t>
            </a:r>
            <a:r>
              <a:rPr lang="en-US" b="0" baseline="0" dirty="0" smtClean="0"/>
              <a:t>OR, </a:t>
            </a:r>
            <a:r>
              <a:rPr lang="en-US" b="0" dirty="0" smtClean="0"/>
              <a:t>VA, WV,</a:t>
            </a:r>
            <a:r>
              <a:rPr lang="en-US" b="0" baseline="0" dirty="0" smtClean="0"/>
              <a:t> WI</a:t>
            </a:r>
            <a:r>
              <a:rPr lang="en-US" b="0" dirty="0" smtClean="0"/>
              <a:t>)</a:t>
            </a:r>
            <a:endParaRPr lang="en-US" b="0" dirty="0"/>
          </a:p>
          <a:p>
            <a:pPr marL="347426" lvl="1" indent="-173713">
              <a:buFont typeface="Arial" panose="020B0604020202020204" pitchFamily="34" charset="0"/>
              <a:buChar char="•"/>
            </a:pPr>
            <a:r>
              <a:rPr lang="en-US" b="0" dirty="0"/>
              <a:t>Fourth quartile (highest): </a:t>
            </a:r>
            <a:r>
              <a:rPr lang="en-US" b="0" dirty="0" smtClean="0"/>
              <a:t>140.0-173.8 (</a:t>
            </a:r>
            <a:r>
              <a:rPr lang="en-US" b="0" baseline="0" dirty="0" smtClean="0"/>
              <a:t>AZ, </a:t>
            </a:r>
            <a:r>
              <a:rPr lang="en-US" b="0" baseline="0" dirty="0"/>
              <a:t>IA, KS, </a:t>
            </a:r>
            <a:r>
              <a:rPr lang="en-US" b="0" baseline="0" dirty="0" smtClean="0"/>
              <a:t>NE</a:t>
            </a:r>
            <a:r>
              <a:rPr lang="en-US" b="0" baseline="0" dirty="0"/>
              <a:t>, </a:t>
            </a:r>
            <a:r>
              <a:rPr lang="en-US" b="0" baseline="0" dirty="0" smtClean="0"/>
              <a:t>ND, RI, WA, WY</a:t>
            </a:r>
            <a:r>
              <a:rPr lang="en-US" b="0" dirty="0" smtClean="0"/>
              <a:t>)</a:t>
            </a:r>
            <a:endParaRPr lang="en-US" b="1" baseline="0" dirty="0"/>
          </a:p>
          <a:p>
            <a:pPr marL="347426" indent="-173713">
              <a:buFont typeface="Arial" pitchFamily="34" charset="0"/>
              <a:buChar char="•"/>
            </a:pPr>
            <a:r>
              <a:rPr lang="en-US" b="0" baseline="0" dirty="0"/>
              <a:t>In </a:t>
            </a:r>
            <a:r>
              <a:rPr lang="en-US" b="0" baseline="0" dirty="0" smtClean="0"/>
              <a:t>2014, Vermont </a:t>
            </a:r>
            <a:r>
              <a:rPr lang="en-US" b="0" baseline="0" dirty="0"/>
              <a:t>had the lowest obstetric trauma rate at </a:t>
            </a:r>
            <a:r>
              <a:rPr lang="en-US" b="0" baseline="0" dirty="0" smtClean="0"/>
              <a:t>79.6 </a:t>
            </a:r>
            <a:r>
              <a:rPr lang="en-US" b="0" baseline="0" dirty="0"/>
              <a:t>events per 1,000 instrument-assisted vaginal deliveries; Nebraska had the highest rate at </a:t>
            </a:r>
            <a:r>
              <a:rPr lang="en-US" b="0" baseline="0" dirty="0" smtClean="0"/>
              <a:t>173.8.</a:t>
            </a:r>
            <a:endParaRPr lang="en-US" b="0" baseline="0" dirty="0"/>
          </a:p>
          <a:p>
            <a:pPr marL="173713" lvl="1"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877B9C45-0785-44D8-BE96-FC6181CB374E}" type="slidenum">
              <a:rPr lang="en-US" smtClean="0"/>
              <a:t>24</a:t>
            </a:fld>
            <a:endParaRPr lang="en-US" dirty="0"/>
          </a:p>
        </p:txBody>
      </p:sp>
    </p:spTree>
    <p:extLst>
      <p:ext uri="{BB962C8B-B14F-4D97-AF65-F5344CB8AC3E}">
        <p14:creationId xmlns:p14="http://schemas.microsoft.com/office/powerpoint/2010/main" val="10233345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lnSpcReduction="10000"/>
          </a:bodyPr>
          <a:lstStyle/>
          <a:p>
            <a:pPr marL="177014" lvl="1" indent="-177014" defTabSz="944073">
              <a:buFont typeface="Arial" panose="020B0604020202020204" pitchFamily="34" charset="0"/>
              <a:buChar char="•"/>
              <a:defRPr/>
            </a:pPr>
            <a:r>
              <a:rPr lang="en-US" b="1" dirty="0"/>
              <a:t>Importance:</a:t>
            </a:r>
            <a:r>
              <a:rPr lang="en-US" dirty="0"/>
              <a:t> Hip replacement is most common among older adults, who have an increased risk of adverse events after these </a:t>
            </a:r>
            <a:r>
              <a:rPr lang="en-US" dirty="0" smtClean="0"/>
              <a:t>procedures. </a:t>
            </a:r>
          </a:p>
          <a:p>
            <a:pPr marL="177014" lvl="1" indent="-177014" defTabSz="944073">
              <a:buFont typeface="Arial" panose="020B0604020202020204" pitchFamily="34" charset="0"/>
              <a:buChar char="•"/>
              <a:defRPr/>
            </a:pPr>
            <a:r>
              <a:rPr lang="en-US" b="1" dirty="0" smtClean="0"/>
              <a:t>Overall </a:t>
            </a:r>
            <a:r>
              <a:rPr lang="en-US" b="1" dirty="0"/>
              <a:t>Percentage: </a:t>
            </a:r>
            <a:r>
              <a:rPr lang="en-US" dirty="0"/>
              <a:t>In 2014, 4.5% of</a:t>
            </a:r>
            <a:r>
              <a:rPr lang="en-US" baseline="0" dirty="0"/>
              <a:t> patients receiving a hip joint </a:t>
            </a:r>
            <a:r>
              <a:rPr lang="en-US" baseline="0" dirty="0" smtClean="0"/>
              <a:t>replacement due to</a:t>
            </a:r>
            <a:r>
              <a:rPr lang="en-US" sz="1200" dirty="0" smtClean="0"/>
              <a:t> fracture or degenerative conditions </a:t>
            </a:r>
            <a:r>
              <a:rPr lang="en-US" baseline="0" dirty="0" smtClean="0"/>
              <a:t>experienced adverse events.</a:t>
            </a:r>
            <a:endParaRPr lang="en-US" b="1" dirty="0"/>
          </a:p>
          <a:p>
            <a:pPr marL="177014" indent="-177014">
              <a:buFont typeface="Arial" panose="020B0604020202020204" pitchFamily="34" charset="0"/>
              <a:buChar char="•"/>
              <a:defRPr/>
            </a:pPr>
            <a:r>
              <a:rPr lang="en-US" b="1" dirty="0"/>
              <a:t>Trends: </a:t>
            </a:r>
          </a:p>
          <a:p>
            <a:pPr marL="349035" lvl="1" indent="-176930">
              <a:buFont typeface="Arial" panose="020B0604020202020204" pitchFamily="34" charset="0"/>
              <a:buChar char="•"/>
              <a:defRPr/>
            </a:pPr>
            <a:r>
              <a:rPr lang="en-US" dirty="0"/>
              <a:t>From </a:t>
            </a:r>
            <a:r>
              <a:rPr lang="en-US" dirty="0" smtClean="0"/>
              <a:t>20</a:t>
            </a:r>
            <a:r>
              <a:rPr lang="en-US" b="0" dirty="0" smtClean="0"/>
              <a:t>10</a:t>
            </a:r>
            <a:r>
              <a:rPr lang="en-US" dirty="0" smtClean="0"/>
              <a:t> </a:t>
            </a:r>
            <a:r>
              <a:rPr lang="en-US" dirty="0"/>
              <a:t>to 2014, </a:t>
            </a:r>
            <a:r>
              <a:rPr lang="en-US" dirty="0" smtClean="0"/>
              <a:t>there was an overall decrease in the frequency </a:t>
            </a:r>
            <a:r>
              <a:rPr lang="en-US" dirty="0"/>
              <a:t>of adverse events </a:t>
            </a:r>
            <a:r>
              <a:rPr lang="en-US" dirty="0" smtClean="0"/>
              <a:t>among patients </a:t>
            </a:r>
            <a:r>
              <a:rPr lang="en-US" dirty="0"/>
              <a:t>who had a hip joint replacement</a:t>
            </a:r>
            <a:r>
              <a:rPr lang="en-US" baseline="0" dirty="0"/>
              <a:t> due to fracture or degenerative conditions.</a:t>
            </a:r>
          </a:p>
          <a:p>
            <a:pPr marL="349035" lvl="1" indent="-176930">
              <a:buFont typeface="Arial" panose="020B0604020202020204" pitchFamily="34" charset="0"/>
              <a:buChar char="•"/>
              <a:defRPr/>
            </a:pPr>
            <a:r>
              <a:rPr lang="en-US" b="0" baseline="0" dirty="0"/>
              <a:t>From </a:t>
            </a:r>
            <a:r>
              <a:rPr lang="en-US" b="0" baseline="0" dirty="0" smtClean="0"/>
              <a:t>2010 </a:t>
            </a:r>
            <a:r>
              <a:rPr lang="en-US" b="0" baseline="0" dirty="0"/>
              <a:t>to 2014, the </a:t>
            </a:r>
            <a:r>
              <a:rPr lang="en-US" b="0" baseline="0" dirty="0" smtClean="0"/>
              <a:t>percentage </a:t>
            </a:r>
            <a:r>
              <a:rPr lang="en-US" b="0" baseline="0" dirty="0"/>
              <a:t>of </a:t>
            </a:r>
            <a:r>
              <a:rPr lang="en-US" b="0" baseline="0" dirty="0" smtClean="0"/>
              <a:t>patients </a:t>
            </a:r>
            <a:r>
              <a:rPr lang="en-US" b="0" baseline="0" dirty="0"/>
              <a:t>experiencing adverse events </a:t>
            </a:r>
            <a:r>
              <a:rPr lang="en-US" b="0" baseline="0" dirty="0" smtClean="0"/>
              <a:t>decreased for females </a:t>
            </a:r>
            <a:r>
              <a:rPr lang="en-US" b="0" baseline="0" dirty="0"/>
              <a:t>who had a hip joint replacement due to fracture or degenerative conditions. </a:t>
            </a:r>
            <a:endParaRPr lang="en-US" b="0" dirty="0"/>
          </a:p>
          <a:p>
            <a:pPr marL="177014" indent="-177014">
              <a:buFont typeface="Arial" panose="020B0604020202020204" pitchFamily="34" charset="0"/>
              <a:buChar char="•"/>
              <a:defRPr/>
            </a:pPr>
            <a:r>
              <a:rPr lang="en-US" b="1" dirty="0"/>
              <a:t>Groups With Disparities: </a:t>
            </a:r>
          </a:p>
          <a:p>
            <a:pPr marL="347426" lvl="1" indent="-173713">
              <a:buFont typeface="Arial" panose="020B0604020202020204" pitchFamily="34" charset="0"/>
              <a:buChar char="•"/>
              <a:defRPr/>
            </a:pPr>
            <a:r>
              <a:rPr lang="en-US" b="0" dirty="0"/>
              <a:t>In 2014, there</a:t>
            </a:r>
            <a:r>
              <a:rPr lang="en-US" b="0" baseline="0" dirty="0"/>
              <a:t> were no statistically significant differences by age or gender in</a:t>
            </a:r>
            <a:r>
              <a:rPr lang="en-US" b="1" baseline="0" dirty="0"/>
              <a:t> </a:t>
            </a:r>
            <a:r>
              <a:rPr lang="en-US" dirty="0"/>
              <a:t>the</a:t>
            </a:r>
            <a:r>
              <a:rPr lang="en-US" baseline="0" dirty="0"/>
              <a:t> percentage of hip replacement patients who had adverse events</a:t>
            </a:r>
            <a:r>
              <a:rPr lang="en-US" baseline="0" dirty="0" smtClean="0"/>
              <a:t>. </a:t>
            </a:r>
            <a:endParaRPr lang="en-US" dirty="0"/>
          </a:p>
          <a:p>
            <a:pPr marL="347426" lvl="1" indent="-173713" defTabSz="926470">
              <a:buFont typeface="Arial" panose="020B0604020202020204" pitchFamily="34" charset="0"/>
              <a:buChar char="•"/>
              <a:defRPr/>
            </a:pPr>
            <a:r>
              <a:rPr lang="en-US" b="0" baseline="0" dirty="0"/>
              <a:t>From </a:t>
            </a:r>
            <a:r>
              <a:rPr lang="en-US" b="0" baseline="0" dirty="0" smtClean="0"/>
              <a:t>20</a:t>
            </a:r>
            <a:r>
              <a:rPr lang="en-US" b="0" i="0" baseline="0" dirty="0" smtClean="0"/>
              <a:t>10</a:t>
            </a:r>
            <a:r>
              <a:rPr lang="en-US" b="0" baseline="0" dirty="0" smtClean="0"/>
              <a:t> to </a:t>
            </a:r>
            <a:r>
              <a:rPr lang="en-US" b="0" baseline="0" dirty="0"/>
              <a:t>2014, there were </a:t>
            </a:r>
            <a:r>
              <a:rPr lang="en-US" b="0" baseline="0" dirty="0" smtClean="0"/>
              <a:t>no </a:t>
            </a:r>
            <a:r>
              <a:rPr lang="en-US" b="0" baseline="0" dirty="0"/>
              <a:t>statistically </a:t>
            </a:r>
            <a:r>
              <a:rPr lang="en-US" b="0" baseline="0" dirty="0" smtClean="0"/>
              <a:t>significant </a:t>
            </a:r>
            <a:r>
              <a:rPr lang="en-US" b="0" baseline="0" dirty="0"/>
              <a:t>changes in the gap between patients </a:t>
            </a:r>
            <a:r>
              <a:rPr lang="en-US" b="0" baseline="0" dirty="0" smtClean="0"/>
              <a:t>ages 75-84 and </a:t>
            </a:r>
            <a:r>
              <a:rPr lang="en-US" b="0" baseline="0" dirty="0"/>
              <a:t>those ages 65-74 in adverse event frequencies. Similarly, there were </a:t>
            </a:r>
            <a:r>
              <a:rPr lang="en-US" b="0" baseline="0" dirty="0" smtClean="0"/>
              <a:t>no </a:t>
            </a:r>
            <a:r>
              <a:rPr lang="en-US" b="0" baseline="0" dirty="0"/>
              <a:t>statistically </a:t>
            </a:r>
            <a:r>
              <a:rPr lang="en-US" b="0" baseline="0" dirty="0" smtClean="0"/>
              <a:t>significant changes </a:t>
            </a:r>
            <a:r>
              <a:rPr lang="en-US" b="0" baseline="0" dirty="0"/>
              <a:t>in disparities between male and female patients. </a:t>
            </a:r>
            <a:endParaRPr lang="en-US" dirty="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25</a:t>
            </a:fld>
            <a:endParaRPr lang="en-US" dirty="0"/>
          </a:p>
        </p:txBody>
      </p:sp>
    </p:spTree>
    <p:extLst>
      <p:ext uri="{BB962C8B-B14F-4D97-AF65-F5344CB8AC3E}">
        <p14:creationId xmlns:p14="http://schemas.microsoft.com/office/powerpoint/2010/main" val="27423250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1"/>
            <a:ext cx="5608320" cy="3722370"/>
          </a:xfrm>
          <a:prstGeom prst="rect">
            <a:avLst/>
          </a:prstGeom>
        </p:spPr>
        <p:txBody>
          <a:bodyPr>
            <a:normAutofit/>
          </a:bodyPr>
          <a:lstStyle/>
          <a:p>
            <a:pPr marL="173713" lvl="1" indent="-173713" defTabSz="926470">
              <a:buFont typeface="Arial" panose="020B0604020202020204" pitchFamily="34" charset="0"/>
              <a:buChar char="•"/>
              <a:defRPr/>
            </a:pPr>
            <a:r>
              <a:rPr lang="en-US" b="1" dirty="0">
                <a:solidFill>
                  <a:schemeClr val="tx1"/>
                </a:solidFill>
              </a:rPr>
              <a:t>Importance:</a:t>
            </a:r>
            <a:r>
              <a:rPr lang="en-US" dirty="0">
                <a:solidFill>
                  <a:schemeClr val="tx1"/>
                </a:solidFill>
              </a:rPr>
              <a:t> </a:t>
            </a:r>
            <a:r>
              <a:rPr lang="en-US" b="0" dirty="0">
                <a:solidFill>
                  <a:schemeClr val="tx1"/>
                </a:solidFill>
              </a:rPr>
              <a:t>Colorectal procedures have </a:t>
            </a:r>
            <a:r>
              <a:rPr lang="en-US" dirty="0">
                <a:solidFill>
                  <a:schemeClr val="tx1"/>
                </a:solidFill>
              </a:rPr>
              <a:t>high rates of postoperative complications. </a:t>
            </a:r>
            <a:r>
              <a:rPr lang="en-US" dirty="0" smtClean="0">
                <a:solidFill>
                  <a:schemeClr val="tx1"/>
                </a:solidFill>
              </a:rPr>
              <a:t>Non-adherence </a:t>
            </a:r>
            <a:r>
              <a:rPr lang="en-US" dirty="0">
                <a:solidFill>
                  <a:schemeClr val="tx1"/>
                </a:solidFill>
              </a:rPr>
              <a:t>to evidence-based best practices is associated with an increased risk of these complications </a:t>
            </a:r>
            <a:r>
              <a:rPr lang="en-US" b="0" dirty="0">
                <a:solidFill>
                  <a:schemeClr val="tx1"/>
                </a:solidFill>
              </a:rPr>
              <a:t>(Arriaga, et al., 2009).</a:t>
            </a:r>
            <a:endParaRPr lang="en-US" sz="1400" dirty="0"/>
          </a:p>
          <a:p>
            <a:pPr marL="177014" lvl="1" indent="-177014">
              <a:buFont typeface="Arial" panose="020B0604020202020204" pitchFamily="34" charset="0"/>
              <a:buChar char="•"/>
              <a:defRPr/>
            </a:pPr>
            <a:r>
              <a:rPr lang="en-US" b="1" dirty="0">
                <a:solidFill>
                  <a:schemeClr val="tx1"/>
                </a:solidFill>
              </a:rPr>
              <a:t>Overall Rate: </a:t>
            </a:r>
            <a:r>
              <a:rPr lang="en-US" dirty="0"/>
              <a:t>In 2015, the risk-adjusted mortality rate was 3.0% among patients undergoing colorectal surgeries at ACS NSQIP participating hospitals.</a:t>
            </a:r>
          </a:p>
          <a:p>
            <a:pPr marL="177014" lvl="1" indent="-177014">
              <a:buFont typeface="Arial" panose="020B0604020202020204" pitchFamily="34" charset="0"/>
              <a:buChar char="•"/>
              <a:defRPr/>
            </a:pPr>
            <a:r>
              <a:rPr lang="en-US" b="1" dirty="0"/>
              <a:t>Trends: </a:t>
            </a:r>
            <a:r>
              <a:rPr lang="en-US" dirty="0"/>
              <a:t>From 2008 to 2015, 30-day postoperative mortality after colorectal surgery improved</a:t>
            </a:r>
            <a:r>
              <a:rPr lang="en-US" dirty="0" smtClean="0"/>
              <a:t>. The </a:t>
            </a:r>
            <a:r>
              <a:rPr lang="en-US" dirty="0"/>
              <a:t>rate also improved for both White patients and Black patients</a:t>
            </a:r>
            <a:r>
              <a:rPr lang="en-US" dirty="0" smtClean="0"/>
              <a:t>. </a:t>
            </a:r>
            <a:endParaRPr lang="en-US" dirty="0"/>
          </a:p>
          <a:p>
            <a:pPr marL="177014" indent="-177014">
              <a:buFont typeface="Arial" panose="020B0604020202020204" pitchFamily="34" charset="0"/>
              <a:buChar char="•"/>
              <a:defRPr/>
            </a:pPr>
            <a:r>
              <a:rPr lang="en-US" b="1" dirty="0"/>
              <a:t>Groups With Disparities: </a:t>
            </a:r>
          </a:p>
          <a:p>
            <a:pPr marL="347426" lvl="1" indent="-173713">
              <a:buFont typeface="Arial" panose="020B0604020202020204" pitchFamily="34" charset="0"/>
              <a:buChar char="•"/>
              <a:defRPr/>
            </a:pPr>
            <a:r>
              <a:rPr lang="en-US" dirty="0"/>
              <a:t>In 2015, the percentage of</a:t>
            </a:r>
            <a:r>
              <a:rPr lang="en-US" baseline="0" dirty="0"/>
              <a:t> colorectal surgery patients with 30-day postoperative mortality was worse for Blacks (3.5%) compared with Whites (2.9</a:t>
            </a:r>
            <a:r>
              <a:rPr lang="en-US" baseline="0" dirty="0" smtClean="0"/>
              <a:t>%). The </a:t>
            </a:r>
            <a:r>
              <a:rPr lang="en-US" baseline="0" dirty="0"/>
              <a:t>percentage of patients with 30-day postoperative mortality was better for Asians, American Indians or Alaska Natives, and Native Hawaiians or Other Pacific Islanders, combined (2.3%), compared with Whites (2.9%).</a:t>
            </a:r>
          </a:p>
        </p:txBody>
      </p:sp>
      <p:sp>
        <p:nvSpPr>
          <p:cNvPr id="4" name="Slide Number Placeholder 3"/>
          <p:cNvSpPr>
            <a:spLocks noGrp="1"/>
          </p:cNvSpPr>
          <p:nvPr>
            <p:ph type="sldNum" sz="quarter" idx="10"/>
          </p:nvPr>
        </p:nvSpPr>
        <p:spPr/>
        <p:txBody>
          <a:bodyPr/>
          <a:lstStyle/>
          <a:p>
            <a:fld id="{C0F596C6-1807-4ED1-A2A6-17F710C0A291}" type="slidenum">
              <a:rPr lang="en-US" smtClean="0"/>
              <a:pPr/>
              <a:t>26</a:t>
            </a:fld>
            <a:endParaRPr lang="en-US" dirty="0"/>
          </a:p>
        </p:txBody>
      </p:sp>
    </p:spTree>
    <p:extLst>
      <p:ext uri="{BB962C8B-B14F-4D97-AF65-F5344CB8AC3E}">
        <p14:creationId xmlns:p14="http://schemas.microsoft.com/office/powerpoint/2010/main" val="130833850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3713" indent="-173713" defTabSz="926470">
              <a:buFont typeface="Arial" panose="020B0604020202020204" pitchFamily="34" charset="0"/>
              <a:buChar char="•"/>
              <a:defRPr/>
            </a:pPr>
            <a:r>
              <a:rPr lang="en-US" dirty="0"/>
              <a:t>An adverse drug event (ADE) is an injury—including physical harm, mental harm, or loss of function—resulting from medical intervention involving a drug.</a:t>
            </a:r>
          </a:p>
          <a:p>
            <a:pPr marL="173713" indent="-173713" defTabSz="926470">
              <a:buFont typeface="Arial" panose="020B0604020202020204" pitchFamily="34" charset="0"/>
              <a:buChar char="•"/>
              <a:defRPr/>
            </a:pPr>
            <a:r>
              <a:rPr lang="en-US" dirty="0">
                <a:solidFill>
                  <a:schemeClr val="tx1"/>
                </a:solidFill>
              </a:rPr>
              <a:t>For more information, </a:t>
            </a:r>
            <a:r>
              <a:rPr lang="en-US" dirty="0" smtClean="0">
                <a:solidFill>
                  <a:schemeClr val="tx1"/>
                </a:solidFill>
              </a:rPr>
              <a:t>go to </a:t>
            </a:r>
            <a:r>
              <a:rPr lang="en-US" dirty="0">
                <a:solidFill>
                  <a:schemeClr val="tx1"/>
                </a:solidFill>
              </a:rPr>
              <a:t>the </a:t>
            </a:r>
            <a:r>
              <a:rPr lang="en-US" dirty="0" smtClean="0">
                <a:solidFill>
                  <a:schemeClr val="tx1"/>
                </a:solidFill>
              </a:rPr>
              <a:t>Patient </a:t>
            </a:r>
            <a:r>
              <a:rPr lang="en-US" dirty="0">
                <a:solidFill>
                  <a:schemeClr val="tx1"/>
                </a:solidFill>
              </a:rPr>
              <a:t>Safety Primer: Medication Errors </a:t>
            </a:r>
            <a:r>
              <a:rPr lang="en-US" dirty="0" smtClean="0">
                <a:solidFill>
                  <a:schemeClr val="tx1"/>
                </a:solidFill>
              </a:rPr>
              <a:t>at </a:t>
            </a:r>
            <a:r>
              <a:rPr lang="en-US" dirty="0" smtClean="0">
                <a:solidFill>
                  <a:srgbClr val="FF0000"/>
                </a:solidFill>
                <a:hlinkClick r:id="rId3"/>
              </a:rPr>
              <a:t>https</a:t>
            </a:r>
            <a:r>
              <a:rPr lang="en-US" dirty="0">
                <a:solidFill>
                  <a:srgbClr val="FF0000"/>
                </a:solidFill>
                <a:hlinkClick r:id="rId3"/>
              </a:rPr>
              <a:t>://psnet.ahrq.gov/primers/primer/23/medication-errors</a:t>
            </a:r>
            <a:r>
              <a:rPr lang="en-US" dirty="0">
                <a:solidFill>
                  <a:srgbClr val="FF0000"/>
                </a:solidFill>
              </a:rPr>
              <a:t>. </a:t>
            </a:r>
          </a:p>
          <a:p>
            <a:pPr marL="173713" indent="-173713" defTabSz="926470">
              <a:buFont typeface="Arial" panose="020B0604020202020204" pitchFamily="34" charset="0"/>
              <a:buChar char="•"/>
              <a:defRPr/>
            </a:pP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27</a:t>
            </a:fld>
            <a:endParaRPr lang="en-US" dirty="0"/>
          </a:p>
        </p:txBody>
      </p:sp>
    </p:spTree>
    <p:extLst>
      <p:ext uri="{BB962C8B-B14F-4D97-AF65-F5344CB8AC3E}">
        <p14:creationId xmlns:p14="http://schemas.microsoft.com/office/powerpoint/2010/main" val="1629505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28</a:t>
            </a:fld>
            <a:endParaRPr lang="en-US" dirty="0"/>
          </a:p>
        </p:txBody>
      </p:sp>
    </p:spTree>
    <p:extLst>
      <p:ext uri="{BB962C8B-B14F-4D97-AF65-F5344CB8AC3E}">
        <p14:creationId xmlns:p14="http://schemas.microsoft.com/office/powerpoint/2010/main" val="362264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33400" y="685800"/>
            <a:ext cx="6148388" cy="4611688"/>
          </a:xfrm>
        </p:spPr>
      </p:sp>
      <p:sp>
        <p:nvSpPr>
          <p:cNvPr id="3" name="Notes Placeholder 2"/>
          <p:cNvSpPr>
            <a:spLocks noGrp="1"/>
          </p:cNvSpPr>
          <p:nvPr>
            <p:ph type="body" idx="1"/>
          </p:nvPr>
        </p:nvSpPr>
        <p:spPr>
          <a:xfrm>
            <a:off x="152400" y="5345430"/>
            <a:ext cx="6705600" cy="3798570"/>
          </a:xfrm>
          <a:prstGeom prst="rect">
            <a:avLst/>
          </a:prstGeom>
        </p:spPr>
        <p:txBody>
          <a:bodyPr>
            <a:noAutofit/>
          </a:bodyPr>
          <a:lstStyle/>
          <a:p>
            <a:pPr marL="173713" indent="-173713">
              <a:buFont typeface="Arial" pitchFamily="34" charset="0"/>
              <a:buChar char="•"/>
            </a:pPr>
            <a:r>
              <a:rPr lang="en-US" sz="1100" b="1" dirty="0"/>
              <a:t>Importance: </a:t>
            </a:r>
            <a:r>
              <a:rPr lang="en-US" sz="1100" b="0" dirty="0"/>
              <a:t>Hypoglycemic agents, which are </a:t>
            </a:r>
            <a:r>
              <a:rPr lang="en-US" sz="1100" b="0" baseline="0" dirty="0"/>
              <a:t>ingested orally, are typically used in patients with type </a:t>
            </a:r>
            <a:r>
              <a:rPr lang="en-US" sz="1100" b="0" baseline="0" dirty="0" smtClean="0"/>
              <a:t>2 </a:t>
            </a:r>
            <a:r>
              <a:rPr lang="en-US" sz="1100" b="0" baseline="0" dirty="0"/>
              <a:t>diabetes to control blood sugar levels. In some cases, diabetic patients use hypoglycemic agents together with insulin. The risk of chronic kidney disease increases twofold for people with diabetes, and renal impairment can increase the risk for adverse events related to hypoglycemic agents.</a:t>
            </a:r>
          </a:p>
          <a:p>
            <a:pPr marL="173713" indent="-173713">
              <a:buFont typeface="Arial" panose="020B0604020202020204" pitchFamily="34" charset="0"/>
              <a:buChar char="•"/>
              <a:defRPr/>
            </a:pPr>
            <a:r>
              <a:rPr lang="en-US" sz="1100" b="1" dirty="0"/>
              <a:t>Overall Percentage:</a:t>
            </a:r>
            <a:r>
              <a:rPr lang="en-US" sz="1100" b="0" baseline="0" dirty="0"/>
              <a:t> In 2014, 8.8% of hospital patients receiving hypoglycemic agents had an adverse drug event.</a:t>
            </a:r>
            <a:endParaRPr lang="en-US" sz="1100" b="1" dirty="0"/>
          </a:p>
          <a:p>
            <a:pPr marL="173713" indent="-173713">
              <a:buFont typeface="Arial" panose="020B0604020202020204" pitchFamily="34" charset="0"/>
              <a:buChar char="•"/>
              <a:defRPr/>
            </a:pPr>
            <a:r>
              <a:rPr lang="en-US" sz="1100" b="1" baseline="0" dirty="0"/>
              <a:t>Trends: </a:t>
            </a:r>
          </a:p>
          <a:p>
            <a:pPr marL="349035" lvl="1" indent="-173713">
              <a:buFont typeface="Arial" panose="020B0604020202020204" pitchFamily="34" charset="0"/>
              <a:buChar char="•"/>
              <a:defRPr/>
            </a:pPr>
            <a:r>
              <a:rPr lang="en-US" sz="1100" b="0" baseline="0" dirty="0"/>
              <a:t>The overall percentage</a:t>
            </a:r>
            <a:r>
              <a:rPr lang="en-US" sz="1100" b="0" dirty="0"/>
              <a:t> of adverse drug events </a:t>
            </a:r>
            <a:r>
              <a:rPr lang="en-US" sz="1100" dirty="0"/>
              <a:t>associated with hypoglycemic agents </a:t>
            </a:r>
            <a:r>
              <a:rPr lang="en-US" sz="1100" b="0" dirty="0"/>
              <a:t>improved from </a:t>
            </a:r>
            <a:r>
              <a:rPr lang="en-US" sz="1100" b="0" dirty="0" smtClean="0"/>
              <a:t>2010 </a:t>
            </a:r>
            <a:r>
              <a:rPr lang="en-US" sz="1100" b="0" dirty="0"/>
              <a:t>to 2014.</a:t>
            </a:r>
          </a:p>
          <a:p>
            <a:pPr marL="349035" lvl="1" indent="-173713">
              <a:buFont typeface="Arial" panose="020B0604020202020204" pitchFamily="34" charset="0"/>
              <a:buChar char="•"/>
              <a:defRPr/>
            </a:pPr>
            <a:r>
              <a:rPr lang="en-US" sz="1100" b="0" dirty="0"/>
              <a:t>From </a:t>
            </a:r>
            <a:r>
              <a:rPr lang="en-US" sz="1100" b="0" dirty="0" smtClean="0"/>
              <a:t>2010 to </a:t>
            </a:r>
            <a:r>
              <a:rPr lang="en-US" sz="1100" b="0" dirty="0"/>
              <a:t>2014, the percentage of adverse drug</a:t>
            </a:r>
            <a:r>
              <a:rPr lang="en-US" sz="1100" b="0" baseline="0" dirty="0"/>
              <a:t> events associated with hypoglycemic agents improved for patients with diabetes and for those with and without renal disease.</a:t>
            </a:r>
          </a:p>
          <a:p>
            <a:pPr marL="349035" lvl="1" indent="-173713">
              <a:buFont typeface="Arial" panose="020B0604020202020204" pitchFamily="34" charset="0"/>
              <a:buChar char="•"/>
              <a:defRPr/>
            </a:pPr>
            <a:r>
              <a:rPr lang="en-US" sz="1100" b="0" baseline="0" dirty="0"/>
              <a:t>From </a:t>
            </a:r>
            <a:r>
              <a:rPr lang="en-US" sz="1100" b="0" baseline="0" dirty="0" smtClean="0"/>
              <a:t>2010 </a:t>
            </a:r>
            <a:r>
              <a:rPr lang="en-US" sz="1100" b="0" baseline="0" dirty="0"/>
              <a:t>to 2014, the </a:t>
            </a:r>
            <a:r>
              <a:rPr lang="en-US" sz="1100" b="0" baseline="0" dirty="0" smtClean="0"/>
              <a:t>percentage </a:t>
            </a:r>
            <a:r>
              <a:rPr lang="en-US" sz="1100" b="0" baseline="0" dirty="0"/>
              <a:t>of </a:t>
            </a:r>
            <a:r>
              <a:rPr lang="en-US" sz="1100" b="0" baseline="0" dirty="0" smtClean="0"/>
              <a:t>patients experiencing </a:t>
            </a:r>
            <a:r>
              <a:rPr lang="en-US" sz="1100" b="0" baseline="0" dirty="0"/>
              <a:t>an adverse drug event with hypoglycemic agents </a:t>
            </a:r>
            <a:r>
              <a:rPr lang="en-US" sz="1100" b="0" baseline="0" dirty="0" smtClean="0"/>
              <a:t>improved for Whites and Blacks.</a:t>
            </a:r>
            <a:endParaRPr lang="en-US" sz="1100" b="1" dirty="0"/>
          </a:p>
          <a:p>
            <a:pPr marL="177014" indent="-177014">
              <a:buFont typeface="Arial" panose="020B0604020202020204" pitchFamily="34" charset="0"/>
              <a:buChar char="•"/>
              <a:defRPr/>
            </a:pPr>
            <a:r>
              <a:rPr lang="en-US" sz="1100" b="1" dirty="0"/>
              <a:t>Groups With Disparities: </a:t>
            </a:r>
          </a:p>
          <a:p>
            <a:pPr marL="347426" lvl="1" indent="-173713">
              <a:buFont typeface="Arial" panose="020B0604020202020204" pitchFamily="34" charset="0"/>
              <a:buChar char="•"/>
            </a:pPr>
            <a:r>
              <a:rPr lang="en-US" sz="1100" b="0" baseline="0" dirty="0"/>
              <a:t>In 2014, the percentage of hospital patients who had adverse drug events with hypoglycemic agents was higher for those with renal disease (12.0%) than for those without renal disease (6.2%). </a:t>
            </a:r>
          </a:p>
          <a:p>
            <a:pPr marL="347426" lvl="1" indent="-173713">
              <a:buFont typeface="Arial" panose="020B0604020202020204" pitchFamily="34" charset="0"/>
              <a:buChar char="•"/>
            </a:pPr>
            <a:r>
              <a:rPr lang="en-US" sz="1100" b="0" baseline="0" dirty="0"/>
              <a:t>Also in 2014, the percentage of hospital patients who had adverse drug events with hypoglycemic agents was higher for those with diabetes (9.4%) than for those without diabetes (5.6%).</a:t>
            </a:r>
          </a:p>
          <a:p>
            <a:pPr marL="347426" lvl="1" indent="-173713">
              <a:buFont typeface="Arial" panose="020B0604020202020204" pitchFamily="34" charset="0"/>
              <a:buChar char="•"/>
            </a:pPr>
            <a:r>
              <a:rPr lang="en-US" sz="1100" baseline="0" dirty="0"/>
              <a:t>From </a:t>
            </a:r>
            <a:r>
              <a:rPr lang="en-US" sz="1100" baseline="0" dirty="0" smtClean="0"/>
              <a:t>20</a:t>
            </a:r>
            <a:r>
              <a:rPr lang="en-US" sz="1100" b="0" baseline="0" dirty="0" smtClean="0"/>
              <a:t>10 </a:t>
            </a:r>
            <a:r>
              <a:rPr lang="en-US" sz="1100" baseline="0" dirty="0"/>
              <a:t>to 2014, there were </a:t>
            </a:r>
            <a:r>
              <a:rPr lang="en-US" sz="1100" baseline="0" dirty="0" smtClean="0"/>
              <a:t>no </a:t>
            </a:r>
            <a:r>
              <a:rPr lang="en-US" sz="1100" baseline="0" dirty="0"/>
              <a:t>statistically </a:t>
            </a:r>
            <a:r>
              <a:rPr lang="en-US" sz="1100" baseline="0" dirty="0" smtClean="0"/>
              <a:t>significant </a:t>
            </a:r>
            <a:r>
              <a:rPr lang="en-US" sz="1100" baseline="0" dirty="0"/>
              <a:t>changes in the gap between minority groups and Whites in the percentage of patients who had adverse drug events associated with hypoglycemic agents. Similarly, there were </a:t>
            </a:r>
            <a:r>
              <a:rPr lang="en-US" sz="1100" baseline="0" dirty="0" smtClean="0"/>
              <a:t>no </a:t>
            </a:r>
            <a:r>
              <a:rPr lang="en-US" sz="1100" baseline="0" dirty="0"/>
              <a:t>statistically </a:t>
            </a:r>
            <a:r>
              <a:rPr lang="en-US" sz="1100" baseline="0" dirty="0" smtClean="0"/>
              <a:t>significant </a:t>
            </a:r>
            <a:r>
              <a:rPr lang="en-US" sz="1100" baseline="0" dirty="0"/>
              <a:t>changes in the gap between those with renal disease and those without.</a:t>
            </a:r>
            <a:endParaRPr lang="en-US" sz="1100" b="1" baseline="0"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29</a:t>
            </a:fld>
            <a:endParaRPr lang="en-US" dirty="0"/>
          </a:p>
        </p:txBody>
      </p:sp>
    </p:spTree>
    <p:extLst>
      <p:ext uri="{BB962C8B-B14F-4D97-AF65-F5344CB8AC3E}">
        <p14:creationId xmlns:p14="http://schemas.microsoft.com/office/powerpoint/2010/main" val="38605284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a:t>
            </a:fld>
            <a:endParaRPr lang="en-US" dirty="0"/>
          </a:p>
        </p:txBody>
      </p:sp>
    </p:spTree>
    <p:extLst>
      <p:ext uri="{BB962C8B-B14F-4D97-AF65-F5344CB8AC3E}">
        <p14:creationId xmlns:p14="http://schemas.microsoft.com/office/powerpoint/2010/main" val="37228041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normAutofit lnSpcReduction="10000"/>
          </a:bodyPr>
          <a:lstStyle/>
          <a:p>
            <a:pPr marL="177014" lvl="1" indent="-177014" defTabSz="944073">
              <a:buFont typeface="Arial" panose="020B0604020202020204" pitchFamily="34" charset="0"/>
              <a:buChar char="•"/>
              <a:defRPr/>
            </a:pPr>
            <a:r>
              <a:rPr lang="en-US" b="1" dirty="0"/>
              <a:t>Importance:</a:t>
            </a:r>
            <a:r>
              <a:rPr lang="en-US" dirty="0"/>
              <a:t> </a:t>
            </a:r>
            <a:r>
              <a:rPr lang="en-US" b="0" baseline="0" dirty="0"/>
              <a:t>Blood clots in arteries and veins can cause a blockage of blood flow and lead to strokes and heart attacks</a:t>
            </a:r>
            <a:r>
              <a:rPr lang="en-US" b="0" baseline="0" dirty="0" smtClean="0"/>
              <a:t>. Survivors </a:t>
            </a:r>
            <a:r>
              <a:rPr lang="en-US" b="0" baseline="0" dirty="0"/>
              <a:t>of stroke have an increased risk of another stroke, and individuals who are obese are at higher risk of blood clots</a:t>
            </a:r>
            <a:r>
              <a:rPr lang="en-US" b="0" baseline="0" dirty="0" smtClean="0"/>
              <a:t>. Anticoagulants</a:t>
            </a:r>
            <a:r>
              <a:rPr lang="en-US" b="0" baseline="0" dirty="0"/>
              <a:t>, such as warfarin, reduce this risk but pose an increased risk of bleeding. </a:t>
            </a:r>
            <a:endParaRPr lang="en-US" b="0" dirty="0"/>
          </a:p>
          <a:p>
            <a:pPr marL="177014" lvl="1" indent="-177014" defTabSz="944073">
              <a:buFont typeface="Arial" panose="020B0604020202020204" pitchFamily="34" charset="0"/>
              <a:buChar char="•"/>
              <a:defRPr/>
            </a:pPr>
            <a:r>
              <a:rPr lang="en-US" b="1" dirty="0"/>
              <a:t>Overall Percentage: </a:t>
            </a:r>
            <a:r>
              <a:rPr lang="en-US" dirty="0"/>
              <a:t>In 2014, 4.8% of </a:t>
            </a:r>
            <a:r>
              <a:rPr lang="en-US" dirty="0" smtClean="0"/>
              <a:t>adult hospital patients </a:t>
            </a:r>
            <a:r>
              <a:rPr lang="en-US" dirty="0"/>
              <a:t>using</a:t>
            </a:r>
            <a:r>
              <a:rPr lang="en-US" baseline="0" dirty="0"/>
              <a:t> warfarin </a:t>
            </a:r>
            <a:r>
              <a:rPr lang="en-US" dirty="0"/>
              <a:t>experienced an anticoagulant</a:t>
            </a:r>
            <a:r>
              <a:rPr lang="en-US" baseline="0" dirty="0"/>
              <a:t>-related adverse drug event.</a:t>
            </a:r>
            <a:endParaRPr lang="en-US" b="1" dirty="0"/>
          </a:p>
          <a:p>
            <a:pPr marL="177014" indent="-177014" defTabSz="926470">
              <a:buFont typeface="Arial" panose="020B0604020202020204" pitchFamily="34" charset="0"/>
              <a:buChar char="•"/>
              <a:defRPr/>
            </a:pPr>
            <a:r>
              <a:rPr lang="en-US" b="1" dirty="0"/>
              <a:t>Trends: </a:t>
            </a:r>
            <a:r>
              <a:rPr lang="en-US" dirty="0"/>
              <a:t>From </a:t>
            </a:r>
            <a:r>
              <a:rPr lang="en-US" dirty="0" smtClean="0"/>
              <a:t>20</a:t>
            </a:r>
            <a:r>
              <a:rPr lang="en-US" b="0" dirty="0" smtClean="0"/>
              <a:t>10</a:t>
            </a:r>
            <a:r>
              <a:rPr lang="en-US" dirty="0" smtClean="0"/>
              <a:t> </a:t>
            </a:r>
            <a:r>
              <a:rPr lang="en-US" dirty="0"/>
              <a:t>to 2014, </a:t>
            </a:r>
            <a:r>
              <a:rPr lang="en-US" b="0" dirty="0"/>
              <a:t>there were no statistically</a:t>
            </a:r>
            <a:r>
              <a:rPr lang="en-US" b="0" baseline="0" dirty="0"/>
              <a:t> significant changes in </a:t>
            </a:r>
            <a:r>
              <a:rPr lang="en-US" dirty="0"/>
              <a:t>the overall percentage of hospital</a:t>
            </a:r>
            <a:r>
              <a:rPr lang="en-US" baseline="0" dirty="0"/>
              <a:t> patients </a:t>
            </a:r>
            <a:r>
              <a:rPr lang="en-US" dirty="0"/>
              <a:t>with an adverse drug</a:t>
            </a:r>
            <a:r>
              <a:rPr lang="en-US" baseline="0" dirty="0"/>
              <a:t> event related to warfarin.</a:t>
            </a:r>
          </a:p>
          <a:p>
            <a:pPr marL="177014" indent="-177014">
              <a:buFont typeface="Arial" panose="020B0604020202020204" pitchFamily="34" charset="0"/>
              <a:buChar char="•"/>
              <a:defRPr/>
            </a:pPr>
            <a:r>
              <a:rPr lang="en-US" b="1" dirty="0"/>
              <a:t>Groups With Disparities: </a:t>
            </a:r>
          </a:p>
          <a:p>
            <a:pPr marL="347426" lvl="1" indent="-173713" defTabSz="926470">
              <a:buFont typeface="Arial" panose="020B0604020202020204" pitchFamily="34" charset="0"/>
              <a:buChar char="•"/>
              <a:defRPr/>
            </a:pPr>
            <a:r>
              <a:rPr lang="en-US" b="0" baseline="0" dirty="0"/>
              <a:t>In 2014, </a:t>
            </a:r>
            <a:r>
              <a:rPr lang="en-US" b="0" baseline="0" dirty="0" smtClean="0"/>
              <a:t>there were no statistically significant differences by obesity status or cerebrovascular disease status in the </a:t>
            </a:r>
            <a:r>
              <a:rPr lang="en-US" b="0" baseline="0" dirty="0"/>
              <a:t>percentage of hospital patients who had an adverse drug event related to </a:t>
            </a:r>
            <a:r>
              <a:rPr lang="en-US" b="0" baseline="0" dirty="0" smtClean="0"/>
              <a:t>warfarin. </a:t>
            </a:r>
            <a:endParaRPr lang="en-US" dirty="0"/>
          </a:p>
          <a:p>
            <a:pPr marL="347426" lvl="1" indent="-173713" defTabSz="926470">
              <a:buFont typeface="Arial" panose="020B0604020202020204" pitchFamily="34" charset="0"/>
              <a:buChar char="•"/>
              <a:defRPr/>
            </a:pPr>
            <a:r>
              <a:rPr lang="en-US" baseline="0" dirty="0"/>
              <a:t>From </a:t>
            </a:r>
            <a:r>
              <a:rPr lang="en-US" baseline="0" dirty="0" smtClean="0"/>
              <a:t>20</a:t>
            </a:r>
            <a:r>
              <a:rPr lang="en-US" b="0" baseline="0" dirty="0" smtClean="0"/>
              <a:t>10 </a:t>
            </a:r>
            <a:r>
              <a:rPr lang="en-US" baseline="0" dirty="0"/>
              <a:t>to 2014, there were </a:t>
            </a:r>
            <a:r>
              <a:rPr lang="en-US" baseline="0" dirty="0" smtClean="0"/>
              <a:t>no </a:t>
            </a:r>
            <a:r>
              <a:rPr lang="en-US" baseline="0" dirty="0"/>
              <a:t>statistically </a:t>
            </a:r>
            <a:r>
              <a:rPr lang="en-US" baseline="0" dirty="0" smtClean="0"/>
              <a:t>significant </a:t>
            </a:r>
            <a:r>
              <a:rPr lang="en-US" baseline="0" dirty="0"/>
              <a:t>changes in the gap between </a:t>
            </a:r>
            <a:r>
              <a:rPr lang="en-US" baseline="0" dirty="0" smtClean="0"/>
              <a:t>obese patients and patients who were not obese in the </a:t>
            </a:r>
            <a:r>
              <a:rPr lang="en-US" baseline="0" dirty="0"/>
              <a:t>percentage of patients who had a drug event related to </a:t>
            </a:r>
            <a:r>
              <a:rPr lang="en-US" baseline="0" dirty="0" smtClean="0"/>
              <a:t>warfarin. </a:t>
            </a:r>
            <a:r>
              <a:rPr lang="en-US" baseline="0" dirty="0"/>
              <a:t>Similarly, there were </a:t>
            </a:r>
            <a:r>
              <a:rPr lang="en-US" baseline="0" dirty="0" smtClean="0"/>
              <a:t>no </a:t>
            </a:r>
            <a:r>
              <a:rPr lang="en-US" baseline="0" dirty="0"/>
              <a:t>statistically </a:t>
            </a:r>
            <a:r>
              <a:rPr lang="en-US" baseline="0" dirty="0" smtClean="0"/>
              <a:t>significant </a:t>
            </a:r>
            <a:r>
              <a:rPr lang="en-US" baseline="0" dirty="0"/>
              <a:t>changes in the gap between those with cerebrovascular disease and those without cerebrovascular disease. </a:t>
            </a:r>
            <a:endParaRPr lang="en-US" b="1" dirty="0"/>
          </a:p>
          <a:p>
            <a:endParaRPr lang="en-US" b="1"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30</a:t>
            </a:fld>
            <a:endParaRPr lang="en-US" dirty="0"/>
          </a:p>
        </p:txBody>
      </p:sp>
    </p:spTree>
    <p:extLst>
      <p:ext uri="{BB962C8B-B14F-4D97-AF65-F5344CB8AC3E}">
        <p14:creationId xmlns:p14="http://schemas.microsoft.com/office/powerpoint/2010/main" val="275015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31</a:t>
            </a:fld>
            <a:endParaRPr lang="en-US" dirty="0"/>
          </a:p>
        </p:txBody>
      </p:sp>
    </p:spTree>
    <p:extLst>
      <p:ext uri="{BB962C8B-B14F-4D97-AF65-F5344CB8AC3E}">
        <p14:creationId xmlns:p14="http://schemas.microsoft.com/office/powerpoint/2010/main" val="15782961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lvl="1" indent="-177014" defTabSz="944073">
              <a:buFont typeface="Arial" panose="020B0604020202020204" pitchFamily="34" charset="0"/>
              <a:buChar char="•"/>
              <a:defRPr/>
            </a:pPr>
            <a:r>
              <a:rPr lang="en-US" sz="1100" b="1" dirty="0"/>
              <a:t>Importance: </a:t>
            </a:r>
            <a:r>
              <a:rPr lang="en-US" sz="1100" dirty="0"/>
              <a:t>Normal wound healing after an operation is an important marker of good care. The home health team should regularly change wound dressing and teach the patient about wound care. </a:t>
            </a:r>
            <a:endParaRPr lang="en-US" sz="1100" dirty="0" smtClean="0"/>
          </a:p>
          <a:p>
            <a:pPr marL="177014" lvl="1" indent="-177014" defTabSz="944073">
              <a:buFont typeface="Arial" panose="020B0604020202020204" pitchFamily="34" charset="0"/>
              <a:buChar char="•"/>
              <a:defRPr/>
            </a:pPr>
            <a:r>
              <a:rPr lang="en-US" sz="1100" b="1" dirty="0" smtClean="0"/>
              <a:t>Overall Percentage: </a:t>
            </a:r>
            <a:endParaRPr lang="en-US" sz="1100" b="1" dirty="0"/>
          </a:p>
          <a:p>
            <a:pPr marL="352252" indent="-176930">
              <a:buFont typeface="Arial" panose="020B0604020202020204" pitchFamily="34" charset="0"/>
              <a:buChar char="•"/>
              <a:defRPr/>
            </a:pPr>
            <a:r>
              <a:rPr lang="en-US" sz="1100" dirty="0"/>
              <a:t>In 2015, the percentage of home health patients with improvement in their surgical wounds was </a:t>
            </a:r>
            <a:r>
              <a:rPr lang="en-US" sz="1100" dirty="0" smtClean="0"/>
              <a:t>close to 90% (89.8%). </a:t>
            </a:r>
            <a:endParaRPr lang="en-US" sz="1100" dirty="0"/>
          </a:p>
          <a:p>
            <a:pPr marL="171450" indent="-171450" defTabSz="926470">
              <a:buFont typeface="Arial" panose="020B0604020202020204" pitchFamily="34" charset="0"/>
              <a:buChar char="•"/>
              <a:defRPr/>
            </a:pPr>
            <a:r>
              <a:rPr lang="en-US" sz="1100" b="1" dirty="0" smtClean="0"/>
              <a:t>Achievable Benchmark: </a:t>
            </a:r>
            <a:endParaRPr lang="en-US" sz="1100" b="1" dirty="0"/>
          </a:p>
          <a:p>
            <a:pPr marL="341313" lvl="2" indent="-169863">
              <a:buFont typeface="Arial" panose="020B0604020202020204" pitchFamily="34" charset="0"/>
              <a:buChar char="•"/>
              <a:defRPr/>
            </a:pPr>
            <a:r>
              <a:rPr lang="en-US" sz="1100" dirty="0">
                <a:cs typeface="Arial" panose="020B0604020202020204" pitchFamily="34" charset="0"/>
              </a:rPr>
              <a:t>The </a:t>
            </a:r>
            <a:r>
              <a:rPr lang="en-US" sz="1100" dirty="0" smtClean="0">
                <a:cs typeface="Arial" panose="020B0604020202020204" pitchFamily="34" charset="0"/>
              </a:rPr>
              <a:t>2013 </a:t>
            </a:r>
            <a:r>
              <a:rPr lang="en-US" sz="1100" dirty="0">
                <a:cs typeface="Arial" panose="020B0604020202020204" pitchFamily="34" charset="0"/>
              </a:rPr>
              <a:t>top 5 State achievable benchmark for improvement in surgical wounds was </a:t>
            </a:r>
            <a:r>
              <a:rPr lang="en-US" sz="1100" dirty="0" smtClean="0">
                <a:cs typeface="Arial" panose="020B0604020202020204" pitchFamily="34" charset="0"/>
              </a:rPr>
              <a:t>94.2%. The </a:t>
            </a:r>
            <a:r>
              <a:rPr lang="en-US" sz="1100" dirty="0">
                <a:cs typeface="Arial" panose="020B0604020202020204" pitchFamily="34" charset="0"/>
              </a:rPr>
              <a:t>States </a:t>
            </a:r>
            <a:r>
              <a:rPr lang="en-US" sz="1100" dirty="0" smtClean="0">
                <a:cs typeface="Arial" panose="020B0604020202020204" pitchFamily="34" charset="0"/>
              </a:rPr>
              <a:t>and State-equivalent</a:t>
            </a:r>
            <a:r>
              <a:rPr lang="en-US" sz="1100" baseline="0" dirty="0" smtClean="0">
                <a:cs typeface="Arial" panose="020B0604020202020204" pitchFamily="34" charset="0"/>
              </a:rPr>
              <a:t> jurisdictions </a:t>
            </a:r>
            <a:r>
              <a:rPr lang="en-US" sz="1100" dirty="0" smtClean="0">
                <a:cs typeface="Arial" panose="020B0604020202020204" pitchFamily="34" charset="0"/>
              </a:rPr>
              <a:t>that have</a:t>
            </a:r>
            <a:r>
              <a:rPr lang="en-US" sz="1100" baseline="0" dirty="0" smtClean="0">
                <a:cs typeface="Arial" panose="020B0604020202020204" pitchFamily="34" charset="0"/>
              </a:rPr>
              <a:t> contributed to this benchmark </a:t>
            </a:r>
            <a:r>
              <a:rPr lang="en-US" sz="1100" dirty="0" smtClean="0">
                <a:cs typeface="Arial" panose="020B0604020202020204" pitchFamily="34" charset="0"/>
              </a:rPr>
              <a:t>are </a:t>
            </a:r>
            <a:r>
              <a:rPr lang="en-US" sz="1100" baseline="0" dirty="0" smtClean="0">
                <a:cs typeface="Arial" panose="020B0604020202020204" pitchFamily="34" charset="0"/>
              </a:rPr>
              <a:t>Idaho, Massachusetts, </a:t>
            </a:r>
            <a:r>
              <a:rPr lang="en-US" sz="1100" dirty="0" smtClean="0">
                <a:cs typeface="Arial" panose="020B0604020202020204" pitchFamily="34" charset="0"/>
              </a:rPr>
              <a:t>Mississippi, Puerto Rico, and South Carolina</a:t>
            </a:r>
            <a:r>
              <a:rPr lang="en-US" sz="1100" baseline="0" dirty="0" smtClean="0">
                <a:cs typeface="Arial" panose="020B0604020202020204" pitchFamily="34" charset="0"/>
              </a:rPr>
              <a:t>. </a:t>
            </a:r>
            <a:endParaRPr lang="en-US" sz="1100" dirty="0">
              <a:cs typeface="Arial" panose="020B0604020202020204" pitchFamily="34" charset="0"/>
            </a:endParaRPr>
          </a:p>
          <a:p>
            <a:pPr marL="341313" lvl="2" indent="-169863" defTabSz="926470">
              <a:buFont typeface="Arial" panose="020B0604020202020204" pitchFamily="34" charset="0"/>
              <a:buChar char="•"/>
              <a:defRPr/>
            </a:pPr>
            <a:r>
              <a:rPr lang="en-US" sz="1100" dirty="0" smtClean="0">
                <a:cs typeface="Arial" panose="020B0604020202020204" pitchFamily="34" charset="0"/>
              </a:rPr>
              <a:t>Based on current trends, the </a:t>
            </a:r>
            <a:r>
              <a:rPr lang="en-US" sz="1100" dirty="0">
                <a:cs typeface="Arial" panose="020B0604020202020204" pitchFamily="34" charset="0"/>
              </a:rPr>
              <a:t>total population of home health patients with </a:t>
            </a:r>
            <a:r>
              <a:rPr lang="en-US" sz="1100" dirty="0" smtClean="0">
                <a:cs typeface="Arial" panose="020B0604020202020204" pitchFamily="34" charset="0"/>
              </a:rPr>
              <a:t>improvement in or healing of surgical </a:t>
            </a:r>
            <a:r>
              <a:rPr lang="en-US" sz="1100" dirty="0">
                <a:cs typeface="Arial" panose="020B0604020202020204" pitchFamily="34" charset="0"/>
              </a:rPr>
              <a:t>wounds is estimated to reach the benchmark </a:t>
            </a:r>
            <a:r>
              <a:rPr lang="en-US" sz="1100" dirty="0" smtClean="0">
                <a:cs typeface="Arial" panose="020B0604020202020204" pitchFamily="34" charset="0"/>
              </a:rPr>
              <a:t>in</a:t>
            </a:r>
            <a:r>
              <a:rPr lang="en-US" sz="1100" b="0" dirty="0" smtClean="0">
                <a:cs typeface="Arial" panose="020B0604020202020204" pitchFamily="34" charset="0"/>
              </a:rPr>
              <a:t> 2017</a:t>
            </a:r>
            <a:r>
              <a:rPr lang="en-US" sz="1100" dirty="0" smtClean="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32</a:t>
            </a:fld>
            <a:endParaRPr lang="en-US" dirty="0"/>
          </a:p>
        </p:txBody>
      </p:sp>
    </p:spTree>
    <p:extLst>
      <p:ext uri="{BB962C8B-B14F-4D97-AF65-F5344CB8AC3E}">
        <p14:creationId xmlns:p14="http://schemas.microsoft.com/office/powerpoint/2010/main" val="18234721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7014" lvl="1" indent="-177014" defTabSz="944073">
              <a:buFont typeface="Arial" panose="020B0604020202020204" pitchFamily="34" charset="0"/>
              <a:buChar char="•"/>
              <a:defRPr/>
            </a:pPr>
            <a:r>
              <a:rPr lang="en-US" sz="1100" b="1" dirty="0"/>
              <a:t>Importance: </a:t>
            </a:r>
            <a:r>
              <a:rPr lang="en-US" sz="1100" dirty="0" smtClean="0"/>
              <a:t>Taking </a:t>
            </a:r>
            <a:r>
              <a:rPr lang="en-US" sz="1100" dirty="0"/>
              <a:t>medications correctly is important to the health status and quality of life of individuals living in the community. The home health team can help teach a patient ways to organize drugs and take them properly.</a:t>
            </a:r>
          </a:p>
          <a:p>
            <a:pPr marL="177014" indent="-177014">
              <a:buFont typeface="Arial" panose="020B0604020202020204" pitchFamily="34" charset="0"/>
              <a:buChar char="•"/>
              <a:defRPr/>
            </a:pPr>
            <a:r>
              <a:rPr lang="en-US" sz="1100" b="1" dirty="0"/>
              <a:t>Overall </a:t>
            </a:r>
            <a:r>
              <a:rPr lang="en-US" sz="1100" b="1" dirty="0" smtClean="0"/>
              <a:t>Percentages: </a:t>
            </a:r>
            <a:endParaRPr lang="en-US" sz="1100" b="1" dirty="0"/>
          </a:p>
          <a:p>
            <a:pPr marL="352252" indent="-176930" defTabSz="926470">
              <a:buFont typeface="Arial" panose="020B0604020202020204" pitchFamily="34" charset="0"/>
              <a:buChar char="•"/>
              <a:defRPr/>
            </a:pPr>
            <a:r>
              <a:rPr lang="en-US" sz="1100" dirty="0" smtClean="0"/>
              <a:t>In </a:t>
            </a:r>
            <a:r>
              <a:rPr lang="en-US" sz="1100" dirty="0"/>
              <a:t>2015, the percentage of home health patients with improvement in their ability to take medications orally was </a:t>
            </a:r>
            <a:r>
              <a:rPr lang="en-US" sz="1100" dirty="0" smtClean="0"/>
              <a:t>56.3%, </a:t>
            </a:r>
            <a:r>
              <a:rPr lang="en-US" sz="1100" dirty="0"/>
              <a:t>compared </a:t>
            </a:r>
            <a:r>
              <a:rPr lang="en-US" sz="1100" dirty="0" smtClean="0"/>
              <a:t>with </a:t>
            </a:r>
            <a:r>
              <a:rPr lang="en-US" sz="1100" dirty="0"/>
              <a:t>46% in 2010. </a:t>
            </a:r>
            <a:endParaRPr lang="en-US" sz="1100" dirty="0" smtClean="0"/>
          </a:p>
          <a:p>
            <a:pPr marL="171450" indent="-171450" defTabSz="926470">
              <a:buFont typeface="Arial" panose="020B0604020202020204" pitchFamily="34" charset="0"/>
              <a:buChar char="•"/>
              <a:defRPr/>
            </a:pPr>
            <a:r>
              <a:rPr lang="en-US" sz="1100" b="1" dirty="0" smtClean="0"/>
              <a:t>Achievable Benchmark: </a:t>
            </a:r>
            <a:endParaRPr lang="en-US" sz="1100" b="1" dirty="0"/>
          </a:p>
          <a:p>
            <a:pPr marL="341313" marR="0" lvl="2" indent="-16986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cs typeface="Arial" panose="020B0604020202020204" pitchFamily="34" charset="0"/>
              </a:rPr>
              <a:t>In 2013, the achievable</a:t>
            </a:r>
            <a:r>
              <a:rPr lang="en-US" sz="1100" b="0" baseline="0" dirty="0" smtClean="0">
                <a:cs typeface="Arial" panose="020B0604020202020204" pitchFamily="34" charset="0"/>
              </a:rPr>
              <a:t> </a:t>
            </a:r>
            <a:r>
              <a:rPr lang="en-US" sz="1100" b="0" dirty="0" smtClean="0">
                <a:cs typeface="Arial" panose="020B0604020202020204" pitchFamily="34" charset="0"/>
              </a:rPr>
              <a:t>benchmark for improvement in </a:t>
            </a:r>
            <a:r>
              <a:rPr lang="en-US" sz="1100" b="0" dirty="0" smtClean="0">
                <a:effectLst/>
              </a:rPr>
              <a:t>taking drugs correctly by mouth </a:t>
            </a:r>
            <a:r>
              <a:rPr lang="en-US" sz="1100" b="0" dirty="0" smtClean="0">
                <a:cs typeface="Arial" panose="020B0604020202020204" pitchFamily="34" charset="0"/>
              </a:rPr>
              <a:t>was 60.7%. </a:t>
            </a:r>
            <a:r>
              <a:rPr lang="en-US" sz="1100" dirty="0" smtClean="0">
                <a:cs typeface="Arial" panose="020B0604020202020204" pitchFamily="34" charset="0"/>
              </a:rPr>
              <a:t>The </a:t>
            </a:r>
            <a:r>
              <a:rPr lang="en-US" sz="1100" dirty="0">
                <a:cs typeface="Arial" panose="020B0604020202020204" pitchFamily="34" charset="0"/>
              </a:rPr>
              <a:t>States that contributed to the achievable benchmark </a:t>
            </a:r>
            <a:r>
              <a:rPr lang="en-US" sz="1100" dirty="0" smtClean="0">
                <a:cs typeface="Arial" panose="020B0604020202020204" pitchFamily="34" charset="0"/>
              </a:rPr>
              <a:t>are Iowa, Massachusetts, New </a:t>
            </a:r>
            <a:r>
              <a:rPr lang="en-US" sz="1100" dirty="0">
                <a:cs typeface="Arial" panose="020B0604020202020204" pitchFamily="34" charset="0"/>
              </a:rPr>
              <a:t>Jersey, North Dakota, </a:t>
            </a:r>
            <a:r>
              <a:rPr lang="en-US" sz="1100" dirty="0" smtClean="0">
                <a:cs typeface="Arial" panose="020B0604020202020204" pitchFamily="34" charset="0"/>
              </a:rPr>
              <a:t>and </a:t>
            </a:r>
            <a:r>
              <a:rPr lang="en-US" sz="1100" dirty="0">
                <a:cs typeface="Arial" panose="020B0604020202020204" pitchFamily="34" charset="0"/>
              </a:rPr>
              <a:t>South Carolina. </a:t>
            </a:r>
            <a:endParaRPr lang="en-US" sz="1100" dirty="0" smtClean="0">
              <a:cs typeface="Arial" panose="020B0604020202020204" pitchFamily="34" charset="0"/>
            </a:endParaRPr>
          </a:p>
          <a:p>
            <a:pPr marL="341313" marR="0" lvl="2" indent="-169863" algn="l" defTabSz="92647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cs typeface="Arial" panose="020B0604020202020204" pitchFamily="34" charset="0"/>
              </a:rPr>
              <a:t>Based on current trends, the total population of home </a:t>
            </a:r>
            <a:r>
              <a:rPr lang="en-US" sz="1100" dirty="0">
                <a:cs typeface="Arial" panose="020B0604020202020204" pitchFamily="34" charset="0"/>
              </a:rPr>
              <a:t>health patients </a:t>
            </a:r>
            <a:r>
              <a:rPr lang="en-US" sz="1100" dirty="0" smtClean="0">
                <a:cs typeface="Arial" panose="020B0604020202020204" pitchFamily="34" charset="0"/>
              </a:rPr>
              <a:t>with improvement </a:t>
            </a:r>
            <a:r>
              <a:rPr lang="en-US" sz="1100" b="0" dirty="0" smtClean="0">
                <a:cs typeface="Arial" panose="020B0604020202020204" pitchFamily="34" charset="0"/>
              </a:rPr>
              <a:t>in </a:t>
            </a:r>
            <a:r>
              <a:rPr lang="en-US" sz="1100" b="0" dirty="0" smtClean="0">
                <a:effectLst/>
              </a:rPr>
              <a:t>their ability to take drugs correctly by mouth </a:t>
            </a:r>
            <a:r>
              <a:rPr lang="en-US" sz="1100" dirty="0" smtClean="0">
                <a:cs typeface="Arial" panose="020B0604020202020204" pitchFamily="34" charset="0"/>
              </a:rPr>
              <a:t>is estimated to reach the benchmark in</a:t>
            </a:r>
            <a:r>
              <a:rPr lang="en-US" sz="1100" b="0" dirty="0" smtClean="0">
                <a:cs typeface="Arial" panose="020B0604020202020204" pitchFamily="34" charset="0"/>
              </a:rPr>
              <a:t> 2017</a:t>
            </a:r>
            <a:r>
              <a:rPr lang="en-US" sz="1100" dirty="0" smtClean="0">
                <a:cs typeface="Arial" panose="020B0604020202020204" pitchFamily="34" charset="0"/>
              </a:rPr>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33</a:t>
            </a:fld>
            <a:endParaRPr lang="en-US" dirty="0"/>
          </a:p>
        </p:txBody>
      </p:sp>
    </p:spTree>
    <p:extLst>
      <p:ext uri="{BB962C8B-B14F-4D97-AF65-F5344CB8AC3E}">
        <p14:creationId xmlns:p14="http://schemas.microsoft.com/office/powerpoint/2010/main" val="18234721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6354" indent="-176354">
              <a:buFont typeface="Arial" panose="020B0604020202020204" pitchFamily="34" charset="0"/>
              <a:buChar char="•"/>
            </a:pPr>
            <a:r>
              <a:rPr lang="en-US" b="1" dirty="0" smtClean="0"/>
              <a:t>Overall: </a:t>
            </a:r>
            <a:r>
              <a:rPr lang="en-US" b="0" dirty="0" smtClean="0"/>
              <a:t>This map shows overall</a:t>
            </a:r>
            <a:r>
              <a:rPr lang="en-US" b="0" baseline="0" dirty="0" smtClean="0"/>
              <a:t> trends from 2010 to 2015 across 52 State-equivalent jurisdictions in relative increases in the percentage of home health patients with improvement in their ability to take medications orally. Increasing rates of change are preferable, although a State that performed well in 2010 would have less room for improvement. </a:t>
            </a:r>
            <a:r>
              <a:rPr lang="en-US" dirty="0" smtClean="0"/>
              <a:t>From 2010 to 2015, the</a:t>
            </a:r>
            <a:r>
              <a:rPr lang="en-US" baseline="0" dirty="0" smtClean="0"/>
              <a:t> relative rate of change across States ranged from 0.0% to 48.7%. </a:t>
            </a:r>
          </a:p>
          <a:p>
            <a:pPr marL="176354" indent="-176354">
              <a:buFont typeface="Arial" panose="020B0604020202020204" pitchFamily="34" charset="0"/>
              <a:buChar char="•"/>
            </a:pPr>
            <a:r>
              <a:rPr lang="en-US" b="1" dirty="0" smtClean="0"/>
              <a:t>Differences by State: </a:t>
            </a:r>
            <a:endParaRPr lang="en-US" dirty="0" smtClean="0"/>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First quartile (lowest amount of change)</a:t>
            </a:r>
            <a:r>
              <a:rPr lang="en-US" b="0" baseline="0" dirty="0" smtClean="0"/>
              <a:t>: </a:t>
            </a:r>
            <a:r>
              <a:rPr lang="en-US" b="0" dirty="0" smtClean="0"/>
              <a:t>0.0%-19.57%</a:t>
            </a:r>
            <a:r>
              <a:rPr lang="en-US" b="0" baseline="0" dirty="0" smtClean="0"/>
              <a:t> </a:t>
            </a:r>
            <a:r>
              <a:rPr lang="en-US" b="0" dirty="0" smtClean="0"/>
              <a:t>(</a:t>
            </a:r>
            <a:r>
              <a:rPr lang="en-US" sz="1200" kern="1200" dirty="0" smtClean="0">
                <a:solidFill>
                  <a:schemeClr val="tx1"/>
                </a:solidFill>
                <a:effectLst/>
                <a:latin typeface="+mn-lt"/>
                <a:ea typeface="+mn-ea"/>
                <a:cs typeface="+mn-cs"/>
              </a:rPr>
              <a:t>AK, CA, DC, FL, GA, IL, LA, MA, NV, NH, NY, PR, TX)</a:t>
            </a:r>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Second quartile (second lowest amount of change)</a:t>
            </a:r>
            <a:r>
              <a:rPr lang="en-US" b="0" baseline="0" dirty="0" smtClean="0"/>
              <a:t>: 19.78%-25.60</a:t>
            </a:r>
            <a:r>
              <a:rPr lang="en-US" b="0" dirty="0" smtClean="0"/>
              <a:t>% (AZ, CT, DE, </a:t>
            </a:r>
            <a:r>
              <a:rPr lang="en-US" sz="1200" kern="1200" dirty="0" smtClean="0">
                <a:solidFill>
                  <a:schemeClr val="tx1"/>
                </a:solidFill>
                <a:effectLst/>
                <a:latin typeface="+mn-lt"/>
                <a:ea typeface="+mn-ea"/>
                <a:cs typeface="+mn-cs"/>
              </a:rPr>
              <a:t>HI, ME, MS, NM, OR, PA, RI, SC, TN, VA) </a:t>
            </a:r>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Third quartile (second</a:t>
            </a:r>
            <a:r>
              <a:rPr lang="en-US" b="0" baseline="0" dirty="0" smtClean="0"/>
              <a:t> highest amount of change):</a:t>
            </a:r>
            <a:r>
              <a:rPr lang="en-US" b="0" dirty="0" smtClean="0"/>
              <a:t> 25.61%</a:t>
            </a:r>
            <a:r>
              <a:rPr lang="en-US" b="0" baseline="0" dirty="0" smtClean="0"/>
              <a:t>-31.71</a:t>
            </a:r>
            <a:r>
              <a:rPr lang="en-US" b="0" dirty="0" smtClean="0"/>
              <a:t>% (</a:t>
            </a:r>
            <a:r>
              <a:rPr lang="en-US" sz="1200" kern="1200" dirty="0" smtClean="0">
                <a:solidFill>
                  <a:schemeClr val="tx1"/>
                </a:solidFill>
                <a:effectLst/>
                <a:latin typeface="+mn-lt"/>
                <a:ea typeface="+mn-ea"/>
                <a:cs typeface="+mn-cs"/>
              </a:rPr>
              <a:t>AL, IN, KS, KY, MI, MO, MT, NJ, ND, UT, WA, WI, WY)</a:t>
            </a:r>
            <a:endParaRPr lang="en-US" b="0" dirty="0" smtClean="0"/>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smtClean="0"/>
              <a:t>Fourth quartile (highest</a:t>
            </a:r>
            <a:r>
              <a:rPr lang="en-US" b="0" baseline="0" dirty="0" smtClean="0"/>
              <a:t> amount of change)</a:t>
            </a:r>
            <a:r>
              <a:rPr lang="en-US" b="0" dirty="0" smtClean="0"/>
              <a:t>: 32.10%-48.65% (</a:t>
            </a:r>
            <a:r>
              <a:rPr lang="en-US" sz="1200" kern="1200" dirty="0" smtClean="0">
                <a:solidFill>
                  <a:schemeClr val="tx1"/>
                </a:solidFill>
                <a:effectLst/>
                <a:latin typeface="+mn-lt"/>
                <a:ea typeface="+mn-ea"/>
                <a:cs typeface="+mn-cs"/>
              </a:rPr>
              <a:t>AR, CO, ID, IA, MD, MN, NE, NC, OH, OK, SD, VT, WV) </a:t>
            </a:r>
          </a:p>
          <a:p>
            <a:pPr marL="347426"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 change from 2010 to 2015 in the</a:t>
            </a:r>
            <a:r>
              <a:rPr lang="en-US" baseline="0" dirty="0" smtClean="0"/>
              <a:t> percentage of home health patients with improvement in their ability to take medications orally was lowest for patients in the District of Columbia (0.0% increase) and highest for Idaho (48.65% increase). </a:t>
            </a:r>
          </a:p>
          <a:p>
            <a:pPr marL="347426" lvl="1" indent="-173713">
              <a:buFont typeface="Arial" panose="020B0604020202020204" pitchFamily="34" charset="0"/>
              <a:buChar char="•"/>
            </a:pPr>
            <a:r>
              <a:rPr lang="en-US" b="0" dirty="0" smtClean="0"/>
              <a:t>Most of the States in the Midwest</a:t>
            </a:r>
            <a:r>
              <a:rPr lang="en-US" b="0" baseline="0" dirty="0" smtClean="0"/>
              <a:t> and Mountain regions </a:t>
            </a:r>
            <a:r>
              <a:rPr lang="en-US" b="0" dirty="0" smtClean="0"/>
              <a:t>improved the most (in the 3</a:t>
            </a:r>
            <a:r>
              <a:rPr lang="en-US" b="0" baseline="30000" dirty="0" smtClean="0"/>
              <a:t>rd</a:t>
            </a:r>
            <a:r>
              <a:rPr lang="en-US" b="0" dirty="0" smtClean="0"/>
              <a:t> or 4</a:t>
            </a:r>
            <a:r>
              <a:rPr lang="en-US" b="0" baseline="30000" dirty="0" smtClean="0"/>
              <a:t>th</a:t>
            </a:r>
            <a:r>
              <a:rPr lang="en-US" b="0" dirty="0" smtClean="0"/>
              <a:t> quartiles).</a:t>
            </a:r>
            <a:r>
              <a:rPr lang="en-US" b="0" baseline="0" dirty="0" smtClean="0"/>
              <a:t> </a:t>
            </a:r>
            <a:endParaRPr lang="en-US" b="0" dirty="0" smtClean="0"/>
          </a:p>
          <a:p>
            <a:pPr marL="173713" lvl="1" indent="0">
              <a:buFont typeface="Arial" panose="020B0604020202020204" pitchFamily="34" charset="0"/>
              <a:buNone/>
            </a:pPr>
            <a:endParaRPr lang="en-US" b="0" dirty="0"/>
          </a:p>
        </p:txBody>
      </p:sp>
      <p:sp>
        <p:nvSpPr>
          <p:cNvPr id="4" name="Slide Number Placeholder 3"/>
          <p:cNvSpPr>
            <a:spLocks noGrp="1"/>
          </p:cNvSpPr>
          <p:nvPr>
            <p:ph type="sldNum" sz="quarter" idx="10"/>
          </p:nvPr>
        </p:nvSpPr>
        <p:spPr/>
        <p:txBody>
          <a:bodyPr/>
          <a:lstStyle/>
          <a:p>
            <a:fld id="{877B9C45-0785-44D8-BE96-FC6181CB374E}" type="slidenum">
              <a:rPr lang="en-US" smtClean="0"/>
              <a:t>34</a:t>
            </a:fld>
            <a:endParaRPr lang="en-US" dirty="0"/>
          </a:p>
        </p:txBody>
      </p:sp>
    </p:spTree>
    <p:extLst>
      <p:ext uri="{BB962C8B-B14F-4D97-AF65-F5344CB8AC3E}">
        <p14:creationId xmlns:p14="http://schemas.microsoft.com/office/powerpoint/2010/main" val="1023334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3713" indent="-173713">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35</a:t>
            </a:fld>
            <a:endParaRPr lang="en-US" dirty="0"/>
          </a:p>
        </p:txBody>
      </p:sp>
    </p:spTree>
    <p:extLst>
      <p:ext uri="{BB962C8B-B14F-4D97-AF65-F5344CB8AC3E}">
        <p14:creationId xmlns:p14="http://schemas.microsoft.com/office/powerpoint/2010/main" val="163080513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3713" indent="-173713">
              <a:buFont typeface="Arial" panose="020B0604020202020204" pitchFamily="34" charset="0"/>
              <a:buChar char="•"/>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36</a:t>
            </a:fld>
            <a:endParaRPr lang="en-US" dirty="0"/>
          </a:p>
        </p:txBody>
      </p:sp>
    </p:spTree>
    <p:extLst>
      <p:ext uri="{BB962C8B-B14F-4D97-AF65-F5344CB8AC3E}">
        <p14:creationId xmlns:p14="http://schemas.microsoft.com/office/powerpoint/2010/main" val="421210418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09588" y="700088"/>
            <a:ext cx="6149975" cy="4611687"/>
          </a:xfrm>
        </p:spPr>
      </p:sp>
      <p:sp>
        <p:nvSpPr>
          <p:cNvPr id="3" name="Notes Placeholder 2"/>
          <p:cNvSpPr>
            <a:spLocks noGrp="1"/>
          </p:cNvSpPr>
          <p:nvPr>
            <p:ph type="body" idx="1"/>
          </p:nvPr>
        </p:nvSpPr>
        <p:spPr>
          <a:xfrm>
            <a:off x="685800" y="5415178"/>
            <a:ext cx="5608320" cy="3500224"/>
          </a:xfrm>
          <a:prstGeom prst="rect">
            <a:avLst/>
          </a:prstGeom>
        </p:spPr>
        <p:txBody>
          <a:bodyPr>
            <a:noAutofit/>
          </a:bodyPr>
          <a:lstStyle/>
          <a:p>
            <a:pPr marL="177014" lvl="1" indent="-177014">
              <a:buFont typeface="Arial" panose="020B0604020202020204" pitchFamily="34" charset="0"/>
              <a:buChar char="•"/>
              <a:defRPr/>
            </a:pPr>
            <a:r>
              <a:rPr lang="en-US" b="1" dirty="0"/>
              <a:t>Importance</a:t>
            </a:r>
            <a:r>
              <a:rPr lang="en-US" dirty="0"/>
              <a:t>: Most</a:t>
            </a:r>
            <a:r>
              <a:rPr lang="en-US" baseline="0" dirty="0"/>
              <a:t> </a:t>
            </a:r>
            <a:r>
              <a:rPr lang="en-US" kern="1200" dirty="0">
                <a:effectLst/>
              </a:rPr>
              <a:t>health care takes place in the </a:t>
            </a:r>
            <a:r>
              <a:rPr lang="en-US" kern="1200" dirty="0" smtClean="0">
                <a:effectLst/>
              </a:rPr>
              <a:t>outpatient (ambulatory care) setting. Lack </a:t>
            </a:r>
            <a:r>
              <a:rPr lang="en-US" kern="1200" dirty="0">
                <a:effectLst/>
              </a:rPr>
              <a:t>of access to care and lack of access to timely and accurate medical information and test results may contribute to patient safety</a:t>
            </a:r>
            <a:r>
              <a:rPr lang="en-US" kern="1200" baseline="0" dirty="0">
                <a:effectLst/>
              </a:rPr>
              <a:t> events </a:t>
            </a:r>
            <a:r>
              <a:rPr lang="en-US" kern="1200" dirty="0">
                <a:effectLst/>
              </a:rPr>
              <a:t>such as missed or delayed diagnoses, medication errors, failure to order appropriate diagnostic or laboratory tests, incorrect interpretation of tests, and</a:t>
            </a:r>
            <a:r>
              <a:rPr lang="en-US" kern="1200" baseline="0" dirty="0">
                <a:effectLst/>
              </a:rPr>
              <a:t> inadequate </a:t>
            </a:r>
            <a:r>
              <a:rPr lang="en-US" kern="1200" baseline="0" dirty="0" err="1" smtClean="0">
                <a:effectLst/>
              </a:rPr>
              <a:t>followup</a:t>
            </a:r>
            <a:r>
              <a:rPr lang="en-US" kern="1200" baseline="0" dirty="0" smtClean="0">
                <a:effectLst/>
              </a:rPr>
              <a:t> </a:t>
            </a:r>
            <a:r>
              <a:rPr lang="en-US" kern="1200" baseline="0" dirty="0">
                <a:effectLst/>
              </a:rPr>
              <a:t>on results</a:t>
            </a:r>
            <a:r>
              <a:rPr lang="en-US" kern="1200" dirty="0">
                <a:effectLst/>
              </a:rPr>
              <a:t>.</a:t>
            </a:r>
          </a:p>
          <a:p>
            <a:pPr marL="177014" lvl="1" indent="-177014">
              <a:buFont typeface="Arial" panose="020B0604020202020204" pitchFamily="34" charset="0"/>
              <a:buChar char="•"/>
              <a:defRPr/>
            </a:pPr>
            <a:r>
              <a:rPr lang="en-US" b="1" dirty="0">
                <a:cs typeface="Arial" pitchFamily="34" charset="0"/>
              </a:rPr>
              <a:t>Overall Percentage: </a:t>
            </a:r>
          </a:p>
          <a:p>
            <a:pPr marL="347426" lvl="2" indent="-173713" defTabSz="926470">
              <a:buFont typeface="Arial" panose="020B0604020202020204" pitchFamily="34" charset="0"/>
              <a:buChar char="•"/>
              <a:defRPr/>
            </a:pPr>
            <a:r>
              <a:rPr lang="en-US" baseline="0" dirty="0" smtClean="0">
                <a:cs typeface="Arial" pitchFamily="34" charset="0"/>
              </a:rPr>
              <a:t>More than one-quarter (27%) </a:t>
            </a:r>
            <a:r>
              <a:rPr lang="en-US" baseline="0" dirty="0">
                <a:cs typeface="Arial" pitchFamily="34" charset="0"/>
              </a:rPr>
              <a:t>of medical offices participating in the </a:t>
            </a:r>
            <a:r>
              <a:rPr lang="en-US" sz="1200" dirty="0" smtClean="0">
                <a:cs typeface="Arial" pitchFamily="34" charset="0"/>
              </a:rPr>
              <a:t>AHRQ Medical Office Survey on Patient Safety Culture</a:t>
            </a:r>
            <a:r>
              <a:rPr lang="en-US" baseline="0" dirty="0" smtClean="0">
                <a:cs typeface="Arial" pitchFamily="34" charset="0"/>
              </a:rPr>
              <a:t> from </a:t>
            </a:r>
            <a:r>
              <a:rPr lang="en-US" sz="1200" dirty="0" smtClean="0"/>
              <a:t>November 2013 to November 2015 </a:t>
            </a:r>
            <a:r>
              <a:rPr lang="en-US" baseline="0" dirty="0" smtClean="0">
                <a:cs typeface="Arial" pitchFamily="34" charset="0"/>
              </a:rPr>
              <a:t>reported </a:t>
            </a:r>
            <a:r>
              <a:rPr lang="en-US" baseline="0" dirty="0">
                <a:cs typeface="Arial" pitchFamily="34" charset="0"/>
              </a:rPr>
              <a:t>daily or weekly occurrences of being contacted by the pharmacist for clarification or correction </a:t>
            </a:r>
            <a:r>
              <a:rPr lang="en-US" baseline="0" dirty="0" smtClean="0">
                <a:cs typeface="Arial" pitchFamily="34" charset="0"/>
              </a:rPr>
              <a:t>of </a:t>
            </a:r>
            <a:r>
              <a:rPr lang="en-US" baseline="0" dirty="0">
                <a:cs typeface="Arial" pitchFamily="34" charset="0"/>
              </a:rPr>
              <a:t>a prescription.</a:t>
            </a:r>
          </a:p>
          <a:p>
            <a:pPr marL="347426" lvl="2" indent="-173713" defTabSz="926470">
              <a:buFont typeface="Arial" panose="020B0604020202020204" pitchFamily="34" charset="0"/>
              <a:buChar char="•"/>
              <a:defRPr/>
            </a:pPr>
            <a:r>
              <a:rPr lang="en-US" baseline="0" dirty="0">
                <a:cs typeface="Arial" pitchFamily="34" charset="0"/>
              </a:rPr>
              <a:t>In terms of daily or weekly issues, medical offices were next most likely to report patients being unable to get an appointment within 48 hours for an acute or serious problem (15%), </a:t>
            </a:r>
            <a:r>
              <a:rPr lang="en-US" baseline="0" dirty="0" smtClean="0">
                <a:cs typeface="Arial" pitchFamily="34" charset="0"/>
              </a:rPr>
              <a:t>medical office having an </a:t>
            </a:r>
            <a:r>
              <a:rPr lang="en-US" baseline="0" dirty="0">
                <a:cs typeface="Arial" pitchFamily="34" charset="0"/>
              </a:rPr>
              <a:t>information exchange problem with pharmacies (12%), and </a:t>
            </a:r>
            <a:r>
              <a:rPr lang="en-US" baseline="0" dirty="0" smtClean="0">
                <a:cs typeface="Arial" pitchFamily="34" charset="0"/>
              </a:rPr>
              <a:t>patients not having their medication </a:t>
            </a:r>
            <a:r>
              <a:rPr lang="en-US" baseline="0" dirty="0">
                <a:cs typeface="Arial" pitchFamily="34" charset="0"/>
              </a:rPr>
              <a:t>list </a:t>
            </a:r>
            <a:r>
              <a:rPr lang="en-US" baseline="0" dirty="0" smtClean="0">
                <a:cs typeface="Arial" pitchFamily="34" charset="0"/>
              </a:rPr>
              <a:t>updated </a:t>
            </a:r>
            <a:r>
              <a:rPr lang="en-US" baseline="0" dirty="0">
                <a:cs typeface="Arial" pitchFamily="34" charset="0"/>
              </a:rPr>
              <a:t>during their visit (11%).</a:t>
            </a:r>
          </a:p>
          <a:p>
            <a:endParaRPr lang="en-US" sz="1000" dirty="0">
              <a:cs typeface="Arial" pitchFamily="34" charset="0"/>
            </a:endParaRPr>
          </a:p>
          <a:p>
            <a:endParaRPr lang="en-US" sz="1000" dirty="0">
              <a:cs typeface="Arial" pitchFamily="34" charset="0"/>
            </a:endParaRPr>
          </a:p>
          <a:p>
            <a:r>
              <a:rPr lang="en-US" sz="1000" dirty="0">
                <a:cs typeface="Arial" pitchFamily="34" charset="0"/>
              </a:rPr>
              <a:t> </a:t>
            </a:r>
          </a:p>
          <a:p>
            <a:r>
              <a:rPr lang="en-US" sz="1000" dirty="0"/>
              <a:t> </a:t>
            </a:r>
          </a:p>
        </p:txBody>
      </p:sp>
      <p:sp>
        <p:nvSpPr>
          <p:cNvPr id="4" name="Slide Number Placeholder 3"/>
          <p:cNvSpPr>
            <a:spLocks noGrp="1"/>
          </p:cNvSpPr>
          <p:nvPr>
            <p:ph type="sldNum" sz="quarter" idx="10"/>
          </p:nvPr>
        </p:nvSpPr>
        <p:spPr/>
        <p:txBody>
          <a:bodyPr/>
          <a:lstStyle/>
          <a:p>
            <a:fld id="{C0F596C6-1807-4ED1-A2A6-17F710C0A291}" type="slidenum">
              <a:rPr lang="en-US" smtClean="0"/>
              <a:pPr/>
              <a:t>37</a:t>
            </a:fld>
            <a:endParaRPr lang="en-US" dirty="0"/>
          </a:p>
        </p:txBody>
      </p:sp>
    </p:spTree>
    <p:extLst>
      <p:ext uri="{BB962C8B-B14F-4D97-AF65-F5344CB8AC3E}">
        <p14:creationId xmlns:p14="http://schemas.microsoft.com/office/powerpoint/2010/main" val="42893132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3388" y="457200"/>
            <a:ext cx="6143625" cy="4608513"/>
          </a:xfrm>
        </p:spPr>
      </p:sp>
      <p:sp>
        <p:nvSpPr>
          <p:cNvPr id="3" name="Notes Placeholder 2"/>
          <p:cNvSpPr>
            <a:spLocks noGrp="1"/>
          </p:cNvSpPr>
          <p:nvPr>
            <p:ph type="body" idx="1"/>
          </p:nvPr>
        </p:nvSpPr>
        <p:spPr/>
        <p:txBody>
          <a:bodyPr/>
          <a:lstStyle/>
          <a:p>
            <a:pPr marL="177014" lvl="1" indent="-177014">
              <a:buFont typeface="Arial" panose="020B0604020202020204" pitchFamily="34" charset="0"/>
              <a:buChar char="•"/>
              <a:defRPr/>
            </a:pPr>
            <a:r>
              <a:rPr lang="en-US" b="1" dirty="0" smtClean="0"/>
              <a:t>Importance:</a:t>
            </a:r>
            <a:r>
              <a:rPr lang="en-US" dirty="0" smtClean="0"/>
              <a:t> </a:t>
            </a:r>
            <a:r>
              <a:rPr lang="en-US" dirty="0"/>
              <a:t>As medical offices aim to improve their performance, there is growing recognition of the importance of establishing a culture of </a:t>
            </a:r>
            <a:r>
              <a:rPr lang="en-US" dirty="0" smtClean="0"/>
              <a:t>patient safety</a:t>
            </a:r>
            <a:r>
              <a:rPr lang="en-US" dirty="0"/>
              <a:t>. </a:t>
            </a:r>
          </a:p>
          <a:p>
            <a:pPr marL="177014" lvl="1" indent="-177014">
              <a:buFont typeface="Arial" panose="020B0604020202020204" pitchFamily="34" charset="0"/>
              <a:buChar char="•"/>
              <a:defRPr/>
            </a:pPr>
            <a:r>
              <a:rPr lang="en-US" b="1" dirty="0">
                <a:cs typeface="Arial" pitchFamily="34" charset="0"/>
              </a:rPr>
              <a:t>Overall Percentage: </a:t>
            </a:r>
          </a:p>
          <a:p>
            <a:pPr marL="347426" lvl="2" indent="-173713" defTabSz="926470">
              <a:buFont typeface="Arial" panose="020B0604020202020204" pitchFamily="34" charset="0"/>
              <a:buChar char="•"/>
              <a:defRPr/>
            </a:pPr>
            <a:r>
              <a:rPr lang="en-US" baseline="0" dirty="0">
                <a:cs typeface="Arial" pitchFamily="34" charset="0"/>
              </a:rPr>
              <a:t>Patient safety and quality issues were less likely to be reported as occurring on a daily or weekly basis </a:t>
            </a:r>
            <a:r>
              <a:rPr lang="en-US" baseline="0" dirty="0" smtClean="0">
                <a:cs typeface="Arial" pitchFamily="34" charset="0"/>
              </a:rPr>
              <a:t>among </a:t>
            </a:r>
            <a:r>
              <a:rPr lang="en-US" baseline="0" dirty="0">
                <a:cs typeface="Arial" pitchFamily="34" charset="0"/>
              </a:rPr>
              <a:t>medical offices with </a:t>
            </a:r>
            <a:r>
              <a:rPr lang="en-US" baseline="0" dirty="0" smtClean="0">
                <a:cs typeface="Arial" pitchFamily="34" charset="0"/>
              </a:rPr>
              <a:t>the highest </a:t>
            </a:r>
            <a:r>
              <a:rPr lang="en-US" baseline="0" dirty="0">
                <a:cs typeface="Arial" pitchFamily="34" charset="0"/>
              </a:rPr>
              <a:t>patient safety culture </a:t>
            </a:r>
            <a:r>
              <a:rPr lang="en-US" baseline="0" dirty="0" smtClean="0">
                <a:cs typeface="Arial" pitchFamily="34" charset="0"/>
              </a:rPr>
              <a:t>(PSC) scores </a:t>
            </a:r>
            <a:r>
              <a:rPr lang="en-US" baseline="0" dirty="0">
                <a:cs typeface="Arial" pitchFamily="34" charset="0"/>
              </a:rPr>
              <a:t>(PSC quartile 4) compared </a:t>
            </a:r>
            <a:r>
              <a:rPr lang="en-US" baseline="0" dirty="0" smtClean="0">
                <a:cs typeface="Arial" pitchFamily="34" charset="0"/>
              </a:rPr>
              <a:t>with </a:t>
            </a:r>
            <a:r>
              <a:rPr lang="en-US" baseline="0" dirty="0">
                <a:cs typeface="Arial" pitchFamily="34" charset="0"/>
              </a:rPr>
              <a:t>medical offices </a:t>
            </a:r>
            <a:r>
              <a:rPr lang="en-US" baseline="0" dirty="0" smtClean="0">
                <a:cs typeface="Arial" pitchFamily="34" charset="0"/>
              </a:rPr>
              <a:t>with the lowest scores </a:t>
            </a:r>
            <a:r>
              <a:rPr lang="en-US" baseline="0" dirty="0">
                <a:cs typeface="Arial" pitchFamily="34" charset="0"/>
              </a:rPr>
              <a:t>(PSC quartile 1</a:t>
            </a:r>
            <a:r>
              <a:rPr lang="en-US" baseline="0" dirty="0" smtClean="0">
                <a:cs typeface="Arial" pitchFamily="34" charset="0"/>
              </a:rPr>
              <a:t>). </a:t>
            </a:r>
            <a:endParaRPr lang="en-US" baseline="0" dirty="0">
              <a:cs typeface="Arial" pitchFamily="34" charset="0"/>
            </a:endParaRPr>
          </a:p>
          <a:p>
            <a:pPr marL="347426" lvl="2" indent="-173713" defTabSz="926470">
              <a:buFont typeface="Arial" panose="020B0604020202020204" pitchFamily="34" charset="0"/>
              <a:buChar char="•"/>
              <a:defRPr/>
            </a:pPr>
            <a:r>
              <a:rPr lang="en-US" baseline="0" dirty="0" smtClean="0">
                <a:cs typeface="Arial" pitchFamily="34" charset="0"/>
              </a:rPr>
              <a:t>The </a:t>
            </a:r>
            <a:r>
              <a:rPr lang="en-US" baseline="0" dirty="0">
                <a:cs typeface="Arial" pitchFamily="34" charset="0"/>
              </a:rPr>
              <a:t>difference in frequency of reporting daily or weekly issues by medical offices with the lowest </a:t>
            </a:r>
            <a:r>
              <a:rPr lang="en-US" baseline="0" dirty="0" smtClean="0">
                <a:cs typeface="Arial" pitchFamily="34" charset="0"/>
              </a:rPr>
              <a:t>PSC </a:t>
            </a:r>
            <a:r>
              <a:rPr lang="en-US" baseline="0" dirty="0">
                <a:cs typeface="Arial" pitchFamily="34" charset="0"/>
              </a:rPr>
              <a:t>scores compared </a:t>
            </a:r>
            <a:r>
              <a:rPr lang="en-US" baseline="0" dirty="0" smtClean="0">
                <a:cs typeface="Arial" pitchFamily="34" charset="0"/>
              </a:rPr>
              <a:t>with </a:t>
            </a:r>
            <a:r>
              <a:rPr lang="en-US" baseline="0" dirty="0">
                <a:cs typeface="Arial" pitchFamily="34" charset="0"/>
              </a:rPr>
              <a:t>offices with the highest scores was </a:t>
            </a:r>
            <a:r>
              <a:rPr lang="en-US" baseline="0" dirty="0" smtClean="0">
                <a:cs typeface="Arial" pitchFamily="34" charset="0"/>
              </a:rPr>
              <a:t>more than fourfold </a:t>
            </a:r>
            <a:r>
              <a:rPr lang="en-US" baseline="0" dirty="0">
                <a:cs typeface="Arial" pitchFamily="34" charset="0"/>
              </a:rPr>
              <a:t>for medication lists not being updated and information exchange problems with pharmacies; </a:t>
            </a:r>
            <a:r>
              <a:rPr lang="en-US" baseline="0" dirty="0" smtClean="0">
                <a:cs typeface="Arial" pitchFamily="34" charset="0"/>
              </a:rPr>
              <a:t>more than threefold </a:t>
            </a:r>
            <a:r>
              <a:rPr lang="en-US" baseline="0" dirty="0">
                <a:cs typeface="Arial" pitchFamily="34" charset="0"/>
              </a:rPr>
              <a:t>for lab and imaging test results not being available and information exchange problems with other offices; and </a:t>
            </a:r>
            <a:r>
              <a:rPr lang="en-US" baseline="0" dirty="0" smtClean="0">
                <a:cs typeface="Arial" pitchFamily="34" charset="0"/>
              </a:rPr>
              <a:t>more than twofold for </a:t>
            </a:r>
            <a:r>
              <a:rPr lang="en-US" baseline="0" dirty="0">
                <a:cs typeface="Arial" pitchFamily="34" charset="0"/>
              </a:rPr>
              <a:t>the other issues</a:t>
            </a:r>
            <a:r>
              <a:rPr lang="en-US" baseline="0" dirty="0" smtClean="0">
                <a:cs typeface="Arial" pitchFamily="34" charset="0"/>
              </a:rPr>
              <a:t>. </a:t>
            </a:r>
            <a:endParaRPr lang="en-US" baseline="0" dirty="0">
              <a:cs typeface="Arial" pitchFamily="34" charset="0"/>
            </a:endParaRPr>
          </a:p>
          <a:p>
            <a:pPr marL="347426" lvl="2" indent="-173713" defTabSz="926470">
              <a:buFont typeface="Arial" panose="020B0604020202020204" pitchFamily="34" charset="0"/>
              <a:buChar char="•"/>
              <a:defRPr/>
            </a:pPr>
            <a:endParaRPr lang="en-US" baseline="0" dirty="0">
              <a:cs typeface="Arial" pitchFamily="34" charset="0"/>
            </a:endParaRPr>
          </a:p>
        </p:txBody>
      </p:sp>
      <p:sp>
        <p:nvSpPr>
          <p:cNvPr id="4" name="Slide Number Placeholder 3"/>
          <p:cNvSpPr>
            <a:spLocks noGrp="1"/>
          </p:cNvSpPr>
          <p:nvPr>
            <p:ph type="sldNum" sz="quarter" idx="10"/>
          </p:nvPr>
        </p:nvSpPr>
        <p:spPr/>
        <p:txBody>
          <a:bodyPr/>
          <a:lstStyle/>
          <a:p>
            <a:fld id="{C0F596C6-1807-4ED1-A2A6-17F710C0A291}" type="slidenum">
              <a:rPr lang="en-US" smtClean="0"/>
              <a:pPr/>
              <a:t>38</a:t>
            </a:fld>
            <a:endParaRPr lang="en-US" dirty="0"/>
          </a:p>
        </p:txBody>
      </p:sp>
    </p:spTree>
    <p:extLst>
      <p:ext uri="{BB962C8B-B14F-4D97-AF65-F5344CB8AC3E}">
        <p14:creationId xmlns:p14="http://schemas.microsoft.com/office/powerpoint/2010/main" val="41111814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7014" lvl="1" indent="-177014" defTabSz="944073">
              <a:buFont typeface="Arial" panose="020B0604020202020204" pitchFamily="34" charset="0"/>
              <a:buChar char="•"/>
              <a:defRPr/>
            </a:pPr>
            <a:r>
              <a:rPr lang="en-US" b="1" dirty="0"/>
              <a:t>Importance:</a:t>
            </a:r>
            <a:r>
              <a:rPr lang="en-US" dirty="0"/>
              <a:t> Some drugs that are prescribed for older patients are known to be potentially harmful for this age group. </a:t>
            </a:r>
          </a:p>
          <a:p>
            <a:pPr marL="177014" lvl="1" indent="-177014" defTabSz="944073">
              <a:buFont typeface="Arial" panose="020B0604020202020204" pitchFamily="34" charset="0"/>
              <a:buChar char="•"/>
              <a:defRPr/>
            </a:pPr>
            <a:r>
              <a:rPr lang="en-US" b="1" dirty="0"/>
              <a:t>Overall</a:t>
            </a:r>
            <a:r>
              <a:rPr lang="en-US" b="1" baseline="0" dirty="0"/>
              <a:t> Percentage: </a:t>
            </a:r>
            <a:r>
              <a:rPr lang="en-US" b="0" u="none" baseline="0" dirty="0"/>
              <a:t>In </a:t>
            </a:r>
            <a:r>
              <a:rPr lang="en-US" b="0" u="none" baseline="0" dirty="0" smtClean="0"/>
              <a:t>2014, </a:t>
            </a:r>
            <a:r>
              <a:rPr lang="en-US" b="0" u="none" baseline="0" dirty="0"/>
              <a:t>the </a:t>
            </a:r>
            <a:r>
              <a:rPr lang="en-US" b="0" u="none" dirty="0"/>
              <a:t>percentage of adults age 65 years and over who received potentially inappropriate prescription medications was </a:t>
            </a:r>
            <a:r>
              <a:rPr lang="en-US" b="0" u="none" dirty="0" smtClean="0"/>
              <a:t>11.7%. </a:t>
            </a:r>
            <a:endParaRPr lang="en-US" b="0" u="none" dirty="0"/>
          </a:p>
          <a:p>
            <a:pPr marL="177014" lvl="1" indent="-177014">
              <a:buFont typeface="Arial" panose="020B0604020202020204" pitchFamily="34" charset="0"/>
              <a:buChar char="•"/>
              <a:defRPr/>
            </a:pPr>
            <a:r>
              <a:rPr lang="en-US" b="1" u="none" dirty="0"/>
              <a:t>Trends: </a:t>
            </a:r>
            <a:r>
              <a:rPr lang="en-US" u="none" dirty="0"/>
              <a:t>From 2003 to </a:t>
            </a:r>
            <a:r>
              <a:rPr lang="en-US" b="0" u="none" dirty="0" smtClean="0"/>
              <a:t>2014, </a:t>
            </a:r>
            <a:r>
              <a:rPr lang="en-US" u="none" dirty="0"/>
              <a:t>the percentage of adults age 65 years and over who received potentially inappropriate prescription medications improved overall, for both sexes, and for people with excellent/very good/good health status and people with fair/poor health status.</a:t>
            </a:r>
          </a:p>
          <a:p>
            <a:pPr marL="173713" indent="-173713">
              <a:buFont typeface="Arial" pitchFamily="34" charset="0"/>
              <a:buChar char="•"/>
            </a:pPr>
            <a:r>
              <a:rPr lang="en-US" b="1" u="none" dirty="0"/>
              <a:t>Groups With Disparities:</a:t>
            </a:r>
            <a:r>
              <a:rPr lang="en-US" u="none" dirty="0"/>
              <a:t> </a:t>
            </a:r>
          </a:p>
          <a:p>
            <a:pPr marL="347426" lvl="1" indent="-173713" defTabSz="926470">
              <a:buFont typeface="Arial" panose="020B0604020202020204" pitchFamily="34" charset="0"/>
              <a:buChar char="•"/>
              <a:defRPr/>
            </a:pPr>
            <a:r>
              <a:rPr lang="en-US" b="0" u="none" dirty="0"/>
              <a:t>In all years, the</a:t>
            </a:r>
            <a:r>
              <a:rPr lang="en-US" b="0" u="none" baseline="0" dirty="0"/>
              <a:t> percentage </a:t>
            </a:r>
            <a:r>
              <a:rPr lang="en-US" u="none" dirty="0"/>
              <a:t>of patients receiving potentially inappropriate medications was higher among females </a:t>
            </a:r>
            <a:r>
              <a:rPr lang="en-US" u="none" dirty="0" smtClean="0"/>
              <a:t>than </a:t>
            </a:r>
            <a:r>
              <a:rPr lang="en-US" u="none" dirty="0"/>
              <a:t>males.</a:t>
            </a:r>
            <a:r>
              <a:rPr lang="en-US" b="1" u="none" dirty="0"/>
              <a:t> </a:t>
            </a:r>
            <a:r>
              <a:rPr lang="en-US" u="none" dirty="0"/>
              <a:t>This gap </a:t>
            </a:r>
            <a:r>
              <a:rPr lang="en-US" u="none" dirty="0" smtClean="0"/>
              <a:t>has </a:t>
            </a:r>
            <a:r>
              <a:rPr lang="en-US" u="none" dirty="0"/>
              <a:t>not </a:t>
            </a:r>
            <a:r>
              <a:rPr lang="en-US" u="none" dirty="0" smtClean="0"/>
              <a:t>narrowed significantly over </a:t>
            </a:r>
            <a:r>
              <a:rPr lang="en-US" u="none" dirty="0"/>
              <a:t>time.</a:t>
            </a:r>
            <a:endParaRPr lang="en-US" b="1" u="none" dirty="0"/>
          </a:p>
          <a:p>
            <a:pPr marL="347426" lvl="1" indent="-173713">
              <a:buFont typeface="Arial" panose="020B0604020202020204" pitchFamily="34" charset="0"/>
              <a:buChar char="•"/>
              <a:defRPr/>
            </a:pPr>
            <a:r>
              <a:rPr lang="en-US" u="none" baseline="0" dirty="0"/>
              <a:t>In all years from 2003 to </a:t>
            </a:r>
            <a:r>
              <a:rPr lang="en-US" b="0" u="none" baseline="0" dirty="0" smtClean="0"/>
              <a:t>2014,</a:t>
            </a:r>
            <a:r>
              <a:rPr lang="en-US" b="1" u="none" baseline="0" dirty="0" smtClean="0"/>
              <a:t> </a:t>
            </a:r>
            <a:r>
              <a:rPr lang="en-US" u="none" baseline="0" dirty="0"/>
              <a:t>the percentage of </a:t>
            </a:r>
            <a:r>
              <a:rPr lang="en-US" u="none" dirty="0"/>
              <a:t>patients receiving potentially inappropriate medications was higher among people </a:t>
            </a:r>
            <a:r>
              <a:rPr lang="en-US" b="0" u="none" baseline="0" dirty="0"/>
              <a:t>with fair/poor health status compared with people with excellent/good health status.</a:t>
            </a:r>
            <a:r>
              <a:rPr lang="en-US" b="1" u="none" dirty="0"/>
              <a:t> </a:t>
            </a:r>
            <a:r>
              <a:rPr lang="en-US" u="none" dirty="0"/>
              <a:t>This gap </a:t>
            </a:r>
            <a:r>
              <a:rPr lang="en-US" u="none" dirty="0" smtClean="0"/>
              <a:t>has not narrowed significantly over </a:t>
            </a:r>
            <a:r>
              <a:rPr lang="en-US" u="none" dirty="0"/>
              <a:t>time.</a:t>
            </a:r>
            <a:endParaRPr lang="en-US" b="1" u="none" dirty="0"/>
          </a:p>
          <a:p>
            <a:endParaRPr lang="en-US" b="0" u="sng" baseline="0" dirty="0">
              <a:solidFill>
                <a:srgbClr val="FF0000"/>
              </a:solidFill>
            </a:endParaRPr>
          </a:p>
          <a:p>
            <a:endParaRPr lang="en-US" b="0" u="sng" baseline="0" dirty="0">
              <a:solidFill>
                <a:srgbClr val="FF0000"/>
              </a:solidFill>
            </a:endParaRPr>
          </a:p>
          <a:p>
            <a:endParaRPr lang="en-US" b="1" u="sng" dirty="0"/>
          </a:p>
        </p:txBody>
      </p:sp>
      <p:sp>
        <p:nvSpPr>
          <p:cNvPr id="4" name="Slide Number Placeholder 3"/>
          <p:cNvSpPr>
            <a:spLocks noGrp="1"/>
          </p:cNvSpPr>
          <p:nvPr>
            <p:ph type="sldNum" sz="quarter" idx="10"/>
          </p:nvPr>
        </p:nvSpPr>
        <p:spPr/>
        <p:txBody>
          <a:bodyPr/>
          <a:lstStyle/>
          <a:p>
            <a:fld id="{C0F596C6-1807-4ED1-A2A6-17F710C0A291}" type="slidenum">
              <a:rPr lang="en-US" smtClean="0">
                <a:solidFill>
                  <a:prstClr val="black"/>
                </a:solidFill>
              </a:rPr>
              <a:pPr/>
              <a:t>39</a:t>
            </a:fld>
            <a:endParaRPr lang="en-US" dirty="0">
              <a:solidFill>
                <a:prstClr val="black"/>
              </a:solidFill>
            </a:endParaRPr>
          </a:p>
        </p:txBody>
      </p:sp>
    </p:spTree>
    <p:extLst>
      <p:ext uri="{BB962C8B-B14F-4D97-AF65-F5344CB8AC3E}">
        <p14:creationId xmlns:p14="http://schemas.microsoft.com/office/powerpoint/2010/main" val="1159502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41" indent="-171441">
              <a:buFont typeface="Arial" panose="020B0604020202020204" pitchFamily="34" charset="0"/>
              <a:buChar char="•"/>
            </a:pPr>
            <a:r>
              <a:rPr lang="en-US" dirty="0" smtClean="0"/>
              <a:t>Patient Safety is one of the six national priorities identified by the National Quality Strategy (</a:t>
            </a:r>
            <a:r>
              <a:rPr lang="en-US" dirty="0" smtClean="0">
                <a:hlinkClick r:id="rId3"/>
              </a:rPr>
              <a:t>http://www.ahrq.gov/workingforquality/index.html</a:t>
            </a:r>
            <a:r>
              <a:rPr lang="en-US" dirty="0" smtClean="0"/>
              <a:t>). </a:t>
            </a: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a:t>
            </a:fld>
            <a:endParaRPr lang="en-US" dirty="0"/>
          </a:p>
        </p:txBody>
      </p:sp>
    </p:spTree>
    <p:extLst>
      <p:ext uri="{BB962C8B-B14F-4D97-AF65-F5344CB8AC3E}">
        <p14:creationId xmlns:p14="http://schemas.microsoft.com/office/powerpoint/2010/main" val="39477940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xfrm>
            <a:off x="304800" y="5345430"/>
            <a:ext cx="6400800" cy="356997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3704" indent="-173704">
              <a:buFont typeface="Arial" pitchFamily="34" charset="0"/>
              <a:buChar char="•"/>
            </a:pPr>
            <a:r>
              <a:rPr lang="en-US" b="1" dirty="0"/>
              <a:t>Importance:</a:t>
            </a:r>
            <a:r>
              <a:rPr lang="en-US" b="1" baseline="0" dirty="0"/>
              <a:t> </a:t>
            </a:r>
            <a:r>
              <a:rPr lang="en-US" b="0" baseline="0" dirty="0" smtClean="0"/>
              <a:t>In hemodialysis patients, central </a:t>
            </a:r>
            <a:r>
              <a:rPr lang="en-US" b="0" baseline="0" dirty="0"/>
              <a:t>venous catheters </a:t>
            </a:r>
            <a:r>
              <a:rPr lang="en-US" b="0" baseline="0" dirty="0" smtClean="0"/>
              <a:t>(CVCs) are </a:t>
            </a:r>
            <a:r>
              <a:rPr lang="en-US" b="0" baseline="0" dirty="0"/>
              <a:t>frequently used for vascular </a:t>
            </a:r>
            <a:r>
              <a:rPr lang="en-US" b="0" baseline="0" dirty="0" smtClean="0"/>
              <a:t>access until </a:t>
            </a:r>
            <a:r>
              <a:rPr lang="en-US" b="0" baseline="0" dirty="0"/>
              <a:t>a fistula or graft is </a:t>
            </a:r>
            <a:r>
              <a:rPr lang="en-US" b="0" baseline="0" dirty="0" smtClean="0"/>
              <a:t>ready for use. Compared with other forms of vascular access for hemodialysis, CVC use is associated with higher </a:t>
            </a:r>
            <a:r>
              <a:rPr lang="en-US" b="0" baseline="0" dirty="0"/>
              <a:t>rates of infection and </a:t>
            </a:r>
            <a:r>
              <a:rPr lang="en-US" b="0" baseline="0" dirty="0" smtClean="0"/>
              <a:t>other adverse events (</a:t>
            </a:r>
            <a:r>
              <a:rPr lang="en-US" b="0" baseline="0" dirty="0" err="1" smtClean="0"/>
              <a:t>Pisoni</a:t>
            </a:r>
            <a:r>
              <a:rPr lang="en-US" b="0" baseline="0" dirty="0" smtClean="0"/>
              <a:t>, et. al., 2015). To </a:t>
            </a:r>
            <a:r>
              <a:rPr lang="en-US" b="0" baseline="0" dirty="0"/>
              <a:t>decrease the likelihood of adverse events, </a:t>
            </a:r>
            <a:r>
              <a:rPr lang="en-US" b="0" baseline="0" dirty="0" smtClean="0"/>
              <a:t>CVCs should </a:t>
            </a:r>
            <a:r>
              <a:rPr lang="en-US" b="0" baseline="0" dirty="0"/>
              <a:t>be used for </a:t>
            </a:r>
            <a:r>
              <a:rPr lang="en-US" b="0" baseline="0" dirty="0" smtClean="0"/>
              <a:t>90 days or less. </a:t>
            </a:r>
            <a:endParaRPr lang="en-US" b="1" dirty="0"/>
          </a:p>
          <a:p>
            <a:pPr marL="173704" indent="-173704">
              <a:buFont typeface="Arial" pitchFamily="34" charset="0"/>
              <a:buChar char="•"/>
            </a:pPr>
            <a:r>
              <a:rPr lang="en-US" b="1" dirty="0"/>
              <a:t>Overall Percentage</a:t>
            </a:r>
            <a:r>
              <a:rPr lang="en-US" b="1" dirty="0" smtClean="0"/>
              <a:t>: </a:t>
            </a:r>
            <a:r>
              <a:rPr lang="en-US" b="0" dirty="0" smtClean="0"/>
              <a:t>Nationally, among </a:t>
            </a:r>
            <a:r>
              <a:rPr lang="en-US" b="0" baseline="0" dirty="0" smtClean="0"/>
              <a:t>adult </a:t>
            </a:r>
            <a:r>
              <a:rPr lang="en-US" dirty="0"/>
              <a:t>end stage renal failure </a:t>
            </a:r>
            <a:r>
              <a:rPr lang="en-US" b="0" baseline="0" dirty="0" smtClean="0"/>
              <a:t>patients on any form of hemodialysis for 90 or more days during the observation period of July 1, 201</a:t>
            </a:r>
            <a:r>
              <a:rPr lang="en-US" dirty="0" smtClean="0"/>
              <a:t>5, </a:t>
            </a:r>
            <a:r>
              <a:rPr lang="en-US" dirty="0"/>
              <a:t>through </a:t>
            </a:r>
            <a:r>
              <a:rPr lang="en-US" dirty="0" smtClean="0"/>
              <a:t>June 30, 2016</a:t>
            </a:r>
            <a:r>
              <a:rPr lang="en-US" b="0" dirty="0" smtClean="0"/>
              <a:t>,</a:t>
            </a:r>
            <a:r>
              <a:rPr lang="en-US" b="0" baseline="0" dirty="0" smtClean="0"/>
              <a:t> </a:t>
            </a:r>
            <a:r>
              <a:rPr lang="en-US" b="0" baseline="0" dirty="0"/>
              <a:t>an average of 10% </a:t>
            </a:r>
            <a:r>
              <a:rPr lang="en-US" b="0" baseline="0" dirty="0" smtClean="0"/>
              <a:t>used CVCs </a:t>
            </a:r>
            <a:r>
              <a:rPr lang="en-US" b="0" baseline="0" dirty="0"/>
              <a:t>for </a:t>
            </a:r>
            <a:r>
              <a:rPr lang="en-US" b="0" baseline="0" dirty="0" smtClean="0"/>
              <a:t>more than 90 days. </a:t>
            </a:r>
          </a:p>
          <a:p>
            <a:pPr marL="173704" indent="-173704">
              <a:buFont typeface="Arial" pitchFamily="34" charset="0"/>
              <a:buChar char="•"/>
            </a:pPr>
            <a:r>
              <a:rPr lang="en-US" b="1" baseline="0" dirty="0" smtClean="0"/>
              <a:t>Differences </a:t>
            </a:r>
            <a:r>
              <a:rPr lang="en-US" b="1" baseline="0"/>
              <a:t>by </a:t>
            </a:r>
            <a:r>
              <a:rPr lang="en-US" b="1" baseline="0" smtClean="0"/>
              <a:t>State: </a:t>
            </a:r>
            <a:r>
              <a:rPr lang="en-US" b="0" baseline="0" dirty="0" smtClean="0"/>
              <a:t>Percentages for State-equivalent jurisdictions and U.S. territories were provided as whole numbers (with multiple tied values). Therefore, the quartiles have varying numbers of States, and ranges are approximate. </a:t>
            </a:r>
            <a:endParaRPr lang="en-US" b="0" baseline="0" dirty="0"/>
          </a:p>
          <a:p>
            <a:pPr marL="347407" lvl="1" indent="-173704">
              <a:buFont typeface="Arial" panose="020B0604020202020204" pitchFamily="34" charset="0"/>
              <a:buChar char="•"/>
            </a:pPr>
            <a:r>
              <a:rPr lang="en-US" b="0" dirty="0" smtClean="0"/>
              <a:t>First (lowest) quartile</a:t>
            </a:r>
            <a:r>
              <a:rPr lang="en-US" b="0" baseline="0" dirty="0" smtClean="0"/>
              <a:t>: </a:t>
            </a:r>
            <a:r>
              <a:rPr lang="en-US" b="0" dirty="0" smtClean="0"/>
              <a:t>0%-9%</a:t>
            </a:r>
            <a:r>
              <a:rPr lang="en-US" b="0" baseline="0" dirty="0" smtClean="0"/>
              <a:t> </a:t>
            </a:r>
            <a:r>
              <a:rPr lang="en-US" b="0" dirty="0"/>
              <a:t>(AL,</a:t>
            </a:r>
            <a:r>
              <a:rPr lang="en-US" b="0" baseline="0" dirty="0"/>
              <a:t> </a:t>
            </a:r>
            <a:r>
              <a:rPr lang="en-US" b="0" baseline="0" dirty="0" smtClean="0"/>
              <a:t>AS, </a:t>
            </a:r>
            <a:r>
              <a:rPr lang="en-US" b="0" dirty="0" smtClean="0"/>
              <a:t>AZ, </a:t>
            </a:r>
            <a:r>
              <a:rPr lang="en-US" b="0" baseline="0" dirty="0" smtClean="0"/>
              <a:t>CO, CT, DC, DE</a:t>
            </a:r>
            <a:r>
              <a:rPr lang="en-US" b="0" baseline="0" dirty="0"/>
              <a:t>, </a:t>
            </a:r>
            <a:r>
              <a:rPr lang="en-US" b="0" baseline="0" dirty="0" smtClean="0"/>
              <a:t>GA, HI, ID, KS, MP, OR, SC, UT, VI, WA)</a:t>
            </a:r>
            <a:endParaRPr lang="en-US" b="0" dirty="0"/>
          </a:p>
          <a:p>
            <a:pPr marL="347407" lvl="1" indent="-173704">
              <a:buFont typeface="Arial" panose="020B0604020202020204" pitchFamily="34" charset="0"/>
              <a:buChar char="•"/>
            </a:pPr>
            <a:r>
              <a:rPr lang="en-US" b="0" dirty="0" smtClean="0"/>
              <a:t>Second (next to lowest) quartile</a:t>
            </a:r>
            <a:r>
              <a:rPr lang="en-US" b="0" baseline="0" dirty="0" smtClean="0"/>
              <a:t>: 10% </a:t>
            </a:r>
            <a:r>
              <a:rPr lang="en-US" b="0" dirty="0" smtClean="0"/>
              <a:t>(</a:t>
            </a:r>
            <a:r>
              <a:rPr lang="en-US" b="0" baseline="0" dirty="0" smtClean="0"/>
              <a:t>CA, GU, KY, LA, MS, MO, NV, NM, NC, TX, WY</a:t>
            </a:r>
            <a:r>
              <a:rPr lang="en-US" b="0" dirty="0" smtClean="0"/>
              <a:t>)</a:t>
            </a:r>
            <a:endParaRPr lang="en-US" b="0" dirty="0"/>
          </a:p>
          <a:p>
            <a:pPr marL="347407" lvl="1" indent="-173704">
              <a:buFont typeface="Arial" panose="020B0604020202020204" pitchFamily="34" charset="0"/>
              <a:buChar char="•"/>
            </a:pPr>
            <a:r>
              <a:rPr lang="en-US" b="0" dirty="0" smtClean="0"/>
              <a:t>Third (next to highest) quartile</a:t>
            </a:r>
            <a:r>
              <a:rPr lang="en-US" b="0" baseline="0" dirty="0" smtClean="0"/>
              <a:t>: 11%-12% (AK, FL, IL, ME, MD, MA, MI, MN, NJ, ND, OH, PA, RI, SD) </a:t>
            </a:r>
          </a:p>
          <a:p>
            <a:pPr marL="347407" lvl="1" indent="-173704">
              <a:buFont typeface="Arial" panose="020B0604020202020204" pitchFamily="34" charset="0"/>
              <a:buChar char="•"/>
            </a:pPr>
            <a:r>
              <a:rPr lang="en-US" b="0" dirty="0" smtClean="0"/>
              <a:t>Fourth (highest) quartile</a:t>
            </a:r>
            <a:r>
              <a:rPr lang="en-US" b="0" baseline="0" dirty="0" smtClean="0"/>
              <a:t>: </a:t>
            </a:r>
            <a:r>
              <a:rPr lang="en-US" b="0" dirty="0" smtClean="0"/>
              <a:t>13%</a:t>
            </a:r>
            <a:r>
              <a:rPr lang="en-US" b="0" baseline="0" dirty="0" smtClean="0"/>
              <a:t>-20%</a:t>
            </a:r>
            <a:r>
              <a:rPr lang="en-US" b="0" dirty="0" smtClean="0"/>
              <a:t> (AR, IN,</a:t>
            </a:r>
            <a:r>
              <a:rPr lang="en-US" b="0" baseline="0" dirty="0" smtClean="0"/>
              <a:t> IA, </a:t>
            </a:r>
            <a:r>
              <a:rPr lang="en-US" b="0" dirty="0" smtClean="0"/>
              <a:t>MT, NE, NH, NY, OK, PR, TN, VA, VT, WV, WI</a:t>
            </a:r>
            <a:r>
              <a:rPr lang="en-US" b="0" baseline="0" dirty="0" smtClean="0"/>
              <a:t>) </a:t>
            </a:r>
            <a:endParaRPr lang="en-US" b="0" dirty="0"/>
          </a:p>
          <a:p>
            <a:pPr marL="347407" lvl="1" indent="-173704" defTabSz="926419">
              <a:buFont typeface="Arial" panose="020B0604020202020204" pitchFamily="34" charset="0"/>
              <a:buChar char="•"/>
              <a:defRPr/>
            </a:pPr>
            <a:r>
              <a:rPr lang="en-US" b="0" baseline="0" dirty="0" smtClean="0"/>
              <a:t>Kansas and the U.S. Virgin Islands had </a:t>
            </a:r>
            <a:r>
              <a:rPr lang="en-US" b="0" baseline="0" dirty="0"/>
              <a:t>the lowest </a:t>
            </a:r>
            <a:r>
              <a:rPr lang="en-US" b="0" baseline="0" dirty="0" smtClean="0"/>
              <a:t>nonzero percentages </a:t>
            </a:r>
            <a:r>
              <a:rPr lang="en-US" b="0" baseline="0" dirty="0"/>
              <a:t>of dialysis patients using </a:t>
            </a:r>
            <a:r>
              <a:rPr lang="en-US" b="0" baseline="0" dirty="0" smtClean="0"/>
              <a:t>CVCs </a:t>
            </a:r>
            <a:r>
              <a:rPr lang="en-US" b="0" baseline="0" dirty="0"/>
              <a:t>90 days or longer (7</a:t>
            </a:r>
            <a:r>
              <a:rPr lang="en-US" b="0" baseline="0" dirty="0" smtClean="0"/>
              <a:t>%). At 20%, Puerto Rico </a:t>
            </a:r>
            <a:r>
              <a:rPr lang="en-US" b="0" baseline="0" dirty="0"/>
              <a:t>had the highest percentage </a:t>
            </a:r>
            <a:r>
              <a:rPr lang="en-US" b="0" baseline="0" dirty="0" smtClean="0"/>
              <a:t>of </a:t>
            </a:r>
            <a:r>
              <a:rPr lang="en-US" b="0" baseline="0" dirty="0"/>
              <a:t>long-term </a:t>
            </a:r>
            <a:r>
              <a:rPr lang="en-US" b="0" baseline="0" dirty="0" smtClean="0"/>
              <a:t>CVC </a:t>
            </a:r>
            <a:r>
              <a:rPr lang="en-US" b="0" baseline="0" dirty="0"/>
              <a:t>use.</a:t>
            </a:r>
            <a:endParaRPr lang="en-US" b="1" dirty="0"/>
          </a:p>
          <a:p>
            <a:pPr marL="347407" lvl="1" indent="-173704">
              <a:buFont typeface="Arial" panose="020B0604020202020204" pitchFamily="34" charset="0"/>
              <a:buChar char="•"/>
            </a:pPr>
            <a:endParaRPr lang="en-US" b="0" dirty="0">
              <a:solidFill>
                <a:srgbClr val="FF0000"/>
              </a:solidFill>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2715" indent="-289506" eaLnBrk="0" hangingPunct="0">
              <a:defRPr>
                <a:solidFill>
                  <a:schemeClr val="tx1"/>
                </a:solidFill>
                <a:latin typeface="Arial" panose="020B0604020202020204" pitchFamily="34" charset="0"/>
              </a:defRPr>
            </a:lvl2pPr>
            <a:lvl3pPr marL="1158024" indent="-231605" eaLnBrk="0" hangingPunct="0">
              <a:defRPr>
                <a:solidFill>
                  <a:schemeClr val="tx1"/>
                </a:solidFill>
                <a:latin typeface="Arial" panose="020B0604020202020204" pitchFamily="34" charset="0"/>
              </a:defRPr>
            </a:lvl3pPr>
            <a:lvl4pPr marL="1621233" indent="-231605" eaLnBrk="0" hangingPunct="0">
              <a:defRPr>
                <a:solidFill>
                  <a:schemeClr val="tx1"/>
                </a:solidFill>
                <a:latin typeface="Arial" panose="020B0604020202020204" pitchFamily="34" charset="0"/>
              </a:defRPr>
            </a:lvl4pPr>
            <a:lvl5pPr marL="2084443" indent="-231605" eaLnBrk="0" hangingPunct="0">
              <a:defRPr>
                <a:solidFill>
                  <a:schemeClr val="tx1"/>
                </a:solidFill>
                <a:latin typeface="Arial" panose="020B0604020202020204" pitchFamily="34" charset="0"/>
              </a:defRPr>
            </a:lvl5pPr>
            <a:lvl6pPr marL="2547652" indent="-231605" eaLnBrk="0" fontAlgn="base" hangingPunct="0">
              <a:spcBef>
                <a:spcPct val="0"/>
              </a:spcBef>
              <a:spcAft>
                <a:spcPct val="0"/>
              </a:spcAft>
              <a:defRPr>
                <a:solidFill>
                  <a:schemeClr val="tx1"/>
                </a:solidFill>
                <a:latin typeface="Arial" panose="020B0604020202020204" pitchFamily="34" charset="0"/>
              </a:defRPr>
            </a:lvl6pPr>
            <a:lvl7pPr marL="3010862" indent="-231605" eaLnBrk="0" fontAlgn="base" hangingPunct="0">
              <a:spcBef>
                <a:spcPct val="0"/>
              </a:spcBef>
              <a:spcAft>
                <a:spcPct val="0"/>
              </a:spcAft>
              <a:defRPr>
                <a:solidFill>
                  <a:schemeClr val="tx1"/>
                </a:solidFill>
                <a:latin typeface="Arial" panose="020B0604020202020204" pitchFamily="34" charset="0"/>
              </a:defRPr>
            </a:lvl7pPr>
            <a:lvl8pPr marL="3474071" indent="-231605" eaLnBrk="0" fontAlgn="base" hangingPunct="0">
              <a:spcBef>
                <a:spcPct val="0"/>
              </a:spcBef>
              <a:spcAft>
                <a:spcPct val="0"/>
              </a:spcAft>
              <a:defRPr>
                <a:solidFill>
                  <a:schemeClr val="tx1"/>
                </a:solidFill>
                <a:latin typeface="Arial" panose="020B0604020202020204" pitchFamily="34" charset="0"/>
              </a:defRPr>
            </a:lvl8pPr>
            <a:lvl9pPr marL="3937280" indent="-23160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551F5-D15B-4475-B19D-F175CCB5A8AC}" type="slidenum">
              <a:rPr lang="en-US" altLang="en-US">
                <a:latin typeface="+mn-lt"/>
              </a:rPr>
              <a:pPr eaLnBrk="1" hangingPunct="1"/>
              <a:t>40</a:t>
            </a:fld>
            <a:endParaRPr lang="en-US" altLang="en-US" dirty="0">
              <a:latin typeface="+mn-lt"/>
            </a:endParaRPr>
          </a:p>
        </p:txBody>
      </p:sp>
    </p:spTree>
    <p:extLst>
      <p:ext uri="{BB962C8B-B14F-4D97-AF65-F5344CB8AC3E}">
        <p14:creationId xmlns:p14="http://schemas.microsoft.com/office/powerpoint/2010/main" val="109492352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506413"/>
            <a:ext cx="5000625" cy="3749675"/>
          </a:xfrm>
        </p:spPr>
      </p:sp>
      <p:sp>
        <p:nvSpPr>
          <p:cNvPr id="3" name="Notes Placeholder 2"/>
          <p:cNvSpPr>
            <a:spLocks noGrp="1"/>
          </p:cNvSpPr>
          <p:nvPr>
            <p:ph type="body" idx="1"/>
          </p:nvPr>
        </p:nvSpPr>
        <p:spPr>
          <a:xfrm>
            <a:off x="625405" y="4494805"/>
            <a:ext cx="5607050" cy="3184553"/>
          </a:xfrm>
        </p:spPr>
        <p:txBody>
          <a:bodyPr/>
          <a:lstStyle/>
          <a:p>
            <a:pPr marL="171450" indent="-171450" defTabSz="914350">
              <a:buFont typeface="Arial" panose="020B0604020202020204" pitchFamily="34" charset="0"/>
              <a:buChar char="•"/>
              <a:defRPr/>
            </a:pPr>
            <a:r>
              <a:rPr lang="en-US" b="1" dirty="0" smtClean="0"/>
              <a:t>Importance: </a:t>
            </a:r>
            <a:r>
              <a:rPr lang="en-US" dirty="0" smtClean="0"/>
              <a:t>Surgical procedures are frequently and increasingly performed in ambulatory settings. In 2010, ambulatory surgery cases in the United States totaled 18.7 million and accounted for almost two-thirds of all operations. Understanding the frequency of various types of events and the level of harm associated with each can aid providers and policymakers in setting priorities for improving safety in these settings. The Pennsylvania Patient Safety Authority </a:t>
            </a:r>
            <a:r>
              <a:rPr lang="en-US" altLang="en-US" dirty="0" smtClean="0"/>
              <a:t>analyzed</a:t>
            </a:r>
            <a:r>
              <a:rPr lang="en-US" altLang="en-US" baseline="0" dirty="0" smtClean="0"/>
              <a:t> patient safety events reported through the Pennsylvania Patient Safety Reporting System (PA-PSRS) </a:t>
            </a:r>
            <a:r>
              <a:rPr lang="en-US" altLang="en-US" dirty="0" smtClean="0"/>
              <a:t>between 2005 and 2015.</a:t>
            </a:r>
            <a:r>
              <a:rPr lang="en-US" altLang="en-US" baseline="0" dirty="0" smtClean="0"/>
              <a:t> The chart shows the distribution of reports by event type. </a:t>
            </a:r>
            <a:endParaRPr lang="en-US" altLang="en-US" dirty="0"/>
          </a:p>
          <a:p>
            <a:pPr marL="171450" indent="-171450">
              <a:buFont typeface="Arial" panose="020B0604020202020204" pitchFamily="34" charset="0"/>
              <a:buChar char="•"/>
            </a:pPr>
            <a:r>
              <a:rPr lang="en-US" b="1" dirty="0" smtClean="0"/>
              <a:t>Common Types of Events:</a:t>
            </a:r>
            <a:endParaRPr lang="en-US" b="1" dirty="0"/>
          </a:p>
          <a:p>
            <a:pPr marL="347407" lvl="1" indent="-173704" defTabSz="926419">
              <a:buFont typeface="Arial" panose="020B0604020202020204" pitchFamily="34" charset="0"/>
              <a:buChar char="•"/>
              <a:defRPr/>
            </a:pPr>
            <a:r>
              <a:rPr lang="en-US" dirty="0" smtClean="0"/>
              <a:t>Pennsylvania ambulatory surgical</a:t>
            </a:r>
            <a:r>
              <a:rPr lang="en-US" baseline="0" dirty="0" smtClean="0"/>
              <a:t> facilities (</a:t>
            </a:r>
            <a:r>
              <a:rPr lang="en-US" dirty="0" smtClean="0"/>
              <a:t>ASFs) reported </a:t>
            </a:r>
            <a:r>
              <a:rPr lang="en-US" dirty="0"/>
              <a:t>a total of 44,718 patient safety events </a:t>
            </a:r>
            <a:r>
              <a:rPr lang="en-US" dirty="0" smtClean="0"/>
              <a:t>between </a:t>
            </a:r>
            <a:r>
              <a:rPr lang="en-US" dirty="0"/>
              <a:t>January 1, </a:t>
            </a:r>
            <a:r>
              <a:rPr lang="en-US" dirty="0" smtClean="0"/>
              <a:t>2005, and </a:t>
            </a:r>
            <a:r>
              <a:rPr lang="en-US" dirty="0"/>
              <a:t>December 31, 2015.</a:t>
            </a:r>
          </a:p>
          <a:p>
            <a:pPr marL="347407" lvl="1" indent="-173704" defTabSz="926419">
              <a:buFont typeface="Arial" panose="020B0604020202020204" pitchFamily="34" charset="0"/>
              <a:buChar char="•"/>
              <a:defRPr/>
            </a:pPr>
            <a:r>
              <a:rPr lang="en-US" dirty="0" smtClean="0"/>
              <a:t>The </a:t>
            </a:r>
            <a:r>
              <a:rPr lang="en-US" dirty="0"/>
              <a:t>three </a:t>
            </a:r>
            <a:r>
              <a:rPr lang="en-US" dirty="0" smtClean="0"/>
              <a:t>most </a:t>
            </a:r>
            <a:r>
              <a:rPr lang="en-US" dirty="0"/>
              <a:t>commonly </a:t>
            </a:r>
            <a:r>
              <a:rPr lang="en-US" dirty="0" smtClean="0"/>
              <a:t>reported event types were Complication </a:t>
            </a:r>
            <a:r>
              <a:rPr lang="en-US" dirty="0"/>
              <a:t>of </a:t>
            </a:r>
            <a:r>
              <a:rPr lang="en-US" dirty="0" smtClean="0"/>
              <a:t>Procedure</a:t>
            </a:r>
            <a:r>
              <a:rPr lang="en-US" dirty="0"/>
              <a:t>, </a:t>
            </a:r>
            <a:r>
              <a:rPr lang="en-US" dirty="0" smtClean="0"/>
              <a:t>Treatment</a:t>
            </a:r>
            <a:r>
              <a:rPr lang="en-US" dirty="0"/>
              <a:t>, or </a:t>
            </a:r>
            <a:r>
              <a:rPr lang="en-US" dirty="0" smtClean="0"/>
              <a:t>Test </a:t>
            </a:r>
            <a:r>
              <a:rPr lang="en-US" dirty="0"/>
              <a:t>(34.4%), </a:t>
            </a:r>
            <a:r>
              <a:rPr lang="en-US" dirty="0" smtClean="0"/>
              <a:t>Other/Miscellaneous </a:t>
            </a:r>
            <a:r>
              <a:rPr lang="en-US" dirty="0"/>
              <a:t>(34.3%), and </a:t>
            </a:r>
            <a:r>
              <a:rPr lang="en-US" dirty="0" smtClean="0"/>
              <a:t>Error </a:t>
            </a:r>
            <a:r>
              <a:rPr lang="en-US" dirty="0"/>
              <a:t>R</a:t>
            </a:r>
            <a:r>
              <a:rPr lang="en-US" dirty="0" smtClean="0"/>
              <a:t>elated </a:t>
            </a:r>
            <a:r>
              <a:rPr lang="en-US" dirty="0"/>
              <a:t>to </a:t>
            </a:r>
            <a:r>
              <a:rPr lang="en-US" dirty="0" smtClean="0"/>
              <a:t>Procedure</a:t>
            </a:r>
            <a:r>
              <a:rPr lang="en-US" dirty="0"/>
              <a:t>, </a:t>
            </a:r>
            <a:r>
              <a:rPr lang="en-US" dirty="0" smtClean="0"/>
              <a:t>Treatment</a:t>
            </a:r>
            <a:r>
              <a:rPr lang="en-US" dirty="0"/>
              <a:t>, or </a:t>
            </a:r>
            <a:r>
              <a:rPr lang="en-US" dirty="0" smtClean="0"/>
              <a:t>Test </a:t>
            </a:r>
            <a:r>
              <a:rPr lang="en-US" dirty="0"/>
              <a:t>(18.3%).</a:t>
            </a:r>
          </a:p>
          <a:p>
            <a:pPr marL="347407" lvl="1" indent="-173704" defTabSz="926419">
              <a:buFont typeface="Arial" panose="020B0604020202020204" pitchFamily="34" charset="0"/>
              <a:buChar char="•"/>
              <a:defRPr/>
            </a:pPr>
            <a:r>
              <a:rPr lang="en-US" dirty="0"/>
              <a:t>The top three areas within the </a:t>
            </a:r>
            <a:r>
              <a:rPr lang="en-US" dirty="0" smtClean="0"/>
              <a:t>Complication </a:t>
            </a:r>
            <a:r>
              <a:rPr lang="en-US" dirty="0"/>
              <a:t>of </a:t>
            </a:r>
            <a:r>
              <a:rPr lang="en-US" dirty="0" smtClean="0"/>
              <a:t>Procedure</a:t>
            </a:r>
            <a:r>
              <a:rPr lang="en-US" dirty="0"/>
              <a:t>, </a:t>
            </a:r>
            <a:r>
              <a:rPr lang="en-US" dirty="0" smtClean="0"/>
              <a:t>Treatment</a:t>
            </a:r>
            <a:r>
              <a:rPr lang="en-US" dirty="0"/>
              <a:t>, or </a:t>
            </a:r>
            <a:r>
              <a:rPr lang="en-US" dirty="0" smtClean="0"/>
              <a:t>Test </a:t>
            </a:r>
            <a:r>
              <a:rPr lang="en-US" dirty="0"/>
              <a:t>event type category for ASFs were </a:t>
            </a:r>
            <a:r>
              <a:rPr lang="en-US" dirty="0" smtClean="0"/>
              <a:t>return </a:t>
            </a:r>
            <a:r>
              <a:rPr lang="en-US" dirty="0"/>
              <a:t>to the operating room, </a:t>
            </a:r>
            <a:r>
              <a:rPr lang="en-US" dirty="0" smtClean="0"/>
              <a:t>healthcare-acquired </a:t>
            </a:r>
            <a:r>
              <a:rPr lang="en-US" dirty="0"/>
              <a:t>infections, </a:t>
            </a:r>
            <a:r>
              <a:rPr lang="en-US" dirty="0" smtClean="0"/>
              <a:t>and IV </a:t>
            </a:r>
            <a:r>
              <a:rPr lang="en-US" dirty="0"/>
              <a:t>complications. </a:t>
            </a:r>
          </a:p>
          <a:p>
            <a:pPr marL="347407" lvl="1" indent="-173704" defTabSz="926419">
              <a:buFont typeface="Arial" panose="020B0604020202020204" pitchFamily="34" charset="0"/>
              <a:buChar char="•"/>
              <a:defRPr/>
            </a:pPr>
            <a:r>
              <a:rPr lang="en-US" dirty="0" smtClean="0"/>
              <a:t>During this 11-year time period, more </a:t>
            </a:r>
            <a:r>
              <a:rPr lang="en-US" dirty="0"/>
              <a:t>than 15,300 events reported </a:t>
            </a:r>
            <a:r>
              <a:rPr lang="en-US" dirty="0" smtClean="0"/>
              <a:t>were </a:t>
            </a:r>
            <a:r>
              <a:rPr lang="en-US" dirty="0"/>
              <a:t>classified in </a:t>
            </a:r>
            <a:r>
              <a:rPr lang="en-US" dirty="0" smtClean="0"/>
              <a:t>the “Other/Miscellaneous</a:t>
            </a:r>
            <a:r>
              <a:rPr lang="en-US" dirty="0"/>
              <a:t>” </a:t>
            </a:r>
            <a:r>
              <a:rPr lang="en-US" dirty="0" smtClean="0"/>
              <a:t>category. </a:t>
            </a:r>
            <a:r>
              <a:rPr lang="en-US" dirty="0"/>
              <a:t>This category captures events that may not fit into the </a:t>
            </a:r>
            <a:r>
              <a:rPr lang="en-US" dirty="0" smtClean="0"/>
              <a:t>PA-PSRS </a:t>
            </a:r>
            <a:r>
              <a:rPr lang="en-US" dirty="0"/>
              <a:t>taxonomy (e.g., inappropriate discharge, electric shock to patient), as well as events that fit into the existing PA-PSRS </a:t>
            </a:r>
            <a:r>
              <a:rPr lang="en-US" dirty="0" smtClean="0"/>
              <a:t>taxonomy </a:t>
            </a:r>
            <a:r>
              <a:rPr lang="en-US" dirty="0"/>
              <a:t>but are not reported in the appropriate category. The latter situation may occur because the reporter is unfamiliar with the full PA-PSRS event type taxonomy. </a:t>
            </a:r>
          </a:p>
          <a:p>
            <a:pPr marL="347407" lvl="1" indent="-173704" defTabSz="92641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E9DB6B8-7DF5-4F09-9FB6-E84D45535BA7}" type="slidenum">
              <a:rPr lang="en-US" smtClean="0"/>
              <a:t>41</a:t>
            </a:fld>
            <a:endParaRPr lang="en-US" dirty="0"/>
          </a:p>
        </p:txBody>
      </p:sp>
    </p:spTree>
    <p:extLst>
      <p:ext uri="{BB962C8B-B14F-4D97-AF65-F5344CB8AC3E}">
        <p14:creationId xmlns:p14="http://schemas.microsoft.com/office/powerpoint/2010/main" val="112951653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73138" y="506413"/>
            <a:ext cx="5000625" cy="3749675"/>
          </a:xfrm>
        </p:spPr>
      </p:sp>
      <p:sp>
        <p:nvSpPr>
          <p:cNvPr id="3" name="Notes Placeholder 2"/>
          <p:cNvSpPr>
            <a:spLocks noGrp="1"/>
          </p:cNvSpPr>
          <p:nvPr>
            <p:ph type="body" idx="1"/>
          </p:nvPr>
        </p:nvSpPr>
        <p:spPr>
          <a:xfrm>
            <a:off x="625405" y="4494805"/>
            <a:ext cx="5607050" cy="3184553"/>
          </a:xfrm>
        </p:spPr>
        <p:txBody>
          <a:bodyPr/>
          <a:lstStyle/>
          <a:p>
            <a:pPr marL="171450" indent="-171450" defTabSz="914350">
              <a:buFont typeface="Arial" panose="020B0604020202020204" pitchFamily="34" charset="0"/>
              <a:buChar char="•"/>
              <a:defRPr/>
            </a:pPr>
            <a:r>
              <a:rPr lang="en-US" b="1" dirty="0" smtClean="0"/>
              <a:t>Importance: </a:t>
            </a:r>
            <a:r>
              <a:rPr lang="en-US" dirty="0" smtClean="0"/>
              <a:t>Surgical procedures are frequently and increasingly performed in ambulatory settings. In 2010, ambulatory surgery cases in the U.S. totaled 18.7 million and accounted for almost two-thirds of all operations. Understanding the frequency of various types of events and the level of harm associated with each can aid providers and policymakers in setting priorities for improving safety in these settings. The Pennsylvania Patient Safety Authority </a:t>
            </a:r>
            <a:r>
              <a:rPr lang="en-US" altLang="en-US" dirty="0" smtClean="0"/>
              <a:t>analyzed</a:t>
            </a:r>
            <a:r>
              <a:rPr lang="en-US" altLang="en-US" baseline="0" dirty="0" smtClean="0"/>
              <a:t> patient safety events reported through the Pennsylvania Patient Safety Reporting System </a:t>
            </a:r>
            <a:r>
              <a:rPr lang="en-US" altLang="en-US" dirty="0" smtClean="0"/>
              <a:t>between 2005 and 2015.</a:t>
            </a:r>
            <a:r>
              <a:rPr lang="en-US" altLang="en-US" baseline="0" dirty="0" smtClean="0"/>
              <a:t> The chart shows the number of reports by level of harm and event type. </a:t>
            </a:r>
            <a:endParaRPr lang="en-US" altLang="en-US" dirty="0"/>
          </a:p>
          <a:p>
            <a:pPr marL="171450" indent="-171450">
              <a:buFont typeface="Arial" panose="020B0604020202020204" pitchFamily="34" charset="0"/>
              <a:buChar char="•"/>
            </a:pPr>
            <a:r>
              <a:rPr lang="en-US" b="1" dirty="0" smtClean="0"/>
              <a:t>Common Types of Event and Harm: </a:t>
            </a:r>
            <a:endParaRPr lang="en-US" b="1" dirty="0"/>
          </a:p>
          <a:p>
            <a:pPr marL="347407" lvl="1" indent="-173704" defTabSz="926419">
              <a:buFont typeface="Arial" panose="020B0604020202020204" pitchFamily="34" charset="0"/>
              <a:buChar char="•"/>
              <a:defRPr/>
            </a:pPr>
            <a:r>
              <a:rPr lang="en-US" dirty="0" smtClean="0"/>
              <a:t>Events</a:t>
            </a:r>
            <a:r>
              <a:rPr lang="en-US" baseline="0" dirty="0" smtClean="0"/>
              <a:t> </a:t>
            </a:r>
            <a:r>
              <a:rPr lang="en-US" baseline="0" dirty="0"/>
              <a:t>that reached the </a:t>
            </a:r>
            <a:r>
              <a:rPr lang="en-US" baseline="0" dirty="0" smtClean="0"/>
              <a:t>patient—with </a:t>
            </a:r>
            <a:r>
              <a:rPr lang="en-US" baseline="0" dirty="0"/>
              <a:t>or without </a:t>
            </a:r>
            <a:r>
              <a:rPr lang="en-US" baseline="0" dirty="0" smtClean="0"/>
              <a:t>harm—were </a:t>
            </a:r>
            <a:r>
              <a:rPr lang="en-US" baseline="0" dirty="0"/>
              <a:t>the most frequently reported overall</a:t>
            </a:r>
            <a:r>
              <a:rPr lang="en-US" baseline="0" dirty="0" smtClean="0"/>
              <a:t>. </a:t>
            </a:r>
            <a:endParaRPr lang="en-US" baseline="0" dirty="0"/>
          </a:p>
          <a:p>
            <a:pPr marL="347407" lvl="1" indent="-173704" defTabSz="926419">
              <a:buFont typeface="Arial" panose="020B0604020202020204" pitchFamily="34" charset="0"/>
              <a:buChar char="•"/>
              <a:defRPr/>
            </a:pPr>
            <a:r>
              <a:rPr lang="en-US" baseline="0" dirty="0" smtClean="0"/>
              <a:t>Between 2005 and 2015, the event </a:t>
            </a:r>
            <a:r>
              <a:rPr lang="en-US" baseline="0" dirty="0"/>
              <a:t>type accounting for the largest share of reported events </a:t>
            </a:r>
            <a:r>
              <a:rPr lang="en-US" baseline="0" dirty="0" smtClean="0"/>
              <a:t>involving harm </a:t>
            </a:r>
            <a:r>
              <a:rPr lang="en-US" baseline="0" dirty="0"/>
              <a:t>or death </a:t>
            </a:r>
            <a:r>
              <a:rPr lang="en-US" baseline="0" dirty="0" smtClean="0"/>
              <a:t>was Complication </a:t>
            </a:r>
            <a:r>
              <a:rPr lang="en-US" baseline="0" dirty="0"/>
              <a:t>of </a:t>
            </a:r>
            <a:r>
              <a:rPr lang="en-US" baseline="0" dirty="0" smtClean="0"/>
              <a:t>Procedure, Treatment, or Test. </a:t>
            </a:r>
            <a:endParaRPr lang="en-US" dirty="0"/>
          </a:p>
          <a:p>
            <a:pPr marL="347407" lvl="1" indent="-173704" defTabSz="926419">
              <a:buFont typeface="Arial" panose="020B0604020202020204" pitchFamily="34" charset="0"/>
              <a:buChar char="•"/>
              <a:defRPr/>
            </a:pPr>
            <a:endParaRPr lang="en-US" dirty="0"/>
          </a:p>
        </p:txBody>
      </p:sp>
      <p:sp>
        <p:nvSpPr>
          <p:cNvPr id="4" name="Slide Number Placeholder 3"/>
          <p:cNvSpPr>
            <a:spLocks noGrp="1"/>
          </p:cNvSpPr>
          <p:nvPr>
            <p:ph type="sldNum" sz="quarter" idx="10"/>
          </p:nvPr>
        </p:nvSpPr>
        <p:spPr/>
        <p:txBody>
          <a:bodyPr/>
          <a:lstStyle/>
          <a:p>
            <a:fld id="{9E9DB6B8-7DF5-4F09-9FB6-E84D45535BA7}" type="slidenum">
              <a:rPr lang="en-US" smtClean="0"/>
              <a:t>42</a:t>
            </a:fld>
            <a:endParaRPr lang="en-US" dirty="0"/>
          </a:p>
        </p:txBody>
      </p:sp>
    </p:spTree>
    <p:extLst>
      <p:ext uri="{BB962C8B-B14F-4D97-AF65-F5344CB8AC3E}">
        <p14:creationId xmlns:p14="http://schemas.microsoft.com/office/powerpoint/2010/main" val="11295165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55D77C6-8C0B-459B-98BA-3C0B4587CBA0}" type="slidenum">
              <a:rPr lang="en-US" altLang="en-US"/>
              <a:pPr/>
              <a:t>43</a:t>
            </a:fld>
            <a:endParaRPr lang="en-US" altLang="en-US" dirty="0"/>
          </a:p>
        </p:txBody>
      </p:sp>
      <p:sp>
        <p:nvSpPr>
          <p:cNvPr id="21505" name="Rectangle 1"/>
          <p:cNvSpPr txBox="1">
            <a:spLocks noGrp="1" noRot="1" noChangeAspect="1" noChangeArrowheads="1"/>
          </p:cNvSpPr>
          <p:nvPr>
            <p:ph type="sldImg"/>
          </p:nvPr>
        </p:nvSpPr>
        <p:spPr bwMode="auto">
          <a:xfrm>
            <a:off x="957263" y="228600"/>
            <a:ext cx="4949825" cy="371157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3" name="Notes Placeholder 2"/>
          <p:cNvSpPr>
            <a:spLocks noGrp="1"/>
          </p:cNvSpPr>
          <p:nvPr>
            <p:ph type="body" idx="1"/>
          </p:nvPr>
        </p:nvSpPr>
        <p:spPr>
          <a:xfrm>
            <a:off x="689229" y="4118667"/>
            <a:ext cx="5486400" cy="3623966"/>
          </a:xfrm>
        </p:spPr>
        <p:txBody>
          <a:bodyPr/>
          <a:lstStyle/>
          <a:p>
            <a:pPr marL="173704" indent="-173704">
              <a:buFont typeface="Arial" panose="020B0604020202020204" pitchFamily="34" charset="0"/>
              <a:buChar char="•"/>
            </a:pPr>
            <a:r>
              <a:rPr lang="en-US" b="1" i="0" dirty="0"/>
              <a:t>Background</a:t>
            </a:r>
            <a:r>
              <a:rPr lang="en-US" b="1" i="0" dirty="0" smtClean="0"/>
              <a:t>: </a:t>
            </a:r>
            <a:r>
              <a:rPr lang="en-US" i="0" dirty="0" smtClean="0"/>
              <a:t>This </a:t>
            </a:r>
            <a:r>
              <a:rPr lang="en-US" i="0" dirty="0"/>
              <a:t>intervention was </a:t>
            </a:r>
            <a:r>
              <a:rPr lang="en-US" i="0" dirty="0" smtClean="0"/>
              <a:t>motivated in part </a:t>
            </a:r>
            <a:r>
              <a:rPr lang="en-US" i="0" dirty="0"/>
              <a:t>by </a:t>
            </a:r>
            <a:r>
              <a:rPr lang="en-US" i="0" dirty="0" smtClean="0"/>
              <a:t>analyses </a:t>
            </a:r>
            <a:r>
              <a:rPr lang="en-US" i="0" dirty="0"/>
              <a:t>of patient safety events reported by ambulatory </a:t>
            </a:r>
            <a:r>
              <a:rPr lang="en-US" i="0" dirty="0" smtClean="0"/>
              <a:t>surgery facilities through </a:t>
            </a:r>
            <a:r>
              <a:rPr lang="en-US" i="0" dirty="0"/>
              <a:t>the Pennsylvania Patient Safety Reporting System. </a:t>
            </a:r>
            <a:r>
              <a:rPr lang="en-US" i="0" dirty="0" smtClean="0"/>
              <a:t>The </a:t>
            </a:r>
            <a:r>
              <a:rPr lang="en-US" i="0" dirty="0"/>
              <a:t>results indicated that 43% of event reports related to </a:t>
            </a:r>
            <a:r>
              <a:rPr lang="en-US" i="0" dirty="0" smtClean="0"/>
              <a:t>preoperative </a:t>
            </a:r>
            <a:r>
              <a:rPr lang="en-US" i="0" dirty="0"/>
              <a:t>screening or assessment from June 2004 to </a:t>
            </a:r>
            <a:r>
              <a:rPr lang="en-US" i="0" dirty="0" smtClean="0"/>
              <a:t>December </a:t>
            </a:r>
            <a:r>
              <a:rPr lang="en-US" i="0" dirty="0"/>
              <a:t>2008 involved patient harm (i.e., reported as a Serious Event), most often a complication requiring transfer to an acute care setting</a:t>
            </a:r>
            <a:r>
              <a:rPr lang="en-US" i="0" dirty="0" smtClean="0"/>
              <a:t>. In </a:t>
            </a:r>
            <a:r>
              <a:rPr lang="en-US" i="0" dirty="0"/>
              <a:t>addition, a lack of screening or assessment processes </a:t>
            </a:r>
            <a:r>
              <a:rPr lang="en-US" i="0" dirty="0" smtClean="0"/>
              <a:t>was </a:t>
            </a:r>
            <a:r>
              <a:rPr lang="en-US" i="0" dirty="0"/>
              <a:t>identified as contributing to </a:t>
            </a:r>
            <a:r>
              <a:rPr lang="en-US" i="0" dirty="0" smtClean="0"/>
              <a:t>day-of-surgery</a:t>
            </a:r>
            <a:r>
              <a:rPr lang="en-US" i="0" baseline="0" dirty="0" smtClean="0"/>
              <a:t> </a:t>
            </a:r>
            <a:r>
              <a:rPr lang="en-US" i="0" u="none" dirty="0" smtClean="0"/>
              <a:t>(DOS) cancellations</a:t>
            </a:r>
            <a:r>
              <a:rPr lang="en-US" i="0" dirty="0" smtClean="0"/>
              <a:t>. DOS cancellations </a:t>
            </a:r>
            <a:r>
              <a:rPr lang="en-US" i="0" dirty="0"/>
              <a:t>may directly </a:t>
            </a:r>
            <a:r>
              <a:rPr lang="en-US" i="0" dirty="0" smtClean="0"/>
              <a:t>affect </a:t>
            </a:r>
            <a:r>
              <a:rPr lang="en-US" i="0" dirty="0"/>
              <a:t>patient safety and result in delayed care. They can also lead to interruptions and distractions in the surgical schedule and </a:t>
            </a:r>
            <a:r>
              <a:rPr lang="en-US" i="0" dirty="0" smtClean="0"/>
              <a:t>in daily </a:t>
            </a:r>
            <a:r>
              <a:rPr lang="en-US" i="0" dirty="0"/>
              <a:t>workflow</a:t>
            </a:r>
            <a:r>
              <a:rPr lang="en-US" i="0" dirty="0" smtClean="0"/>
              <a:t>. </a:t>
            </a:r>
            <a:endParaRPr lang="en-US" i="0" dirty="0"/>
          </a:p>
          <a:p>
            <a:pPr marL="173704" indent="-173704" defTabSz="914350">
              <a:buFont typeface="Arial" panose="020B0604020202020204" pitchFamily="34" charset="0"/>
              <a:buChar char="•"/>
              <a:defRPr/>
            </a:pPr>
            <a:r>
              <a:rPr lang="en-US" b="1" i="0" dirty="0"/>
              <a:t>Intervention Results</a:t>
            </a:r>
            <a:r>
              <a:rPr lang="en-US" b="1" i="0" dirty="0" smtClean="0"/>
              <a:t>: </a:t>
            </a:r>
            <a:r>
              <a:rPr lang="en-US" i="0" dirty="0" smtClean="0"/>
              <a:t>For DOS cancellations, there </a:t>
            </a:r>
            <a:r>
              <a:rPr lang="en-US" i="0" dirty="0"/>
              <a:t>was a </a:t>
            </a:r>
            <a:r>
              <a:rPr lang="en-US" i="0" dirty="0" smtClean="0"/>
              <a:t>statistically significant relative reduction of </a:t>
            </a:r>
            <a:r>
              <a:rPr lang="en-US" i="0" dirty="0"/>
              <a:t>9.7</a:t>
            </a:r>
            <a:r>
              <a:rPr lang="en-US" i="0" dirty="0" smtClean="0"/>
              <a:t>%, going </a:t>
            </a:r>
            <a:r>
              <a:rPr lang="en-US" i="0" dirty="0"/>
              <a:t>from </a:t>
            </a:r>
            <a:r>
              <a:rPr lang="en-US" i="0" dirty="0" smtClean="0"/>
              <a:t>29.6/1,000 completed procedures in the pre-</a:t>
            </a:r>
            <a:r>
              <a:rPr lang="en-US" i="0" dirty="0" err="1" smtClean="0"/>
              <a:t>ntervention</a:t>
            </a:r>
            <a:r>
              <a:rPr lang="en-US" i="0" dirty="0" smtClean="0"/>
              <a:t> phase (</a:t>
            </a:r>
            <a:r>
              <a:rPr lang="en-US" dirty="0"/>
              <a:t>July-November 2012) </a:t>
            </a:r>
            <a:r>
              <a:rPr lang="en-US" i="0" dirty="0" smtClean="0"/>
              <a:t>to 26.8/1,000 during the intervention</a:t>
            </a:r>
            <a:r>
              <a:rPr lang="en-US" i="0" baseline="0" dirty="0" smtClean="0"/>
              <a:t> phase (</a:t>
            </a:r>
            <a:r>
              <a:rPr lang="en-US" dirty="0"/>
              <a:t>December 2012-June 2013</a:t>
            </a:r>
            <a:r>
              <a:rPr lang="en-US" dirty="0" smtClean="0"/>
              <a:t>). </a:t>
            </a:r>
            <a:r>
              <a:rPr lang="en-US" i="0" dirty="0" smtClean="0"/>
              <a:t>This </a:t>
            </a:r>
            <a:r>
              <a:rPr lang="en-US" i="0" dirty="0"/>
              <a:t>reduction included transportation-related DOS cancellations, protocol-related DOS cancellations, and </a:t>
            </a:r>
            <a:r>
              <a:rPr lang="en-US" i="0" dirty="0" smtClean="0"/>
              <a:t>no-show </a:t>
            </a:r>
            <a:r>
              <a:rPr lang="en-US" i="0" dirty="0"/>
              <a:t>DOS cancellations. </a:t>
            </a:r>
            <a:r>
              <a:rPr lang="en-US" i="0" dirty="0" smtClean="0"/>
              <a:t>While </a:t>
            </a:r>
            <a:r>
              <a:rPr lang="en-US" altLang="en-US" dirty="0"/>
              <a:t>unexpected </a:t>
            </a:r>
            <a:r>
              <a:rPr lang="en-US" altLang="en-US" dirty="0" smtClean="0"/>
              <a:t>DOS </a:t>
            </a:r>
            <a:r>
              <a:rPr lang="en-US" dirty="0"/>
              <a:t>transfers </a:t>
            </a:r>
            <a:r>
              <a:rPr lang="en-US" altLang="en-US" dirty="0"/>
              <a:t>to acute care inpatient facilities fell from </a:t>
            </a:r>
            <a:r>
              <a:rPr lang="en-US" dirty="0"/>
              <a:t>1.21 to </a:t>
            </a:r>
            <a:r>
              <a:rPr lang="en-US" dirty="0" smtClean="0"/>
              <a:t>1.03 transfers </a:t>
            </a:r>
            <a:r>
              <a:rPr lang="en-US" dirty="0"/>
              <a:t>per 1,000 ambulatory surgery center admissions, this 14.7% </a:t>
            </a:r>
            <a:r>
              <a:rPr lang="en-US" i="0" dirty="0" smtClean="0"/>
              <a:t>relative reduction was not statistically significant. </a:t>
            </a:r>
          </a:p>
          <a:p>
            <a:pPr marL="173704" indent="-173704" defTabSz="914350">
              <a:buFont typeface="Arial" panose="020B0604020202020204" pitchFamily="34" charset="0"/>
              <a:buChar char="•"/>
              <a:defRPr/>
            </a:pPr>
            <a:r>
              <a:rPr lang="en-US" b="1" dirty="0" smtClean="0"/>
              <a:t>Resources: </a:t>
            </a:r>
            <a:endParaRPr lang="en-US" b="1" dirty="0"/>
          </a:p>
          <a:p>
            <a:pPr marL="352039" lvl="1" indent="-173704">
              <a:buFont typeface="Arial" panose="020B0604020202020204" pitchFamily="34" charset="0"/>
              <a:buChar char="•"/>
            </a:pPr>
            <a:r>
              <a:rPr lang="en-US" dirty="0" smtClean="0"/>
              <a:t>Evaluation </a:t>
            </a:r>
            <a:r>
              <a:rPr lang="en-US" dirty="0"/>
              <a:t>of the intervention </a:t>
            </a:r>
            <a:r>
              <a:rPr lang="en-US" dirty="0" smtClean="0"/>
              <a:t>may </a:t>
            </a:r>
            <a:r>
              <a:rPr lang="en-US" dirty="0"/>
              <a:t>be accessed at http://patientsafety.pa.gov/ADVISORIES/Pages/201403_15.aspx.</a:t>
            </a:r>
            <a:endParaRPr lang="en-US" dirty="0" smtClean="0"/>
          </a:p>
          <a:p>
            <a:pPr marL="352039" lvl="1" indent="-173704">
              <a:buFont typeface="Arial" panose="020B0604020202020204" pitchFamily="34" charset="0"/>
              <a:buChar char="•"/>
            </a:pPr>
            <a:r>
              <a:rPr lang="en-US" dirty="0" smtClean="0">
                <a:effectLst/>
              </a:rPr>
              <a:t>Ambulatory surgery facility </a:t>
            </a:r>
            <a:r>
              <a:rPr lang="en-US" baseline="0" dirty="0" smtClean="0">
                <a:effectLst/>
              </a:rPr>
              <a:t>t</a:t>
            </a:r>
            <a:r>
              <a:rPr lang="en-US" dirty="0" smtClean="0">
                <a:effectLst/>
              </a:rPr>
              <a:t>racking t</a:t>
            </a:r>
            <a:r>
              <a:rPr lang="en-US" dirty="0" smtClean="0"/>
              <a:t>ools to prevent DOS cancellations and transfers to </a:t>
            </a:r>
            <a:r>
              <a:rPr lang="en-US" altLang="en-US" dirty="0"/>
              <a:t>acute </a:t>
            </a:r>
            <a:r>
              <a:rPr lang="en-US" altLang="en-US" dirty="0" smtClean="0"/>
              <a:t>care inpatient facilities </a:t>
            </a:r>
            <a:r>
              <a:rPr lang="en-US" kern="1200" dirty="0" smtClean="0">
                <a:solidFill>
                  <a:schemeClr val="tx1"/>
                </a:solidFill>
                <a:effectLst/>
                <a:latin typeface="+mn-lt"/>
                <a:ea typeface="+mn-ea"/>
                <a:cs typeface="+mn-cs"/>
              </a:rPr>
              <a:t>may be accessed at </a:t>
            </a:r>
            <a:r>
              <a:rPr lang="en-US" dirty="0"/>
              <a:t>http://</a:t>
            </a:r>
            <a:r>
              <a:rPr lang="en-US" dirty="0" smtClean="0"/>
              <a:t>patientsafety.pa.gov/ADVISORIES/Pages/201409_109.aspx.</a:t>
            </a:r>
            <a:endParaRPr lang="en-US" sz="1400" dirty="0"/>
          </a:p>
          <a:p>
            <a:endParaRPr lang="en-US" dirty="0"/>
          </a:p>
        </p:txBody>
      </p:sp>
    </p:spTree>
    <p:extLst>
      <p:ext uri="{BB962C8B-B14F-4D97-AF65-F5344CB8AC3E}">
        <p14:creationId xmlns:p14="http://schemas.microsoft.com/office/powerpoint/2010/main" val="188581395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44</a:t>
            </a:fld>
            <a:endParaRPr lang="en-US" dirty="0"/>
          </a:p>
        </p:txBody>
      </p:sp>
    </p:spTree>
    <p:extLst>
      <p:ext uri="{BB962C8B-B14F-4D97-AF65-F5344CB8AC3E}">
        <p14:creationId xmlns:p14="http://schemas.microsoft.com/office/powerpoint/2010/main" val="192663146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2763" y="698500"/>
            <a:ext cx="6146800" cy="4610100"/>
          </a:xfrm>
        </p:spPr>
      </p:sp>
      <p:sp>
        <p:nvSpPr>
          <p:cNvPr id="3" name="Notes Placeholder 2"/>
          <p:cNvSpPr>
            <a:spLocks noGrp="1"/>
          </p:cNvSpPr>
          <p:nvPr>
            <p:ph type="body" idx="1"/>
          </p:nvPr>
        </p:nvSpPr>
        <p:spPr>
          <a:xfrm>
            <a:off x="701040" y="5345430"/>
            <a:ext cx="5608320" cy="3253740"/>
          </a:xfrm>
          <a:prstGeom prst="rect">
            <a:avLst/>
          </a:prstGeom>
        </p:spPr>
        <p:txBody>
          <a:bodyPr>
            <a:normAutofit/>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More information about the PSO program is available at: </a:t>
            </a:r>
            <a:r>
              <a:rPr lang="en-US" dirty="0" smtClean="0">
                <a:hlinkClick r:id="rId3"/>
              </a:rPr>
              <a:t>https://www.pso.ahrq.gov/</a:t>
            </a:r>
            <a:r>
              <a:rPr lang="en-US" dirty="0" smtClean="0"/>
              <a:t>.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45</a:t>
            </a:fld>
            <a:endParaRPr lang="en-US" dirty="0"/>
          </a:p>
        </p:txBody>
      </p:sp>
    </p:spTree>
    <p:extLst>
      <p:ext uri="{BB962C8B-B14F-4D97-AF65-F5344CB8AC3E}">
        <p14:creationId xmlns:p14="http://schemas.microsoft.com/office/powerpoint/2010/main" val="39602760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5345430"/>
            <a:ext cx="5608320" cy="3253740"/>
          </a:xfrm>
          <a:prstGeom prst="rect">
            <a:avLst/>
          </a:prstGeom>
        </p:spPr>
        <p:txBody>
          <a:bodyPr/>
          <a:lstStyle/>
          <a:p>
            <a:pPr marL="173713" indent="-173713" defTabSz="926470">
              <a:buFont typeface="Arial" panose="020B0604020202020204" pitchFamily="34" charset="0"/>
              <a:buChar char="•"/>
              <a:defRPr/>
            </a:pPr>
            <a:r>
              <a:rPr lang="en-US" dirty="0">
                <a:solidFill>
                  <a:schemeClr val="tx1"/>
                </a:solidFill>
              </a:rPr>
              <a:t>More information </a:t>
            </a:r>
            <a:r>
              <a:rPr lang="en-US" dirty="0" smtClean="0">
                <a:solidFill>
                  <a:schemeClr val="tx1"/>
                </a:solidFill>
              </a:rPr>
              <a:t>about the Common Formats is </a:t>
            </a:r>
            <a:r>
              <a:rPr lang="en-US" dirty="0">
                <a:solidFill>
                  <a:schemeClr val="tx1"/>
                </a:solidFill>
              </a:rPr>
              <a:t>available at </a:t>
            </a:r>
            <a:r>
              <a:rPr lang="en-US" dirty="0">
                <a:solidFill>
                  <a:srgbClr val="FF0000"/>
                </a:solidFill>
                <a:hlinkClick r:id="rId3"/>
              </a:rPr>
              <a:t>https://pso.ahrq.gov/common</a:t>
            </a:r>
            <a:r>
              <a:rPr lang="en-US" dirty="0">
                <a:solidFill>
                  <a:srgbClr val="FF0000"/>
                </a:solidFill>
              </a:rPr>
              <a:t>.</a:t>
            </a:r>
          </a:p>
          <a:p>
            <a:pPr marL="173713" indent="-173713">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46</a:t>
            </a:fld>
            <a:endParaRPr lang="en-US" dirty="0"/>
          </a:p>
        </p:txBody>
      </p:sp>
    </p:spTree>
    <p:extLst>
      <p:ext uri="{BB962C8B-B14F-4D97-AF65-F5344CB8AC3E}">
        <p14:creationId xmlns:p14="http://schemas.microsoft.com/office/powerpoint/2010/main" val="288413599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8600" y="5415176"/>
            <a:ext cx="6553200" cy="3652624"/>
          </a:xfrm>
        </p:spPr>
        <p:txBody>
          <a:bodyPr/>
          <a:lstStyle/>
          <a:p>
            <a:pPr marL="173713" indent="-173713">
              <a:buFont typeface="Arial" panose="020B0604020202020204" pitchFamily="34" charset="0"/>
              <a:buChar char="•"/>
            </a:pPr>
            <a:r>
              <a:rPr lang="en-US" b="1" dirty="0" smtClean="0"/>
              <a:t>Background: </a:t>
            </a:r>
            <a:r>
              <a:rPr lang="en-US" dirty="0" smtClean="0"/>
              <a:t>CHPSO </a:t>
            </a:r>
            <a:r>
              <a:rPr lang="en-US" dirty="0"/>
              <a:t>is a component of </a:t>
            </a:r>
            <a:r>
              <a:rPr lang="en-US" dirty="0">
                <a:effectLst/>
              </a:rPr>
              <a:t>the Hospital Quality </a:t>
            </a:r>
            <a:r>
              <a:rPr lang="en-US" dirty="0" smtClean="0">
                <a:effectLst/>
              </a:rPr>
              <a:t>Institute. CHPSO p</a:t>
            </a:r>
            <a:r>
              <a:rPr lang="en-US" baseline="0" dirty="0" smtClean="0"/>
              <a:t>rovides </a:t>
            </a:r>
            <a:r>
              <a:rPr lang="en-US" baseline="0" dirty="0"/>
              <a:t>an example of how PSOs can mine the data they collect from members to improve patient safety and </a:t>
            </a:r>
            <a:r>
              <a:rPr lang="en-US" baseline="0" dirty="0" smtClean="0"/>
              <a:t>encourage </a:t>
            </a:r>
            <a:r>
              <a:rPr lang="en-US" baseline="0" dirty="0"/>
              <a:t>reporting.</a:t>
            </a:r>
          </a:p>
          <a:p>
            <a:pPr marL="176029" indent="-176029">
              <a:buFont typeface="Arial" panose="020B0604020202020204" pitchFamily="34" charset="0"/>
              <a:buChar char="•"/>
            </a:pPr>
            <a:r>
              <a:rPr lang="en-US" b="1" baseline="0" dirty="0"/>
              <a:t>Uses o</a:t>
            </a:r>
            <a:r>
              <a:rPr lang="en-US" b="1" dirty="0"/>
              <a:t>f Patient Safety Event Reports:</a:t>
            </a:r>
            <a:endParaRPr lang="en-US" b="1" baseline="0" dirty="0"/>
          </a:p>
          <a:p>
            <a:pPr marL="352059" indent="-173713">
              <a:buFont typeface="Arial" panose="020B0604020202020204" pitchFamily="34" charset="0"/>
              <a:buChar char="•"/>
            </a:pPr>
            <a:r>
              <a:rPr lang="en-US" dirty="0"/>
              <a:t>CHPSO generates </a:t>
            </a:r>
            <a:r>
              <a:rPr lang="en-US" baseline="0" dirty="0"/>
              <a:t>patient safety dashboards </a:t>
            </a:r>
            <a:r>
              <a:rPr lang="en-US" dirty="0"/>
              <a:t>that </a:t>
            </a:r>
            <a:r>
              <a:rPr lang="en-US" dirty="0" smtClean="0"/>
              <a:t>feed back </a:t>
            </a:r>
            <a:r>
              <a:rPr lang="en-US" baseline="0" dirty="0"/>
              <a:t>a variety of event-related metrics (e.g.,</a:t>
            </a:r>
            <a:r>
              <a:rPr lang="en-US" dirty="0"/>
              <a:t> event types, harm, top drug classes involved) </a:t>
            </a:r>
            <a:r>
              <a:rPr lang="en-US" baseline="0" dirty="0"/>
              <a:t>for each member provider compared </a:t>
            </a:r>
            <a:r>
              <a:rPr lang="en-US" baseline="0" dirty="0" smtClean="0"/>
              <a:t>with </a:t>
            </a:r>
            <a:r>
              <a:rPr lang="en-US" baseline="0" dirty="0"/>
              <a:t>all members</a:t>
            </a:r>
            <a:r>
              <a:rPr lang="en-US" baseline="0" dirty="0" smtClean="0"/>
              <a:t>.</a:t>
            </a:r>
            <a:r>
              <a:rPr lang="en-US" dirty="0" smtClean="0"/>
              <a:t> Members share </a:t>
            </a:r>
            <a:r>
              <a:rPr lang="en-US" dirty="0"/>
              <a:t>this information internally with safety, quality, </a:t>
            </a:r>
            <a:r>
              <a:rPr lang="en-US" dirty="0" smtClean="0"/>
              <a:t>and </a:t>
            </a:r>
            <a:r>
              <a:rPr lang="en-US" dirty="0"/>
              <a:t>risk management teams </a:t>
            </a:r>
            <a:r>
              <a:rPr lang="en-US" dirty="0" smtClean="0"/>
              <a:t>and with </a:t>
            </a:r>
            <a:r>
              <a:rPr lang="en-US" baseline="0" dirty="0"/>
              <a:t>their </a:t>
            </a:r>
            <a:r>
              <a:rPr lang="en-US" baseline="0" dirty="0" smtClean="0"/>
              <a:t>board</a:t>
            </a:r>
            <a:r>
              <a:rPr lang="en-US" dirty="0" smtClean="0"/>
              <a:t> </a:t>
            </a:r>
            <a:r>
              <a:rPr lang="en-US" dirty="0"/>
              <a:t>of </a:t>
            </a:r>
            <a:r>
              <a:rPr lang="en-US" dirty="0" smtClean="0"/>
              <a:t>directors. </a:t>
            </a:r>
            <a:r>
              <a:rPr lang="en-US" baseline="0" dirty="0" smtClean="0"/>
              <a:t>The</a:t>
            </a:r>
            <a:r>
              <a:rPr lang="en-US" dirty="0" smtClean="0"/>
              <a:t> </a:t>
            </a:r>
            <a:r>
              <a:rPr lang="en-US" dirty="0"/>
              <a:t>dashboard also encourages event reporting </a:t>
            </a:r>
            <a:r>
              <a:rPr lang="en-US" dirty="0" smtClean="0"/>
              <a:t>to </a:t>
            </a:r>
            <a:r>
              <a:rPr lang="en-US" dirty="0"/>
              <a:t>have more reliable data. </a:t>
            </a:r>
            <a:endParaRPr lang="en-US" baseline="0" dirty="0"/>
          </a:p>
          <a:p>
            <a:pPr marL="352059" indent="-173713">
              <a:buFont typeface="Arial" panose="020B0604020202020204" pitchFamily="34" charset="0"/>
              <a:buChar char="•"/>
            </a:pPr>
            <a:r>
              <a:rPr lang="en-US" dirty="0"/>
              <a:t>CHPSO makes </a:t>
            </a:r>
            <a:r>
              <a:rPr lang="en-US" dirty="0" smtClean="0"/>
              <a:t>learning </a:t>
            </a:r>
            <a:r>
              <a:rPr lang="en-US" dirty="0"/>
              <a:t>from aggregated event report information available to the general public through its annual report. The publicly available annual report showcases patterns of event reports for all member </a:t>
            </a:r>
            <a:r>
              <a:rPr lang="en-US" dirty="0" smtClean="0"/>
              <a:t>hospitals, </a:t>
            </a:r>
            <a:r>
              <a:rPr lang="en-US" dirty="0"/>
              <a:t>as well as PSO and member actions to improve safety based on the </a:t>
            </a:r>
            <a:r>
              <a:rPr lang="en-US" baseline="0" dirty="0"/>
              <a:t>analyses</a:t>
            </a:r>
            <a:r>
              <a:rPr lang="en-US" baseline="0" dirty="0" smtClean="0"/>
              <a:t>. For </a:t>
            </a:r>
            <a:r>
              <a:rPr lang="en-US" baseline="0" dirty="0"/>
              <a:t>example, a</a:t>
            </a:r>
            <a:r>
              <a:rPr lang="en-US" dirty="0"/>
              <a:t> recent annual report presented evidence that medication errors involving Vancomycin were often associated with testing </a:t>
            </a:r>
            <a:r>
              <a:rPr lang="en-US" dirty="0" smtClean="0"/>
              <a:t>and monitoring</a:t>
            </a:r>
            <a:r>
              <a:rPr lang="en-US" dirty="0"/>
              <a:t>.</a:t>
            </a:r>
          </a:p>
          <a:p>
            <a:pPr marL="352059" indent="-173713">
              <a:buFont typeface="Arial" panose="020B0604020202020204" pitchFamily="34" charset="0"/>
              <a:buChar char="•"/>
            </a:pPr>
            <a:r>
              <a:rPr lang="en-US" dirty="0"/>
              <a:t>CHPSO</a:t>
            </a:r>
            <a:r>
              <a:rPr lang="en-US" baseline="0" dirty="0"/>
              <a:t> leverages their database </a:t>
            </a:r>
            <a:r>
              <a:rPr lang="en-US" dirty="0"/>
              <a:t>for</a:t>
            </a:r>
            <a:r>
              <a:rPr lang="en-US" baseline="0" dirty="0"/>
              <a:t> high-priority research in their home </a:t>
            </a:r>
            <a:r>
              <a:rPr lang="en-US" baseline="0" dirty="0" smtClean="0"/>
              <a:t>State</a:t>
            </a:r>
            <a:r>
              <a:rPr lang="en-US" baseline="0" dirty="0"/>
              <a:t>. </a:t>
            </a:r>
            <a:r>
              <a:rPr lang="en-US" dirty="0"/>
              <a:t>The Hospital Quality Institute received funding from the California HealthCare Foundation to mine CHPSO data in order to identify vulnerabilities in perinatal care and </a:t>
            </a:r>
            <a:r>
              <a:rPr lang="en-US" dirty="0" smtClean="0"/>
              <a:t>cesarean </a:t>
            </a:r>
            <a:r>
              <a:rPr lang="en-US" dirty="0"/>
              <a:t>deliveries</a:t>
            </a:r>
            <a:r>
              <a:rPr lang="en-US" dirty="0" smtClean="0"/>
              <a:t>. </a:t>
            </a:r>
            <a:r>
              <a:rPr lang="en-US" baseline="0" dirty="0" smtClean="0"/>
              <a:t>Findings </a:t>
            </a:r>
            <a:r>
              <a:rPr lang="en-US" baseline="0" dirty="0"/>
              <a:t>are of value to hospitals and insurers, as recent policy changes link rates to participation in the </a:t>
            </a:r>
            <a:r>
              <a:rPr lang="en-US" baseline="0" dirty="0" smtClean="0"/>
              <a:t>State </a:t>
            </a:r>
            <a:r>
              <a:rPr lang="en-US" baseline="0" dirty="0"/>
              <a:t>health insurance exchange</a:t>
            </a:r>
            <a:r>
              <a:rPr lang="en-US" dirty="0"/>
              <a:t>.</a:t>
            </a:r>
          </a:p>
          <a:p>
            <a:endParaRPr lang="en-US" dirty="0"/>
          </a:p>
        </p:txBody>
      </p:sp>
      <p:sp>
        <p:nvSpPr>
          <p:cNvPr id="4" name="Slide Number Placeholder 3"/>
          <p:cNvSpPr>
            <a:spLocks noGrp="1"/>
          </p:cNvSpPr>
          <p:nvPr>
            <p:ph type="sldNum" sz="quarter" idx="10"/>
          </p:nvPr>
        </p:nvSpPr>
        <p:spPr/>
        <p:txBody>
          <a:bodyPr/>
          <a:lstStyle/>
          <a:p>
            <a:fld id="{1E4A2CB9-F243-4831-BE3E-0F06FC0C5A19}" type="slidenum">
              <a:rPr lang="en-US" smtClean="0"/>
              <a:t>47</a:t>
            </a:fld>
            <a:endParaRPr lang="en-US" dirty="0"/>
          </a:p>
        </p:txBody>
      </p:sp>
    </p:spTree>
    <p:extLst>
      <p:ext uri="{BB962C8B-B14F-4D97-AF65-F5344CB8AC3E}">
        <p14:creationId xmlns:p14="http://schemas.microsoft.com/office/powerpoint/2010/main" val="2418410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55663" y="506413"/>
            <a:ext cx="5146675" cy="3860800"/>
          </a:xfrm>
        </p:spPr>
      </p:sp>
      <p:sp>
        <p:nvSpPr>
          <p:cNvPr id="3" name="Notes Placeholder 2"/>
          <p:cNvSpPr>
            <a:spLocks noGrp="1"/>
          </p:cNvSpPr>
          <p:nvPr>
            <p:ph type="body" idx="1"/>
          </p:nvPr>
        </p:nvSpPr>
        <p:spPr>
          <a:xfrm>
            <a:off x="685800" y="4545795"/>
            <a:ext cx="5486400" cy="3623966"/>
          </a:xfrm>
        </p:spPr>
        <p:txBody>
          <a:bodyPr/>
          <a:lstStyle/>
          <a:p>
            <a:pPr marL="173713" indent="-173713">
              <a:buFont typeface="Arial" panose="020B0604020202020204" pitchFamily="34" charset="0"/>
              <a:buChar char="•"/>
              <a:defRPr/>
            </a:pPr>
            <a:r>
              <a:rPr lang="en-US" b="1" dirty="0">
                <a:cs typeface="Arial" pitchFamily="34" charset="0"/>
              </a:rPr>
              <a:t>Background</a:t>
            </a:r>
          </a:p>
          <a:p>
            <a:pPr marL="352059" indent="-173713">
              <a:buFont typeface="Arial" panose="020B0604020202020204" pitchFamily="34" charset="0"/>
              <a:buChar char="•"/>
              <a:defRPr/>
            </a:pPr>
            <a:r>
              <a:rPr lang="en-US" dirty="0"/>
              <a:t>Two cornerstones of health care quality and safety improvement programs in the United States are reporting </a:t>
            </a:r>
            <a:r>
              <a:rPr lang="en-US" dirty="0" smtClean="0"/>
              <a:t>events </a:t>
            </a:r>
            <a:r>
              <a:rPr lang="en-US" dirty="0"/>
              <a:t>and reducing patient harm from events.</a:t>
            </a:r>
          </a:p>
          <a:p>
            <a:pPr marL="352059" indent="-173713">
              <a:buFont typeface="Arial" panose="020B0604020202020204" pitchFamily="34" charset="0"/>
              <a:buChar char="•"/>
              <a:defRPr/>
            </a:pPr>
            <a:r>
              <a:rPr lang="en-US" dirty="0" smtClean="0"/>
              <a:t>CHPSO </a:t>
            </a:r>
            <a:r>
              <a:rPr lang="en-US" dirty="0"/>
              <a:t>uses a measure, the </a:t>
            </a:r>
            <a:r>
              <a:rPr lang="en-US" dirty="0" smtClean="0"/>
              <a:t>harm ratio</a:t>
            </a:r>
            <a:r>
              <a:rPr lang="en-US" dirty="0"/>
              <a:t>, that encourages reporting of patient safety events</a:t>
            </a:r>
            <a:r>
              <a:rPr lang="en-US" dirty="0" smtClean="0"/>
              <a:t>. It </a:t>
            </a:r>
            <a:r>
              <a:rPr lang="en-US" dirty="0"/>
              <a:t>reflects the ratio of patient safety event reports with high harm to all event reports where the degree of harm is </a:t>
            </a:r>
            <a:r>
              <a:rPr lang="en-US" dirty="0" smtClean="0"/>
              <a:t>known </a:t>
            </a:r>
            <a:r>
              <a:rPr lang="en-US" dirty="0"/>
              <a:t>and is calculated for PSO members individually and in aggregate. </a:t>
            </a:r>
          </a:p>
          <a:p>
            <a:pPr marL="352059" indent="-173713">
              <a:buFont typeface="Arial" panose="020B0604020202020204" pitchFamily="34" charset="0"/>
              <a:buChar char="•"/>
              <a:defRPr/>
            </a:pPr>
            <a:r>
              <a:rPr lang="en-US" dirty="0" smtClean="0"/>
              <a:t>High-harm </a:t>
            </a:r>
            <a:r>
              <a:rPr lang="en-US" dirty="0"/>
              <a:t>events, when they occur, tend to get reported because they are very visible and required or incentivized by various regulatory and accrediting agencies</a:t>
            </a:r>
            <a:r>
              <a:rPr lang="en-US" dirty="0" smtClean="0"/>
              <a:t>. However</a:t>
            </a:r>
            <a:r>
              <a:rPr lang="en-US" dirty="0"/>
              <a:t>, reporting of unsafe conditions, </a:t>
            </a:r>
            <a:r>
              <a:rPr lang="en-US" dirty="0" smtClean="0"/>
              <a:t>near-misses</a:t>
            </a:r>
            <a:r>
              <a:rPr lang="en-US" dirty="0"/>
              <a:t>, and lower harm events is very important because the information can shed light on mechanisms for preventing events from reaching the patient and causing harm. </a:t>
            </a:r>
          </a:p>
          <a:p>
            <a:pPr marL="173713" indent="-173713">
              <a:buFont typeface="Arial" panose="020B0604020202020204" pitchFamily="34" charset="0"/>
              <a:buChar char="•"/>
              <a:defRPr/>
            </a:pPr>
            <a:r>
              <a:rPr lang="en-US" b="1" dirty="0">
                <a:cs typeface="Arial" pitchFamily="34" charset="0"/>
              </a:rPr>
              <a:t>Overall Trends:</a:t>
            </a:r>
          </a:p>
          <a:p>
            <a:pPr marL="352059" indent="-173713">
              <a:buFont typeface="Arial" panose="020B0604020202020204" pitchFamily="34" charset="0"/>
              <a:buChar char="•"/>
              <a:defRPr/>
            </a:pPr>
            <a:r>
              <a:rPr lang="en-US" dirty="0"/>
              <a:t>The number of patient safety event reports submitted to CHPSO has steadily increased over time from</a:t>
            </a:r>
            <a:r>
              <a:rPr lang="en-US" baseline="0" dirty="0"/>
              <a:t> 5,673 </a:t>
            </a:r>
            <a:r>
              <a:rPr lang="en-US" dirty="0"/>
              <a:t>reports of events that occurred in July 2007 to 10,357 reports of events that occurred in December 2015</a:t>
            </a:r>
            <a:r>
              <a:rPr lang="en-US" dirty="0" smtClean="0"/>
              <a:t>. The </a:t>
            </a:r>
            <a:r>
              <a:rPr lang="en-US" dirty="0"/>
              <a:t>drop in volume for events</a:t>
            </a:r>
            <a:r>
              <a:rPr lang="en-US" baseline="0" dirty="0"/>
              <a:t> that occurred </a:t>
            </a:r>
            <a:r>
              <a:rPr lang="en-US" dirty="0"/>
              <a:t>after May 2015 is attributed to the lag in time for submitting events.</a:t>
            </a:r>
            <a:r>
              <a:rPr lang="en-US" baseline="0" dirty="0"/>
              <a:t> </a:t>
            </a:r>
            <a:endParaRPr lang="en-US" dirty="0"/>
          </a:p>
          <a:p>
            <a:pPr marL="352059" indent="-173713">
              <a:buFont typeface="Arial" panose="020B0604020202020204" pitchFamily="34" charset="0"/>
              <a:buChar char="•"/>
              <a:defRPr/>
            </a:pPr>
            <a:r>
              <a:rPr lang="en-US" dirty="0"/>
              <a:t>In July 2007, more than 4% of event reports involved high harm to the patient</a:t>
            </a:r>
            <a:r>
              <a:rPr lang="en-US" dirty="0" smtClean="0"/>
              <a:t>. This </a:t>
            </a:r>
            <a:r>
              <a:rPr lang="en-US" dirty="0"/>
              <a:t>number declined to less than 1% by </a:t>
            </a:r>
            <a:r>
              <a:rPr lang="en-US" dirty="0" smtClean="0"/>
              <a:t>December 2015, </a:t>
            </a:r>
            <a:r>
              <a:rPr lang="en-US" dirty="0"/>
              <a:t>indicating that the number of </a:t>
            </a:r>
            <a:r>
              <a:rPr lang="en-US" dirty="0" smtClean="0"/>
              <a:t>non-high-harm </a:t>
            </a:r>
            <a:r>
              <a:rPr lang="en-US" dirty="0"/>
              <a:t>events reported had more than quadrupled compared </a:t>
            </a:r>
            <a:r>
              <a:rPr lang="en-US" dirty="0" smtClean="0"/>
              <a:t>with high-harm </a:t>
            </a:r>
            <a:r>
              <a:rPr lang="en-US" dirty="0"/>
              <a:t>events during the 10 years.</a:t>
            </a:r>
          </a:p>
        </p:txBody>
      </p:sp>
    </p:spTree>
    <p:extLst>
      <p:ext uri="{BB962C8B-B14F-4D97-AF65-F5344CB8AC3E}">
        <p14:creationId xmlns:p14="http://schemas.microsoft.com/office/powerpoint/2010/main" val="1184906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500370"/>
            <a:ext cx="5608320" cy="309880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49</a:t>
            </a:fld>
            <a:endParaRPr lang="en-US" dirty="0"/>
          </a:p>
        </p:txBody>
      </p:sp>
    </p:spTree>
    <p:extLst>
      <p:ext uri="{BB962C8B-B14F-4D97-AF65-F5344CB8AC3E}">
        <p14:creationId xmlns:p14="http://schemas.microsoft.com/office/powerpoint/2010/main" val="3093522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defTabSz="465861">
              <a:buFont typeface="Arial" panose="020B0604020202020204" pitchFamily="34" charset="0"/>
              <a:buChar char="•"/>
              <a:defRPr/>
            </a:pPr>
            <a:r>
              <a:rPr lang="en-US" dirty="0" smtClean="0"/>
              <a:t>The National Quality Strategy has identified three long-term goals related to patient safety: reduce preventable hospital admissions and readmissions, reduce the incidence of adverse health care-associated conditions, and reduce harm from inappropriate or unnecessary care. </a:t>
            </a:r>
          </a:p>
          <a:p>
            <a:pPr marL="174708" indent="-174708" defTabSz="465861">
              <a:buFont typeface="Arial" panose="020B0604020202020204" pitchFamily="34" charset="0"/>
              <a:buChar char="•"/>
              <a:defRPr/>
            </a:pPr>
            <a:r>
              <a:rPr lang="en-US" dirty="0" smtClean="0"/>
              <a:t>This </a:t>
            </a:r>
            <a:r>
              <a:rPr lang="en-US" dirty="0" err="1" smtClean="0"/>
              <a:t>chartbook</a:t>
            </a:r>
            <a:r>
              <a:rPr lang="en-US" dirty="0" smtClean="0"/>
              <a:t> focuses on adverse health care-associated conditions and harm from care.</a:t>
            </a:r>
          </a:p>
          <a:p>
            <a:pPr marL="174708" indent="-174708" defTabSz="465861">
              <a:buFont typeface="Arial" panose="020B0604020202020204" pitchFamily="34" charset="0"/>
              <a:buChar char="•"/>
              <a:defRPr/>
            </a:pPr>
            <a:r>
              <a:rPr lang="en-US" dirty="0" smtClean="0"/>
              <a:t>Preventable admissions and readmissions can result from problems with patient safety or problems with care coordination. We have chosen to include measures of preventable admissions and readmissions in the Care Coordination </a:t>
            </a:r>
            <a:r>
              <a:rPr lang="en-US" dirty="0" err="1" smtClean="0"/>
              <a:t>chartbook</a:t>
            </a:r>
            <a:r>
              <a:rPr lang="en-US" dirty="0" smtClean="0"/>
              <a:t>.</a:t>
            </a:r>
          </a:p>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a:t>
            </a:fld>
            <a:endParaRPr lang="en-US" dirty="0"/>
          </a:p>
        </p:txBody>
      </p:sp>
    </p:spTree>
    <p:extLst>
      <p:ext uri="{BB962C8B-B14F-4D97-AF65-F5344CB8AC3E}">
        <p14:creationId xmlns:p14="http://schemas.microsoft.com/office/powerpoint/2010/main" val="33809383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50</a:t>
            </a:fld>
            <a:endParaRPr lang="en-US" dirty="0"/>
          </a:p>
        </p:txBody>
      </p:sp>
    </p:spTree>
    <p:extLst>
      <p:ext uri="{BB962C8B-B14F-4D97-AF65-F5344CB8AC3E}">
        <p14:creationId xmlns:p14="http://schemas.microsoft.com/office/powerpoint/2010/main" val="17203043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701040" y="5345430"/>
            <a:ext cx="5608320" cy="3253740"/>
          </a:xfrm>
          <a:prstGeom prst="rect">
            <a:avLst/>
          </a:prstGeom>
        </p:spPr>
        <p:txBody>
          <a:bodyPr/>
          <a:lstStyle/>
          <a:p>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pPr/>
              <a:t>6</a:t>
            </a:fld>
            <a:endParaRPr lang="en-US" dirty="0"/>
          </a:p>
        </p:txBody>
      </p:sp>
    </p:spTree>
    <p:extLst>
      <p:ext uri="{BB962C8B-B14F-4D97-AF65-F5344CB8AC3E}">
        <p14:creationId xmlns:p14="http://schemas.microsoft.com/office/powerpoint/2010/main" val="2649548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533400" y="5345430"/>
            <a:ext cx="6096000" cy="3674538"/>
          </a:xfrm>
          <a:prstGeom prst="rect">
            <a:avLst/>
          </a:prstGeom>
        </p:spPr>
        <p:txBody>
          <a:bodyPr>
            <a:normAutofit/>
          </a:bodyPr>
          <a:lstStyle/>
          <a:p>
            <a:r>
              <a:rPr lang="en-US" sz="1050" b="1" dirty="0" smtClean="0"/>
              <a:t>Note</a:t>
            </a:r>
            <a:r>
              <a:rPr lang="en-US" sz="1050" b="1" dirty="0"/>
              <a:t>: </a:t>
            </a:r>
            <a:r>
              <a:rPr lang="en-US" sz="1050" dirty="0"/>
              <a:t>For most measures, trend data are available from </a:t>
            </a:r>
            <a:r>
              <a:rPr lang="en-US" sz="1050" dirty="0" smtClean="0"/>
              <a:t>2000-2002 </a:t>
            </a:r>
            <a:r>
              <a:rPr lang="en-US" sz="1050" dirty="0"/>
              <a:t>through </a:t>
            </a:r>
            <a:r>
              <a:rPr lang="en-US" sz="1050" dirty="0" smtClean="0"/>
              <a:t>2014</a:t>
            </a:r>
            <a:r>
              <a:rPr lang="en-US" sz="1050" baseline="0" dirty="0" smtClean="0"/>
              <a:t> or </a:t>
            </a:r>
            <a:r>
              <a:rPr lang="en-US" sz="1050" dirty="0" smtClean="0"/>
              <a:t>2015. </a:t>
            </a:r>
            <a:r>
              <a:rPr lang="en-US" sz="1050" dirty="0"/>
              <a:t>For each measure with at least four estimates over time, </a:t>
            </a:r>
            <a:r>
              <a:rPr lang="en-US" sz="1050" dirty="0" err="1" smtClean="0"/>
              <a:t>unweighted</a:t>
            </a:r>
            <a:r>
              <a:rPr lang="en-US" sz="1050" dirty="0" smtClean="0"/>
              <a:t> </a:t>
            </a:r>
            <a:r>
              <a:rPr lang="en-US" sz="1050" dirty="0"/>
              <a:t>log-linear regression is used to calculate average annual percentage change and to assess statistical significance. Measures are aligned so that positive change indicates improved access to care. </a:t>
            </a:r>
          </a:p>
          <a:p>
            <a:pPr marL="347426" lvl="1" indent="-173713">
              <a:buFont typeface="Arial" panose="020B0604020202020204" pitchFamily="34" charset="0"/>
              <a:buChar char="•"/>
            </a:pPr>
            <a:r>
              <a:rPr lang="en-US" sz="1050" b="1" dirty="0"/>
              <a:t>Improving</a:t>
            </a:r>
            <a:r>
              <a:rPr lang="en-US" sz="1050" dirty="0"/>
              <a:t> = Rates of change are positive at 1% per year or greater and are statistically significant.</a:t>
            </a:r>
          </a:p>
          <a:p>
            <a:pPr marL="347426" lvl="1" indent="-173713">
              <a:buFont typeface="Arial" panose="020B0604020202020204" pitchFamily="34" charset="0"/>
              <a:buChar char="•"/>
            </a:pPr>
            <a:r>
              <a:rPr lang="en-US" sz="1050" b="1" dirty="0"/>
              <a:t>No Change</a:t>
            </a:r>
            <a:r>
              <a:rPr lang="en-US" sz="1050" dirty="0"/>
              <a:t> = Rate of change is less than 1% per year or is not statistically significant.</a:t>
            </a:r>
          </a:p>
          <a:p>
            <a:pPr marL="347426" lvl="1" indent="-173713">
              <a:buFont typeface="Arial" panose="020B0604020202020204" pitchFamily="34" charset="0"/>
              <a:buChar char="•"/>
            </a:pPr>
            <a:r>
              <a:rPr lang="en-US" sz="1050" b="1" dirty="0"/>
              <a:t>Worsening</a:t>
            </a:r>
            <a:r>
              <a:rPr lang="en-US" sz="1050" dirty="0"/>
              <a:t> = Rates of change are negative at -1% per year or greater and are statistically significant.</a:t>
            </a:r>
          </a:p>
          <a:p>
            <a:pPr marL="649050" lvl="1" indent="-177014">
              <a:buFont typeface="Arial" panose="020B0604020202020204" pitchFamily="34" charset="0"/>
              <a:buChar char="•"/>
            </a:pPr>
            <a:endParaRPr lang="en-US" sz="1050" b="0" dirty="0"/>
          </a:p>
          <a:p>
            <a:pPr marL="173713" indent="-173713">
              <a:buFont typeface="Arial" panose="020B0604020202020204" pitchFamily="34" charset="0"/>
              <a:buChar char="•"/>
            </a:pPr>
            <a:r>
              <a:rPr lang="en-US" sz="1050" b="0" dirty="0" smtClean="0"/>
              <a:t>Through 2014</a:t>
            </a:r>
            <a:r>
              <a:rPr lang="en-US" sz="1050" b="0" baseline="0" dirty="0" smtClean="0"/>
              <a:t> or </a:t>
            </a:r>
            <a:r>
              <a:rPr lang="en-US" sz="1050" b="0" dirty="0" smtClean="0"/>
              <a:t>2015, </a:t>
            </a:r>
            <a:r>
              <a:rPr lang="en-US" sz="1050" b="0" dirty="0"/>
              <a:t>across a broad spectrum of measures of health care quality, </a:t>
            </a:r>
            <a:r>
              <a:rPr lang="en-US" sz="1050" b="0" dirty="0" smtClean="0"/>
              <a:t>58% </a:t>
            </a:r>
            <a:r>
              <a:rPr lang="en-US" sz="1050" b="0" dirty="0"/>
              <a:t>showed improvement </a:t>
            </a:r>
            <a:r>
              <a:rPr lang="en-US" sz="1050" b="0" dirty="0" smtClean="0"/>
              <a:t>(green).</a:t>
            </a:r>
            <a:endParaRPr lang="en-US" sz="1050" b="0" dirty="0"/>
          </a:p>
          <a:p>
            <a:pPr marL="630913" lvl="1" indent="-173713">
              <a:buFont typeface="Arial" panose="020B0604020202020204" pitchFamily="34" charset="0"/>
              <a:buChar char="•"/>
            </a:pPr>
            <a:r>
              <a:rPr lang="en-US" sz="1050" b="0" dirty="0" smtClean="0"/>
              <a:t>About</a:t>
            </a:r>
            <a:r>
              <a:rPr lang="en-US" sz="1050" b="0" baseline="0" dirty="0" smtClean="0"/>
              <a:t> </a:t>
            </a:r>
            <a:r>
              <a:rPr lang="en-US" sz="1050" b="0" dirty="0" smtClean="0"/>
              <a:t>83% </a:t>
            </a:r>
            <a:r>
              <a:rPr lang="en-US" sz="1050" b="0" dirty="0"/>
              <a:t>of measures of Person-Centered Care improved.</a:t>
            </a:r>
          </a:p>
          <a:p>
            <a:pPr marL="630913"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t>About two-thirds</a:t>
            </a:r>
            <a:r>
              <a:rPr lang="en-US" sz="1050" b="0" baseline="0" dirty="0" smtClean="0"/>
              <a:t> (</a:t>
            </a:r>
            <a:r>
              <a:rPr lang="en-US" sz="1050" b="0" dirty="0" smtClean="0"/>
              <a:t>66%) of measures of Patient Safety improved. </a:t>
            </a:r>
          </a:p>
          <a:p>
            <a:pPr marL="1088113" marR="0" lvl="2"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u="none" dirty="0" smtClean="0"/>
              <a:t>The two measures with worsening results were “Postoperative physiologic and metabolic derangements per 1,000 elective-surgery admissions, age 18 and over” and “Adult surgery patients with postoperative venous thromboembolic events, age 18 and over.”</a:t>
            </a:r>
          </a:p>
          <a:p>
            <a:pPr marL="630913" lvl="1" indent="-173713">
              <a:buFont typeface="Arial" panose="020B0604020202020204" pitchFamily="34" charset="0"/>
              <a:buChar char="•"/>
            </a:pPr>
            <a:r>
              <a:rPr lang="en-US" sz="1050" b="0" dirty="0" smtClean="0"/>
              <a:t>About 61% </a:t>
            </a:r>
            <a:r>
              <a:rPr lang="en-US" sz="1050" b="0" dirty="0"/>
              <a:t>of measures </a:t>
            </a:r>
            <a:r>
              <a:rPr lang="en-US" sz="1050" b="0" dirty="0" smtClean="0"/>
              <a:t>of </a:t>
            </a:r>
            <a:r>
              <a:rPr lang="en-US" sz="1050" b="0" dirty="0"/>
              <a:t>Healthy </a:t>
            </a:r>
            <a:r>
              <a:rPr lang="en-US" sz="1050" b="0" dirty="0" smtClean="0"/>
              <a:t>Living improved</a:t>
            </a:r>
            <a:r>
              <a:rPr lang="en-US" sz="1050" b="0" dirty="0"/>
              <a:t>.</a:t>
            </a:r>
          </a:p>
          <a:p>
            <a:pPr marL="630913"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dirty="0" smtClean="0"/>
              <a:t>More than half (53%) of measures of Effective Treatment improved.</a:t>
            </a:r>
          </a:p>
          <a:p>
            <a:pPr marL="630913" lvl="1" indent="-173713">
              <a:buFont typeface="Arial" panose="020B0604020202020204" pitchFamily="34" charset="0"/>
              <a:buChar char="•"/>
            </a:pPr>
            <a:r>
              <a:rPr lang="en-US" sz="1050" b="0" dirty="0" smtClean="0"/>
              <a:t>Nearly half (48</a:t>
            </a:r>
            <a:r>
              <a:rPr lang="en-US" sz="1050" b="0" baseline="0" dirty="0" smtClean="0"/>
              <a:t>%) </a:t>
            </a:r>
            <a:r>
              <a:rPr lang="en-US" sz="1050" b="0" dirty="0" smtClean="0"/>
              <a:t>of </a:t>
            </a:r>
            <a:r>
              <a:rPr lang="en-US" sz="1050" b="0" dirty="0"/>
              <a:t>measures of Care Coordination improved</a:t>
            </a:r>
            <a:r>
              <a:rPr lang="en-US" sz="1050" b="0" dirty="0" smtClean="0"/>
              <a:t>.</a:t>
            </a:r>
          </a:p>
          <a:p>
            <a:pPr marL="630913"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b="0" u="none" dirty="0" smtClean="0"/>
              <a:t>Only about 14</a:t>
            </a:r>
            <a:r>
              <a:rPr lang="en-US" sz="1050" b="0" u="none" baseline="0" dirty="0" smtClean="0"/>
              <a:t>% </a:t>
            </a:r>
            <a:r>
              <a:rPr lang="en-US" sz="1050" b="0" u="none" dirty="0" smtClean="0"/>
              <a:t>of measures of Affordable Care improved.</a:t>
            </a:r>
          </a:p>
          <a:p>
            <a:pPr marL="630913" marR="0" lvl="1" indent="-173713"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050" dirty="0" smtClean="0"/>
              <a:t>Access measures are not represented on this slide.</a:t>
            </a:r>
            <a:r>
              <a:rPr lang="en-US" sz="1050" baseline="0" dirty="0" smtClean="0"/>
              <a:t> </a:t>
            </a:r>
            <a:endParaRPr lang="en-US" sz="1050" dirty="0" smtClean="0"/>
          </a:p>
          <a:p>
            <a:pPr marL="173713" indent="-173713">
              <a:buFont typeface="Arial" panose="020B0604020202020204" pitchFamily="34" charset="0"/>
              <a:buChar char="•"/>
            </a:pPr>
            <a:endParaRPr lang="en-US" sz="1050" dirty="0"/>
          </a:p>
        </p:txBody>
      </p:sp>
      <p:sp>
        <p:nvSpPr>
          <p:cNvPr id="4" name="Slide Number Placeholder 3"/>
          <p:cNvSpPr>
            <a:spLocks noGrp="1"/>
          </p:cNvSpPr>
          <p:nvPr>
            <p:ph type="sldNum" sz="quarter" idx="10"/>
          </p:nvPr>
        </p:nvSpPr>
        <p:spPr/>
        <p:txBody>
          <a:bodyPr/>
          <a:lstStyle/>
          <a:p>
            <a:fld id="{F9049930-D2C4-4E37-9A99-49F1796CF0E9}" type="slidenum">
              <a:rPr lang="en-US" smtClean="0"/>
              <a:pPr/>
              <a:t>7</a:t>
            </a:fld>
            <a:endParaRPr lang="en-US" dirty="0"/>
          </a:p>
        </p:txBody>
      </p:sp>
    </p:spTree>
    <p:extLst>
      <p:ext uri="{BB962C8B-B14F-4D97-AF65-F5344CB8AC3E}">
        <p14:creationId xmlns:p14="http://schemas.microsoft.com/office/powerpoint/2010/main" val="25640426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533400" y="5345430"/>
            <a:ext cx="6096000" cy="3674538"/>
          </a:xfrm>
          <a:prstGeom prst="rect">
            <a:avLst/>
          </a:prstGeom>
        </p:spPr>
        <p:txBody>
          <a:bodyPr>
            <a:normAutofit/>
          </a:bodyPr>
          <a:lstStyle/>
          <a:p>
            <a:r>
              <a:rPr lang="en-US" b="1" dirty="0"/>
              <a:t>Note: </a:t>
            </a:r>
            <a:r>
              <a:rPr lang="en-US" dirty="0" smtClean="0"/>
              <a:t>Numbers </a:t>
            </a:r>
            <a:r>
              <a:rPr lang="en-US" dirty="0"/>
              <a:t>of measures differ across groups </a:t>
            </a:r>
            <a:r>
              <a:rPr lang="en-US" dirty="0" smtClean="0"/>
              <a:t>in part because </a:t>
            </a:r>
            <a:r>
              <a:rPr lang="en-US" dirty="0"/>
              <a:t>of </a:t>
            </a:r>
            <a:r>
              <a:rPr lang="en-US" dirty="0" smtClean="0"/>
              <a:t>data limitations. </a:t>
            </a:r>
            <a:r>
              <a:rPr lang="en-US" b="0" baseline="0" dirty="0" smtClean="0"/>
              <a:t>The measures shown here are from 2013 or later. </a:t>
            </a:r>
            <a:r>
              <a:rPr lang="en-US" dirty="0" smtClean="0"/>
              <a:t>The </a:t>
            </a:r>
            <a:r>
              <a:rPr lang="en-US" dirty="0"/>
              <a:t>relative difference between a selected group and its reference group is used to assess disparities. </a:t>
            </a:r>
            <a:r>
              <a:rPr lang="en-US" dirty="0" smtClean="0"/>
              <a:t>Poor indicates family income less than the Federal poverty level. High Income indicates family income four times the Federal poverty level or greater.</a:t>
            </a:r>
            <a:r>
              <a:rPr lang="en-US" b="1" dirty="0" smtClean="0"/>
              <a:t> </a:t>
            </a:r>
            <a:endParaRPr lang="en-US" dirty="0"/>
          </a:p>
          <a:p>
            <a:pPr marL="347426" lvl="1" indent="-173713">
              <a:buFont typeface="Arial" panose="020B0604020202020204" pitchFamily="34" charset="0"/>
              <a:buChar char="•"/>
            </a:pPr>
            <a:r>
              <a:rPr lang="en-US" b="1" dirty="0"/>
              <a:t>Better</a:t>
            </a:r>
            <a:r>
              <a:rPr lang="en-US" dirty="0"/>
              <a:t> </a:t>
            </a:r>
            <a:r>
              <a:rPr lang="en-US" u="none" dirty="0"/>
              <a:t>= Selected group received better quality of care than reference group. Differences are statistically significant, are equal to or larger than 10%, and favor the selected group. </a:t>
            </a:r>
          </a:p>
          <a:p>
            <a:pPr marL="347426" lvl="1" indent="-173713">
              <a:buFont typeface="Arial" panose="020B0604020202020204" pitchFamily="34" charset="0"/>
              <a:buChar char="•"/>
            </a:pPr>
            <a:r>
              <a:rPr lang="en-US" b="1" u="none" dirty="0"/>
              <a:t>Same</a:t>
            </a:r>
            <a:r>
              <a:rPr lang="en-US" u="none" dirty="0"/>
              <a:t> = Selected group and reference group received about the same quality of care. Differences are not statistically significant or are smaller than 10%. </a:t>
            </a:r>
          </a:p>
          <a:p>
            <a:pPr marL="347426" lvl="1" indent="-173713">
              <a:buFont typeface="Arial" panose="020B0604020202020204" pitchFamily="34" charset="0"/>
              <a:buChar char="•"/>
            </a:pPr>
            <a:r>
              <a:rPr lang="en-US" b="1" u="none" dirty="0"/>
              <a:t>Worse</a:t>
            </a:r>
            <a:r>
              <a:rPr lang="en-US" u="none" dirty="0"/>
              <a:t> = Selected group received worse quality of care than reference group. Differences are statistically significant, are equal to or larger than 10%, and favor the reference group. </a:t>
            </a:r>
          </a:p>
          <a:p>
            <a:pPr marL="649050" lvl="1" indent="-177014">
              <a:buFont typeface="Arial" panose="020B0604020202020204" pitchFamily="34" charset="0"/>
              <a:buChar char="•"/>
            </a:pPr>
            <a:endParaRPr lang="en-US" sz="600" dirty="0"/>
          </a:p>
          <a:p>
            <a:pPr marL="185815" indent="-177014">
              <a:buFont typeface="Arial" panose="020B0604020202020204" pitchFamily="34" charset="0"/>
              <a:buChar char="•"/>
            </a:pPr>
            <a:r>
              <a:rPr lang="en-US" dirty="0"/>
              <a:t>People in poor households received worse care than people in high-income households for about </a:t>
            </a:r>
            <a:r>
              <a:rPr lang="en-US" dirty="0" smtClean="0"/>
              <a:t>28% </a:t>
            </a:r>
            <a:r>
              <a:rPr lang="en-US" dirty="0"/>
              <a:t>of patient safety measures.</a:t>
            </a:r>
          </a:p>
          <a:p>
            <a:pPr marL="185815" indent="-177014">
              <a:buFont typeface="Arial" panose="020B0604020202020204" pitchFamily="34" charset="0"/>
              <a:buChar char="•"/>
            </a:pPr>
            <a:r>
              <a:rPr lang="en-US" dirty="0"/>
              <a:t>Blacks </a:t>
            </a:r>
            <a:r>
              <a:rPr lang="en-US" dirty="0" smtClean="0"/>
              <a:t>and Hispanics </a:t>
            </a:r>
            <a:r>
              <a:rPr lang="en-US" b="0" dirty="0" smtClean="0"/>
              <a:t>received </a:t>
            </a:r>
            <a:r>
              <a:rPr lang="en-US" b="0" dirty="0"/>
              <a:t>worse care than Whites for </a:t>
            </a:r>
            <a:r>
              <a:rPr lang="en-US" b="0" dirty="0" smtClean="0"/>
              <a:t>more than 20% (24% and </a:t>
            </a:r>
            <a:r>
              <a:rPr lang="en-US" b="0" dirty="0" smtClean="0">
                <a:solidFill>
                  <a:srgbClr val="FF0000"/>
                </a:solidFill>
              </a:rPr>
              <a:t>22</a:t>
            </a:r>
            <a:r>
              <a:rPr lang="en-US" b="0" dirty="0" smtClean="0"/>
              <a:t>%, respectively)</a:t>
            </a:r>
            <a:r>
              <a:rPr lang="en-US" b="0" baseline="0" dirty="0" smtClean="0"/>
              <a:t> </a:t>
            </a:r>
            <a:r>
              <a:rPr lang="en-US" b="0" dirty="0" smtClean="0"/>
              <a:t>of </a:t>
            </a:r>
            <a:r>
              <a:rPr lang="en-US" b="0" dirty="0"/>
              <a:t>patient safety </a:t>
            </a:r>
            <a:r>
              <a:rPr lang="en-US" b="0" dirty="0" smtClean="0"/>
              <a:t>measures.</a:t>
            </a:r>
            <a:r>
              <a:rPr lang="en-US" b="0" baseline="0" dirty="0" smtClean="0"/>
              <a:t> </a:t>
            </a:r>
          </a:p>
          <a:p>
            <a:pPr marL="185815" indent="-177014">
              <a:buFont typeface="Arial" panose="020B0604020202020204" pitchFamily="34" charset="0"/>
              <a:buChar char="•"/>
            </a:pPr>
            <a:r>
              <a:rPr lang="en-US" dirty="0" smtClean="0"/>
              <a:t>Asians </a:t>
            </a:r>
            <a:r>
              <a:rPr lang="en-US" dirty="0"/>
              <a:t>received worse care than Whites for about </a:t>
            </a:r>
            <a:r>
              <a:rPr lang="en-US" dirty="0" smtClean="0"/>
              <a:t>one-third</a:t>
            </a:r>
            <a:r>
              <a:rPr lang="en-US" baseline="0" dirty="0" smtClean="0"/>
              <a:t> (</a:t>
            </a:r>
            <a:r>
              <a:rPr lang="en-US" dirty="0" smtClean="0"/>
              <a:t>35%) </a:t>
            </a:r>
            <a:r>
              <a:rPr lang="en-US" dirty="0"/>
              <a:t>of patient safety measures.</a:t>
            </a:r>
          </a:p>
        </p:txBody>
      </p:sp>
      <p:sp>
        <p:nvSpPr>
          <p:cNvPr id="4" name="Slide Number Placeholder 3"/>
          <p:cNvSpPr>
            <a:spLocks noGrp="1"/>
          </p:cNvSpPr>
          <p:nvPr>
            <p:ph type="sldNum" sz="quarter" idx="10"/>
          </p:nvPr>
        </p:nvSpPr>
        <p:spPr/>
        <p:txBody>
          <a:bodyPr/>
          <a:lstStyle/>
          <a:p>
            <a:fld id="{F9049930-D2C4-4E37-9A99-49F1796CF0E9}"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1938861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96913"/>
            <a:ext cx="6149975" cy="4611687"/>
          </a:xfrm>
        </p:spPr>
      </p:sp>
      <p:sp>
        <p:nvSpPr>
          <p:cNvPr id="3" name="Notes Placeholder 2"/>
          <p:cNvSpPr>
            <a:spLocks noGrp="1"/>
          </p:cNvSpPr>
          <p:nvPr>
            <p:ph type="body" idx="1"/>
          </p:nvPr>
        </p:nvSpPr>
        <p:spPr>
          <a:xfrm>
            <a:off x="701040" y="5345430"/>
            <a:ext cx="5608320" cy="3253740"/>
          </a:xfrm>
          <a:prstGeom prst="rect">
            <a:avLst/>
          </a:prstGeom>
        </p:spPr>
        <p:txBody>
          <a:bodyPr/>
          <a:lstStyle/>
          <a:p>
            <a:r>
              <a:rPr lang="en-US" b="1" u="none" dirty="0" smtClean="0"/>
              <a:t>Note: </a:t>
            </a:r>
            <a:r>
              <a:rPr lang="en-US" b="0" u="none" dirty="0" smtClean="0"/>
              <a:t>Disparities</a:t>
            </a:r>
            <a:r>
              <a:rPr lang="en-US" b="0" u="none" baseline="0" dirty="0" smtClean="0"/>
              <a:t> are shown for the comparison group relative to the reference group. L</a:t>
            </a:r>
            <a:r>
              <a:rPr lang="en-US" sz="1200" u="none" dirty="0" smtClean="0"/>
              <a:t>ow income and poor are based on the Federal poverty level (100%-&lt;200%</a:t>
            </a:r>
            <a:r>
              <a:rPr lang="en-US" sz="1200" u="none" baseline="0" dirty="0" smtClean="0"/>
              <a:t> and &lt;100% of FPL, respectively)</a:t>
            </a:r>
            <a:r>
              <a:rPr lang="en-US" sz="1200" u="none" dirty="0" smtClean="0"/>
              <a:t>. </a:t>
            </a:r>
            <a:endParaRPr lang="en-US" b="1" u="none" dirty="0"/>
          </a:p>
        </p:txBody>
      </p:sp>
      <p:sp>
        <p:nvSpPr>
          <p:cNvPr id="4" name="Slide Number Placeholder 3"/>
          <p:cNvSpPr>
            <a:spLocks noGrp="1"/>
          </p:cNvSpPr>
          <p:nvPr>
            <p:ph type="sldNum" sz="quarter" idx="10"/>
          </p:nvPr>
        </p:nvSpPr>
        <p:spPr/>
        <p:txBody>
          <a:bodyPr/>
          <a:lstStyle/>
          <a:p>
            <a:fld id="{C0F596C6-1807-4ED1-A2A6-17F710C0A291}" type="slidenum">
              <a:rPr lang="en-US" smtClean="0"/>
              <a:pPr/>
              <a:t>9</a:t>
            </a:fld>
            <a:endParaRPr lang="en-US" dirty="0"/>
          </a:p>
        </p:txBody>
      </p:sp>
    </p:spTree>
    <p:extLst>
      <p:ext uri="{BB962C8B-B14F-4D97-AF65-F5344CB8AC3E}">
        <p14:creationId xmlns:p14="http://schemas.microsoft.com/office/powerpoint/2010/main" val="25379915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a:t>Title of Presentation</a:t>
            </a:r>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Author and Date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10"/>
          </p:nvPr>
        </p:nvSpPr>
        <p:spPr>
          <a:xfrm>
            <a:off x="457200" y="6356350"/>
            <a:ext cx="2133600" cy="365125"/>
          </a:xfrm>
          <a:prstGeom prst="rect">
            <a:avLst/>
          </a:prstGeom>
        </p:spPr>
        <p:txBody>
          <a:bodyPr/>
          <a:lstStyle/>
          <a:p>
            <a:endParaRPr lang="en-US" dirty="0"/>
          </a:p>
        </p:txBody>
      </p:sp>
      <p:sp>
        <p:nvSpPr>
          <p:cNvPr id="11" name="Footer Placeholder 10"/>
          <p:cNvSpPr>
            <a:spLocks noGrp="1"/>
          </p:cNvSpPr>
          <p:nvPr>
            <p:ph type="ftr" sz="quarter" idx="11"/>
          </p:nvPr>
        </p:nvSpPr>
        <p:spPr>
          <a:xfrm>
            <a:off x="3124200" y="6356350"/>
            <a:ext cx="2895600" cy="365125"/>
          </a:xfrm>
          <a:prstGeom prst="rect">
            <a:avLst/>
          </a:prstGeom>
        </p:spPr>
        <p:txBody>
          <a:bodyPr/>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a:t>Title goes here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p:hf sldNum="0" hdr="0" ftr="0" dt="0"/>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ahrq.gov/professionals/quality-patient-safety/pfp/index.html"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hrq.gov/workingforquality/pias/mhhakcpia.htm"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ahrq.gov/professionals/education/curriculum-tools/clabsitools/index.html"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ahrq.gov/professionals/quality-patient-safety/hais/tools/cauti-hospitals/Index.html"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8.xml"/></Relationships>
</file>

<file path=ppt/slides/_rels/slide2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6.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chart" Target="../charts/char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chart" Target="../charts/chart1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psnet.ahrq.gov/primers/primer/16/patient-safety-in-ambulatory-car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ahrq.gov/sites/default/files/wysiwyg/professionals/quality-patient-safety/patientsafetyculture/medical-office/2016/mosurvey2016pt1.pdf"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s://innovations.ahrq.gov/profiles/monthly-clinic-enhances-access-culturally-competent-cancer-screening-and-primary-care-rura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8.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psnet.ahrq.gov/primers/primer/7" TargetMode="External"/><Relationship Id="rId7" Type="http://schemas.openxmlformats.org/officeDocument/2006/relationships/hyperlink" Target="https://www.cdc.gov/hai/surveillance/progress-report/index.html"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hyperlink" Target="https://www.cdc.gov/nhsn/pdfs/pscmanual/4psc_clabscurrent.pdf" TargetMode="External"/><Relationship Id="rId5" Type="http://schemas.openxmlformats.org/officeDocument/2006/relationships/hyperlink" Target="http://www.ncbi.nlm.nih.gov/pubmed/19734778" TargetMode="External"/><Relationship Id="rId4" Type="http://schemas.openxmlformats.org/officeDocument/2006/relationships/hyperlink" Target="http://www.ahrq.gov/sites/default/files/wysiwyg/research/findings/evidence-based-reports/services/quality/ptsafetyII-full.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www.cdc.gov/nhsn/pdfs/pscmanual/7psccauticurrent.pdf" TargetMode="External"/><Relationship Id="rId7" Type="http://schemas.openxmlformats.org/officeDocument/2006/relationships/hyperlink" Target="http://www.nahc.org/assets/1/7/10hc_stats.pdf"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 Id="rId6" Type="http://schemas.openxmlformats.org/officeDocument/2006/relationships/hyperlink" Target="http://www.nap.edu/catalog/11623/preventing-medication-errors-quality-chasm-series" TargetMode="External"/><Relationship Id="rId5" Type="http://schemas.openxmlformats.org/officeDocument/2006/relationships/hyperlink" Target="https://www.hcup-us.ahrq.gov/reports/statbriefs/sb129.pdf" TargetMode="External"/><Relationship Id="rId4" Type="http://schemas.openxmlformats.org/officeDocument/2006/relationships/hyperlink" Target="http://doi.org/10.1016/j.ajic.2014.11.01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ahrq.gov/research/findings/nhqrdr/chartbooks/intro.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nhqrnet.ahrq.gov/inhqrdr/data/query" TargetMode="Externa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smtClean="0"/>
              <a:t>NATIONAL HEALTHCARE QUALITY AND DISPARITIES REPORT </a:t>
            </a:r>
            <a:endParaRPr lang="en-US" dirty="0"/>
          </a:p>
        </p:txBody>
      </p:sp>
      <p:sp>
        <p:nvSpPr>
          <p:cNvPr id="3" name="Subtitle 2"/>
          <p:cNvSpPr>
            <a:spLocks noGrp="1"/>
          </p:cNvSpPr>
          <p:nvPr>
            <p:ph type="subTitle" idx="1"/>
          </p:nvPr>
        </p:nvSpPr>
        <p:spPr/>
        <p:txBody>
          <a:bodyPr>
            <a:normAutofit fontScale="85000" lnSpcReduction="20000"/>
          </a:bodyPr>
          <a:lstStyle/>
          <a:p>
            <a:r>
              <a:rPr lang="en-US" dirty="0" err="1" smtClean="0"/>
              <a:t>Chartbook</a:t>
            </a:r>
            <a:r>
              <a:rPr lang="en-US" dirty="0" smtClean="0"/>
              <a:t> on Patient Safety</a:t>
            </a:r>
          </a:p>
          <a:p>
            <a:r>
              <a:rPr lang="en-US" dirty="0" smtClean="0"/>
              <a:t>July 2017</a:t>
            </a:r>
            <a:endParaRPr lang="en-US" dirty="0"/>
          </a:p>
        </p:txBody>
      </p:sp>
      <p:sp>
        <p:nvSpPr>
          <p:cNvPr id="4" name="TextBox 3"/>
          <p:cNvSpPr txBox="1"/>
          <p:nvPr/>
        </p:nvSpPr>
        <p:spPr>
          <a:xfrm>
            <a:off x="609600" y="5867400"/>
            <a:ext cx="8077200" cy="276999"/>
          </a:xfrm>
          <a:prstGeom prst="rect">
            <a:avLst/>
          </a:prstGeom>
          <a:noFill/>
        </p:spPr>
        <p:txBody>
          <a:bodyPr wrap="square" rtlCol="0">
            <a:spAutoFit/>
          </a:bodyPr>
          <a:lstStyle/>
          <a:p>
            <a:r>
              <a:rPr lang="en-US" sz="1200" dirty="0"/>
              <a:t>This presentation contains notes. Select View, then Notes page to read them.</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219200"/>
          </a:xfrm>
        </p:spPr>
        <p:txBody>
          <a:bodyPr>
            <a:noAutofit/>
          </a:bodyPr>
          <a:lstStyle/>
          <a:p>
            <a:pPr>
              <a:lnSpc>
                <a:spcPct val="90000"/>
              </a:lnSpc>
            </a:pPr>
            <a:r>
              <a:rPr lang="en-US" sz="2800" dirty="0" smtClean="0"/>
              <a:t>Examples of Patient Safety Measures With Disparities That Have Worsened or Showed No Change Over Time</a:t>
            </a:r>
            <a:endParaRPr lang="en-US" sz="2800" dirty="0"/>
          </a:p>
        </p:txBody>
      </p:sp>
      <p:sp>
        <p:nvSpPr>
          <p:cNvPr id="3" name="Content Placeholder 2"/>
          <p:cNvSpPr>
            <a:spLocks noGrp="1"/>
          </p:cNvSpPr>
          <p:nvPr>
            <p:ph idx="1"/>
          </p:nvPr>
        </p:nvSpPr>
        <p:spPr>
          <a:xfrm>
            <a:off x="457200" y="1463040"/>
            <a:ext cx="8229600" cy="4480560"/>
          </a:xfrm>
        </p:spPr>
        <p:txBody>
          <a:bodyPr>
            <a:normAutofit fontScale="92500" lnSpcReduction="10000"/>
          </a:bodyPr>
          <a:lstStyle/>
          <a:p>
            <a:r>
              <a:rPr lang="en-US" dirty="0" smtClean="0"/>
              <a:t>Worsening: </a:t>
            </a:r>
          </a:p>
          <a:p>
            <a:pPr lvl="1"/>
            <a:r>
              <a:rPr lang="en-US" dirty="0" smtClean="0"/>
              <a:t>Asian vs. White Gap: Obstetric trauma per 1,000 instrument-assisted vaginal deliveries</a:t>
            </a:r>
          </a:p>
          <a:p>
            <a:r>
              <a:rPr lang="en-US" dirty="0" smtClean="0"/>
              <a:t>No Change:</a:t>
            </a:r>
          </a:p>
          <a:p>
            <a:pPr lvl="1"/>
            <a:r>
              <a:rPr lang="en-US" dirty="0" smtClean="0"/>
              <a:t>Hispanic vs. Non-Hispanic White Gap: Accidental puncture or laceration during procedure per 1,000 medical and surgical admissions, adults</a:t>
            </a:r>
          </a:p>
          <a:p>
            <a:pPr lvl="1"/>
            <a:r>
              <a:rPr lang="en-US" dirty="0" smtClean="0"/>
              <a:t>Black vs. White Gap: Deaths per 1,000 hospital admissions with low expected mortality</a:t>
            </a:r>
          </a:p>
          <a:p>
            <a:pPr lvl="1"/>
            <a:r>
              <a:rPr lang="en-US" dirty="0" smtClean="0"/>
              <a:t>Age Gap: 65 and Over vs. 18-44: Adults with postoperative pulmonary embolism or deep vein thrombosis per 1,000 surgical hospital discharges</a:t>
            </a:r>
            <a:endParaRPr lang="en-US" dirty="0"/>
          </a:p>
        </p:txBody>
      </p:sp>
    </p:spTree>
    <p:extLst>
      <p:ext uri="{BB962C8B-B14F-4D97-AF65-F5344CB8AC3E}">
        <p14:creationId xmlns:p14="http://schemas.microsoft.com/office/powerpoint/2010/main" val="542558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Measures of Patient Safety</a:t>
            </a:r>
          </a:p>
        </p:txBody>
      </p:sp>
      <p:sp>
        <p:nvSpPr>
          <p:cNvPr id="5" name="Content Placeholder 4"/>
          <p:cNvSpPr>
            <a:spLocks noGrp="1"/>
          </p:cNvSpPr>
          <p:nvPr>
            <p:ph idx="1"/>
          </p:nvPr>
        </p:nvSpPr>
        <p:spPr>
          <a:xfrm>
            <a:off x="457200" y="1600200"/>
            <a:ext cx="8229600" cy="4800600"/>
          </a:xfrm>
        </p:spPr>
        <p:txBody>
          <a:bodyPr>
            <a:normAutofit fontScale="92500"/>
          </a:bodyPr>
          <a:lstStyle/>
          <a:p>
            <a:r>
              <a:rPr lang="en-US" dirty="0"/>
              <a:t>Summary of information on patient safety from the National Healthcare Quality and Disparities Report</a:t>
            </a:r>
          </a:p>
          <a:p>
            <a:r>
              <a:rPr lang="en-US" dirty="0"/>
              <a:t>Individual measures of patient safety, overall and by age, sex, race, ethnicity, income, education, insurance, </a:t>
            </a:r>
            <a:r>
              <a:rPr lang="en-US" dirty="0" smtClean="0"/>
              <a:t>health </a:t>
            </a:r>
            <a:r>
              <a:rPr lang="en-US" dirty="0"/>
              <a:t>status, </a:t>
            </a:r>
            <a:r>
              <a:rPr lang="en-US" dirty="0" smtClean="0"/>
              <a:t>or </a:t>
            </a:r>
            <a:r>
              <a:rPr lang="en-US" dirty="0"/>
              <a:t>presence of various health conditions</a:t>
            </a:r>
          </a:p>
          <a:p>
            <a:r>
              <a:rPr lang="en-US" dirty="0"/>
              <a:t>Measures of patient safety by setting: </a:t>
            </a:r>
          </a:p>
          <a:p>
            <a:pPr lvl="1"/>
            <a:r>
              <a:rPr lang="en-US" dirty="0"/>
              <a:t>Hospitals</a:t>
            </a:r>
          </a:p>
          <a:p>
            <a:pPr lvl="1"/>
            <a:r>
              <a:rPr lang="en-US" dirty="0" smtClean="0"/>
              <a:t>Home </a:t>
            </a:r>
            <a:r>
              <a:rPr lang="en-US" dirty="0"/>
              <a:t>health</a:t>
            </a:r>
          </a:p>
          <a:p>
            <a:pPr lvl="1"/>
            <a:r>
              <a:rPr lang="en-US" dirty="0"/>
              <a:t>Ambulatory care</a:t>
            </a:r>
          </a:p>
          <a:p>
            <a:pPr lvl="1"/>
            <a:r>
              <a:rPr lang="en-US" dirty="0"/>
              <a:t>All settings: Infrastructure</a:t>
            </a:r>
          </a:p>
        </p:txBody>
      </p:sp>
    </p:spTree>
    <p:extLst>
      <p:ext uri="{BB962C8B-B14F-4D97-AF65-F5344CB8AC3E}">
        <p14:creationId xmlns:p14="http://schemas.microsoft.com/office/powerpoint/2010/main" val="32826881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Patient Safety in the Hospital Setting</a:t>
            </a:r>
          </a:p>
        </p:txBody>
      </p:sp>
      <p:sp>
        <p:nvSpPr>
          <p:cNvPr id="3" name="Content Placeholder 2"/>
          <p:cNvSpPr>
            <a:spLocks noGrp="1"/>
          </p:cNvSpPr>
          <p:nvPr>
            <p:ph idx="1"/>
          </p:nvPr>
        </p:nvSpPr>
        <p:spPr/>
        <p:txBody>
          <a:bodyPr>
            <a:normAutofit fontScale="92500"/>
          </a:bodyPr>
          <a:lstStyle/>
          <a:p>
            <a:r>
              <a:rPr lang="en-US" dirty="0"/>
              <a:t>Hospitals are a common setting for patient safety events:</a:t>
            </a:r>
          </a:p>
          <a:p>
            <a:pPr lvl="1"/>
            <a:r>
              <a:rPr lang="en-US" dirty="0"/>
              <a:t>Many patients admitted to the hospital are in a clinically compromised state.</a:t>
            </a:r>
          </a:p>
          <a:p>
            <a:pPr lvl="1"/>
            <a:r>
              <a:rPr lang="en-US" dirty="0"/>
              <a:t>Care often includes the use of invasive devices and procedures, increasing patients’ risk for infection and harm.</a:t>
            </a:r>
          </a:p>
          <a:p>
            <a:r>
              <a:rPr lang="en-US" dirty="0"/>
              <a:t>Measures include:</a:t>
            </a:r>
          </a:p>
          <a:p>
            <a:pPr lvl="1"/>
            <a:r>
              <a:rPr lang="en-US" dirty="0"/>
              <a:t>Overall hospital-acquired conditions (HACs).</a:t>
            </a:r>
          </a:p>
          <a:p>
            <a:pPr lvl="1"/>
            <a:r>
              <a:rPr lang="en-US" dirty="0"/>
              <a:t>Healthcare-associated infections (HAIs).</a:t>
            </a:r>
          </a:p>
          <a:p>
            <a:pPr lvl="1"/>
            <a:r>
              <a:rPr lang="en-US" dirty="0"/>
              <a:t>Procedure-related events</a:t>
            </a:r>
            <a:r>
              <a:rPr lang="en-US" dirty="0" smtClean="0"/>
              <a:t>.</a:t>
            </a:r>
          </a:p>
          <a:p>
            <a:pPr lvl="1"/>
            <a:r>
              <a:rPr lang="en-US" dirty="0" smtClean="0"/>
              <a:t>Adverse drug events.</a:t>
            </a:r>
            <a:endParaRPr lang="en-US" dirty="0"/>
          </a:p>
          <a:p>
            <a:pPr lvl="1"/>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27"/>
          <p:cNvGraphicFramePr/>
          <p:nvPr>
            <p:extLst>
              <p:ext uri="{D42A27DB-BD31-4B8C-83A1-F6EECF244321}">
                <p14:modId xmlns:p14="http://schemas.microsoft.com/office/powerpoint/2010/main" val="897833613"/>
              </p:ext>
            </p:extLst>
          </p:nvPr>
        </p:nvGraphicFramePr>
        <p:xfrm>
          <a:off x="372592" y="1219200"/>
          <a:ext cx="85344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425669" y="4924288"/>
            <a:ext cx="8412480" cy="1785104"/>
          </a:xfrm>
          <a:prstGeom prst="rect">
            <a:avLst/>
          </a:prstGeom>
          <a:noFill/>
        </p:spPr>
        <p:txBody>
          <a:bodyPr>
            <a:spAutoFit/>
          </a:bodyPr>
          <a:lstStyle/>
          <a:p>
            <a:pPr>
              <a:defRPr/>
            </a:pPr>
            <a:r>
              <a:rPr lang="en-US" sz="1000" b="1" dirty="0">
                <a:cs typeface="Arial" panose="020B0604020202020204" pitchFamily="34" charset="0"/>
              </a:rPr>
              <a:t>Source: : </a:t>
            </a:r>
            <a:r>
              <a:rPr lang="en-US" sz="1000" dirty="0">
                <a:cs typeface="Arial" panose="020B0604020202020204" pitchFamily="34" charset="0"/>
              </a:rPr>
              <a:t>Agency for Healthcare Research and Quality (AHRQ), Medicare Patient Safety Monitoring </a:t>
            </a:r>
            <a:r>
              <a:rPr lang="en-US" sz="1000" dirty="0" smtClean="0">
                <a:cs typeface="Arial" panose="020B0604020202020204" pitchFamily="34" charset="0"/>
              </a:rPr>
              <a:t>System (MPSMS); </a:t>
            </a:r>
            <a:r>
              <a:rPr lang="en-US" sz="1000" dirty="0">
                <a:cs typeface="Arial" panose="020B0604020202020204" pitchFamily="34" charset="0"/>
              </a:rPr>
              <a:t>Healthcare Cost and Utilization Project, Nationwide Inpatient </a:t>
            </a:r>
            <a:r>
              <a:rPr lang="en-US" sz="1000" dirty="0" smtClean="0">
                <a:cs typeface="Arial" panose="020B0604020202020204" pitchFamily="34" charset="0"/>
              </a:rPr>
              <a:t>Sample; </a:t>
            </a:r>
            <a:r>
              <a:rPr lang="en-US" sz="1000" dirty="0">
                <a:cs typeface="Arial" panose="020B0604020202020204" pitchFamily="34" charset="0"/>
              </a:rPr>
              <a:t>Centers for Disease Control and Prevention, National Healthcare Safety </a:t>
            </a:r>
            <a:r>
              <a:rPr lang="en-US" sz="1000" dirty="0" smtClean="0">
                <a:cs typeface="Arial" panose="020B0604020202020204" pitchFamily="34" charset="0"/>
              </a:rPr>
              <a:t>Network., 2010-2015.</a:t>
            </a:r>
            <a:endParaRPr lang="en-US" sz="1000" dirty="0">
              <a:cs typeface="Arial" panose="020B0604020202020204" pitchFamily="34" charset="0"/>
            </a:endParaRPr>
          </a:p>
          <a:p>
            <a:pPr>
              <a:defRPr/>
            </a:pPr>
            <a:r>
              <a:rPr lang="en-US" sz="1000" b="1" dirty="0" smtClean="0">
                <a:cs typeface="Arial" panose="020B0604020202020204" pitchFamily="34" charset="0"/>
              </a:rPr>
              <a:t>Denominator</a:t>
            </a:r>
            <a:r>
              <a:rPr lang="en-US" sz="1000" b="1" dirty="0">
                <a:cs typeface="Arial" panose="020B0604020202020204" pitchFamily="34" charset="0"/>
              </a:rPr>
              <a:t>: </a:t>
            </a:r>
            <a:r>
              <a:rPr lang="en-US" sz="1000" dirty="0"/>
              <a:t>Adult hospital discharges, age 18 and over.</a:t>
            </a:r>
            <a:endParaRPr lang="en-US" sz="1000" dirty="0">
              <a:cs typeface="Arial" panose="020B0604020202020204" pitchFamily="34" charset="0"/>
            </a:endParaRPr>
          </a:p>
          <a:p>
            <a:pPr>
              <a:defRPr/>
            </a:pPr>
            <a:r>
              <a:rPr lang="en-US" sz="1000" b="1" dirty="0">
                <a:cs typeface="Arial" panose="020B0604020202020204" pitchFamily="34" charset="0"/>
              </a:rPr>
              <a:t>Note: </a:t>
            </a:r>
            <a:r>
              <a:rPr lang="en-US" sz="1000" dirty="0">
                <a:cs typeface="Arial" panose="020B0604020202020204" pitchFamily="34" charset="0"/>
              </a:rPr>
              <a:t>Lower Frequency HACs (&lt;3/1,000 discharges) include central line-associated bloodstream infections, venous thromboembolisms, surgical site infections, obstetric adverse events, and ventilator-associated pneumonia. All Other Hospital-Acquired Conditions includes: inadvertent femoral artery puncture for catheter angiographic procedures, adverse </a:t>
            </a:r>
            <a:r>
              <a:rPr lang="en-US" sz="1000" dirty="0" smtClean="0">
                <a:cs typeface="Arial" panose="020B0604020202020204" pitchFamily="34" charset="0"/>
              </a:rPr>
              <a:t>events </a:t>
            </a:r>
            <a:r>
              <a:rPr lang="en-US" sz="1000" dirty="0">
                <a:cs typeface="Arial" panose="020B0604020202020204" pitchFamily="34" charset="0"/>
              </a:rPr>
              <a:t>associated with hip joint replacement, adverse </a:t>
            </a:r>
            <a:r>
              <a:rPr lang="en-US" sz="1000" dirty="0" smtClean="0">
                <a:cs typeface="Arial" panose="020B0604020202020204" pitchFamily="34" charset="0"/>
              </a:rPr>
              <a:t>events </a:t>
            </a:r>
            <a:r>
              <a:rPr lang="en-US" sz="1000" dirty="0">
                <a:cs typeface="Arial" panose="020B0604020202020204" pitchFamily="34" charset="0"/>
              </a:rPr>
              <a:t>associated with knee joint replacement, contrast nephropathy associated with catheter angiography, methicillin-resistant </a:t>
            </a:r>
            <a:r>
              <a:rPr lang="en-US" sz="1000" i="1" dirty="0">
                <a:cs typeface="Arial" panose="020B0604020202020204" pitchFamily="34" charset="0"/>
              </a:rPr>
              <a:t>Staphylococcus aureus </a:t>
            </a:r>
            <a:r>
              <a:rPr lang="en-US" sz="1000" dirty="0">
                <a:cs typeface="Arial" panose="020B0604020202020204" pitchFamily="34" charset="0"/>
              </a:rPr>
              <a:t>(MRSA), vancomycin-resistant </a:t>
            </a:r>
            <a:r>
              <a:rPr lang="en-US" sz="1000" i="1" dirty="0">
                <a:cs typeface="Arial" panose="020B0604020202020204" pitchFamily="34" charset="0"/>
              </a:rPr>
              <a:t>Enterococcus </a:t>
            </a:r>
            <a:r>
              <a:rPr lang="en-US" sz="1000" dirty="0">
                <a:cs typeface="Arial" panose="020B0604020202020204" pitchFamily="34" charset="0"/>
              </a:rPr>
              <a:t>(VRE), </a:t>
            </a:r>
            <a:r>
              <a:rPr lang="en-US" sz="1000" i="1" dirty="0">
                <a:cs typeface="Arial" panose="020B0604020202020204" pitchFamily="34" charset="0"/>
              </a:rPr>
              <a:t>C. difficile</a:t>
            </a:r>
            <a:r>
              <a:rPr lang="en-US" sz="1000" dirty="0">
                <a:cs typeface="Arial" panose="020B0604020202020204" pitchFamily="34" charset="0"/>
              </a:rPr>
              <a:t>, mechanical complications associated with central venous catheters, postoperative cardiac events for cardiac and </a:t>
            </a:r>
            <a:r>
              <a:rPr lang="en-US" sz="1000" dirty="0" err="1" smtClean="0">
                <a:cs typeface="Arial" panose="020B0604020202020204" pitchFamily="34" charset="0"/>
              </a:rPr>
              <a:t>noncardiac</a:t>
            </a:r>
            <a:r>
              <a:rPr lang="en-US" sz="1000" dirty="0" smtClean="0">
                <a:cs typeface="Arial" panose="020B0604020202020204" pitchFamily="34" charset="0"/>
              </a:rPr>
              <a:t> surgeries, </a:t>
            </a:r>
            <a:r>
              <a:rPr lang="en-US" sz="1000" dirty="0">
                <a:cs typeface="Arial" panose="020B0604020202020204" pitchFamily="34" charset="0"/>
              </a:rPr>
              <a:t>postoperative pneumonia, iatrogenic pneumothorax, postoperative hemorrhage or hematoma, postoperative respiratory failure, and accidental puncture or laceration. For more information on methods, see </a:t>
            </a:r>
            <a:r>
              <a:rPr lang="en-US" sz="1000" dirty="0" smtClean="0">
                <a:solidFill>
                  <a:srgbClr val="FF0000"/>
                </a:solidFill>
                <a:cs typeface="Arial" panose="020B0604020202020204" pitchFamily="34" charset="0"/>
                <a:hlinkClick r:id="rId4"/>
              </a:rPr>
              <a:t>https</a:t>
            </a:r>
            <a:r>
              <a:rPr lang="en-US" sz="1000" dirty="0">
                <a:solidFill>
                  <a:srgbClr val="FF0000"/>
                </a:solidFill>
                <a:cs typeface="Arial" panose="020B0604020202020204" pitchFamily="34" charset="0"/>
                <a:hlinkClick r:id="rId4"/>
              </a:rPr>
              <a:t>://</a:t>
            </a:r>
            <a:r>
              <a:rPr lang="en-US" sz="1000" dirty="0" smtClean="0">
                <a:solidFill>
                  <a:srgbClr val="FF0000"/>
                </a:solidFill>
                <a:cs typeface="Arial" panose="020B0604020202020204" pitchFamily="34" charset="0"/>
                <a:hlinkClick r:id="rId4"/>
              </a:rPr>
              <a:t>www.ahrq.gov/professionals/quality-patient-safety/pfp/index.html</a:t>
            </a:r>
            <a:r>
              <a:rPr lang="en-US" sz="1000" dirty="0" smtClean="0">
                <a:solidFill>
                  <a:srgbClr val="FF0000"/>
                </a:solidFill>
                <a:cs typeface="Arial" panose="020B0604020202020204" pitchFamily="34" charset="0"/>
              </a:rPr>
              <a:t>. </a:t>
            </a:r>
            <a:r>
              <a:rPr lang="en-US" sz="1000" dirty="0" smtClean="0"/>
              <a:t>The 2015 data on this graph reflect interim results. Prior analysis suggest that the (pending) final data should be very similar. </a:t>
            </a:r>
            <a:endParaRPr lang="en-US" sz="1000" dirty="0">
              <a:cs typeface="Arial" panose="020B0604020202020204" pitchFamily="34" charset="0"/>
            </a:endParaRPr>
          </a:p>
        </p:txBody>
      </p:sp>
      <p:sp>
        <p:nvSpPr>
          <p:cNvPr id="11" name="Title 1"/>
          <p:cNvSpPr>
            <a:spLocks noGrp="1"/>
          </p:cNvSpPr>
          <p:nvPr>
            <p:ph type="title"/>
          </p:nvPr>
        </p:nvSpPr>
        <p:spPr>
          <a:xfrm>
            <a:off x="1600200" y="274638"/>
            <a:ext cx="6858000" cy="868362"/>
          </a:xfrm>
        </p:spPr>
        <p:txBody>
          <a:bodyPr>
            <a:noAutofit/>
          </a:bodyPr>
          <a:lstStyle/>
          <a:p>
            <a:r>
              <a:rPr lang="en-US" sz="2000" dirty="0">
                <a:solidFill>
                  <a:srgbClr val="0070C0"/>
                </a:solidFill>
              </a:rPr>
              <a:t>Distribution of hospital-acquired </a:t>
            </a:r>
            <a:r>
              <a:rPr lang="en-US" sz="2000" dirty="0" smtClean="0">
                <a:solidFill>
                  <a:srgbClr val="0070C0"/>
                </a:solidFill>
              </a:rPr>
              <a:t>conditions, </a:t>
            </a:r>
            <a:r>
              <a:rPr lang="en-US" sz="2000" dirty="0">
                <a:solidFill>
                  <a:srgbClr val="0070C0"/>
                </a:solidFill>
              </a:rPr>
              <a:t>based on national rates per 1,000 adult hospital discharges, 2010-2015</a:t>
            </a:r>
          </a:p>
        </p:txBody>
      </p:sp>
    </p:spTree>
    <p:extLst>
      <p:ext uri="{BB962C8B-B14F-4D97-AF65-F5344CB8AC3E}">
        <p14:creationId xmlns:p14="http://schemas.microsoft.com/office/powerpoint/2010/main" val="17779777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Healthcare-Associated Infections</a:t>
            </a:r>
            <a:endParaRPr lang="en-US" dirty="0"/>
          </a:p>
        </p:txBody>
      </p:sp>
      <p:sp>
        <p:nvSpPr>
          <p:cNvPr id="3" name="Content Placeholder 2"/>
          <p:cNvSpPr>
            <a:spLocks noGrp="1"/>
          </p:cNvSpPr>
          <p:nvPr>
            <p:ph idx="1"/>
          </p:nvPr>
        </p:nvSpPr>
        <p:spPr>
          <a:xfrm>
            <a:off x="457200" y="1463040"/>
            <a:ext cx="8229600" cy="4876800"/>
          </a:xfrm>
        </p:spPr>
        <p:txBody>
          <a:bodyPr>
            <a:normAutofit fontScale="92500"/>
          </a:bodyPr>
          <a:lstStyle/>
          <a:p>
            <a:r>
              <a:rPr lang="en-US" dirty="0" smtClean="0"/>
              <a:t>Infections acquired during a hospital stay are among the most common complications of hospital care (AHRQ, 2016). </a:t>
            </a:r>
          </a:p>
          <a:p>
            <a:r>
              <a:rPr lang="en-US" dirty="0" smtClean="0"/>
              <a:t>On any given day, about 1 in 25 hospital patients has at least one healthcare-associated infection (HAI) (CDC, 2016a).</a:t>
            </a:r>
          </a:p>
          <a:p>
            <a:r>
              <a:rPr lang="en-US" dirty="0" smtClean="0"/>
              <a:t>HAIs often increase the patient’s length of stay in the hospital, risk of mortality, and hospital costs. </a:t>
            </a:r>
          </a:p>
          <a:p>
            <a:r>
              <a:rPr lang="en-US" dirty="0" smtClean="0"/>
              <a:t>New infections in critically ill infants, children, and other patients generally reduce their chances for recovery.</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Patient Safety in the Hospital Setting: HAIs</a:t>
            </a:r>
            <a:endParaRPr lang="en-US" dirty="0"/>
          </a:p>
        </p:txBody>
      </p:sp>
      <p:sp>
        <p:nvSpPr>
          <p:cNvPr id="3" name="Content Placeholder 2"/>
          <p:cNvSpPr>
            <a:spLocks noGrp="1"/>
          </p:cNvSpPr>
          <p:nvPr>
            <p:ph idx="1"/>
          </p:nvPr>
        </p:nvSpPr>
        <p:spPr>
          <a:xfrm>
            <a:off x="457200" y="1463040"/>
            <a:ext cx="8229600" cy="4953000"/>
          </a:xfrm>
        </p:spPr>
        <p:txBody>
          <a:bodyPr>
            <a:normAutofit/>
          </a:bodyPr>
          <a:lstStyle/>
          <a:p>
            <a:pPr lvl="0"/>
            <a:r>
              <a:rPr lang="en-US" dirty="0" smtClean="0"/>
              <a:t>Standardized infection ratios (SIRs) for central line-associated bloodstream infections, surgical site infections, NHSN-defined catheter-associated urinary tract infections (CAUTIs), and </a:t>
            </a:r>
            <a:r>
              <a:rPr lang="en-US" i="1" dirty="0" smtClean="0"/>
              <a:t>C. difficile </a:t>
            </a:r>
            <a:r>
              <a:rPr lang="en-US" dirty="0" smtClean="0"/>
              <a:t>infections</a:t>
            </a:r>
          </a:p>
          <a:p>
            <a:r>
              <a:rPr lang="en-US" dirty="0" smtClean="0"/>
              <a:t>NHSN-defined CAUTI per 1,000 urinary catheter-days in critical care units </a:t>
            </a:r>
          </a:p>
          <a:p>
            <a:pPr lvl="1"/>
            <a:r>
              <a:rPr lang="en-US" dirty="0" smtClean="0"/>
              <a:t>By hospital type</a:t>
            </a:r>
          </a:p>
          <a:p>
            <a:pPr lvl="1"/>
            <a:r>
              <a:rPr lang="en-US" dirty="0" smtClean="0"/>
              <a:t>By critical care </a:t>
            </a:r>
            <a:r>
              <a:rPr lang="en-US" dirty="0"/>
              <a:t>unit </a:t>
            </a:r>
            <a:r>
              <a:rPr lang="en-US" dirty="0" smtClean="0"/>
              <a:t>type</a:t>
            </a:r>
          </a:p>
          <a:p>
            <a:r>
              <a:rPr lang="en-US" dirty="0" smtClean="0"/>
              <a:t>Change </a:t>
            </a:r>
            <a:r>
              <a:rPr lang="en-US" dirty="0"/>
              <a:t>in State SIRs for NHSN-defined CAUTIs</a:t>
            </a:r>
          </a:p>
          <a:p>
            <a:pPr lvl="1"/>
            <a:endParaRPr lang="en-US" dirty="0" smtClean="0"/>
          </a:p>
          <a:p>
            <a:pPr lvl="1"/>
            <a:endParaRPr lang="en-US" dirty="0" smtClean="0"/>
          </a:p>
          <a:p>
            <a:pPr lvl="1"/>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152400"/>
            <a:ext cx="7086600" cy="1143000"/>
          </a:xfrm>
        </p:spPr>
        <p:txBody>
          <a:bodyPr>
            <a:noAutofit/>
          </a:bodyPr>
          <a:lstStyle/>
          <a:p>
            <a:r>
              <a:rPr lang="en-US" sz="1800" dirty="0">
                <a:solidFill>
                  <a:srgbClr val="0070C0"/>
                </a:solidFill>
              </a:rPr>
              <a:t>Standardized infection </a:t>
            </a:r>
            <a:r>
              <a:rPr lang="en-US" sz="1800" dirty="0" smtClean="0">
                <a:solidFill>
                  <a:srgbClr val="0070C0"/>
                </a:solidFill>
              </a:rPr>
              <a:t>ratios for </a:t>
            </a:r>
            <a:r>
              <a:rPr lang="en-US" sz="1800" dirty="0">
                <a:solidFill>
                  <a:srgbClr val="0070C0"/>
                </a:solidFill>
              </a:rPr>
              <a:t>central line-associated bloodstream infections and surgical site infections, 2009-2014, catheter-associated urinary tract infections, 2010-2014, </a:t>
            </a:r>
            <a:br>
              <a:rPr lang="en-US" sz="1800" dirty="0">
                <a:solidFill>
                  <a:srgbClr val="0070C0"/>
                </a:solidFill>
              </a:rPr>
            </a:br>
            <a:r>
              <a:rPr lang="en-US" sz="1800" dirty="0">
                <a:solidFill>
                  <a:srgbClr val="0070C0"/>
                </a:solidFill>
              </a:rPr>
              <a:t>and </a:t>
            </a:r>
            <a:r>
              <a:rPr lang="en-US" sz="1800" i="1" dirty="0">
                <a:solidFill>
                  <a:srgbClr val="0070C0"/>
                </a:solidFill>
              </a:rPr>
              <a:t>C. difficile</a:t>
            </a:r>
            <a:r>
              <a:rPr lang="en-US" sz="1800" dirty="0">
                <a:solidFill>
                  <a:srgbClr val="0070C0"/>
                </a:solidFill>
              </a:rPr>
              <a:t> infections, 2012-2014</a:t>
            </a:r>
          </a:p>
        </p:txBody>
      </p:sp>
      <p:sp>
        <p:nvSpPr>
          <p:cNvPr id="9" name="TextBox 8"/>
          <p:cNvSpPr txBox="1"/>
          <p:nvPr/>
        </p:nvSpPr>
        <p:spPr>
          <a:xfrm>
            <a:off x="457200" y="5577840"/>
            <a:ext cx="8229600" cy="861774"/>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Key: </a:t>
            </a:r>
            <a:r>
              <a:rPr lang="en-US" sz="1000" dirty="0">
                <a:latin typeface="Arial" panose="020B0604020202020204" pitchFamily="34" charset="0"/>
                <a:cs typeface="Arial" panose="020B0604020202020204" pitchFamily="34" charset="0"/>
              </a:rPr>
              <a:t>CLABSI = central line-associated bloodstream infection; SSI = surgical site infection; SCIP = Surgical Care Improvement Project; CAUTI = catheter-associated urinary tract infection; </a:t>
            </a:r>
            <a:r>
              <a:rPr lang="en-US" sz="1000" i="1" dirty="0">
                <a:latin typeface="Arial" panose="020B0604020202020204" pitchFamily="34" charset="0"/>
                <a:cs typeface="Arial" panose="020B0604020202020204" pitchFamily="34" charset="0"/>
              </a:rPr>
              <a:t>C. difficile = </a:t>
            </a:r>
            <a:r>
              <a:rPr lang="en-US" sz="1000" dirty="0" smtClean="0">
                <a:latin typeface="Arial" panose="020B0604020202020204" pitchFamily="34" charset="0"/>
                <a:cs typeface="Arial" panose="020B0604020202020204" pitchFamily="34" charset="0"/>
              </a:rPr>
              <a:t>laboratory-identified </a:t>
            </a:r>
            <a:r>
              <a:rPr lang="en-US" sz="1000" dirty="0">
                <a:latin typeface="Arial" panose="020B0604020202020204" pitchFamily="34" charset="0"/>
                <a:cs typeface="Arial" panose="020B0604020202020204" pitchFamily="34" charset="0"/>
              </a:rPr>
              <a:t>hospital-onset </a:t>
            </a:r>
            <a:r>
              <a:rPr lang="en-US" sz="1000" i="1" dirty="0">
                <a:latin typeface="Arial" panose="020B0604020202020204" pitchFamily="34" charset="0"/>
                <a:cs typeface="Arial" panose="020B0604020202020204" pitchFamily="34" charset="0"/>
              </a:rPr>
              <a:t>Clostridium difficile</a:t>
            </a:r>
            <a:r>
              <a:rPr lang="en-US" sz="1000" dirty="0">
                <a:latin typeface="Arial" panose="020B0604020202020204" pitchFamily="34" charset="0"/>
                <a:cs typeface="Arial" panose="020B0604020202020204" pitchFamily="34" charset="0"/>
              </a:rPr>
              <a:t> infection.</a:t>
            </a:r>
          </a:p>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Centers for Disease Control and Prevention, National Center for Emerging and Zoonotic Infectious Diseases,</a:t>
            </a:r>
            <a:r>
              <a:rPr lang="en-US" sz="1000" i="1" dirty="0">
                <a:latin typeface="Arial" panose="020B0604020202020204" pitchFamily="34" charset="0"/>
                <a:cs typeface="Arial" panose="020B0604020202020204" pitchFamily="34" charset="0"/>
              </a:rPr>
              <a:t> </a:t>
            </a:r>
            <a:r>
              <a:rPr lang="en-US" sz="1000" dirty="0">
                <a:latin typeface="Arial" panose="020B0604020202020204" pitchFamily="34" charset="0"/>
                <a:cs typeface="Arial" panose="020B0604020202020204" pitchFamily="34" charset="0"/>
              </a:rPr>
              <a:t>2014 National and State Healthcare Associated Infections: Progress Report, and National Healthcare Safety Network, 2009–2014.</a:t>
            </a:r>
          </a:p>
          <a:p>
            <a:r>
              <a:rPr lang="en-US" sz="1000" b="1" dirty="0">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For this measure, lower numbers are better. Acute care hospitalizations only. CAUTI and </a:t>
            </a:r>
            <a:r>
              <a:rPr lang="en-US" sz="1000" i="1" dirty="0">
                <a:latin typeface="Arial" panose="020B0604020202020204" pitchFamily="34" charset="0"/>
                <a:cs typeface="Arial" panose="020B0604020202020204" pitchFamily="34" charset="0"/>
              </a:rPr>
              <a:t>C. difficile </a:t>
            </a:r>
            <a:r>
              <a:rPr lang="en-US" sz="1000" dirty="0">
                <a:latin typeface="Arial" panose="020B0604020202020204" pitchFamily="34" charset="0"/>
                <a:cs typeface="Arial" panose="020B0604020202020204" pitchFamily="34" charset="0"/>
              </a:rPr>
              <a:t>exclude neonatal intensive care units. </a:t>
            </a:r>
          </a:p>
        </p:txBody>
      </p:sp>
      <p:graphicFrame>
        <p:nvGraphicFramePr>
          <p:cNvPr id="8" name="Chart 7"/>
          <p:cNvGraphicFramePr/>
          <p:nvPr>
            <p:extLst>
              <p:ext uri="{D42A27DB-BD31-4B8C-83A1-F6EECF244321}">
                <p14:modId xmlns:p14="http://schemas.microsoft.com/office/powerpoint/2010/main" val="2376132703"/>
              </p:ext>
            </p:extLst>
          </p:nvPr>
        </p:nvGraphicFramePr>
        <p:xfrm>
          <a:off x="482600" y="1447800"/>
          <a:ext cx="8229600" cy="40640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Catheter-associated urinary tract infections per 1,000 urinary catheter days in critical care units, by hospital type, 2009-2014, and by critical care unit type, 2013 </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4181568"/>
              </p:ext>
            </p:extLst>
          </p:nvPr>
        </p:nvGraphicFramePr>
        <p:xfrm>
          <a:off x="4572000" y="1463039"/>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Chart 10"/>
          <p:cNvGraphicFramePr/>
          <p:nvPr>
            <p:extLst>
              <p:ext uri="{D42A27DB-BD31-4B8C-83A1-F6EECF244321}">
                <p14:modId xmlns:p14="http://schemas.microsoft.com/office/powerpoint/2010/main" val="824619500"/>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457200" y="5760720"/>
            <a:ext cx="4114800" cy="861774"/>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Centers for Disease Control and Prevention, National Healthcare Safety Network, </a:t>
            </a:r>
            <a:r>
              <a:rPr lang="en-US" sz="1000" dirty="0" smtClean="0">
                <a:cs typeface="Arial" panose="020B0604020202020204" pitchFamily="34" charset="0"/>
              </a:rPr>
              <a:t>2009-2014.</a:t>
            </a:r>
            <a:endParaRPr lang="en-US" sz="1000" dirty="0">
              <a:cs typeface="Arial" panose="020B0604020202020204" pitchFamily="34" charset="0"/>
            </a:endParaRPr>
          </a:p>
          <a:p>
            <a:r>
              <a:rPr lang="en-US" sz="1000" b="1" dirty="0">
                <a:cs typeface="Arial" panose="020B0604020202020204" pitchFamily="34" charset="0"/>
              </a:rPr>
              <a:t>Denominator: </a:t>
            </a:r>
            <a:r>
              <a:rPr lang="en-US" sz="1000" dirty="0">
                <a:cs typeface="Arial" panose="020B0604020202020204" pitchFamily="34" charset="0"/>
              </a:rPr>
              <a:t>Infections per 1,000 </a:t>
            </a:r>
            <a:r>
              <a:rPr lang="en-US" sz="1000" dirty="0" smtClean="0">
                <a:cs typeface="Arial" panose="020B0604020202020204" pitchFamily="34" charset="0"/>
              </a:rPr>
              <a:t>urinary catheter days.</a:t>
            </a:r>
            <a:endParaRPr lang="en-US" sz="1000" dirty="0">
              <a:cs typeface="Arial" panose="020B0604020202020204" pitchFamily="34" charset="0"/>
            </a:endParaRPr>
          </a:p>
          <a:p>
            <a:r>
              <a:rPr lang="en-US" sz="1000" b="1" dirty="0">
                <a:cs typeface="Arial" panose="020B0604020202020204" pitchFamily="34" charset="0"/>
              </a:rPr>
              <a:t>Note: </a:t>
            </a:r>
            <a:r>
              <a:rPr lang="en-US" sz="1000" dirty="0">
                <a:cs typeface="Arial" panose="020B0604020202020204" pitchFamily="34" charset="0"/>
              </a:rPr>
              <a:t>For this measure, lower rates are better</a:t>
            </a:r>
            <a:r>
              <a:rPr lang="en-US" sz="1000" dirty="0" smtClean="0">
                <a:cs typeface="Arial" panose="020B0604020202020204" pitchFamily="34" charset="0"/>
              </a:rPr>
              <a:t>. Acute </a:t>
            </a:r>
            <a:r>
              <a:rPr lang="en-US" sz="1000" dirty="0">
                <a:cs typeface="Arial" panose="020B0604020202020204" pitchFamily="34" charset="0"/>
              </a:rPr>
              <a:t>care hospitalizations only; excludes </a:t>
            </a:r>
            <a:r>
              <a:rPr lang="en-US" sz="1000" dirty="0">
                <a:latin typeface="Arial" panose="020B0604020202020204" pitchFamily="34" charset="0"/>
                <a:cs typeface="Arial" panose="020B0604020202020204" pitchFamily="34" charset="0"/>
              </a:rPr>
              <a:t>neonatal intensive care units. </a:t>
            </a:r>
            <a:endParaRPr lang="en-US" sz="1000" dirty="0">
              <a:cs typeface="Arial" panose="020B0604020202020204" pitchFamily="34" charset="0"/>
            </a:endParaRPr>
          </a:p>
        </p:txBody>
      </p:sp>
      <p:sp>
        <p:nvSpPr>
          <p:cNvPr id="10" name="TextBox 9"/>
          <p:cNvSpPr txBox="1"/>
          <p:nvPr/>
        </p:nvSpPr>
        <p:spPr>
          <a:xfrm>
            <a:off x="4572000" y="5669280"/>
            <a:ext cx="4114800" cy="1015663"/>
          </a:xfrm>
          <a:prstGeom prst="rect">
            <a:avLst/>
          </a:prstGeom>
          <a:noFill/>
        </p:spPr>
        <p:txBody>
          <a:bodyPr wrap="square" rtlCol="0">
            <a:spAutoFit/>
          </a:bodyPr>
          <a:lstStyle/>
          <a:p>
            <a:r>
              <a:rPr lang="en-US" sz="1000" b="1" dirty="0">
                <a:cs typeface="Arial" panose="020B0604020202020204" pitchFamily="34" charset="0"/>
              </a:rPr>
              <a:t>Source:</a:t>
            </a:r>
            <a:r>
              <a:rPr lang="en-US" sz="1000" dirty="0">
                <a:cs typeface="Arial" panose="020B0604020202020204" pitchFamily="34" charset="0"/>
              </a:rPr>
              <a:t> </a:t>
            </a:r>
            <a:r>
              <a:rPr lang="en-US" sz="1000" dirty="0" err="1" smtClean="0">
                <a:cs typeface="Arial" panose="020B0604020202020204" pitchFamily="34" charset="0"/>
              </a:rPr>
              <a:t>Dudeck</a:t>
            </a:r>
            <a:r>
              <a:rPr lang="en-US" sz="1000" dirty="0" smtClean="0">
                <a:cs typeface="Arial" panose="020B0604020202020204" pitchFamily="34" charset="0"/>
              </a:rPr>
              <a:t>, et al. National Healthcare Safety Network report, data summary for 2013, Device-associated module. Am J Infect Control 2015 Mar;43(3):206-21.</a:t>
            </a:r>
          </a:p>
          <a:p>
            <a:r>
              <a:rPr lang="en-US" sz="1000" b="1" dirty="0" smtClean="0">
                <a:cs typeface="Arial" panose="020B0604020202020204" pitchFamily="34" charset="0"/>
              </a:rPr>
              <a:t>Denominator</a:t>
            </a:r>
            <a:r>
              <a:rPr lang="en-US" sz="1000" b="1" dirty="0">
                <a:cs typeface="Arial" panose="020B0604020202020204" pitchFamily="34" charset="0"/>
              </a:rPr>
              <a:t>: </a:t>
            </a:r>
            <a:r>
              <a:rPr lang="en-US" sz="1000" dirty="0">
                <a:cs typeface="Arial" panose="020B0604020202020204" pitchFamily="34" charset="0"/>
              </a:rPr>
              <a:t>Infections per 1,000 </a:t>
            </a:r>
            <a:r>
              <a:rPr lang="en-US" sz="1000" dirty="0" smtClean="0">
                <a:cs typeface="Arial" panose="020B0604020202020204" pitchFamily="34" charset="0"/>
              </a:rPr>
              <a:t>urinary catheter days.</a:t>
            </a:r>
            <a:endParaRPr lang="en-US" sz="1000" dirty="0">
              <a:cs typeface="Arial" panose="020B0604020202020204" pitchFamily="34" charset="0"/>
            </a:endParaRPr>
          </a:p>
          <a:p>
            <a:r>
              <a:rPr lang="en-US" sz="1000" b="1" dirty="0">
                <a:cs typeface="Arial" panose="020B0604020202020204" pitchFamily="34" charset="0"/>
              </a:rPr>
              <a:t>Note: </a:t>
            </a:r>
            <a:r>
              <a:rPr lang="en-US" sz="1000" dirty="0">
                <a:cs typeface="Arial" panose="020B0604020202020204" pitchFamily="34" charset="0"/>
              </a:rPr>
              <a:t>For this measure, lower rates are better</a:t>
            </a:r>
            <a:r>
              <a:rPr lang="en-US" sz="1000" dirty="0" smtClean="0">
                <a:cs typeface="Arial" panose="020B0604020202020204" pitchFamily="34" charset="0"/>
              </a:rPr>
              <a:t>. Acute </a:t>
            </a:r>
            <a:r>
              <a:rPr lang="en-US" sz="1000" dirty="0">
                <a:cs typeface="Arial" panose="020B0604020202020204" pitchFamily="34" charset="0"/>
              </a:rPr>
              <a:t>care hospitalizations only; excludes </a:t>
            </a:r>
            <a:r>
              <a:rPr lang="en-US" sz="1000" dirty="0">
                <a:latin typeface="Arial" panose="020B0604020202020204" pitchFamily="34" charset="0"/>
                <a:cs typeface="Arial" panose="020B0604020202020204" pitchFamily="34" charset="0"/>
              </a:rPr>
              <a:t>neonatal intensive care units. </a:t>
            </a:r>
            <a:endParaRPr lang="en-US" sz="1000" dirty="0">
              <a:cs typeface="Arial" panose="020B0604020202020204" pitchFamily="34" charset="0"/>
            </a:endParaRPr>
          </a:p>
        </p:txBody>
      </p:sp>
    </p:spTree>
    <p:extLst>
      <p:ext uri="{BB962C8B-B14F-4D97-AF65-F5344CB8AC3E}">
        <p14:creationId xmlns:p14="http://schemas.microsoft.com/office/powerpoint/2010/main" val="2990791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3" name="Group 332"/>
          <p:cNvGrpSpPr>
            <a:grpSpLocks noChangeAspect="1"/>
          </p:cNvGrpSpPr>
          <p:nvPr/>
        </p:nvGrpSpPr>
        <p:grpSpPr bwMode="auto">
          <a:xfrm>
            <a:off x="1113922" y="1343180"/>
            <a:ext cx="6712546" cy="4092582"/>
            <a:chOff x="816" y="576"/>
            <a:chExt cx="4835" cy="2948"/>
          </a:xfrm>
        </p:grpSpPr>
        <p:sp>
          <p:nvSpPr>
            <p:cNvPr id="224"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5"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6"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7" name="Freeform 34"/>
            <p:cNvSpPr>
              <a:spLocks/>
            </p:cNvSpPr>
            <p:nvPr/>
          </p:nvSpPr>
          <p:spPr bwMode="auto">
            <a:xfrm>
              <a:off x="903" y="869"/>
              <a:ext cx="700"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8" name="Freeform 35"/>
            <p:cNvSpPr>
              <a:spLocks/>
            </p:cNvSpPr>
            <p:nvPr/>
          </p:nvSpPr>
          <p:spPr bwMode="auto">
            <a:xfrm>
              <a:off x="838" y="1327"/>
              <a:ext cx="699"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9"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0" name="Freeform 37"/>
            <p:cNvSpPr>
              <a:spLocks/>
            </p:cNvSpPr>
            <p:nvPr/>
          </p:nvSpPr>
          <p:spPr bwMode="auto">
            <a:xfrm>
              <a:off x="1470" y="709"/>
              <a:ext cx="525"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1" name="Freeform 38"/>
            <p:cNvSpPr>
              <a:spLocks/>
            </p:cNvSpPr>
            <p:nvPr/>
          </p:nvSpPr>
          <p:spPr bwMode="auto">
            <a:xfrm>
              <a:off x="1689" y="724"/>
              <a:ext cx="899"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2"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3" name="Freeform 40"/>
            <p:cNvSpPr>
              <a:spLocks/>
            </p:cNvSpPr>
            <p:nvPr/>
          </p:nvSpPr>
          <p:spPr bwMode="auto">
            <a:xfrm>
              <a:off x="1928" y="1244"/>
              <a:ext cx="619"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4"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5"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6" name="Freeform 43"/>
            <p:cNvSpPr>
              <a:spLocks/>
            </p:cNvSpPr>
            <p:nvPr/>
          </p:nvSpPr>
          <p:spPr bwMode="auto">
            <a:xfrm>
              <a:off x="2171" y="2298"/>
              <a:ext cx="1225"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7"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8" name="Freeform 45"/>
            <p:cNvSpPr>
              <a:spLocks/>
            </p:cNvSpPr>
            <p:nvPr/>
          </p:nvSpPr>
          <p:spPr bwMode="auto">
            <a:xfrm>
              <a:off x="2523" y="1208"/>
              <a:ext cx="617"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39"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0"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1"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2" name="Freeform 49"/>
            <p:cNvSpPr>
              <a:spLocks/>
            </p:cNvSpPr>
            <p:nvPr/>
          </p:nvSpPr>
          <p:spPr bwMode="auto">
            <a:xfrm>
              <a:off x="3084" y="861"/>
              <a:ext cx="567"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3"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4"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5" name="Freeform 52"/>
            <p:cNvSpPr>
              <a:spLocks/>
            </p:cNvSpPr>
            <p:nvPr/>
          </p:nvSpPr>
          <p:spPr bwMode="auto">
            <a:xfrm>
              <a:off x="3287" y="2308"/>
              <a:ext cx="442"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6"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7" name="Freeform 54"/>
            <p:cNvSpPr>
              <a:spLocks/>
            </p:cNvSpPr>
            <p:nvPr/>
          </p:nvSpPr>
          <p:spPr bwMode="auto">
            <a:xfrm>
              <a:off x="3598" y="1045"/>
              <a:ext cx="498"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8"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49" name="Freeform 56"/>
            <p:cNvSpPr>
              <a:spLocks/>
            </p:cNvSpPr>
            <p:nvPr/>
          </p:nvSpPr>
          <p:spPr bwMode="auto">
            <a:xfrm>
              <a:off x="3410" y="1118"/>
              <a:ext cx="471"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0"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1"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2"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3" name="Freeform 60"/>
            <p:cNvSpPr>
              <a:spLocks/>
            </p:cNvSpPr>
            <p:nvPr/>
          </p:nvSpPr>
          <p:spPr bwMode="auto">
            <a:xfrm>
              <a:off x="3679" y="2219"/>
              <a:ext cx="753"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4"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5"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6" name="Freeform 63"/>
            <p:cNvSpPr>
              <a:spLocks/>
            </p:cNvSpPr>
            <p:nvPr/>
          </p:nvSpPr>
          <p:spPr bwMode="auto">
            <a:xfrm>
              <a:off x="4097" y="2419"/>
              <a:ext cx="471"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7"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8"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59"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0"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1"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2"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3"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4"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5"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6"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7"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8"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69"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0"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1"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2"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3" name="Freeform 80"/>
            <p:cNvSpPr>
              <a:spLocks/>
            </p:cNvSpPr>
            <p:nvPr/>
          </p:nvSpPr>
          <p:spPr bwMode="auto">
            <a:xfrm>
              <a:off x="4987" y="1326"/>
              <a:ext cx="295"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4"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5" name="Freeform 82"/>
            <p:cNvSpPr>
              <a:spLocks/>
            </p:cNvSpPr>
            <p:nvPr/>
          </p:nvSpPr>
          <p:spPr bwMode="auto">
            <a:xfrm>
              <a:off x="5270" y="1472"/>
              <a:ext cx="25"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6" name="Freeform 83"/>
            <p:cNvSpPr>
              <a:spLocks/>
            </p:cNvSpPr>
            <p:nvPr/>
          </p:nvSpPr>
          <p:spPr bwMode="auto">
            <a:xfrm>
              <a:off x="4923" y="1102"/>
              <a:ext cx="143"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7"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8"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79"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0"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EEECE1"/>
            </a:solidFill>
            <a:ln w="19050">
              <a:solidFill>
                <a:schemeClr val="accent6">
                  <a:lumMod val="75000"/>
                </a:schemeClr>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1"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2"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3"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4"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5"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6"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rgbClr val="FFFFFF"/>
                </a:solidFill>
                <a:cs typeface="Arial" pitchFamily="34" charset="0"/>
              </a:endParaRPr>
            </a:p>
          </p:txBody>
        </p:sp>
        <p:sp>
          <p:nvSpPr>
            <p:cNvPr id="287"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8"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89" name="Freeform 96"/>
            <p:cNvSpPr>
              <a:spLocks/>
            </p:cNvSpPr>
            <p:nvPr/>
          </p:nvSpPr>
          <p:spPr bwMode="auto">
            <a:xfrm>
              <a:off x="1917" y="2154"/>
              <a:ext cx="617"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0"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1"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2"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3" name="Freeform 100"/>
            <p:cNvSpPr>
              <a:spLocks/>
            </p:cNvSpPr>
            <p:nvPr/>
          </p:nvSpPr>
          <p:spPr bwMode="auto">
            <a:xfrm>
              <a:off x="2480" y="1518"/>
              <a:ext cx="727"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4"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5"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6"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7" name="Freeform 104"/>
            <p:cNvSpPr>
              <a:spLocks/>
            </p:cNvSpPr>
            <p:nvPr/>
          </p:nvSpPr>
          <p:spPr bwMode="auto">
            <a:xfrm>
              <a:off x="3101" y="1487"/>
              <a:ext cx="524"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8"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99"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0"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1"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2"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3"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4"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5" name="Freeform 112"/>
            <p:cNvSpPr>
              <a:spLocks/>
            </p:cNvSpPr>
            <p:nvPr/>
          </p:nvSpPr>
          <p:spPr bwMode="auto">
            <a:xfrm>
              <a:off x="3827" y="1640"/>
              <a:ext cx="270"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6"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7"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8"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09" name="Freeform 116"/>
            <p:cNvSpPr>
              <a:spLocks/>
            </p:cNvSpPr>
            <p:nvPr/>
          </p:nvSpPr>
          <p:spPr bwMode="auto">
            <a:xfrm>
              <a:off x="3843" y="2424"/>
              <a:ext cx="334"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0"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1"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2"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3"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4" name="Freeform 121"/>
            <p:cNvSpPr>
              <a:spLocks/>
            </p:cNvSpPr>
            <p:nvPr/>
          </p:nvSpPr>
          <p:spPr bwMode="auto">
            <a:xfrm>
              <a:off x="4530" y="1749"/>
              <a:ext cx="401"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5" name="Freeform 122"/>
            <p:cNvSpPr>
              <a:spLocks/>
            </p:cNvSpPr>
            <p:nvPr/>
          </p:nvSpPr>
          <p:spPr bwMode="auto">
            <a:xfrm>
              <a:off x="4228" y="1824"/>
              <a:ext cx="675"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6"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7" name="Freeform 124"/>
            <p:cNvSpPr>
              <a:spLocks/>
            </p:cNvSpPr>
            <p:nvPr/>
          </p:nvSpPr>
          <p:spPr bwMode="auto">
            <a:xfrm>
              <a:off x="4191" y="2112"/>
              <a:ext cx="752"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8"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19"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0" name="Freeform 127"/>
            <p:cNvSpPr>
              <a:spLocks/>
            </p:cNvSpPr>
            <p:nvPr/>
          </p:nvSpPr>
          <p:spPr bwMode="auto">
            <a:xfrm>
              <a:off x="4405" y="1487"/>
              <a:ext cx="509"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1"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2" name="Freeform 129"/>
            <p:cNvSpPr>
              <a:spLocks/>
            </p:cNvSpPr>
            <p:nvPr/>
          </p:nvSpPr>
          <p:spPr bwMode="auto">
            <a:xfrm>
              <a:off x="4461" y="1113"/>
              <a:ext cx="523"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3"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4" name="Freeform 131"/>
            <p:cNvSpPr>
              <a:spLocks/>
            </p:cNvSpPr>
            <p:nvPr/>
          </p:nvSpPr>
          <p:spPr bwMode="auto">
            <a:xfrm>
              <a:off x="4957"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5"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6"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7"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AABA0A"/>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8"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29"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30"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31"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32" name="Freeform 139"/>
            <p:cNvSpPr>
              <a:spLocks/>
            </p:cNvSpPr>
            <p:nvPr/>
          </p:nvSpPr>
          <p:spPr bwMode="auto">
            <a:xfrm>
              <a:off x="5065" y="754"/>
              <a:ext cx="321"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33" name="Text Box 140"/>
            <p:cNvSpPr txBox="1">
              <a:spLocks noChangeArrowheads="1"/>
            </p:cNvSpPr>
            <p:nvPr/>
          </p:nvSpPr>
          <p:spPr bwMode="auto">
            <a:xfrm>
              <a:off x="1554" y="2356"/>
              <a:ext cx="239" cy="16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AZ</a:t>
              </a:r>
            </a:p>
          </p:txBody>
        </p:sp>
        <p:sp>
          <p:nvSpPr>
            <p:cNvPr id="334" name="Text Box 141"/>
            <p:cNvSpPr txBox="1">
              <a:spLocks noChangeArrowheads="1"/>
            </p:cNvSpPr>
            <p:nvPr/>
          </p:nvSpPr>
          <p:spPr bwMode="auto">
            <a:xfrm>
              <a:off x="999" y="1924"/>
              <a:ext cx="247"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CA</a:t>
              </a:r>
              <a:endParaRPr lang="en-US" sz="1600" kern="0" dirty="0">
                <a:solidFill>
                  <a:srgbClr val="000000"/>
                </a:solidFill>
                <a:cs typeface="Arial" pitchFamily="34" charset="0"/>
              </a:endParaRPr>
            </a:p>
          </p:txBody>
        </p:sp>
        <p:sp>
          <p:nvSpPr>
            <p:cNvPr id="335" name="Text Box 142"/>
            <p:cNvSpPr txBox="1">
              <a:spLocks noChangeArrowheads="1"/>
            </p:cNvSpPr>
            <p:nvPr/>
          </p:nvSpPr>
          <p:spPr bwMode="auto">
            <a:xfrm>
              <a:off x="1700" y="1764"/>
              <a:ext cx="305" cy="25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UT</a:t>
              </a:r>
              <a:r>
                <a:rPr lang="en-US" kern="0" dirty="0">
                  <a:solidFill>
                    <a:srgbClr val="000000"/>
                  </a:solidFill>
                  <a:cs typeface="Arial" pitchFamily="34" charset="0"/>
                </a:rPr>
                <a:t>*</a:t>
              </a:r>
            </a:p>
          </p:txBody>
        </p:sp>
        <p:sp>
          <p:nvSpPr>
            <p:cNvPr id="336" name="Text Box 143"/>
            <p:cNvSpPr txBox="1">
              <a:spLocks noChangeArrowheads="1"/>
            </p:cNvSpPr>
            <p:nvPr/>
          </p:nvSpPr>
          <p:spPr bwMode="auto">
            <a:xfrm>
              <a:off x="5160" y="1560"/>
              <a:ext cx="349" cy="24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rgbClr val="000000"/>
                  </a:solidFill>
                  <a:cs typeface="Arial" pitchFamily="34" charset="0"/>
                </a:rPr>
                <a:t>CT</a:t>
              </a:r>
              <a:r>
                <a:rPr lang="en-US" sz="1600" kern="0" dirty="0">
                  <a:solidFill>
                    <a:srgbClr val="000000"/>
                  </a:solidFill>
                  <a:cs typeface="Arial" pitchFamily="34" charset="0"/>
                </a:rPr>
                <a:t>*</a:t>
              </a:r>
            </a:p>
          </p:txBody>
        </p:sp>
        <p:sp>
          <p:nvSpPr>
            <p:cNvPr id="337"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38" name="Text Box 145"/>
            <p:cNvSpPr txBox="1">
              <a:spLocks noChangeArrowheads="1"/>
            </p:cNvSpPr>
            <p:nvPr/>
          </p:nvSpPr>
          <p:spPr bwMode="auto">
            <a:xfrm>
              <a:off x="4445" y="3065"/>
              <a:ext cx="228" cy="163"/>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FL</a:t>
              </a:r>
            </a:p>
          </p:txBody>
        </p:sp>
        <p:sp>
          <p:nvSpPr>
            <p:cNvPr id="339" name="Text Box 146"/>
            <p:cNvSpPr txBox="1">
              <a:spLocks noChangeArrowheads="1"/>
            </p:cNvSpPr>
            <p:nvPr/>
          </p:nvSpPr>
          <p:spPr bwMode="auto">
            <a:xfrm>
              <a:off x="4193" y="2582"/>
              <a:ext cx="307"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GA</a:t>
              </a:r>
              <a:r>
                <a:rPr lang="en-US" sz="1600" kern="0" dirty="0">
                  <a:solidFill>
                    <a:srgbClr val="000000"/>
                  </a:solidFill>
                  <a:cs typeface="Arial" pitchFamily="34" charset="0"/>
                </a:rPr>
                <a:t>*</a:t>
              </a:r>
            </a:p>
          </p:txBody>
        </p:sp>
        <p:sp>
          <p:nvSpPr>
            <p:cNvPr id="340" name="Text Box 147"/>
            <p:cNvSpPr txBox="1">
              <a:spLocks noChangeArrowheads="1"/>
            </p:cNvSpPr>
            <p:nvPr/>
          </p:nvSpPr>
          <p:spPr bwMode="auto">
            <a:xfrm>
              <a:off x="3253" y="1561"/>
              <a:ext cx="206" cy="16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IA</a:t>
              </a:r>
              <a:endParaRPr lang="en-US" sz="1600" kern="0" dirty="0">
                <a:solidFill>
                  <a:srgbClr val="000000"/>
                </a:solidFill>
                <a:cs typeface="Arial" pitchFamily="34" charset="0"/>
              </a:endParaRPr>
            </a:p>
          </p:txBody>
        </p:sp>
        <p:sp>
          <p:nvSpPr>
            <p:cNvPr id="341" name="Text Box 148"/>
            <p:cNvSpPr txBox="1">
              <a:spLocks noChangeArrowheads="1"/>
            </p:cNvSpPr>
            <p:nvPr/>
          </p:nvSpPr>
          <p:spPr bwMode="auto">
            <a:xfrm>
              <a:off x="3643" y="1769"/>
              <a:ext cx="198" cy="17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IL</a:t>
              </a:r>
              <a:endParaRPr lang="en-US" sz="1600" kern="0" dirty="0">
                <a:solidFill>
                  <a:srgbClr val="000000"/>
                </a:solidFill>
                <a:cs typeface="Arial" pitchFamily="34" charset="0"/>
              </a:endParaRPr>
            </a:p>
          </p:txBody>
        </p:sp>
        <p:sp>
          <p:nvSpPr>
            <p:cNvPr id="342" name="Text Box 149"/>
            <p:cNvSpPr txBox="1">
              <a:spLocks noChangeArrowheads="1"/>
            </p:cNvSpPr>
            <p:nvPr/>
          </p:nvSpPr>
          <p:spPr bwMode="auto">
            <a:xfrm>
              <a:off x="2794" y="1964"/>
              <a:ext cx="241"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ysClr val="windowText" lastClr="000000"/>
                  </a:solidFill>
                  <a:cs typeface="Arial" pitchFamily="34" charset="0"/>
                </a:rPr>
                <a:t>KS</a:t>
              </a:r>
              <a:endParaRPr lang="en-US" sz="1600" kern="0" dirty="0">
                <a:solidFill>
                  <a:sysClr val="windowText" lastClr="000000"/>
                </a:solidFill>
                <a:cs typeface="Arial" pitchFamily="34" charset="0"/>
              </a:endParaRPr>
            </a:p>
          </p:txBody>
        </p:sp>
        <p:sp>
          <p:nvSpPr>
            <p:cNvPr id="343" name="Text Box 150"/>
            <p:cNvSpPr txBox="1">
              <a:spLocks noChangeArrowheads="1"/>
            </p:cNvSpPr>
            <p:nvPr/>
          </p:nvSpPr>
          <p:spPr bwMode="auto">
            <a:xfrm>
              <a:off x="5312" y="1244"/>
              <a:ext cx="311"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cs typeface="Arial" pitchFamily="34" charset="0"/>
                </a:rPr>
                <a:t>MA</a:t>
              </a:r>
              <a:r>
                <a:rPr lang="en-US" sz="1600" kern="0" dirty="0">
                  <a:cs typeface="Arial" pitchFamily="34" charset="0"/>
                </a:rPr>
                <a:t>*</a:t>
              </a:r>
            </a:p>
          </p:txBody>
        </p:sp>
        <p:sp>
          <p:nvSpPr>
            <p:cNvPr id="344" name="Line 151"/>
            <p:cNvSpPr>
              <a:spLocks noChangeShapeType="1"/>
            </p:cNvSpPr>
            <p:nvPr/>
          </p:nvSpPr>
          <p:spPr bwMode="auto">
            <a:xfrm>
              <a:off x="5149" y="1361"/>
              <a:ext cx="178" cy="0"/>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45" name="Text Box 152"/>
            <p:cNvSpPr txBox="1">
              <a:spLocks noChangeArrowheads="1"/>
            </p:cNvSpPr>
            <p:nvPr/>
          </p:nvSpPr>
          <p:spPr bwMode="auto">
            <a:xfrm>
              <a:off x="5300" y="1976"/>
              <a:ext cx="318"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MD</a:t>
              </a:r>
              <a:r>
                <a:rPr lang="en-US" sz="1600" kern="0" dirty="0">
                  <a:solidFill>
                    <a:srgbClr val="000000"/>
                  </a:solidFill>
                  <a:cs typeface="Arial" pitchFamily="34" charset="0"/>
                </a:rPr>
                <a:t>*</a:t>
              </a:r>
            </a:p>
          </p:txBody>
        </p:sp>
        <p:sp>
          <p:nvSpPr>
            <p:cNvPr id="346" name="Line 153"/>
            <p:cNvSpPr>
              <a:spLocks noChangeShapeType="1"/>
            </p:cNvSpPr>
            <p:nvPr/>
          </p:nvSpPr>
          <p:spPr bwMode="auto">
            <a:xfrm>
              <a:off x="4766" y="1836"/>
              <a:ext cx="568" cy="254"/>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47" name="Text Box 154"/>
            <p:cNvSpPr txBox="1">
              <a:spLocks noChangeArrowheads="1"/>
            </p:cNvSpPr>
            <p:nvPr/>
          </p:nvSpPr>
          <p:spPr bwMode="auto">
            <a:xfrm>
              <a:off x="3287" y="2006"/>
              <a:ext cx="267" cy="165"/>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MO</a:t>
              </a:r>
            </a:p>
          </p:txBody>
        </p:sp>
        <p:sp>
          <p:nvSpPr>
            <p:cNvPr id="348" name="Line 155"/>
            <p:cNvSpPr>
              <a:spLocks noChangeShapeType="1"/>
            </p:cNvSpPr>
            <p:nvPr/>
          </p:nvSpPr>
          <p:spPr bwMode="auto">
            <a:xfrm>
              <a:off x="4923" y="1697"/>
              <a:ext cx="231" cy="126"/>
            </a:xfrm>
            <a:prstGeom prst="line">
              <a:avLst/>
            </a:prstGeom>
            <a:noFill/>
            <a:ln w="19050">
              <a:solidFill>
                <a:srgbClr val="000000"/>
              </a:solidFill>
              <a:round/>
              <a:headEnd/>
              <a:tailEnd/>
            </a:ln>
          </p:spPr>
          <p:txBody>
            <a:bodyPr wrap="none" anchor="ct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49" name="Text Box 156"/>
            <p:cNvSpPr txBox="1">
              <a:spLocks noChangeArrowheads="1"/>
            </p:cNvSpPr>
            <p:nvPr/>
          </p:nvSpPr>
          <p:spPr bwMode="auto">
            <a:xfrm>
              <a:off x="5120" y="1717"/>
              <a:ext cx="287"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NJ</a:t>
              </a:r>
              <a:r>
                <a:rPr lang="en-US" sz="1600" kern="0" dirty="0">
                  <a:solidFill>
                    <a:srgbClr val="000000"/>
                  </a:solidFill>
                  <a:cs typeface="Arial" pitchFamily="34" charset="0"/>
                </a:rPr>
                <a:t>*</a:t>
              </a:r>
            </a:p>
          </p:txBody>
        </p:sp>
        <p:sp>
          <p:nvSpPr>
            <p:cNvPr id="350" name="Text Box 157"/>
            <p:cNvSpPr txBox="1">
              <a:spLocks noChangeArrowheads="1"/>
            </p:cNvSpPr>
            <p:nvPr/>
          </p:nvSpPr>
          <p:spPr bwMode="auto">
            <a:xfrm>
              <a:off x="4707" y="1307"/>
              <a:ext cx="247"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NY</a:t>
              </a:r>
              <a:endParaRPr lang="en-US" sz="1600" kern="0" dirty="0">
                <a:solidFill>
                  <a:srgbClr val="000000"/>
                </a:solidFill>
                <a:cs typeface="Arial" pitchFamily="34" charset="0"/>
              </a:endParaRPr>
            </a:p>
          </p:txBody>
        </p:sp>
        <p:sp>
          <p:nvSpPr>
            <p:cNvPr id="351" name="Text Box 158"/>
            <p:cNvSpPr txBox="1">
              <a:spLocks noChangeArrowheads="1"/>
            </p:cNvSpPr>
            <p:nvPr/>
          </p:nvSpPr>
          <p:spPr bwMode="auto">
            <a:xfrm>
              <a:off x="1046" y="1056"/>
              <a:ext cx="311"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OR</a:t>
              </a:r>
              <a:r>
                <a:rPr lang="en-US" sz="1600" kern="0" dirty="0">
                  <a:solidFill>
                    <a:srgbClr val="000000"/>
                  </a:solidFill>
                  <a:cs typeface="Arial" pitchFamily="34" charset="0"/>
                </a:rPr>
                <a:t>*</a:t>
              </a:r>
            </a:p>
          </p:txBody>
        </p:sp>
        <p:sp>
          <p:nvSpPr>
            <p:cNvPr id="352" name="Text Box 159"/>
            <p:cNvSpPr txBox="1">
              <a:spLocks noChangeArrowheads="1"/>
            </p:cNvSpPr>
            <p:nvPr/>
          </p:nvSpPr>
          <p:spPr bwMode="auto">
            <a:xfrm>
              <a:off x="4482" y="1574"/>
              <a:ext cx="296"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PA</a:t>
              </a:r>
              <a:r>
                <a:rPr lang="en-US" sz="1600" kern="0" dirty="0">
                  <a:solidFill>
                    <a:srgbClr val="000000"/>
                  </a:solidFill>
                  <a:cs typeface="Arial" pitchFamily="34" charset="0"/>
                </a:rPr>
                <a:t>*</a:t>
              </a:r>
            </a:p>
          </p:txBody>
        </p:sp>
        <p:sp>
          <p:nvSpPr>
            <p:cNvPr id="353" name="Text Box 160"/>
            <p:cNvSpPr txBox="1">
              <a:spLocks noChangeArrowheads="1"/>
            </p:cNvSpPr>
            <p:nvPr/>
          </p:nvSpPr>
          <p:spPr bwMode="auto">
            <a:xfrm>
              <a:off x="4421" y="2391"/>
              <a:ext cx="247" cy="17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SC</a:t>
              </a:r>
              <a:endParaRPr lang="en-US" sz="1600" kern="0" dirty="0">
                <a:solidFill>
                  <a:srgbClr val="000000"/>
                </a:solidFill>
                <a:cs typeface="Arial" pitchFamily="34" charset="0"/>
              </a:endParaRPr>
            </a:p>
          </p:txBody>
        </p:sp>
        <p:sp>
          <p:nvSpPr>
            <p:cNvPr id="354" name="Text Box 161"/>
            <p:cNvSpPr txBox="1">
              <a:spLocks noChangeArrowheads="1"/>
            </p:cNvSpPr>
            <p:nvPr/>
          </p:nvSpPr>
          <p:spPr bwMode="auto">
            <a:xfrm>
              <a:off x="3877" y="2235"/>
              <a:ext cx="296"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TN</a:t>
              </a:r>
              <a:r>
                <a:rPr lang="en-US" sz="1600" kern="0" dirty="0">
                  <a:solidFill>
                    <a:srgbClr val="000000"/>
                  </a:solidFill>
                  <a:cs typeface="Arial" pitchFamily="34" charset="0"/>
                </a:rPr>
                <a:t>*</a:t>
              </a:r>
            </a:p>
          </p:txBody>
        </p:sp>
        <p:sp>
          <p:nvSpPr>
            <p:cNvPr id="355" name="Text Box 162"/>
            <p:cNvSpPr txBox="1">
              <a:spLocks noChangeArrowheads="1"/>
            </p:cNvSpPr>
            <p:nvPr/>
          </p:nvSpPr>
          <p:spPr bwMode="auto">
            <a:xfrm>
              <a:off x="2191" y="1872"/>
              <a:ext cx="257"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CO</a:t>
              </a:r>
              <a:endParaRPr lang="en-US" sz="1600" kern="0" dirty="0">
                <a:solidFill>
                  <a:srgbClr val="000000"/>
                </a:solidFill>
                <a:cs typeface="Arial" pitchFamily="34" charset="0"/>
              </a:endParaRPr>
            </a:p>
          </p:txBody>
        </p:sp>
        <p:sp>
          <p:nvSpPr>
            <p:cNvPr id="356" name="Text Box 163"/>
            <p:cNvSpPr txBox="1">
              <a:spLocks noChangeArrowheads="1"/>
            </p:cNvSpPr>
            <p:nvPr/>
          </p:nvSpPr>
          <p:spPr bwMode="auto">
            <a:xfrm>
              <a:off x="1212" y="710"/>
              <a:ext cx="266" cy="169"/>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WA</a:t>
              </a:r>
              <a:endParaRPr lang="en-US" sz="1600" kern="0" dirty="0">
                <a:solidFill>
                  <a:srgbClr val="000000"/>
                </a:solidFill>
                <a:cs typeface="Arial" pitchFamily="34" charset="0"/>
              </a:endParaRPr>
            </a:p>
          </p:txBody>
        </p:sp>
        <p:sp>
          <p:nvSpPr>
            <p:cNvPr id="357"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WI</a:t>
              </a:r>
            </a:p>
          </p:txBody>
        </p:sp>
        <p:sp>
          <p:nvSpPr>
            <p:cNvPr id="358" name="Text Box 165"/>
            <p:cNvSpPr txBox="1">
              <a:spLocks noChangeArrowheads="1"/>
            </p:cNvSpPr>
            <p:nvPr/>
          </p:nvSpPr>
          <p:spPr bwMode="auto">
            <a:xfrm>
              <a:off x="4509" y="1926"/>
              <a:ext cx="241"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VA</a:t>
              </a:r>
              <a:endParaRPr lang="en-US" sz="1600" kern="0" dirty="0">
                <a:solidFill>
                  <a:srgbClr val="000000"/>
                </a:solidFill>
                <a:cs typeface="Arial" pitchFamily="34" charset="0"/>
              </a:endParaRPr>
            </a:p>
          </p:txBody>
        </p:sp>
        <p:sp>
          <p:nvSpPr>
            <p:cNvPr id="359" name="Text Box 166"/>
            <p:cNvSpPr txBox="1">
              <a:spLocks noChangeArrowheads="1"/>
            </p:cNvSpPr>
            <p:nvPr/>
          </p:nvSpPr>
          <p:spPr bwMode="auto">
            <a:xfrm>
              <a:off x="5078" y="887"/>
              <a:ext cx="256" cy="166"/>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ME</a:t>
              </a:r>
            </a:p>
          </p:txBody>
        </p:sp>
        <p:sp>
          <p:nvSpPr>
            <p:cNvPr id="360" name="Text Box 167"/>
            <p:cNvSpPr txBox="1">
              <a:spLocks noChangeArrowheads="1"/>
            </p:cNvSpPr>
            <p:nvPr/>
          </p:nvSpPr>
          <p:spPr bwMode="auto">
            <a:xfrm>
              <a:off x="3102" y="1082"/>
              <a:ext cx="319"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ysClr val="windowText" lastClr="000000"/>
                  </a:solidFill>
                  <a:cs typeface="Arial" pitchFamily="34" charset="0"/>
                </a:rPr>
                <a:t>MN</a:t>
              </a:r>
              <a:r>
                <a:rPr lang="en-US" sz="1600" kern="0" dirty="0">
                  <a:solidFill>
                    <a:sysClr val="windowText" lastClr="000000"/>
                  </a:solidFill>
                  <a:cs typeface="Arial" pitchFamily="34" charset="0"/>
                </a:rPr>
                <a:t>*</a:t>
              </a:r>
            </a:p>
          </p:txBody>
        </p:sp>
        <p:sp>
          <p:nvSpPr>
            <p:cNvPr id="361" name="Text Box 168"/>
            <p:cNvSpPr txBox="1">
              <a:spLocks noChangeArrowheads="1"/>
            </p:cNvSpPr>
            <p:nvPr/>
          </p:nvSpPr>
          <p:spPr bwMode="auto">
            <a:xfrm>
              <a:off x="3927" y="1445"/>
              <a:ext cx="295" cy="173"/>
            </a:xfrm>
            <a:prstGeom prst="rect">
              <a:avLst/>
            </a:prstGeom>
            <a:solidFill>
              <a:srgbClr val="EEECE1"/>
            </a:solid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cs typeface="Arial" pitchFamily="34" charset="0"/>
                </a:rPr>
                <a:t>MI</a:t>
              </a:r>
              <a:endParaRPr lang="en-US" sz="1600" kern="0" dirty="0">
                <a:solidFill>
                  <a:srgbClr val="000000"/>
                </a:solidFill>
                <a:cs typeface="Arial" pitchFamily="34" charset="0"/>
              </a:endParaRPr>
            </a:p>
          </p:txBody>
        </p:sp>
        <p:sp>
          <p:nvSpPr>
            <p:cNvPr id="362" name="Text Box 169"/>
            <p:cNvSpPr txBox="1">
              <a:spLocks noChangeArrowheads="1"/>
            </p:cNvSpPr>
            <p:nvPr/>
          </p:nvSpPr>
          <p:spPr bwMode="auto">
            <a:xfrm>
              <a:off x="4511" y="2129"/>
              <a:ext cx="312" cy="251"/>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NC</a:t>
              </a:r>
              <a:r>
                <a:rPr lang="en-US" kern="0" dirty="0">
                  <a:solidFill>
                    <a:srgbClr val="000000"/>
                  </a:solidFill>
                  <a:cs typeface="Arial" pitchFamily="34" charset="0"/>
                </a:rPr>
                <a:t>*</a:t>
              </a:r>
            </a:p>
          </p:txBody>
        </p:sp>
        <p:sp>
          <p:nvSpPr>
            <p:cNvPr id="363" name="Text Box 170"/>
            <p:cNvSpPr txBox="1">
              <a:spLocks noChangeArrowheads="1"/>
            </p:cNvSpPr>
            <p:nvPr/>
          </p:nvSpPr>
          <p:spPr bwMode="auto">
            <a:xfrm>
              <a:off x="2676" y="2807"/>
              <a:ext cx="291" cy="23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TX</a:t>
              </a:r>
              <a:r>
                <a:rPr lang="en-US" sz="1600" kern="0" dirty="0">
                  <a:solidFill>
                    <a:srgbClr val="000000"/>
                  </a:solidFill>
                  <a:cs typeface="Arial" pitchFamily="34" charset="0"/>
                </a:rPr>
                <a:t>*</a:t>
              </a:r>
            </a:p>
          </p:txBody>
        </p:sp>
        <p:sp>
          <p:nvSpPr>
            <p:cNvPr id="364"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fontAlgn="auto">
                <a:spcBef>
                  <a:spcPct val="50000"/>
                </a:spcBef>
                <a:spcAft>
                  <a:spcPts val="0"/>
                </a:spcAft>
                <a:defRPr/>
              </a:pPr>
              <a:r>
                <a:rPr lang="en-US" sz="1000" kern="0" dirty="0">
                  <a:solidFill>
                    <a:srgbClr val="000000"/>
                  </a:solidFill>
                  <a:cs typeface="Arial" pitchFamily="34" charset="0"/>
                </a:rPr>
                <a:t>KY</a:t>
              </a:r>
            </a:p>
          </p:txBody>
        </p:sp>
        <p:sp>
          <p:nvSpPr>
            <p:cNvPr id="365" name="Text Box 172"/>
            <p:cNvSpPr txBox="1">
              <a:spLocks noChangeArrowheads="1"/>
            </p:cNvSpPr>
            <p:nvPr/>
          </p:nvSpPr>
          <p:spPr bwMode="auto">
            <a:xfrm>
              <a:off x="4240" y="1872"/>
              <a:ext cx="363" cy="144"/>
            </a:xfrm>
            <a:prstGeom prst="rect">
              <a:avLst/>
            </a:prstGeom>
            <a:noFill/>
            <a:ln w="12700">
              <a:noFill/>
              <a:miter lim="800000"/>
              <a:headEnd/>
              <a:tailEnd/>
            </a:ln>
          </p:spPr>
          <p:txBody>
            <a:bodyPr/>
            <a:lstStyle/>
            <a:p>
              <a:pPr algn="ctr" fontAlgn="auto">
                <a:spcBef>
                  <a:spcPct val="50000"/>
                </a:spcBef>
                <a:spcAft>
                  <a:spcPts val="0"/>
                </a:spcAft>
                <a:defRPr/>
              </a:pPr>
              <a:r>
                <a:rPr lang="en-US" sz="1000" kern="0" dirty="0">
                  <a:cs typeface="Arial" pitchFamily="34" charset="0"/>
                </a:rPr>
                <a:t>WV</a:t>
              </a:r>
              <a:r>
                <a:rPr lang="en-US" sz="1600" kern="0" dirty="0">
                  <a:cs typeface="Arial" pitchFamily="34" charset="0"/>
                </a:rPr>
                <a:t>*</a:t>
              </a:r>
            </a:p>
          </p:txBody>
        </p:sp>
        <p:sp>
          <p:nvSpPr>
            <p:cNvPr id="366" name="Text Box 173"/>
            <p:cNvSpPr txBox="1">
              <a:spLocks noChangeArrowheads="1"/>
            </p:cNvSpPr>
            <p:nvPr/>
          </p:nvSpPr>
          <p:spPr bwMode="auto">
            <a:xfrm>
              <a:off x="5224" y="1457"/>
              <a:ext cx="363" cy="157"/>
            </a:xfrm>
            <a:prstGeom prst="rect">
              <a:avLst/>
            </a:prstGeom>
            <a:noFill/>
            <a:ln w="12700">
              <a:noFill/>
              <a:miter lim="800000"/>
              <a:headEnd/>
              <a:tailEnd/>
            </a:ln>
          </p:spPr>
          <p:txBody>
            <a:bodyPr/>
            <a:lstStyle/>
            <a:p>
              <a:pPr algn="ctr" fontAlgn="auto">
                <a:spcBef>
                  <a:spcPct val="50000"/>
                </a:spcBef>
                <a:spcAft>
                  <a:spcPts val="0"/>
                </a:spcAft>
                <a:defRPr/>
              </a:pPr>
              <a:r>
                <a:rPr lang="en-US" sz="1000" kern="0" dirty="0">
                  <a:solidFill>
                    <a:srgbClr val="000000"/>
                  </a:solidFill>
                  <a:cs typeface="Arial" pitchFamily="34" charset="0"/>
                </a:rPr>
                <a:t>RI</a:t>
              </a:r>
            </a:p>
          </p:txBody>
        </p:sp>
        <p:sp>
          <p:nvSpPr>
            <p:cNvPr id="367" name="Line 174"/>
            <p:cNvSpPr>
              <a:spLocks noChangeShapeType="1"/>
            </p:cNvSpPr>
            <p:nvPr/>
          </p:nvSpPr>
          <p:spPr bwMode="auto">
            <a:xfrm>
              <a:off x="5128" y="1482"/>
              <a:ext cx="202" cy="48"/>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68" name="Rectangle 175"/>
            <p:cNvSpPr>
              <a:spLocks noChangeArrowheads="1"/>
            </p:cNvSpPr>
            <p:nvPr/>
          </p:nvSpPr>
          <p:spPr bwMode="auto">
            <a:xfrm>
              <a:off x="2727" y="1656"/>
              <a:ext cx="247" cy="165"/>
            </a:xfrm>
            <a:prstGeom prst="rect">
              <a:avLst/>
            </a:prstGeom>
            <a:noFill/>
            <a:ln w="12700">
              <a:noFill/>
              <a:miter lim="800000"/>
              <a:headEnd/>
              <a:tailEnd/>
            </a:ln>
          </p:spPr>
          <p:txBody>
            <a:bodyPr wrap="none">
              <a:spAutoFit/>
            </a:bodyPr>
            <a:lstStyle/>
            <a:p>
              <a:pPr algn="ctr" fontAlgn="auto">
                <a:spcBef>
                  <a:spcPts val="0"/>
                </a:spcBef>
                <a:spcAft>
                  <a:spcPts val="0"/>
                </a:spcAft>
                <a:defRPr/>
              </a:pPr>
              <a:r>
                <a:rPr lang="en-US" sz="1000" kern="0" dirty="0">
                  <a:solidFill>
                    <a:srgbClr val="000000"/>
                  </a:solidFill>
                  <a:cs typeface="Arial" pitchFamily="34" charset="0"/>
                </a:rPr>
                <a:t>NE</a:t>
              </a:r>
            </a:p>
          </p:txBody>
        </p:sp>
        <p:sp>
          <p:nvSpPr>
            <p:cNvPr id="369" name="Text Box 176"/>
            <p:cNvSpPr txBox="1">
              <a:spLocks noChangeArrowheads="1"/>
            </p:cNvSpPr>
            <p:nvPr/>
          </p:nvSpPr>
          <p:spPr bwMode="auto">
            <a:xfrm>
              <a:off x="4723" y="915"/>
              <a:ext cx="363" cy="143"/>
            </a:xfrm>
            <a:prstGeom prst="rect">
              <a:avLst/>
            </a:prstGeom>
            <a:noFill/>
            <a:ln w="12700">
              <a:noFill/>
              <a:miter lim="800000"/>
              <a:headEnd/>
              <a:tailEnd/>
            </a:ln>
          </p:spPr>
          <p:txBody>
            <a:bodyPr/>
            <a:lstStyle/>
            <a:p>
              <a:pPr algn="ctr" fontAlgn="auto">
                <a:spcBef>
                  <a:spcPct val="50000"/>
                </a:spcBef>
                <a:spcAft>
                  <a:spcPts val="0"/>
                </a:spcAft>
                <a:defRPr/>
              </a:pPr>
              <a:r>
                <a:rPr lang="en-US" sz="1000" kern="0" dirty="0">
                  <a:solidFill>
                    <a:srgbClr val="000000"/>
                  </a:solidFill>
                  <a:cs typeface="Arial" pitchFamily="34" charset="0"/>
                </a:rPr>
                <a:t>VT</a:t>
              </a:r>
            </a:p>
          </p:txBody>
        </p:sp>
        <p:sp>
          <p:nvSpPr>
            <p:cNvPr id="370"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nvGrpSpPr>
            <p:cNvPr id="371" name="Group 178"/>
            <p:cNvGrpSpPr>
              <a:grpSpLocks/>
            </p:cNvGrpSpPr>
            <p:nvPr/>
          </p:nvGrpSpPr>
          <p:grpSpPr bwMode="auto">
            <a:xfrm>
              <a:off x="1248" y="1108"/>
              <a:ext cx="4403" cy="1819"/>
              <a:chOff x="912" y="915"/>
              <a:chExt cx="4680" cy="1854"/>
            </a:xfrm>
          </p:grpSpPr>
          <p:sp>
            <p:nvSpPr>
              <p:cNvPr id="383" name="Text Box 179"/>
              <p:cNvSpPr txBox="1">
                <a:spLocks noChangeArrowheads="1"/>
              </p:cNvSpPr>
              <p:nvPr/>
            </p:nvSpPr>
            <p:spPr bwMode="auto">
              <a:xfrm>
                <a:off x="912" y="1536"/>
                <a:ext cx="369" cy="172"/>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000" kern="0" dirty="0">
                    <a:solidFill>
                      <a:srgbClr val="000000"/>
                    </a:solidFill>
                    <a:cs typeface="Arial" pitchFamily="34" charset="0"/>
                  </a:rPr>
                  <a:t>NV</a:t>
                </a:r>
                <a:endParaRPr lang="en-US" sz="1600" kern="0" dirty="0">
                  <a:solidFill>
                    <a:srgbClr val="000000"/>
                  </a:solidFill>
                  <a:cs typeface="Arial" pitchFamily="34" charset="0"/>
                </a:endParaRPr>
              </a:p>
            </p:txBody>
          </p:sp>
          <p:sp>
            <p:nvSpPr>
              <p:cNvPr id="384" name="Text Box 180"/>
              <p:cNvSpPr txBox="1">
                <a:spLocks noChangeArrowheads="1"/>
              </p:cNvSpPr>
              <p:nvPr/>
            </p:nvSpPr>
            <p:spPr bwMode="auto">
              <a:xfrm>
                <a:off x="3925" y="1541"/>
                <a:ext cx="335" cy="171"/>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000" kern="0" dirty="0">
                    <a:solidFill>
                      <a:srgbClr val="000000"/>
                    </a:solidFill>
                    <a:cs typeface="Arial" pitchFamily="34" charset="0"/>
                  </a:rPr>
                  <a:t>OH</a:t>
                </a:r>
              </a:p>
            </p:txBody>
          </p:sp>
          <p:sp>
            <p:nvSpPr>
              <p:cNvPr id="385" name="Text Box 181"/>
              <p:cNvSpPr txBox="1">
                <a:spLocks noChangeArrowheads="1"/>
              </p:cNvSpPr>
              <p:nvPr/>
            </p:nvSpPr>
            <p:spPr bwMode="auto">
              <a:xfrm>
                <a:off x="2437" y="1113"/>
                <a:ext cx="287" cy="171"/>
              </a:xfrm>
              <a:prstGeom prst="rect">
                <a:avLst/>
              </a:prstGeom>
              <a:noFill/>
              <a:ln w="9525">
                <a:noFill/>
                <a:miter lim="800000"/>
                <a:headEnd/>
                <a:tailEnd/>
              </a:ln>
            </p:spPr>
            <p:txBody>
              <a:bodyPr>
                <a:spAutoFit/>
              </a:bodyPr>
              <a:lstStyle/>
              <a:p>
                <a:pPr algn="ctr" eaLnBrk="1" fontAlgn="auto" hangingPunct="1">
                  <a:spcBef>
                    <a:spcPts val="0"/>
                  </a:spcBef>
                  <a:spcAft>
                    <a:spcPts val="0"/>
                  </a:spcAft>
                  <a:defRPr/>
                </a:pPr>
                <a:r>
                  <a:rPr lang="en-US" sz="1000" kern="0" dirty="0">
                    <a:solidFill>
                      <a:srgbClr val="000000"/>
                    </a:solidFill>
                    <a:cs typeface="Arial" pitchFamily="34" charset="0"/>
                  </a:rPr>
                  <a:t>SD</a:t>
                </a:r>
              </a:p>
            </p:txBody>
          </p:sp>
          <p:sp>
            <p:nvSpPr>
              <p:cNvPr id="386"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endParaRPr lang="en-US" sz="1000" kern="0" dirty="0">
                  <a:solidFill>
                    <a:srgbClr val="000000"/>
                  </a:solidFill>
                  <a:cs typeface="Arial" pitchFamily="34" charset="0"/>
                </a:endParaRPr>
              </a:p>
            </p:txBody>
          </p:sp>
          <p:sp>
            <p:nvSpPr>
              <p:cNvPr id="387" name="Text Box 183"/>
              <p:cNvSpPr txBox="1">
                <a:spLocks noChangeArrowheads="1"/>
              </p:cNvSpPr>
              <p:nvPr/>
            </p:nvSpPr>
            <p:spPr bwMode="auto">
              <a:xfrm>
                <a:off x="3098" y="2170"/>
                <a:ext cx="386" cy="23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AR</a:t>
                </a:r>
                <a:r>
                  <a:rPr lang="en-US" sz="1600" kern="0" dirty="0">
                    <a:solidFill>
                      <a:srgbClr val="000000"/>
                    </a:solidFill>
                    <a:cs typeface="Arial" pitchFamily="34" charset="0"/>
                  </a:rPr>
                  <a:t>*</a:t>
                </a:r>
              </a:p>
            </p:txBody>
          </p:sp>
          <p:sp>
            <p:nvSpPr>
              <p:cNvPr id="388" name="Text Box 184"/>
              <p:cNvSpPr txBox="1">
                <a:spLocks noChangeArrowheads="1"/>
              </p:cNvSpPr>
              <p:nvPr/>
            </p:nvSpPr>
            <p:spPr bwMode="auto">
              <a:xfrm>
                <a:off x="3658" y="1431"/>
                <a:ext cx="287" cy="341"/>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 IN</a:t>
                </a:r>
                <a:r>
                  <a:rPr lang="en-US" sz="1600" kern="0" dirty="0">
                    <a:solidFill>
                      <a:srgbClr val="000000"/>
                    </a:solidFill>
                    <a:cs typeface="Arial" pitchFamily="34" charset="0"/>
                  </a:rPr>
                  <a:t>*</a:t>
                </a:r>
              </a:p>
            </p:txBody>
          </p:sp>
          <p:sp>
            <p:nvSpPr>
              <p:cNvPr id="389" name="Text Box 185"/>
              <p:cNvSpPr txBox="1">
                <a:spLocks noChangeArrowheads="1"/>
              </p:cNvSpPr>
              <p:nvPr/>
            </p:nvSpPr>
            <p:spPr bwMode="auto">
              <a:xfrm>
                <a:off x="5242" y="915"/>
                <a:ext cx="350" cy="23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ysClr val="windowText" lastClr="000000"/>
                    </a:solidFill>
                    <a:cs typeface="Arial" pitchFamily="34" charset="0"/>
                  </a:rPr>
                  <a:t>NH</a:t>
                </a:r>
                <a:r>
                  <a:rPr lang="en-US" sz="1600" kern="0" dirty="0">
                    <a:solidFill>
                      <a:sysClr val="windowText" lastClr="000000"/>
                    </a:solidFill>
                    <a:cs typeface="Arial" pitchFamily="34" charset="0"/>
                  </a:rPr>
                  <a:t>*</a:t>
                </a:r>
              </a:p>
            </p:txBody>
          </p:sp>
          <p:sp>
            <p:nvSpPr>
              <p:cNvPr id="390" name="Line 186"/>
              <p:cNvSpPr>
                <a:spLocks noChangeShapeType="1"/>
              </p:cNvSpPr>
              <p:nvPr/>
            </p:nvSpPr>
            <p:spPr bwMode="auto">
              <a:xfrm flipV="1">
                <a:off x="4988" y="1053"/>
                <a:ext cx="287" cy="44"/>
              </a:xfrm>
              <a:prstGeom prst="line">
                <a:avLst/>
              </a:prstGeom>
              <a:no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sp>
          <p:nvSpPr>
            <p:cNvPr id="372" name="Text Box 207"/>
            <p:cNvSpPr txBox="1">
              <a:spLocks noChangeArrowheads="1"/>
            </p:cNvSpPr>
            <p:nvPr/>
          </p:nvSpPr>
          <p:spPr bwMode="auto">
            <a:xfrm>
              <a:off x="1924" y="915"/>
              <a:ext cx="361" cy="16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ysClr val="windowText" lastClr="000000"/>
                  </a:solidFill>
                  <a:cs typeface="Arial" pitchFamily="34" charset="0"/>
                </a:rPr>
                <a:t>MT</a:t>
              </a:r>
              <a:endParaRPr lang="en-US" sz="1600" kern="0" dirty="0">
                <a:solidFill>
                  <a:sysClr val="windowText" lastClr="000000"/>
                </a:solidFill>
                <a:cs typeface="Arial" pitchFamily="34" charset="0"/>
              </a:endParaRPr>
            </a:p>
          </p:txBody>
        </p:sp>
        <p:sp>
          <p:nvSpPr>
            <p:cNvPr id="373" name="Text Box 208"/>
            <p:cNvSpPr txBox="1">
              <a:spLocks noChangeArrowheads="1"/>
            </p:cNvSpPr>
            <p:nvPr/>
          </p:nvSpPr>
          <p:spPr bwMode="auto">
            <a:xfrm>
              <a:off x="1542" y="1198"/>
              <a:ext cx="271" cy="165"/>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ID</a:t>
              </a:r>
              <a:endParaRPr lang="en-US" sz="1600" kern="0" dirty="0">
                <a:solidFill>
                  <a:srgbClr val="000000"/>
                </a:solidFill>
                <a:cs typeface="Arial" pitchFamily="34" charset="0"/>
              </a:endParaRPr>
            </a:p>
          </p:txBody>
        </p:sp>
        <p:sp>
          <p:nvSpPr>
            <p:cNvPr id="374" name="Text Box 209"/>
            <p:cNvSpPr txBox="1">
              <a:spLocks noChangeArrowheads="1"/>
            </p:cNvSpPr>
            <p:nvPr/>
          </p:nvSpPr>
          <p:spPr bwMode="auto">
            <a:xfrm>
              <a:off x="2059" y="1387"/>
              <a:ext cx="364" cy="164"/>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WY</a:t>
              </a:r>
              <a:endParaRPr lang="en-US" sz="1600" kern="0" dirty="0">
                <a:solidFill>
                  <a:srgbClr val="000000"/>
                </a:solidFill>
                <a:cs typeface="Arial" pitchFamily="34" charset="0"/>
              </a:endParaRPr>
            </a:p>
          </p:txBody>
        </p:sp>
        <p:sp>
          <p:nvSpPr>
            <p:cNvPr id="375"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ysClr val="windowText" lastClr="000000"/>
                  </a:solidFill>
                  <a:cs typeface="Arial" pitchFamily="34" charset="0"/>
                </a:rPr>
                <a:t>ND</a:t>
              </a:r>
            </a:p>
          </p:txBody>
        </p:sp>
        <p:sp>
          <p:nvSpPr>
            <p:cNvPr id="376" name="Text Box 211"/>
            <p:cNvSpPr txBox="1">
              <a:spLocks noChangeArrowheads="1"/>
            </p:cNvSpPr>
            <p:nvPr/>
          </p:nvSpPr>
          <p:spPr bwMode="auto">
            <a:xfrm>
              <a:off x="2059" y="2426"/>
              <a:ext cx="364" cy="177"/>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chemeClr val="bg1"/>
                  </a:solidFill>
                  <a:cs typeface="Arial" pitchFamily="34" charset="0"/>
                </a:rPr>
                <a:t>NM</a:t>
              </a:r>
              <a:endParaRPr lang="en-US" sz="1600" kern="0" dirty="0">
                <a:solidFill>
                  <a:schemeClr val="bg1"/>
                </a:solidFill>
                <a:cs typeface="Arial" pitchFamily="34" charset="0"/>
              </a:endParaRPr>
            </a:p>
          </p:txBody>
        </p:sp>
        <p:sp>
          <p:nvSpPr>
            <p:cNvPr id="377" name="Text Box 212"/>
            <p:cNvSpPr txBox="1">
              <a:spLocks noChangeArrowheads="1"/>
            </p:cNvSpPr>
            <p:nvPr/>
          </p:nvSpPr>
          <p:spPr bwMode="auto">
            <a:xfrm>
              <a:off x="2855" y="2301"/>
              <a:ext cx="362" cy="166"/>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OK</a:t>
              </a:r>
              <a:endParaRPr lang="en-US" sz="1600" kern="0" dirty="0">
                <a:solidFill>
                  <a:srgbClr val="000000"/>
                </a:solidFill>
                <a:cs typeface="Arial" pitchFamily="34" charset="0"/>
              </a:endParaRPr>
            </a:p>
          </p:txBody>
        </p:sp>
        <p:sp>
          <p:nvSpPr>
            <p:cNvPr id="378" name="Text Box 213"/>
            <p:cNvSpPr txBox="1">
              <a:spLocks noChangeArrowheads="1"/>
            </p:cNvSpPr>
            <p:nvPr/>
          </p:nvSpPr>
          <p:spPr bwMode="auto">
            <a:xfrm>
              <a:off x="3323" y="2808"/>
              <a:ext cx="309" cy="171"/>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solidFill>
                    <a:srgbClr val="000000"/>
                  </a:solidFill>
                  <a:cs typeface="Arial" pitchFamily="34" charset="0"/>
                </a:rPr>
                <a:t>LA</a:t>
              </a:r>
            </a:p>
          </p:txBody>
        </p:sp>
        <p:sp>
          <p:nvSpPr>
            <p:cNvPr id="379" name="Text Box 214"/>
            <p:cNvSpPr txBox="1">
              <a:spLocks noChangeArrowheads="1"/>
            </p:cNvSpPr>
            <p:nvPr/>
          </p:nvSpPr>
          <p:spPr bwMode="auto">
            <a:xfrm>
              <a:off x="3531" y="2564"/>
              <a:ext cx="363" cy="253"/>
            </a:xfrm>
            <a:prstGeom prst="rect">
              <a:avLst/>
            </a:prstGeom>
            <a:noFill/>
            <a:ln w="9525">
              <a:noFill/>
              <a:miter lim="800000"/>
              <a:headEnd/>
              <a:tailEnd/>
            </a:ln>
          </p:spPr>
          <p:txBody>
            <a:bodyPr>
              <a:spAutoFit/>
            </a:bodyPr>
            <a:lstStyle/>
            <a:p>
              <a:pPr algn="ctr" eaLnBrk="1" fontAlgn="auto" hangingPunct="1">
                <a:spcBef>
                  <a:spcPct val="50000"/>
                </a:spcBef>
                <a:spcAft>
                  <a:spcPts val="0"/>
                </a:spcAft>
                <a:defRPr/>
              </a:pPr>
              <a:r>
                <a:rPr lang="en-US" sz="1000" kern="0" dirty="0">
                  <a:cs typeface="Arial" pitchFamily="34" charset="0"/>
                </a:rPr>
                <a:t>MS</a:t>
              </a:r>
              <a:r>
                <a:rPr lang="en-US" kern="0" dirty="0">
                  <a:cs typeface="Arial" pitchFamily="34" charset="0"/>
                </a:rPr>
                <a:t>*</a:t>
              </a:r>
            </a:p>
          </p:txBody>
        </p:sp>
        <p:sp>
          <p:nvSpPr>
            <p:cNvPr id="380" name="Text Box 215"/>
            <p:cNvSpPr txBox="1">
              <a:spLocks noChangeArrowheads="1"/>
            </p:cNvSpPr>
            <p:nvPr/>
          </p:nvSpPr>
          <p:spPr bwMode="auto">
            <a:xfrm>
              <a:off x="3877" y="2546"/>
              <a:ext cx="285" cy="230"/>
            </a:xfrm>
            <a:prstGeom prst="rect">
              <a:avLst/>
            </a:prstGeom>
            <a:noFill/>
            <a:ln w="9525">
              <a:noFill/>
              <a:miter lim="800000"/>
              <a:headEnd/>
              <a:tailEnd/>
            </a:ln>
          </p:spPr>
          <p:txBody>
            <a:bodyPr wrap="none">
              <a:spAutoFit/>
            </a:bodyPr>
            <a:lstStyle/>
            <a:p>
              <a:pPr algn="ctr" eaLnBrk="1" fontAlgn="auto" hangingPunct="1">
                <a:spcBef>
                  <a:spcPts val="0"/>
                </a:spcBef>
                <a:spcAft>
                  <a:spcPts val="0"/>
                </a:spcAft>
                <a:defRPr/>
              </a:pPr>
              <a:r>
                <a:rPr lang="en-US" sz="1000" kern="0" dirty="0">
                  <a:solidFill>
                    <a:srgbClr val="000000"/>
                  </a:solidFill>
                  <a:cs typeface="Arial" pitchFamily="34" charset="0"/>
                </a:rPr>
                <a:t>AL</a:t>
              </a:r>
              <a:r>
                <a:rPr lang="en-US" sz="1600" kern="0" dirty="0">
                  <a:solidFill>
                    <a:srgbClr val="000000"/>
                  </a:solidFill>
                  <a:cs typeface="Arial" pitchFamily="34" charset="0"/>
                </a:rPr>
                <a:t>*</a:t>
              </a:r>
            </a:p>
          </p:txBody>
        </p:sp>
        <p:sp>
          <p:nvSpPr>
            <p:cNvPr id="381" name="Line 216"/>
            <p:cNvSpPr>
              <a:spLocks noChangeShapeType="1"/>
            </p:cNvSpPr>
            <p:nvPr/>
          </p:nvSpPr>
          <p:spPr bwMode="auto">
            <a:xfrm>
              <a:off x="4903" y="1860"/>
              <a:ext cx="367" cy="111"/>
            </a:xfrm>
            <a:prstGeom prst="line">
              <a:avLst/>
            </a:prstGeom>
            <a:no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82" name="Text Box 217"/>
            <p:cNvSpPr txBox="1">
              <a:spLocks noChangeArrowheads="1"/>
            </p:cNvSpPr>
            <p:nvPr/>
          </p:nvSpPr>
          <p:spPr bwMode="auto">
            <a:xfrm>
              <a:off x="5224" y="1862"/>
              <a:ext cx="349" cy="244"/>
            </a:xfrm>
            <a:prstGeom prst="rect">
              <a:avLst/>
            </a:prstGeom>
            <a:noFill/>
            <a:ln w="9525">
              <a:noFill/>
              <a:miter lim="800000"/>
              <a:headEnd/>
              <a:tailEnd/>
            </a:ln>
          </p:spPr>
          <p:txBody>
            <a:bodyPr wrap="square">
              <a:spAutoFit/>
            </a:bodyPr>
            <a:lstStyle/>
            <a:p>
              <a:pPr algn="ctr" eaLnBrk="1" fontAlgn="auto" hangingPunct="1">
                <a:spcBef>
                  <a:spcPct val="50000"/>
                </a:spcBef>
                <a:spcAft>
                  <a:spcPts val="0"/>
                </a:spcAft>
                <a:defRPr/>
              </a:pPr>
              <a:r>
                <a:rPr lang="en-US" sz="1000" kern="0" dirty="0">
                  <a:solidFill>
                    <a:sysClr val="windowText" lastClr="000000"/>
                  </a:solidFill>
                  <a:cs typeface="Arial" pitchFamily="34" charset="0"/>
                </a:rPr>
                <a:t>DE</a:t>
              </a:r>
              <a:r>
                <a:rPr lang="en-US" sz="1600" kern="0" dirty="0">
                  <a:solidFill>
                    <a:sysClr val="windowText" lastClr="000000"/>
                  </a:solidFill>
                  <a:cs typeface="Arial" pitchFamily="34" charset="0"/>
                </a:rPr>
                <a:t>*</a:t>
              </a:r>
            </a:p>
          </p:txBody>
        </p:sp>
      </p:grpSp>
      <p:sp>
        <p:nvSpPr>
          <p:cNvPr id="2" name="Title 1"/>
          <p:cNvSpPr>
            <a:spLocks noGrp="1"/>
          </p:cNvSpPr>
          <p:nvPr>
            <p:ph type="title"/>
          </p:nvPr>
        </p:nvSpPr>
        <p:spPr/>
        <p:txBody>
          <a:bodyPr>
            <a:normAutofit/>
          </a:bodyPr>
          <a:lstStyle/>
          <a:p>
            <a:r>
              <a:rPr lang="en-US" sz="2000" dirty="0">
                <a:solidFill>
                  <a:srgbClr val="0070C0"/>
                </a:solidFill>
              </a:rPr>
              <a:t>Change from 2013 to 2014 in Statewide SIRs for CAUTI</a:t>
            </a:r>
          </a:p>
        </p:txBody>
      </p:sp>
      <p:sp>
        <p:nvSpPr>
          <p:cNvPr id="5" name="TextBox 4"/>
          <p:cNvSpPr txBox="1"/>
          <p:nvPr/>
        </p:nvSpPr>
        <p:spPr>
          <a:xfrm>
            <a:off x="304800" y="5791200"/>
            <a:ext cx="8229600" cy="861774"/>
          </a:xfrm>
          <a:prstGeom prst="rect">
            <a:avLst/>
          </a:prstGeom>
          <a:noFill/>
        </p:spPr>
        <p:txBody>
          <a:bodyPr wrap="square" rtlCol="0">
            <a:spAutoFit/>
          </a:bodyPr>
          <a:lstStyle/>
          <a:p>
            <a:pPr lvl="0"/>
            <a:r>
              <a:rPr lang="en-US" sz="1000" b="1" dirty="0">
                <a:cs typeface="Arial" panose="020B0604020202020204" pitchFamily="34" charset="0"/>
              </a:rPr>
              <a:t>Key: </a:t>
            </a:r>
            <a:r>
              <a:rPr lang="en-US" sz="1000" dirty="0">
                <a:cs typeface="Arial" panose="020B0604020202020204" pitchFamily="34" charset="0"/>
              </a:rPr>
              <a:t>CAUTI = catheter-associated urinary tract infection; NHSN = National Healthcare Safety Network.</a:t>
            </a:r>
          </a:p>
          <a:p>
            <a:pPr lvl="0"/>
            <a:r>
              <a:rPr lang="en-US" sz="1000" b="1" dirty="0">
                <a:cs typeface="Arial" panose="020B0604020202020204" pitchFamily="34" charset="0"/>
              </a:rPr>
              <a:t>Source: </a:t>
            </a:r>
            <a:r>
              <a:rPr lang="en-US" sz="1000" dirty="0">
                <a:cs typeface="Arial" panose="020B0604020202020204" pitchFamily="34" charset="0"/>
              </a:rPr>
              <a:t>Centers for Disease Control and Prevention, National Center for Emerging and Zoonotic Infectious Diseases,</a:t>
            </a:r>
            <a:r>
              <a:rPr lang="en-US" sz="1000" i="1" dirty="0">
                <a:cs typeface="Arial" panose="020B0604020202020204" pitchFamily="34" charset="0"/>
              </a:rPr>
              <a:t> </a:t>
            </a:r>
            <a:r>
              <a:rPr lang="en-US" sz="1000" dirty="0">
                <a:cs typeface="Arial" panose="020B0604020202020204" pitchFamily="34" charset="0"/>
              </a:rPr>
              <a:t>2014 National and State Healthcare Associated Infections: Progress Report. </a:t>
            </a:r>
          </a:p>
          <a:p>
            <a:r>
              <a:rPr lang="en-US" sz="1000" b="1" dirty="0">
                <a:cs typeface="Arial" panose="020B0604020202020204" pitchFamily="34" charset="0"/>
              </a:rPr>
              <a:t>Note: </a:t>
            </a:r>
            <a:r>
              <a:rPr lang="en-US" sz="1000" dirty="0">
                <a:cs typeface="Arial" panose="020B0604020202020204" pitchFamily="34" charset="0"/>
              </a:rPr>
              <a:t>For this </a:t>
            </a:r>
            <a:r>
              <a:rPr lang="en-US" sz="1000" dirty="0" smtClean="0">
                <a:cs typeface="Arial" panose="020B0604020202020204" pitchFamily="34" charset="0"/>
              </a:rPr>
              <a:t>measure, </a:t>
            </a:r>
            <a:r>
              <a:rPr lang="en-US" sz="1000" dirty="0">
                <a:cs typeface="Arial" panose="020B0604020202020204" pitchFamily="34" charset="0"/>
              </a:rPr>
              <a:t>lower numbers are better. </a:t>
            </a:r>
            <a:r>
              <a:rPr lang="en-US" sz="1000" dirty="0"/>
              <a:t>Changes in SIRs are categorized as “no change” if they are not statistically significant. </a:t>
            </a:r>
            <a:r>
              <a:rPr lang="en-US" sz="1000" dirty="0">
                <a:cs typeface="Arial" panose="020B0604020202020204" pitchFamily="34" charset="0"/>
              </a:rPr>
              <a:t>Acute care hospitalizations only. Excludes neonatal intensive care units. For this measure, District of Columbia and Puerto Rico are treated as </a:t>
            </a:r>
            <a:r>
              <a:rPr lang="en-US" sz="1000" dirty="0" smtClean="0">
                <a:cs typeface="Arial" panose="020B0604020202020204" pitchFamily="34" charset="0"/>
              </a:rPr>
              <a:t>States.</a:t>
            </a:r>
            <a:endParaRPr lang="en-US" sz="1000" dirty="0"/>
          </a:p>
        </p:txBody>
      </p:sp>
      <p:grpSp>
        <p:nvGrpSpPr>
          <p:cNvPr id="450" name="Group 245"/>
          <p:cNvGrpSpPr>
            <a:grpSpLocks/>
          </p:cNvGrpSpPr>
          <p:nvPr/>
        </p:nvGrpSpPr>
        <p:grpSpPr bwMode="auto">
          <a:xfrm>
            <a:off x="6843565" y="4117711"/>
            <a:ext cx="2348221" cy="1541896"/>
            <a:chOff x="6858000" y="5525897"/>
            <a:chExt cx="2348221" cy="1540866"/>
          </a:xfrm>
        </p:grpSpPr>
        <p:sp>
          <p:nvSpPr>
            <p:cNvPr id="451" name="Rectangle 222"/>
            <p:cNvSpPr>
              <a:spLocks noChangeArrowheads="1"/>
            </p:cNvSpPr>
            <p:nvPr/>
          </p:nvSpPr>
          <p:spPr bwMode="auto">
            <a:xfrm>
              <a:off x="6858000" y="6135090"/>
              <a:ext cx="269875" cy="264936"/>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2" name="Rectangle 222"/>
            <p:cNvSpPr>
              <a:spLocks noChangeArrowheads="1"/>
            </p:cNvSpPr>
            <p:nvPr/>
          </p:nvSpPr>
          <p:spPr bwMode="auto">
            <a:xfrm>
              <a:off x="6858000" y="5830494"/>
              <a:ext cx="268288" cy="264936"/>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3" name="Text Box 220"/>
            <p:cNvSpPr txBox="1">
              <a:spLocks noChangeArrowheads="1"/>
            </p:cNvSpPr>
            <p:nvPr/>
          </p:nvSpPr>
          <p:spPr bwMode="auto">
            <a:xfrm>
              <a:off x="7162800" y="5889192"/>
              <a:ext cx="1981200" cy="18454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No Change</a:t>
              </a:r>
            </a:p>
          </p:txBody>
        </p:sp>
        <p:sp>
          <p:nvSpPr>
            <p:cNvPr id="454" name="Text Box 220"/>
            <p:cNvSpPr txBox="1">
              <a:spLocks noChangeArrowheads="1"/>
            </p:cNvSpPr>
            <p:nvPr/>
          </p:nvSpPr>
          <p:spPr bwMode="auto">
            <a:xfrm>
              <a:off x="7162800" y="6192202"/>
              <a:ext cx="1981200" cy="369085"/>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Increase</a:t>
              </a:r>
            </a:p>
            <a:p>
              <a:pP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5" name="Text Box 220"/>
            <p:cNvSpPr txBox="1">
              <a:spLocks noChangeArrowheads="1"/>
            </p:cNvSpPr>
            <p:nvPr/>
          </p:nvSpPr>
          <p:spPr bwMode="auto">
            <a:xfrm>
              <a:off x="6859406" y="6513135"/>
              <a:ext cx="2346815" cy="553628"/>
            </a:xfrm>
            <a:prstGeom prst="rect">
              <a:avLst/>
            </a:prstGeom>
            <a:noFill/>
            <a:ln w="9525">
              <a:noFill/>
              <a:miter lim="800000"/>
              <a:headEnd/>
              <a:tailEnd/>
            </a:ln>
          </p:spPr>
          <p:txBody>
            <a:bodyPr wrap="square"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 *Indicates State mandate </a:t>
              </a:r>
            </a:p>
            <a:p>
              <a:pPr eaLnBrk="0" fontAlgn="auto" hangingPunct="0">
                <a:spcBef>
                  <a:spcPts val="0"/>
                </a:spcBef>
                <a:spcAft>
                  <a:spcPts val="0"/>
                </a:spcAft>
                <a:defRPr/>
              </a:pPr>
              <a:r>
                <a:rPr lang="en-US" sz="1200" kern="0" dirty="0" smtClean="0">
                  <a:solidFill>
                    <a:sysClr val="windowText" lastClr="000000"/>
                  </a:solidFill>
                  <a:latin typeface="Arial" pitchFamily="34" charset="0"/>
                  <a:cs typeface="Arial" pitchFamily="34" charset="0"/>
                </a:rPr>
                <a:t> in </a:t>
              </a:r>
              <a:r>
                <a:rPr lang="en-US" sz="1200" kern="0" dirty="0">
                  <a:solidFill>
                    <a:sysClr val="windowText" lastClr="000000"/>
                  </a:solidFill>
                  <a:latin typeface="Arial" pitchFamily="34" charset="0"/>
                  <a:cs typeface="Arial" pitchFamily="34" charset="0"/>
                </a:rPr>
                <a:t>2014 to report CAUTI</a:t>
              </a:r>
            </a:p>
            <a:p>
              <a:pPr eaLnBrk="0" fontAlgn="auto" hangingPunct="0">
                <a:spcBef>
                  <a:spcPts val="0"/>
                </a:spcBef>
                <a:spcAft>
                  <a:spcPts val="0"/>
                </a:spcAft>
                <a:defRPr/>
              </a:pPr>
              <a:r>
                <a:rPr lang="en-US" sz="1200" kern="0" dirty="0" smtClean="0">
                  <a:solidFill>
                    <a:sysClr val="windowText" lastClr="000000"/>
                  </a:solidFill>
                  <a:latin typeface="Arial" pitchFamily="34" charset="0"/>
                  <a:cs typeface="Arial" pitchFamily="34" charset="0"/>
                </a:rPr>
                <a:t> to </a:t>
              </a:r>
              <a:r>
                <a:rPr lang="en-US" sz="1200" kern="0" dirty="0">
                  <a:solidFill>
                    <a:sysClr val="windowText" lastClr="000000"/>
                  </a:solidFill>
                  <a:latin typeface="Arial" pitchFamily="34" charset="0"/>
                  <a:cs typeface="Arial" pitchFamily="34" charset="0"/>
                </a:rPr>
                <a:t>NHSN</a:t>
              </a:r>
            </a:p>
          </p:txBody>
        </p:sp>
        <p:sp>
          <p:nvSpPr>
            <p:cNvPr id="456" name="Rectangle 222"/>
            <p:cNvSpPr>
              <a:spLocks noChangeArrowheads="1"/>
            </p:cNvSpPr>
            <p:nvPr/>
          </p:nvSpPr>
          <p:spPr bwMode="auto">
            <a:xfrm>
              <a:off x="6858000" y="5525897"/>
              <a:ext cx="268288" cy="264936"/>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200" kern="0" dirty="0">
                <a:solidFill>
                  <a:sysClr val="windowText" lastClr="000000"/>
                </a:solidFill>
                <a:latin typeface="Arial" pitchFamily="34" charset="0"/>
                <a:cs typeface="Arial" pitchFamily="34" charset="0"/>
              </a:endParaRPr>
            </a:p>
          </p:txBody>
        </p:sp>
        <p:sp>
          <p:nvSpPr>
            <p:cNvPr id="457" name="Text Box 220"/>
            <p:cNvSpPr txBox="1">
              <a:spLocks noChangeArrowheads="1"/>
            </p:cNvSpPr>
            <p:nvPr/>
          </p:nvSpPr>
          <p:spPr bwMode="auto">
            <a:xfrm>
              <a:off x="7162800" y="5584596"/>
              <a:ext cx="1981200" cy="184543"/>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200" kern="0" dirty="0">
                  <a:solidFill>
                    <a:sysClr val="windowText" lastClr="000000"/>
                  </a:solidFill>
                  <a:latin typeface="Arial" pitchFamily="34" charset="0"/>
                  <a:cs typeface="Arial" pitchFamily="34" charset="0"/>
                </a:rPr>
                <a:t>Decrease</a:t>
              </a:r>
            </a:p>
          </p:txBody>
        </p:sp>
      </p:grpSp>
      <p:grpSp>
        <p:nvGrpSpPr>
          <p:cNvPr id="606" name="Group 188"/>
          <p:cNvGrpSpPr>
            <a:grpSpLocks/>
          </p:cNvGrpSpPr>
          <p:nvPr/>
        </p:nvGrpSpPr>
        <p:grpSpPr bwMode="auto">
          <a:xfrm>
            <a:off x="673105" y="4407107"/>
            <a:ext cx="1139825" cy="1150938"/>
            <a:chOff x="4" y="3976"/>
            <a:chExt cx="1253" cy="975"/>
          </a:xfrm>
        </p:grpSpPr>
        <p:grpSp>
          <p:nvGrpSpPr>
            <p:cNvPr id="607" name="Group 191"/>
            <p:cNvGrpSpPr>
              <a:grpSpLocks/>
            </p:cNvGrpSpPr>
            <p:nvPr/>
          </p:nvGrpSpPr>
          <p:grpSpPr bwMode="auto">
            <a:xfrm>
              <a:off x="77" y="4073"/>
              <a:ext cx="1087" cy="711"/>
              <a:chOff x="77" y="4073"/>
              <a:chExt cx="1087" cy="711"/>
            </a:xfrm>
          </p:grpSpPr>
          <p:sp>
            <p:nvSpPr>
              <p:cNvPr id="61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60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60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610" name="Group 196"/>
            <p:cNvGrpSpPr>
              <a:grpSpLocks/>
            </p:cNvGrpSpPr>
            <p:nvPr/>
          </p:nvGrpSpPr>
          <p:grpSpPr bwMode="auto">
            <a:xfrm>
              <a:off x="4" y="3976"/>
              <a:ext cx="1253" cy="975"/>
              <a:chOff x="4" y="3976"/>
              <a:chExt cx="1253" cy="975"/>
            </a:xfrm>
          </p:grpSpPr>
          <p:grpSp>
            <p:nvGrpSpPr>
              <p:cNvPr id="611" name="Group 198"/>
              <p:cNvGrpSpPr>
                <a:grpSpLocks/>
              </p:cNvGrpSpPr>
              <p:nvPr/>
            </p:nvGrpSpPr>
            <p:grpSpPr bwMode="auto">
              <a:xfrm>
                <a:off x="77" y="4073"/>
                <a:ext cx="1087" cy="711"/>
                <a:chOff x="77" y="4073"/>
                <a:chExt cx="1087" cy="711"/>
              </a:xfrm>
            </p:grpSpPr>
            <p:sp>
              <p:nvSpPr>
                <p:cNvPr id="61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612" name="Group 202"/>
              <p:cNvGrpSpPr>
                <a:grpSpLocks/>
              </p:cNvGrpSpPr>
              <p:nvPr/>
            </p:nvGrpSpPr>
            <p:grpSpPr bwMode="auto">
              <a:xfrm>
                <a:off x="77" y="4073"/>
                <a:ext cx="1087" cy="711"/>
                <a:chOff x="77" y="4073"/>
                <a:chExt cx="1087" cy="711"/>
              </a:xfrm>
            </p:grpSpPr>
            <p:sp>
              <p:nvSpPr>
                <p:cNvPr id="61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EEECE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613"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61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sp>
        <p:nvSpPr>
          <p:cNvPr id="641" name="Rectangle 12"/>
          <p:cNvSpPr>
            <a:spLocks noChangeArrowheads="1"/>
          </p:cNvSpPr>
          <p:nvPr/>
        </p:nvSpPr>
        <p:spPr bwMode="auto">
          <a:xfrm>
            <a:off x="5029200" y="5018379"/>
            <a:ext cx="838200" cy="533400"/>
          </a:xfrm>
          <a:prstGeom prst="rect">
            <a:avLst/>
          </a:pr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2" name="Freeform 641"/>
          <p:cNvSpPr/>
          <p:nvPr/>
        </p:nvSpPr>
        <p:spPr>
          <a:xfrm>
            <a:off x="5177979" y="5168101"/>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AABA0A"/>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28575">
                <a:solidFill>
                  <a:schemeClr val="tx1"/>
                </a:solidFill>
              </a:ln>
            </a:endParaRPr>
          </a:p>
        </p:txBody>
      </p:sp>
      <p:sp>
        <p:nvSpPr>
          <p:cNvPr id="643" name="Text Box 30"/>
          <p:cNvSpPr txBox="1">
            <a:spLocks noChangeArrowheads="1"/>
          </p:cNvSpPr>
          <p:nvPr/>
        </p:nvSpPr>
        <p:spPr bwMode="auto">
          <a:xfrm>
            <a:off x="5244231" y="5167698"/>
            <a:ext cx="381000" cy="228600"/>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PR</a:t>
            </a:r>
          </a:p>
        </p:txBody>
      </p:sp>
      <p:sp>
        <p:nvSpPr>
          <p:cNvPr id="219" name="Line 153"/>
          <p:cNvSpPr>
            <a:spLocks noChangeShapeType="1"/>
          </p:cNvSpPr>
          <p:nvPr/>
        </p:nvSpPr>
        <p:spPr bwMode="auto">
          <a:xfrm>
            <a:off x="6562519" y="3167096"/>
            <a:ext cx="526275" cy="333646"/>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1" name="Freeform 94"/>
          <p:cNvSpPr>
            <a:spLocks/>
          </p:cNvSpPr>
          <p:nvPr/>
        </p:nvSpPr>
        <p:spPr bwMode="auto">
          <a:xfrm rot="13400463">
            <a:off x="6988912" y="3517863"/>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2" name="Text Box 217"/>
          <p:cNvSpPr txBox="1">
            <a:spLocks noChangeArrowheads="1"/>
          </p:cNvSpPr>
          <p:nvPr/>
        </p:nvSpPr>
        <p:spPr bwMode="auto">
          <a:xfrm>
            <a:off x="7015955" y="3530798"/>
            <a:ext cx="461963" cy="246221"/>
          </a:xfrm>
          <a:prstGeom prst="rect">
            <a:avLst/>
          </a:prstGeom>
          <a:noFill/>
          <a:ln w="9525">
            <a:noFill/>
            <a:miter lim="800000"/>
            <a:headEnd/>
            <a:tailEnd/>
          </a:ln>
        </p:spPr>
        <p:txBody>
          <a:bodyPr>
            <a:spAutoFit/>
          </a:bodyPr>
          <a:lstStyle/>
          <a:p>
            <a:pPr algn="ctr">
              <a:spcBef>
                <a:spcPct val="50000"/>
              </a:spcBef>
              <a:defRPr/>
            </a:pPr>
            <a:r>
              <a:rPr lang="en-US" sz="1000" kern="0" dirty="0">
                <a:latin typeface="Arial" pitchFamily="34" charset="0"/>
                <a:cs typeface="Arial" pitchFamily="34" charset="0"/>
              </a:rPr>
              <a:t>DC</a:t>
            </a:r>
            <a:endParaRPr lang="en-US" sz="1000" kern="0" dirty="0">
              <a:solidFill>
                <a:srgbClr val="000000"/>
              </a:solidFill>
              <a:latin typeface="Arial" pitchFamily="34" charset="0"/>
              <a:cs typeface="Arial" pitchFamily="34" charset="0"/>
            </a:endParaRPr>
          </a:p>
        </p:txBody>
      </p:sp>
      <p:grpSp>
        <p:nvGrpSpPr>
          <p:cNvPr id="391" name="Group 11"/>
          <p:cNvGrpSpPr>
            <a:grpSpLocks/>
          </p:cNvGrpSpPr>
          <p:nvPr/>
        </p:nvGrpSpPr>
        <p:grpSpPr bwMode="auto">
          <a:xfrm>
            <a:off x="2018010" y="4609791"/>
            <a:ext cx="949325" cy="941388"/>
            <a:chOff x="144" y="2832"/>
            <a:chExt cx="912" cy="672"/>
          </a:xfrm>
          <a:solidFill>
            <a:schemeClr val="bg1"/>
          </a:solidFill>
        </p:grpSpPr>
        <p:sp>
          <p:nvSpPr>
            <p:cNvPr id="392" name="Rectangle 12"/>
            <p:cNvSpPr>
              <a:spLocks noChangeArrowheads="1"/>
            </p:cNvSpPr>
            <p:nvPr/>
          </p:nvSpPr>
          <p:spPr bwMode="auto">
            <a:xfrm>
              <a:off x="144" y="2832"/>
              <a:ext cx="912" cy="672"/>
            </a:xfrm>
            <a:prstGeom prst="rect">
              <a:avLst/>
            </a:pr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nvGrpSpPr>
            <p:cNvPr id="393" name="Group 13"/>
            <p:cNvGrpSpPr>
              <a:grpSpLocks noChangeAspect="1"/>
            </p:cNvGrpSpPr>
            <p:nvPr/>
          </p:nvGrpSpPr>
          <p:grpSpPr bwMode="auto">
            <a:xfrm>
              <a:off x="190" y="2937"/>
              <a:ext cx="695" cy="479"/>
              <a:chOff x="239" y="3311"/>
              <a:chExt cx="869" cy="595"/>
            </a:xfrm>
            <a:grpFill/>
          </p:grpSpPr>
          <p:sp>
            <p:nvSpPr>
              <p:cNvPr id="395"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96"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97"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98"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399"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0"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1"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2"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3"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4"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5"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6"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7"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8"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09"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EEECE1"/>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410"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sp>
          <p:nvSpPr>
            <p:cNvPr id="394" name="Text Box 30"/>
            <p:cNvSpPr txBox="1">
              <a:spLocks noChangeArrowheads="1"/>
            </p:cNvSpPr>
            <p:nvPr/>
          </p:nvSpPr>
          <p:spPr bwMode="auto">
            <a:xfrm>
              <a:off x="191" y="3261"/>
              <a:ext cx="392" cy="169"/>
            </a:xfrm>
            <a:prstGeom prst="rect">
              <a:avLst/>
            </a:prstGeom>
            <a:grpFill/>
            <a:ln w="19050">
              <a:noFill/>
              <a:round/>
              <a:headEnd/>
              <a:tailEnd/>
            </a:ln>
          </p:spPr>
          <p:txBody>
            <a:bodyPr/>
            <a:lstStyle/>
            <a:p>
              <a:pPr algn="ctr" fontAlgn="auto">
                <a:spcBef>
                  <a:spcPts val="0"/>
                </a:spcBef>
                <a:spcAft>
                  <a:spcPts val="0"/>
                </a:spcAft>
                <a:defRPr/>
              </a:pPr>
              <a:r>
                <a:rPr lang="en-US" sz="1000" kern="0" dirty="0">
                  <a:solidFill>
                    <a:sysClr val="windowText" lastClr="000000"/>
                  </a:solidFill>
                  <a:cs typeface="Arial" pitchFamily="34" charset="0"/>
                </a:rPr>
                <a:t>HI</a:t>
              </a:r>
              <a:r>
                <a:rPr lang="en-US" sz="1000" kern="0" dirty="0">
                  <a:solidFill>
                    <a:srgbClr val="000000"/>
                  </a:solidFill>
                  <a:cs typeface="Arial" pitchFamily="34" charset="0"/>
                </a:rPr>
                <a:t> *</a:t>
              </a:r>
              <a:endParaRPr lang="en-US" sz="1000" kern="0" dirty="0">
                <a:solidFill>
                  <a:sysClr val="windowText" lastClr="000000"/>
                </a:solidFill>
                <a:cs typeface="Arial" pitchFamily="34" charset="0"/>
              </a:endParaRPr>
            </a:p>
          </p:txBody>
        </p:sp>
      </p:grpSp>
    </p:spTree>
    <p:extLst>
      <p:ext uri="{BB962C8B-B14F-4D97-AF65-F5344CB8AC3E}">
        <p14:creationId xmlns:p14="http://schemas.microsoft.com/office/powerpoint/2010/main" val="40909547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1600200" y="152400"/>
            <a:ext cx="7086600" cy="1066800"/>
          </a:xfrm>
        </p:spPr>
        <p:txBody>
          <a:bodyPr>
            <a:noAutofit/>
          </a:bodyPr>
          <a:lstStyle/>
          <a:p>
            <a:pPr>
              <a:lnSpc>
                <a:spcPct val="90000"/>
              </a:lnSpc>
            </a:pPr>
            <a:r>
              <a:rPr lang="en-US" altLang="en-US" sz="2800" dirty="0" smtClean="0"/>
              <a:t>Tools for Reducing Central Line-Associated Bloodstream Infections in Hospitals</a:t>
            </a:r>
            <a:endParaRPr lang="en-US" altLang="en-US" sz="2800" dirty="0"/>
          </a:p>
        </p:txBody>
      </p:sp>
      <p:sp>
        <p:nvSpPr>
          <p:cNvPr id="4099" name="Content Placeholder 2"/>
          <p:cNvSpPr>
            <a:spLocks noGrp="1"/>
          </p:cNvSpPr>
          <p:nvPr>
            <p:ph idx="1"/>
          </p:nvPr>
        </p:nvSpPr>
        <p:spPr/>
        <p:txBody>
          <a:bodyPr>
            <a:normAutofit fontScale="70000" lnSpcReduction="20000"/>
          </a:bodyPr>
          <a:lstStyle/>
          <a:p>
            <a:r>
              <a:rPr lang="en-US" altLang="en-US" dirty="0" smtClean="0"/>
              <a:t>Purpose: To help hospitals prevent central line-associated bloodstream infections (CLABSIs) and improve safety culture</a:t>
            </a:r>
          </a:p>
          <a:p>
            <a:r>
              <a:rPr lang="en-US" altLang="en-US" dirty="0" smtClean="0"/>
              <a:t>Methods: Implementing evidence-based, practical resources and concepts from the Comprehensive Unit-based Safety Program (CUSP)</a:t>
            </a:r>
          </a:p>
          <a:p>
            <a:r>
              <a:rPr lang="en-US" altLang="en-US" dirty="0" smtClean="0"/>
              <a:t>Intended users: Hospital facilities</a:t>
            </a:r>
          </a:p>
          <a:p>
            <a:r>
              <a:rPr lang="en-US" altLang="en-US" dirty="0" smtClean="0"/>
              <a:t>Available tools: Checklists, preventable incidence calculators, audit forms, event report templates</a:t>
            </a:r>
          </a:p>
          <a:p>
            <a:r>
              <a:rPr lang="en-US" altLang="en-US" dirty="0" smtClean="0"/>
              <a:t>Impact: </a:t>
            </a:r>
          </a:p>
          <a:p>
            <a:pPr lvl="1"/>
            <a:r>
              <a:rPr lang="en-US" altLang="en-US" dirty="0" smtClean="0"/>
              <a:t>Through use of the CUSP toolkit and CLABSI tools, more than 100 intensive care units in Michigan have nearly eliminated CLABSIs. </a:t>
            </a:r>
          </a:p>
          <a:p>
            <a:pPr lvl="1"/>
            <a:r>
              <a:rPr lang="en-US" altLang="en-US" dirty="0" smtClean="0"/>
              <a:t>Nationwide, the use of this toolkit has helped more than 1,000 hospitals reduce rates of CLABSI by 41% in aggregate. See </a:t>
            </a:r>
            <a:r>
              <a:rPr lang="en-US" altLang="en-US" dirty="0" smtClean="0">
                <a:hlinkClick r:id="rId3"/>
              </a:rPr>
              <a:t>http://www.ahrq.gov/workingforquality/pias/mhhakcpia.htm</a:t>
            </a:r>
            <a:r>
              <a:rPr lang="en-US" altLang="en-US" dirty="0" smtClean="0"/>
              <a:t>.</a:t>
            </a:r>
          </a:p>
          <a:p>
            <a:r>
              <a:rPr lang="en-US" altLang="en-US" dirty="0" smtClean="0"/>
              <a:t>Link: </a:t>
            </a:r>
            <a:r>
              <a:rPr lang="en-US" altLang="en-US" dirty="0" smtClean="0">
                <a:hlinkClick r:id="rId4"/>
              </a:rPr>
              <a:t>http://www.ahrq.gov/professionals/education/curriculum-tools/clabsitools/index.html</a:t>
            </a:r>
            <a:endParaRPr lang="en-US" altLang="en-US" dirty="0" smtClean="0"/>
          </a:p>
          <a:p>
            <a:pPr lvl="1"/>
            <a:endParaRPr lang="en-US" altLang="en-US" dirty="0" smtClean="0"/>
          </a:p>
          <a:p>
            <a:endParaRPr lang="en-US" altLang="en-US" dirty="0"/>
          </a:p>
        </p:txBody>
      </p:sp>
    </p:spTree>
    <p:extLst>
      <p:ext uri="{BB962C8B-B14F-4D97-AF65-F5344CB8AC3E}">
        <p14:creationId xmlns:p14="http://schemas.microsoft.com/office/powerpoint/2010/main" val="36600464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Healthcare Quality and Disparities Report (NHQDR)</a:t>
            </a:r>
          </a:p>
        </p:txBody>
      </p:sp>
      <p:sp>
        <p:nvSpPr>
          <p:cNvPr id="3" name="Content Placeholder 2"/>
          <p:cNvSpPr>
            <a:spLocks noGrp="1"/>
          </p:cNvSpPr>
          <p:nvPr>
            <p:ph idx="1"/>
          </p:nvPr>
        </p:nvSpPr>
        <p:spPr>
          <a:xfrm>
            <a:off x="228600" y="1447800"/>
            <a:ext cx="8686800" cy="5410200"/>
          </a:xfrm>
        </p:spPr>
        <p:txBody>
          <a:bodyPr>
            <a:normAutofit fontScale="92500"/>
          </a:bodyPr>
          <a:lstStyle/>
          <a:p>
            <a:r>
              <a:rPr lang="en-US" dirty="0"/>
              <a:t>Annual report to Congress mandated in the Healthcare Research and Quality Act of 1999 (P.L. 106-129)</a:t>
            </a:r>
          </a:p>
          <a:p>
            <a:r>
              <a:rPr lang="en-US" dirty="0"/>
              <a:t>Provides a comprehensive overview of: </a:t>
            </a:r>
          </a:p>
          <a:p>
            <a:pPr lvl="1"/>
            <a:r>
              <a:rPr lang="en-US" dirty="0"/>
              <a:t>Quality of health care received by the general U.S. population</a:t>
            </a:r>
          </a:p>
          <a:p>
            <a:pPr lvl="1"/>
            <a:r>
              <a:rPr lang="en-US" dirty="0"/>
              <a:t>Disparities in care experienced by different racial, </a:t>
            </a:r>
            <a:r>
              <a:rPr lang="en-US" dirty="0" smtClean="0"/>
              <a:t>and </a:t>
            </a:r>
            <a:r>
              <a:rPr lang="en-US" dirty="0"/>
              <a:t>socioeconomic groups</a:t>
            </a:r>
          </a:p>
          <a:p>
            <a:r>
              <a:rPr lang="en-US" dirty="0" smtClean="0"/>
              <a:t>Assesses </a:t>
            </a:r>
            <a:r>
              <a:rPr lang="en-US" dirty="0"/>
              <a:t>the performance of our health care system and identifies areas of strengths and </a:t>
            </a:r>
            <a:r>
              <a:rPr lang="en-US" dirty="0" smtClean="0"/>
              <a:t>weakness along three main axes:</a:t>
            </a:r>
          </a:p>
          <a:p>
            <a:pPr lvl="1"/>
            <a:r>
              <a:rPr lang="en-US" dirty="0" smtClean="0"/>
              <a:t>Access </a:t>
            </a:r>
            <a:r>
              <a:rPr lang="en-US" dirty="0"/>
              <a:t>to health </a:t>
            </a:r>
            <a:r>
              <a:rPr lang="en-US" dirty="0" smtClean="0"/>
              <a:t>care</a:t>
            </a:r>
          </a:p>
          <a:p>
            <a:pPr lvl="1"/>
            <a:r>
              <a:rPr lang="en-US" dirty="0" smtClean="0"/>
              <a:t>Quality </a:t>
            </a:r>
            <a:r>
              <a:rPr lang="en-US" dirty="0"/>
              <a:t>of health care </a:t>
            </a:r>
            <a:endParaRPr lang="en-US" dirty="0" smtClean="0"/>
          </a:p>
          <a:p>
            <a:pPr lvl="1"/>
            <a:r>
              <a:rPr lang="en-US" dirty="0" smtClean="0"/>
              <a:t>Priorities of the National Quality Strategy</a:t>
            </a:r>
            <a:endParaRPr lang="en-US" dirty="0"/>
          </a:p>
        </p:txBody>
      </p:sp>
    </p:spTree>
    <p:extLst>
      <p:ext uri="{BB962C8B-B14F-4D97-AF65-F5344CB8AC3E}">
        <p14:creationId xmlns:p14="http://schemas.microsoft.com/office/powerpoint/2010/main" val="37463875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noAutofit/>
          </a:bodyPr>
          <a:lstStyle/>
          <a:p>
            <a:r>
              <a:rPr lang="en-US" altLang="en-US" sz="2800" dirty="0" smtClean="0"/>
              <a:t>Tools for Reducing Catheter-Associated Urinary Tract Infections in Hospitals</a:t>
            </a:r>
            <a:endParaRPr lang="en-US" altLang="en-US" sz="2800" dirty="0"/>
          </a:p>
        </p:txBody>
      </p:sp>
      <p:sp>
        <p:nvSpPr>
          <p:cNvPr id="5123" name="Content Placeholder 2"/>
          <p:cNvSpPr>
            <a:spLocks noGrp="1"/>
          </p:cNvSpPr>
          <p:nvPr>
            <p:ph idx="1"/>
          </p:nvPr>
        </p:nvSpPr>
        <p:spPr/>
        <p:txBody>
          <a:bodyPr>
            <a:normAutofit fontScale="77500" lnSpcReduction="20000"/>
          </a:bodyPr>
          <a:lstStyle/>
          <a:p>
            <a:r>
              <a:rPr lang="en-US" altLang="en-US" dirty="0" smtClean="0"/>
              <a:t>Purpose: To help hospitals prevent catheter-associated urinary tract infections (CAUTIs) and improve safety culture</a:t>
            </a:r>
          </a:p>
          <a:p>
            <a:r>
              <a:rPr lang="en-US" altLang="en-US" dirty="0" smtClean="0"/>
              <a:t>Method: Implementing evidence-based, practical resources and concepts from the Comprehensive Unit-based Safety Program</a:t>
            </a:r>
          </a:p>
          <a:p>
            <a:r>
              <a:rPr lang="en-US" altLang="en-US" dirty="0" smtClean="0"/>
              <a:t>Intended users: Hospital facilities</a:t>
            </a:r>
          </a:p>
          <a:p>
            <a:r>
              <a:rPr lang="en-US" altLang="en-US" dirty="0" smtClean="0"/>
              <a:t>Available tools: Guides, checklists, webinars, learning modules, data interpretation guides</a:t>
            </a:r>
          </a:p>
          <a:p>
            <a:r>
              <a:rPr lang="en-US" altLang="en-US" dirty="0" smtClean="0"/>
              <a:t>Potential Measures of Effectiveness: </a:t>
            </a:r>
          </a:p>
          <a:p>
            <a:pPr lvl="1"/>
            <a:r>
              <a:rPr lang="en-US" altLang="en-US" dirty="0" smtClean="0"/>
              <a:t>Number of symptomatic CAUTIs attributable to each unit by month</a:t>
            </a:r>
          </a:p>
          <a:p>
            <a:pPr lvl="1"/>
            <a:r>
              <a:rPr lang="en-US" altLang="en-US" dirty="0" smtClean="0"/>
              <a:t>Days since last CAUTI </a:t>
            </a:r>
          </a:p>
          <a:p>
            <a:r>
              <a:rPr lang="en-US" altLang="en-US" dirty="0" smtClean="0"/>
              <a:t>Link: </a:t>
            </a:r>
            <a:r>
              <a:rPr lang="en-US" altLang="en-US" dirty="0" smtClean="0">
                <a:hlinkClick r:id="rId3"/>
              </a:rPr>
              <a:t>http://www.ahrq.gov/professionals/quality-patient-safety/hais/tools/cauti-hospitals/Index.html</a:t>
            </a:r>
            <a:r>
              <a:rPr lang="en-US" altLang="en-US" dirty="0" smtClean="0"/>
              <a:t> </a:t>
            </a:r>
            <a:endParaRPr lang="en-US" altLang="en-US" dirty="0"/>
          </a:p>
        </p:txBody>
      </p:sp>
    </p:spTree>
    <p:extLst>
      <p:ext uri="{BB962C8B-B14F-4D97-AF65-F5344CB8AC3E}">
        <p14:creationId xmlns:p14="http://schemas.microsoft.com/office/powerpoint/2010/main" val="409985106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219200"/>
          </a:xfrm>
        </p:spPr>
        <p:txBody>
          <a:bodyPr>
            <a:noAutofit/>
          </a:bodyPr>
          <a:lstStyle/>
          <a:p>
            <a:pPr>
              <a:lnSpc>
                <a:spcPct val="90000"/>
              </a:lnSpc>
            </a:pPr>
            <a:r>
              <a:rPr lang="en-US" sz="2800" dirty="0" smtClean="0"/>
              <a:t>Procedure-Related Events</a:t>
            </a:r>
            <a:endParaRPr lang="en-US" sz="2800" dirty="0"/>
          </a:p>
        </p:txBody>
      </p:sp>
      <p:sp>
        <p:nvSpPr>
          <p:cNvPr id="4" name="Content Placeholder 3"/>
          <p:cNvSpPr>
            <a:spLocks noGrp="1"/>
          </p:cNvSpPr>
          <p:nvPr>
            <p:ph idx="1"/>
          </p:nvPr>
        </p:nvSpPr>
        <p:spPr>
          <a:xfrm>
            <a:off x="457200" y="1600200"/>
            <a:ext cx="8229600" cy="5029200"/>
          </a:xfrm>
        </p:spPr>
        <p:txBody>
          <a:bodyPr>
            <a:normAutofit fontScale="92500" lnSpcReduction="20000"/>
          </a:bodyPr>
          <a:lstStyle/>
          <a:p>
            <a:r>
              <a:rPr lang="en-US" dirty="0" smtClean="0"/>
              <a:t>More than 40 million operative procedures are performed in the United States each year. </a:t>
            </a:r>
          </a:p>
          <a:p>
            <a:r>
              <a:rPr lang="en-US" dirty="0" smtClean="0"/>
              <a:t>Postoperative adverse events are not uncommon and increase both hospitalization length and cost (AHRQ, 2013).</a:t>
            </a:r>
          </a:p>
          <a:p>
            <a:r>
              <a:rPr lang="en-US" dirty="0" smtClean="0"/>
              <a:t>Measures include:</a:t>
            </a:r>
          </a:p>
          <a:p>
            <a:pPr lvl="1"/>
            <a:r>
              <a:rPr lang="en-US" dirty="0" smtClean="0"/>
              <a:t>Inpatient sepsis per 1,000 adult discharges with an elective operating room procedure.</a:t>
            </a:r>
          </a:p>
          <a:p>
            <a:pPr lvl="1"/>
            <a:r>
              <a:rPr lang="en-US" dirty="0" smtClean="0"/>
              <a:t>Obstetric trauma per 1,000 vaginal deliveries.</a:t>
            </a:r>
          </a:p>
          <a:p>
            <a:pPr lvl="1"/>
            <a:r>
              <a:rPr lang="en-US" dirty="0" smtClean="0"/>
              <a:t>Percentage of adult patients receiving hip joint replacement due to fracture or degenerative conditions who experienced adverse events. </a:t>
            </a:r>
          </a:p>
          <a:p>
            <a:pPr lvl="1"/>
            <a:r>
              <a:rPr lang="en-US" dirty="0" smtClean="0"/>
              <a:t>Risk-adjusted mortality at 30 postoperative days for colorectal surgery performed in adults. </a:t>
            </a:r>
          </a:p>
          <a:p>
            <a:pPr lvl="1"/>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3451594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smtClean="0"/>
              <a:t>Inpatient sepsis per 1,000 adult discharges with an elective operating room procedure, by sex and insurance status, 2008-2014</a:t>
            </a:r>
            <a:endParaRPr lang="en-US" sz="2000" dirty="0"/>
          </a:p>
        </p:txBody>
      </p:sp>
      <p:sp>
        <p:nvSpPr>
          <p:cNvPr id="5" name="TextBox 4"/>
          <p:cNvSpPr txBox="1"/>
          <p:nvPr/>
        </p:nvSpPr>
        <p:spPr>
          <a:xfrm>
            <a:off x="457200" y="5120640"/>
            <a:ext cx="8229600" cy="1477328"/>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Agency for Healthcare Research and Quality (AHRQ), Healthcare Cost and Utilization Project, Nationwide Inpatient Sample, </a:t>
            </a:r>
            <a:r>
              <a:rPr lang="en-US" sz="1000" dirty="0" smtClean="0">
                <a:cs typeface="Arial" panose="020B0604020202020204" pitchFamily="34" charset="0"/>
              </a:rPr>
              <a:t>2008-</a:t>
            </a:r>
            <a:r>
              <a:rPr lang="en-US" sz="1000" dirty="0" smtClean="0"/>
              <a:t>2014,</a:t>
            </a:r>
            <a:r>
              <a:rPr lang="en-US" sz="1000" dirty="0" smtClean="0">
                <a:cs typeface="Arial" panose="020B0604020202020204" pitchFamily="34" charset="0"/>
              </a:rPr>
              <a:t> </a:t>
            </a:r>
            <a:r>
              <a:rPr lang="en-US" sz="1000" dirty="0">
                <a:cs typeface="Arial" panose="020B0604020202020204" pitchFamily="34" charset="0"/>
              </a:rPr>
              <a:t>and AHRQ Quality Indicators, version 4.4.</a:t>
            </a:r>
          </a:p>
          <a:p>
            <a:r>
              <a:rPr lang="en-US" sz="1000" b="1" dirty="0">
                <a:cs typeface="Arial" panose="020B0604020202020204" pitchFamily="34" charset="0"/>
              </a:rPr>
              <a:t>Denominator: </a:t>
            </a:r>
            <a:r>
              <a:rPr lang="en-US" sz="1000" dirty="0">
                <a:cs typeface="Arial" panose="020B0604020202020204" pitchFamily="34" charset="0"/>
              </a:rPr>
              <a:t>All elective hospital surgical discharges for patients age 18 years and over with length of stay of 4 or more days, excluding patients admitted for infection, those with cancer or immunocompromised states, those with obstetric conditions, and admissions specifically for sepsis.</a:t>
            </a:r>
          </a:p>
          <a:p>
            <a:r>
              <a:rPr lang="en-US" sz="1000" b="1" dirty="0">
                <a:cs typeface="Arial" panose="020B0604020202020204" pitchFamily="34" charset="0"/>
              </a:rPr>
              <a:t>Note:</a:t>
            </a:r>
            <a:r>
              <a:rPr lang="en-US" sz="1000" dirty="0">
                <a:cs typeface="Arial" panose="020B0604020202020204" pitchFamily="34" charset="0"/>
              </a:rPr>
              <a:t> For this measure, lower rates are better</a:t>
            </a:r>
            <a:r>
              <a:rPr lang="en-US" sz="1000" dirty="0" smtClean="0">
                <a:cs typeface="Arial" panose="020B0604020202020204" pitchFamily="34" charset="0"/>
              </a:rPr>
              <a:t>. Rates </a:t>
            </a:r>
            <a:r>
              <a:rPr lang="en-US" sz="1000" dirty="0">
                <a:cs typeface="Arial" panose="020B0604020202020204" pitchFamily="34" charset="0"/>
              </a:rPr>
              <a:t>are adjusted by age, sex, age-sex interactions, comorbidities, major diagnostic category, diagnosis-related group, and transfers into the hospital. Cases captured by this measure are those with a secondary discharge diagnosis of sepsis</a:t>
            </a:r>
            <a:r>
              <a:rPr lang="en-US" sz="1000" dirty="0" smtClean="0">
                <a:cs typeface="Arial" panose="020B0604020202020204" pitchFamily="34" charset="0"/>
              </a:rPr>
              <a:t>. Such cases could </a:t>
            </a:r>
            <a:r>
              <a:rPr lang="en-US" sz="1000" dirty="0">
                <a:cs typeface="Arial" panose="020B0604020202020204" pitchFamily="34" charset="0"/>
              </a:rPr>
              <a:t>have had sepsis present on admission (POA) because the POA exclusion criterion was not universally available and was therefore not applied. The ‘uninsured category” also includes self-pay and “no charge” </a:t>
            </a:r>
            <a:r>
              <a:rPr lang="en-US" sz="1000" dirty="0" smtClean="0">
                <a:cs typeface="Arial" panose="020B0604020202020204" pitchFamily="34" charset="0"/>
              </a:rPr>
              <a:t>patients.</a:t>
            </a:r>
            <a:endParaRPr lang="en-US" sz="1000" dirty="0">
              <a:cs typeface="Arial" panose="020B0604020202020204" pitchFamily="34" charset="0"/>
            </a:endParaRPr>
          </a:p>
        </p:txBody>
      </p:sp>
      <p:graphicFrame>
        <p:nvGraphicFramePr>
          <p:cNvPr id="10" name="Chart 9"/>
          <p:cNvGraphicFramePr/>
          <p:nvPr>
            <p:extLst>
              <p:ext uri="{D42A27DB-BD31-4B8C-83A1-F6EECF244321}">
                <p14:modId xmlns:p14="http://schemas.microsoft.com/office/powerpoint/2010/main" val="3914385319"/>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3678177437"/>
              </p:ext>
            </p:extLst>
          </p:nvPr>
        </p:nvGraphicFramePr>
        <p:xfrm>
          <a:off x="4648200" y="1447800"/>
          <a:ext cx="4283990" cy="4064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030330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p:nvPr>
            <p:extLst>
              <p:ext uri="{D42A27DB-BD31-4B8C-83A1-F6EECF244321}">
                <p14:modId xmlns:p14="http://schemas.microsoft.com/office/powerpoint/2010/main" val="64799399"/>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p:cNvSpPr/>
          <p:nvPr/>
        </p:nvSpPr>
        <p:spPr>
          <a:xfrm>
            <a:off x="102769" y="5527703"/>
            <a:ext cx="8902830" cy="1015663"/>
          </a:xfrm>
          <a:prstGeom prst="rect">
            <a:avLst/>
          </a:prstGeom>
        </p:spPr>
        <p:txBody>
          <a:bodyPr wrap="square">
            <a:spAutoFit/>
          </a:bodyPr>
          <a:lstStyle/>
          <a:p>
            <a:r>
              <a:rPr lang="en-US" sz="1000" b="1" dirty="0">
                <a:cs typeface="Arial" panose="020B0604020202020204" pitchFamily="34" charset="0"/>
              </a:rPr>
              <a:t>Key: </a:t>
            </a:r>
            <a:r>
              <a:rPr lang="en-US" sz="1000" dirty="0">
                <a:cs typeface="Arial" panose="020B0604020202020204" pitchFamily="34" charset="0"/>
              </a:rPr>
              <a:t>API=Asian or Pacific Islander</a:t>
            </a:r>
            <a:endParaRPr lang="en-US" sz="1000" b="1" dirty="0">
              <a:cs typeface="Arial" panose="020B0604020202020204" pitchFamily="34" charset="0"/>
            </a:endParaRPr>
          </a:p>
          <a:p>
            <a:r>
              <a:rPr lang="en-US" sz="1000" b="1" dirty="0">
                <a:cs typeface="Arial" panose="020B0604020202020204" pitchFamily="34" charset="0"/>
              </a:rPr>
              <a:t>Source: </a:t>
            </a:r>
            <a:r>
              <a:rPr lang="en-US" sz="1000" dirty="0"/>
              <a:t>Agency for Healthcare Research and Quality (AHRQ), </a:t>
            </a:r>
            <a:r>
              <a:rPr lang="en-US" sz="1000" dirty="0" smtClean="0"/>
              <a:t>Healthcare </a:t>
            </a:r>
            <a:r>
              <a:rPr lang="en-US" sz="1000" dirty="0"/>
              <a:t>Cost and Utilization </a:t>
            </a:r>
            <a:r>
              <a:rPr lang="en-US" sz="1000" dirty="0" smtClean="0"/>
              <a:t>Project, Disparities </a:t>
            </a:r>
            <a:r>
              <a:rPr lang="en-US" sz="1000" dirty="0"/>
              <a:t>A</a:t>
            </a:r>
            <a:r>
              <a:rPr lang="en-US" sz="1000" dirty="0" smtClean="0"/>
              <a:t>nalytic Files, 2000–2014. </a:t>
            </a:r>
            <a:endParaRPr lang="en-US" sz="1000" dirty="0"/>
          </a:p>
          <a:p>
            <a:r>
              <a:rPr lang="en-US" sz="1000" b="1" dirty="0">
                <a:cs typeface="Arial" panose="020B0604020202020204" pitchFamily="34" charset="0"/>
              </a:rPr>
              <a:t>Denominator: </a:t>
            </a:r>
            <a:r>
              <a:rPr lang="en-US" sz="1000" dirty="0"/>
              <a:t>Vaginal deliveries, identified by DRG or </a:t>
            </a:r>
            <a:r>
              <a:rPr lang="en-US" sz="1000" dirty="0" smtClean="0"/>
              <a:t>Medicare Severity-DRG </a:t>
            </a:r>
            <a:r>
              <a:rPr lang="en-US" sz="1000" dirty="0"/>
              <a:t>code. In the case of </a:t>
            </a:r>
            <a:r>
              <a:rPr lang="en-US" sz="1000" dirty="0" smtClean="0"/>
              <a:t>instrument-assisted </a:t>
            </a:r>
            <a:r>
              <a:rPr lang="en-US" sz="1000" dirty="0"/>
              <a:t>delivery, the population was additionally identified with </a:t>
            </a:r>
            <a:r>
              <a:rPr lang="en-US" sz="1000" dirty="0" smtClean="0"/>
              <a:t>any listed International Classification of Diseases, Ninth Revision </a:t>
            </a:r>
            <a:r>
              <a:rPr lang="en-US" sz="1000" dirty="0"/>
              <a:t>procedure codes for instrument-assisted delivery. </a:t>
            </a:r>
          </a:p>
          <a:p>
            <a:r>
              <a:rPr lang="en-US" altLang="en-US" sz="1000" b="1" dirty="0"/>
              <a:t>Note: </a:t>
            </a:r>
            <a:r>
              <a:rPr lang="en-US" altLang="en-US" sz="1000" dirty="0"/>
              <a:t>For this measure, lower rates are better. </a:t>
            </a:r>
            <a:r>
              <a:rPr lang="en-US" sz="1000" dirty="0"/>
              <a:t>Consistent with the AHRQ </a:t>
            </a:r>
            <a:r>
              <a:rPr lang="en-US" sz="1000" dirty="0" smtClean="0"/>
              <a:t>Patient Safety Indicators </a:t>
            </a:r>
            <a:r>
              <a:rPr lang="en-US" sz="1000" dirty="0"/>
              <a:t>software, obstetric trauma must involve 3rd or 4th degree lacerations of the perineum. Rates are adjusted by age using U.S. hospitalizations for 2010 as the standard population.</a:t>
            </a:r>
          </a:p>
        </p:txBody>
      </p:sp>
      <p:graphicFrame>
        <p:nvGraphicFramePr>
          <p:cNvPr id="5" name="Chart 4"/>
          <p:cNvGraphicFramePr/>
          <p:nvPr>
            <p:extLst>
              <p:ext uri="{D42A27DB-BD31-4B8C-83A1-F6EECF244321}">
                <p14:modId xmlns:p14="http://schemas.microsoft.com/office/powerpoint/2010/main" val="2307591032"/>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
        <p:nvSpPr>
          <p:cNvPr id="13" name="Title 12"/>
          <p:cNvSpPr>
            <a:spLocks noGrp="1"/>
          </p:cNvSpPr>
          <p:nvPr>
            <p:ph type="title"/>
          </p:nvPr>
        </p:nvSpPr>
        <p:spPr/>
        <p:txBody>
          <a:bodyPr>
            <a:normAutofit/>
          </a:bodyPr>
          <a:lstStyle/>
          <a:p>
            <a:r>
              <a:rPr lang="en-US" sz="2000" dirty="0">
                <a:solidFill>
                  <a:srgbClr val="0070C0"/>
                </a:solidFill>
              </a:rPr>
              <a:t>Obstetric trauma per 1,000 vaginal </a:t>
            </a:r>
            <a:r>
              <a:rPr lang="en-US" sz="2000" dirty="0" smtClean="0">
                <a:solidFill>
                  <a:srgbClr val="0070C0"/>
                </a:solidFill>
              </a:rPr>
              <a:t>deliveries</a:t>
            </a:r>
            <a:endParaRPr lang="en-US" sz="2000" dirty="0"/>
          </a:p>
        </p:txBody>
      </p:sp>
    </p:spTree>
    <p:extLst>
      <p:ext uri="{BB962C8B-B14F-4D97-AF65-F5344CB8AC3E}">
        <p14:creationId xmlns:p14="http://schemas.microsoft.com/office/powerpoint/2010/main" val="164205642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2586" y="356231"/>
            <a:ext cx="6920197" cy="521416"/>
          </a:xfrm>
        </p:spPr>
        <p:txBody>
          <a:bodyPr>
            <a:noAutofit/>
          </a:bodyPr>
          <a:lstStyle/>
          <a:p>
            <a:r>
              <a:rPr lang="en-US" sz="2000" dirty="0">
                <a:solidFill>
                  <a:srgbClr val="0070C0"/>
                </a:solidFill>
              </a:rPr>
              <a:t>Obstetric trauma per 1,000 instrument-assisted vaginal deliveries, by State, United States, 2014</a:t>
            </a:r>
          </a:p>
        </p:txBody>
      </p:sp>
      <p:sp>
        <p:nvSpPr>
          <p:cNvPr id="3" name="Rectangle 2"/>
          <p:cNvSpPr/>
          <p:nvPr/>
        </p:nvSpPr>
        <p:spPr>
          <a:xfrm>
            <a:off x="457200" y="5669280"/>
            <a:ext cx="8229600" cy="1169551"/>
          </a:xfrm>
          <a:prstGeom prst="rect">
            <a:avLst/>
          </a:prstGeom>
        </p:spPr>
        <p:txBody>
          <a:bodyPr wrap="square">
            <a:spAutoFit/>
          </a:bodyPr>
          <a:lstStyle/>
          <a:p>
            <a:r>
              <a:rPr lang="en-US" sz="1000" b="1" dirty="0"/>
              <a:t>Source: </a:t>
            </a:r>
            <a:r>
              <a:rPr lang="en-US" sz="1000" dirty="0"/>
              <a:t>Agency for Healthcare Research and Quality (AHRQ), </a:t>
            </a:r>
            <a:r>
              <a:rPr lang="en-US" sz="1000" dirty="0" smtClean="0"/>
              <a:t>Healthcare </a:t>
            </a:r>
            <a:r>
              <a:rPr lang="en-US" sz="1000" dirty="0"/>
              <a:t>Cost and Utilization </a:t>
            </a:r>
            <a:r>
              <a:rPr lang="en-US" sz="1000" dirty="0" smtClean="0"/>
              <a:t>Project, </a:t>
            </a:r>
            <a:r>
              <a:rPr lang="en-US" sz="1000" dirty="0"/>
              <a:t>Disparities Analytic Files, </a:t>
            </a:r>
            <a:r>
              <a:rPr lang="en-US" sz="1000" dirty="0" smtClean="0"/>
              <a:t>2014, </a:t>
            </a:r>
            <a:r>
              <a:rPr lang="en-US" sz="1000" dirty="0"/>
              <a:t>and AHRQ Quality Indicators, version 4.4. </a:t>
            </a:r>
          </a:p>
          <a:p>
            <a:r>
              <a:rPr lang="en-US" sz="1000" b="1" dirty="0"/>
              <a:t>Denominator: </a:t>
            </a:r>
            <a:r>
              <a:rPr lang="en-US" sz="1000" dirty="0"/>
              <a:t>Vaginal deliveries, identified by DRG or </a:t>
            </a:r>
            <a:r>
              <a:rPr lang="en-US" sz="1000" dirty="0" smtClean="0"/>
              <a:t>Medicare Severity-DRG </a:t>
            </a:r>
            <a:r>
              <a:rPr lang="en-US" sz="1000" dirty="0"/>
              <a:t>code, with any-listed </a:t>
            </a:r>
            <a:r>
              <a:rPr lang="en-US" sz="1000" dirty="0" smtClean="0"/>
              <a:t>International Classification of Diseases, Ninth Revision procedure code </a:t>
            </a:r>
            <a:r>
              <a:rPr lang="en-US" sz="1000" dirty="0"/>
              <a:t>for instrument-assisted delivery. </a:t>
            </a:r>
            <a:endParaRPr lang="en-US" sz="1000" dirty="0">
              <a:cs typeface="Arial" panose="020B0604020202020204" pitchFamily="34" charset="0"/>
            </a:endParaRPr>
          </a:p>
          <a:p>
            <a:r>
              <a:rPr lang="en-US" altLang="en-US" sz="1000" b="1" dirty="0"/>
              <a:t>Note: </a:t>
            </a:r>
            <a:r>
              <a:rPr lang="en-US" altLang="en-US" sz="1000" dirty="0"/>
              <a:t>For this measure, lower rates are better. </a:t>
            </a:r>
            <a:r>
              <a:rPr lang="en-US" sz="1000" dirty="0"/>
              <a:t>Consistent with the AHRQ </a:t>
            </a:r>
            <a:r>
              <a:rPr lang="en-US" sz="1000" dirty="0" smtClean="0"/>
              <a:t>Patient Safety Indicators </a:t>
            </a:r>
            <a:r>
              <a:rPr lang="en-US" sz="1000" dirty="0"/>
              <a:t>software, obstetric trauma must involve 3rd or 4th degree lacerations of the perineum. Rates are adjusted by age using U.S. hospitalizations for 2010 as the standard population</a:t>
            </a:r>
            <a:r>
              <a:rPr lang="en-US" sz="1000" dirty="0" smtClean="0"/>
              <a:t>. Missing refers to HCUP nonparticipants </a:t>
            </a:r>
            <a:r>
              <a:rPr lang="en-US" sz="1000" dirty="0"/>
              <a:t>or </a:t>
            </a:r>
            <a:r>
              <a:rPr lang="en-US" sz="1000" dirty="0" smtClean="0"/>
              <a:t>States with data not meeting </a:t>
            </a:r>
            <a:r>
              <a:rPr lang="en-US" sz="1000" dirty="0"/>
              <a:t>criteria for statistical reliability, data quality, or </a:t>
            </a:r>
            <a:r>
              <a:rPr lang="en-US" sz="1000" dirty="0" smtClean="0"/>
              <a:t>confidentiality.</a:t>
            </a:r>
            <a:endParaRPr lang="en-US" sz="1000" dirty="0"/>
          </a:p>
        </p:txBody>
      </p:sp>
      <p:grpSp>
        <p:nvGrpSpPr>
          <p:cNvPr id="6" name="Group 332"/>
          <p:cNvGrpSpPr>
            <a:grpSpLocks noChangeAspect="1"/>
          </p:cNvGrpSpPr>
          <p:nvPr/>
        </p:nvGrpSpPr>
        <p:grpSpPr bwMode="auto">
          <a:xfrm>
            <a:off x="1371600" y="1425887"/>
            <a:ext cx="6400800" cy="3856668"/>
            <a:chOff x="816" y="576"/>
            <a:chExt cx="4893"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0"/>
            <p:cNvSpPr>
              <a:spLocks/>
            </p:cNvSpPr>
            <p:nvPr/>
          </p:nvSpPr>
          <p:spPr bwMode="auto">
            <a:xfrm>
              <a:off x="1927" y="1244"/>
              <a:ext cx="618"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2"/>
            <p:cNvSpPr>
              <a:spLocks/>
            </p:cNvSpPr>
            <p:nvPr/>
          </p:nvSpPr>
          <p:spPr bwMode="auto">
            <a:xfrm>
              <a:off x="3288" y="2308"/>
              <a:ext cx="441"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6"/>
            <p:cNvSpPr>
              <a:spLocks/>
            </p:cNvSpPr>
            <p:nvPr/>
          </p:nvSpPr>
          <p:spPr bwMode="auto">
            <a:xfrm>
              <a:off x="3410" y="1118"/>
              <a:ext cx="467"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0"/>
            <p:cNvSpPr>
              <a:spLocks/>
            </p:cNvSpPr>
            <p:nvPr/>
          </p:nvSpPr>
          <p:spPr bwMode="auto">
            <a:xfrm>
              <a:off x="3678" y="2219"/>
              <a:ext cx="750"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chemeClr val="bg1"/>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0"/>
            <p:cNvSpPr>
              <a:spLocks/>
            </p:cNvSpPr>
            <p:nvPr/>
          </p:nvSpPr>
          <p:spPr bwMode="auto">
            <a:xfrm>
              <a:off x="2480" y="1518"/>
              <a:ext cx="724"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pattFill prst="pct5">
              <a:fgClr>
                <a:schemeClr val="tx1"/>
              </a:fgClr>
              <a:bgClr>
                <a:schemeClr val="bg1"/>
              </a:bgClr>
            </a:pattFill>
            <a:ln w="19050">
              <a:solidFill>
                <a:schemeClr val="tx1"/>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latin typeface="Arial" pitchFamily="34" charset="0"/>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4"/>
            <p:cNvSpPr>
              <a:spLocks/>
            </p:cNvSpPr>
            <p:nvPr/>
          </p:nvSpPr>
          <p:spPr bwMode="auto">
            <a:xfrm>
              <a:off x="4190" y="2112"/>
              <a:ext cx="749"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chemeClr val="bg1">
                <a:lumMod val="95000"/>
              </a:schemeClr>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chemeClr val="bg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Text Box 140"/>
            <p:cNvSpPr txBox="1">
              <a:spLocks noChangeArrowheads="1"/>
            </p:cNvSpPr>
            <p:nvPr/>
          </p:nvSpPr>
          <p:spPr bwMode="auto">
            <a:xfrm>
              <a:off x="1554" y="2356"/>
              <a:ext cx="238"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AZ</a:t>
              </a:r>
            </a:p>
          </p:txBody>
        </p:sp>
        <p:sp>
          <p:nvSpPr>
            <p:cNvPr id="117" name="Text Box 141"/>
            <p:cNvSpPr txBox="1">
              <a:spLocks noChangeArrowheads="1"/>
            </p:cNvSpPr>
            <p:nvPr/>
          </p:nvSpPr>
          <p:spPr bwMode="auto">
            <a:xfrm>
              <a:off x="983" y="1924"/>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CA</a:t>
              </a:r>
              <a:endParaRPr lang="en-US" sz="1600" kern="0" dirty="0">
                <a:solidFill>
                  <a:schemeClr val="bg1"/>
                </a:solidFill>
                <a:latin typeface="Arial" pitchFamily="34" charset="0"/>
                <a:cs typeface="Arial" pitchFamily="34" charset="0"/>
              </a:endParaRPr>
            </a:p>
          </p:txBody>
        </p:sp>
        <p:sp>
          <p:nvSpPr>
            <p:cNvPr id="118" name="Text Box 142"/>
            <p:cNvSpPr txBox="1">
              <a:spLocks noChangeArrowheads="1"/>
            </p:cNvSpPr>
            <p:nvPr/>
          </p:nvSpPr>
          <p:spPr bwMode="auto">
            <a:xfrm>
              <a:off x="1683" y="1767"/>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UT</a:t>
              </a:r>
              <a:endParaRPr lang="en-US" sz="1600" kern="0" dirty="0">
                <a:latin typeface="Arial" pitchFamily="34" charset="0"/>
                <a:cs typeface="Arial" pitchFamily="34" charset="0"/>
              </a:endParaRPr>
            </a:p>
          </p:txBody>
        </p:sp>
        <p:sp>
          <p:nvSpPr>
            <p:cNvPr id="119" name="Text Box 143"/>
            <p:cNvSpPr txBox="1">
              <a:spLocks noChangeArrowheads="1"/>
            </p:cNvSpPr>
            <p:nvPr/>
          </p:nvSpPr>
          <p:spPr bwMode="auto">
            <a:xfrm>
              <a:off x="5235" y="1581"/>
              <a:ext cx="353" cy="154"/>
            </a:xfrm>
            <a:prstGeom prst="rect">
              <a:avLst/>
            </a:prstGeom>
            <a:solidFill>
              <a:srgbClr val="AABA0A"/>
            </a:solidFill>
            <a:ln w="9525">
              <a:noFill/>
              <a:miter lim="800000"/>
              <a:headEnd/>
              <a:tailEnd/>
            </a:ln>
          </p:spPr>
          <p:txBody>
            <a:bodyPr wrap="square" tIns="0">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CT</a:t>
              </a:r>
              <a:endParaRPr lang="en-US" sz="1600" kern="0" dirty="0">
                <a:latin typeface="Arial" pitchFamily="34" charset="0"/>
                <a:cs typeface="Arial" pitchFamily="34" charset="0"/>
              </a:endParaRPr>
            </a:p>
          </p:txBody>
        </p:sp>
        <p:sp>
          <p:nvSpPr>
            <p:cNvPr id="120"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Text Box 145"/>
            <p:cNvSpPr txBox="1">
              <a:spLocks noChangeArrowheads="1"/>
            </p:cNvSpPr>
            <p:nvPr/>
          </p:nvSpPr>
          <p:spPr bwMode="auto">
            <a:xfrm>
              <a:off x="4431" y="3065"/>
              <a:ext cx="25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FL</a:t>
              </a:r>
            </a:p>
          </p:txBody>
        </p:sp>
        <p:sp>
          <p:nvSpPr>
            <p:cNvPr id="122" name="Text Box 146"/>
            <p:cNvSpPr txBox="1">
              <a:spLocks noChangeArrowheads="1"/>
            </p:cNvSpPr>
            <p:nvPr/>
          </p:nvSpPr>
          <p:spPr bwMode="auto">
            <a:xfrm>
              <a:off x="4203" y="2582"/>
              <a:ext cx="28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GA</a:t>
              </a:r>
              <a:endParaRPr lang="en-US" sz="1600" kern="0" dirty="0">
                <a:latin typeface="Arial" pitchFamily="34" charset="0"/>
                <a:cs typeface="Arial" pitchFamily="34" charset="0"/>
              </a:endParaRPr>
            </a:p>
          </p:txBody>
        </p:sp>
        <p:sp>
          <p:nvSpPr>
            <p:cNvPr id="123" name="Text Box 147"/>
            <p:cNvSpPr txBox="1">
              <a:spLocks noChangeArrowheads="1"/>
            </p:cNvSpPr>
            <p:nvPr/>
          </p:nvSpPr>
          <p:spPr bwMode="auto">
            <a:xfrm>
              <a:off x="3253" y="1561"/>
              <a:ext cx="206"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IA</a:t>
              </a:r>
              <a:endParaRPr lang="en-US" sz="1600" kern="0" dirty="0">
                <a:solidFill>
                  <a:srgbClr val="000000"/>
                </a:solidFill>
                <a:latin typeface="Arial" pitchFamily="34" charset="0"/>
                <a:cs typeface="Arial" pitchFamily="34" charset="0"/>
              </a:endParaRPr>
            </a:p>
          </p:txBody>
        </p:sp>
        <p:sp>
          <p:nvSpPr>
            <p:cNvPr id="124" name="Text Box 148"/>
            <p:cNvSpPr txBox="1">
              <a:spLocks noChangeArrowheads="1"/>
            </p:cNvSpPr>
            <p:nvPr/>
          </p:nvSpPr>
          <p:spPr bwMode="auto">
            <a:xfrm>
              <a:off x="3597" y="1745"/>
              <a:ext cx="224"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IL</a:t>
              </a:r>
              <a:endParaRPr lang="en-US" sz="1600" kern="0" dirty="0">
                <a:solidFill>
                  <a:srgbClr val="000000"/>
                </a:solidFill>
                <a:latin typeface="Arial" pitchFamily="34" charset="0"/>
                <a:cs typeface="Arial" pitchFamily="34" charset="0"/>
              </a:endParaRPr>
            </a:p>
          </p:txBody>
        </p:sp>
        <p:sp>
          <p:nvSpPr>
            <p:cNvPr id="125" name="Text Box 149"/>
            <p:cNvSpPr txBox="1">
              <a:spLocks noChangeArrowheads="1"/>
            </p:cNvSpPr>
            <p:nvPr/>
          </p:nvSpPr>
          <p:spPr bwMode="auto">
            <a:xfrm>
              <a:off x="2794" y="1964"/>
              <a:ext cx="241"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KS</a:t>
              </a:r>
              <a:endParaRPr lang="en-US" sz="1600" kern="0" dirty="0">
                <a:solidFill>
                  <a:sysClr val="windowText" lastClr="000000"/>
                </a:solidFill>
                <a:latin typeface="Arial" pitchFamily="34" charset="0"/>
                <a:cs typeface="Arial" pitchFamily="34" charset="0"/>
              </a:endParaRPr>
            </a:p>
          </p:txBody>
        </p:sp>
        <p:sp>
          <p:nvSpPr>
            <p:cNvPr id="126" name="Text Box 150"/>
            <p:cNvSpPr txBox="1">
              <a:spLocks noChangeArrowheads="1"/>
            </p:cNvSpPr>
            <p:nvPr/>
          </p:nvSpPr>
          <p:spPr bwMode="auto">
            <a:xfrm>
              <a:off x="5345" y="1270"/>
              <a:ext cx="291" cy="141"/>
            </a:xfrm>
            <a:prstGeom prst="rect">
              <a:avLst/>
            </a:prstGeom>
            <a:solidFill>
              <a:schemeClr val="bg1"/>
            </a:solidFill>
            <a:ln w="9525">
              <a:solidFill>
                <a:schemeClr val="tx1"/>
              </a:solidFill>
              <a:miter lim="800000"/>
              <a:headEnd/>
              <a:tailEnd/>
            </a:ln>
          </p:spPr>
          <p:txBody>
            <a:bodyPr wrap="none" tIns="0">
              <a:spAutoFit/>
            </a:bodyPr>
            <a:lstStyle/>
            <a:p>
              <a:pPr algn="ctr" eaLnBrk="0" hangingPunct="0">
                <a:defRPr/>
              </a:pPr>
              <a:r>
                <a:rPr lang="en-US" sz="1000" kern="0" dirty="0" smtClean="0">
                  <a:solidFill>
                    <a:srgbClr val="000000"/>
                  </a:solidFill>
                  <a:latin typeface="Arial" pitchFamily="34" charset="0"/>
                  <a:cs typeface="Arial" pitchFamily="34" charset="0"/>
                </a:rPr>
                <a:t>MA</a:t>
              </a:r>
              <a:endParaRPr lang="en-US" sz="1600" kern="0" dirty="0">
                <a:solidFill>
                  <a:srgbClr val="000000"/>
                </a:solidFill>
                <a:latin typeface="Arial" pitchFamily="34" charset="0"/>
                <a:cs typeface="Arial" pitchFamily="34" charset="0"/>
              </a:endParaRPr>
            </a:p>
          </p:txBody>
        </p:sp>
        <p:sp>
          <p:nvSpPr>
            <p:cNvPr id="127" name="Line 151"/>
            <p:cNvSpPr>
              <a:spLocks noChangeShapeType="1"/>
            </p:cNvSpPr>
            <p:nvPr/>
          </p:nvSpPr>
          <p:spPr bwMode="auto">
            <a:xfrm>
              <a:off x="5062" y="1381"/>
              <a:ext cx="282"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8" name="Text Box 152"/>
            <p:cNvSpPr txBox="1">
              <a:spLocks noChangeArrowheads="1"/>
            </p:cNvSpPr>
            <p:nvPr/>
          </p:nvSpPr>
          <p:spPr bwMode="auto">
            <a:xfrm>
              <a:off x="5219" y="1997"/>
              <a:ext cx="297" cy="190"/>
            </a:xfrm>
            <a:prstGeom prst="rect">
              <a:avLst/>
            </a:prstGeom>
            <a:solidFill>
              <a:srgbClr val="0072C6"/>
            </a:solid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MD</a:t>
              </a:r>
              <a:endParaRPr lang="en-US" sz="1600" kern="0" dirty="0">
                <a:solidFill>
                  <a:schemeClr val="bg1"/>
                </a:solidFill>
                <a:latin typeface="Arial" pitchFamily="34" charset="0"/>
                <a:cs typeface="Arial" pitchFamily="34" charset="0"/>
              </a:endParaRPr>
            </a:p>
          </p:txBody>
        </p:sp>
        <p:sp>
          <p:nvSpPr>
            <p:cNvPr id="129" name="Line 153"/>
            <p:cNvSpPr>
              <a:spLocks noChangeShapeType="1"/>
            </p:cNvSpPr>
            <p:nvPr/>
          </p:nvSpPr>
          <p:spPr bwMode="auto">
            <a:xfrm>
              <a:off x="4775" y="1793"/>
              <a:ext cx="451" cy="301"/>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1"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6"/>
            <p:cNvSpPr txBox="1">
              <a:spLocks noChangeArrowheads="1"/>
            </p:cNvSpPr>
            <p:nvPr/>
          </p:nvSpPr>
          <p:spPr bwMode="auto">
            <a:xfrm>
              <a:off x="5132" y="1726"/>
              <a:ext cx="264" cy="154"/>
            </a:xfrm>
            <a:prstGeom prst="rect">
              <a:avLst/>
            </a:prstGeom>
            <a:solidFill>
              <a:srgbClr val="0072C6"/>
            </a:solidFill>
            <a:ln w="9525">
              <a:noFill/>
              <a:miter lim="800000"/>
              <a:headEnd/>
              <a:tailEnd/>
            </a:ln>
          </p:spPr>
          <p:txBody>
            <a:bodyPr wrap="none" tIns="0">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NJ</a:t>
              </a:r>
              <a:endParaRPr lang="en-US" sz="1600" kern="0" dirty="0">
                <a:solidFill>
                  <a:schemeClr val="bg1"/>
                </a:solidFill>
                <a:latin typeface="Arial" pitchFamily="34" charset="0"/>
                <a:cs typeface="Arial" pitchFamily="34" charset="0"/>
              </a:endParaRPr>
            </a:p>
          </p:txBody>
        </p:sp>
        <p:sp>
          <p:nvSpPr>
            <p:cNvPr id="133" name="Text Box 157"/>
            <p:cNvSpPr txBox="1">
              <a:spLocks noChangeArrowheads="1"/>
            </p:cNvSpPr>
            <p:nvPr/>
          </p:nvSpPr>
          <p:spPr bwMode="auto">
            <a:xfrm>
              <a:off x="4639" y="1289"/>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NY</a:t>
              </a:r>
              <a:endParaRPr lang="en-US" sz="1600" kern="0" dirty="0">
                <a:solidFill>
                  <a:srgbClr val="000000"/>
                </a:solidFill>
                <a:latin typeface="Arial" pitchFamily="34" charset="0"/>
                <a:cs typeface="Arial" pitchFamily="34" charset="0"/>
              </a:endParaRPr>
            </a:p>
          </p:txBody>
        </p:sp>
        <p:sp>
          <p:nvSpPr>
            <p:cNvPr id="134" name="Text Box 158"/>
            <p:cNvSpPr txBox="1">
              <a:spLocks noChangeArrowheads="1"/>
            </p:cNvSpPr>
            <p:nvPr/>
          </p:nvSpPr>
          <p:spPr bwMode="auto">
            <a:xfrm>
              <a:off x="1034" y="1038"/>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OR</a:t>
              </a:r>
              <a:endParaRPr lang="en-US" sz="1600" kern="0" dirty="0">
                <a:solidFill>
                  <a:srgbClr val="000000"/>
                </a:solidFill>
                <a:latin typeface="Arial" pitchFamily="34" charset="0"/>
                <a:cs typeface="Arial" pitchFamily="34" charset="0"/>
              </a:endParaRPr>
            </a:p>
          </p:txBody>
        </p:sp>
        <p:sp>
          <p:nvSpPr>
            <p:cNvPr id="135" name="Text Box 159"/>
            <p:cNvSpPr txBox="1">
              <a:spLocks noChangeArrowheads="1"/>
            </p:cNvSpPr>
            <p:nvPr/>
          </p:nvSpPr>
          <p:spPr bwMode="auto">
            <a:xfrm>
              <a:off x="4527" y="1543"/>
              <a:ext cx="274" cy="190"/>
            </a:xfrm>
            <a:prstGeom prst="rect">
              <a:avLst/>
            </a:prstGeom>
            <a:solidFill>
              <a:schemeClr val="bg1"/>
            </a:solid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PA</a:t>
              </a:r>
              <a:endParaRPr lang="en-US" sz="1600" kern="0" dirty="0">
                <a:latin typeface="Arial" pitchFamily="34" charset="0"/>
                <a:cs typeface="Arial" pitchFamily="34" charset="0"/>
              </a:endParaRPr>
            </a:p>
          </p:txBody>
        </p:sp>
        <p:sp>
          <p:nvSpPr>
            <p:cNvPr id="136" name="Text Box 160"/>
            <p:cNvSpPr txBox="1">
              <a:spLocks noChangeArrowheads="1"/>
            </p:cNvSpPr>
            <p:nvPr/>
          </p:nvSpPr>
          <p:spPr bwMode="auto">
            <a:xfrm>
              <a:off x="4369" y="2383"/>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SC</a:t>
              </a:r>
              <a:endParaRPr lang="en-US" sz="1600" kern="0" dirty="0">
                <a:solidFill>
                  <a:srgbClr val="000000"/>
                </a:solidFill>
                <a:latin typeface="Arial" pitchFamily="34" charset="0"/>
                <a:cs typeface="Arial" pitchFamily="34" charset="0"/>
              </a:endParaRPr>
            </a:p>
          </p:txBody>
        </p:sp>
        <p:sp>
          <p:nvSpPr>
            <p:cNvPr id="137" name="Text Box 161"/>
            <p:cNvSpPr txBox="1">
              <a:spLocks noChangeArrowheads="1"/>
            </p:cNvSpPr>
            <p:nvPr/>
          </p:nvSpPr>
          <p:spPr bwMode="auto">
            <a:xfrm>
              <a:off x="3854" y="2248"/>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TN</a:t>
              </a:r>
              <a:endParaRPr lang="en-US" sz="1600" kern="0" dirty="0">
                <a:solidFill>
                  <a:schemeClr val="bg1"/>
                </a:solidFill>
                <a:latin typeface="Arial" pitchFamily="34" charset="0"/>
                <a:cs typeface="Arial" pitchFamily="34" charset="0"/>
              </a:endParaRPr>
            </a:p>
          </p:txBody>
        </p:sp>
        <p:sp>
          <p:nvSpPr>
            <p:cNvPr id="138" name="Text Box 162"/>
            <p:cNvSpPr txBox="1">
              <a:spLocks noChangeArrowheads="1"/>
            </p:cNvSpPr>
            <p:nvPr/>
          </p:nvSpPr>
          <p:spPr bwMode="auto">
            <a:xfrm>
              <a:off x="2174" y="1823"/>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CO</a:t>
              </a:r>
              <a:endParaRPr lang="en-US" sz="1600" kern="0" dirty="0">
                <a:solidFill>
                  <a:srgbClr val="000000"/>
                </a:solidFill>
                <a:latin typeface="Arial" pitchFamily="34" charset="0"/>
                <a:cs typeface="Arial" pitchFamily="34" charset="0"/>
              </a:endParaRPr>
            </a:p>
          </p:txBody>
        </p:sp>
        <p:sp>
          <p:nvSpPr>
            <p:cNvPr id="139" name="Text Box 163"/>
            <p:cNvSpPr txBox="1">
              <a:spLocks noChangeArrowheads="1"/>
            </p:cNvSpPr>
            <p:nvPr/>
          </p:nvSpPr>
          <p:spPr bwMode="auto">
            <a:xfrm>
              <a:off x="1188" y="692"/>
              <a:ext cx="302"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WA</a:t>
              </a:r>
              <a:endParaRPr lang="en-US" sz="1600" kern="0" dirty="0">
                <a:solidFill>
                  <a:srgbClr val="000000"/>
                </a:solidFill>
                <a:latin typeface="Arial" pitchFamily="34" charset="0"/>
                <a:cs typeface="Arial" pitchFamily="34" charset="0"/>
              </a:endParaRPr>
            </a:p>
          </p:txBody>
        </p:sp>
        <p:sp>
          <p:nvSpPr>
            <p:cNvPr id="140"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WI</a:t>
              </a:r>
            </a:p>
          </p:txBody>
        </p:sp>
        <p:sp>
          <p:nvSpPr>
            <p:cNvPr id="141" name="Text Box 165"/>
            <p:cNvSpPr txBox="1">
              <a:spLocks noChangeArrowheads="1"/>
            </p:cNvSpPr>
            <p:nvPr/>
          </p:nvSpPr>
          <p:spPr bwMode="auto">
            <a:xfrm>
              <a:off x="4509" y="1902"/>
              <a:ext cx="274"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VA</a:t>
              </a:r>
              <a:endParaRPr lang="en-US" sz="1600" kern="0" dirty="0">
                <a:latin typeface="Arial" pitchFamily="34" charset="0"/>
                <a:cs typeface="Arial" pitchFamily="34" charset="0"/>
              </a:endParaRPr>
            </a:p>
          </p:txBody>
        </p:sp>
        <p:sp>
          <p:nvSpPr>
            <p:cNvPr id="142" name="Text Box 166"/>
            <p:cNvSpPr txBox="1">
              <a:spLocks noChangeArrowheads="1"/>
            </p:cNvSpPr>
            <p:nvPr/>
          </p:nvSpPr>
          <p:spPr bwMode="auto">
            <a:xfrm>
              <a:off x="5078" y="887"/>
              <a:ext cx="25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ME</a:t>
              </a:r>
              <a:endParaRPr lang="en-US" sz="1000" kern="0" dirty="0">
                <a:solidFill>
                  <a:srgbClr val="000000"/>
                </a:solidFill>
                <a:latin typeface="Arial" pitchFamily="34" charset="0"/>
                <a:cs typeface="Arial" pitchFamily="34" charset="0"/>
              </a:endParaRPr>
            </a:p>
          </p:txBody>
        </p:sp>
        <p:sp>
          <p:nvSpPr>
            <p:cNvPr id="143" name="Text Box 167"/>
            <p:cNvSpPr txBox="1">
              <a:spLocks noChangeArrowheads="1"/>
            </p:cNvSpPr>
            <p:nvPr/>
          </p:nvSpPr>
          <p:spPr bwMode="auto">
            <a:xfrm>
              <a:off x="3112" y="1082"/>
              <a:ext cx="29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MN</a:t>
              </a:r>
              <a:endParaRPr lang="en-US" sz="1600" kern="0" dirty="0">
                <a:latin typeface="Arial" pitchFamily="34" charset="0"/>
                <a:cs typeface="Arial" pitchFamily="34" charset="0"/>
              </a:endParaRPr>
            </a:p>
          </p:txBody>
        </p:sp>
        <p:sp>
          <p:nvSpPr>
            <p:cNvPr id="144" name="Text Box 168"/>
            <p:cNvSpPr txBox="1">
              <a:spLocks noChangeArrowheads="1"/>
            </p:cNvSpPr>
            <p:nvPr/>
          </p:nvSpPr>
          <p:spPr bwMode="auto">
            <a:xfrm>
              <a:off x="3927" y="1445"/>
              <a:ext cx="295" cy="19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endParaRPr lang="en-US" sz="1600" kern="0" dirty="0">
                <a:latin typeface="Arial" pitchFamily="34" charset="0"/>
                <a:cs typeface="Arial" pitchFamily="34" charset="0"/>
              </a:endParaRPr>
            </a:p>
          </p:txBody>
        </p:sp>
        <p:sp>
          <p:nvSpPr>
            <p:cNvPr id="145" name="Text Box 169"/>
            <p:cNvSpPr txBox="1">
              <a:spLocks noChangeArrowheads="1"/>
            </p:cNvSpPr>
            <p:nvPr/>
          </p:nvSpPr>
          <p:spPr bwMode="auto">
            <a:xfrm>
              <a:off x="4503" y="2151"/>
              <a:ext cx="286"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NC</a:t>
              </a:r>
              <a:endParaRPr lang="en-US" sz="1600" kern="0" dirty="0">
                <a:latin typeface="Arial" pitchFamily="34" charset="0"/>
                <a:cs typeface="Arial" pitchFamily="34" charset="0"/>
              </a:endParaRPr>
            </a:p>
          </p:txBody>
        </p:sp>
        <p:sp>
          <p:nvSpPr>
            <p:cNvPr id="146" name="Text Box 170"/>
            <p:cNvSpPr txBox="1">
              <a:spLocks noChangeArrowheads="1"/>
            </p:cNvSpPr>
            <p:nvPr/>
          </p:nvSpPr>
          <p:spPr bwMode="auto">
            <a:xfrm>
              <a:off x="2687" y="2807"/>
              <a:ext cx="269"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TX</a:t>
              </a:r>
              <a:endParaRPr lang="en-US" sz="1600" kern="0" dirty="0">
                <a:latin typeface="Arial" pitchFamily="34" charset="0"/>
                <a:cs typeface="Arial" pitchFamily="34" charset="0"/>
              </a:endParaRPr>
            </a:p>
          </p:txBody>
        </p:sp>
        <p:sp>
          <p:nvSpPr>
            <p:cNvPr id="147"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solidFill>
                    <a:schemeClr val="bg1"/>
                  </a:solidFill>
                  <a:latin typeface="Arial" pitchFamily="34" charset="0"/>
                  <a:cs typeface="Arial" pitchFamily="34" charset="0"/>
                </a:rPr>
                <a:t>KY</a:t>
              </a:r>
            </a:p>
          </p:txBody>
        </p:sp>
        <p:sp>
          <p:nvSpPr>
            <p:cNvPr id="148" name="Text Box 172"/>
            <p:cNvSpPr txBox="1">
              <a:spLocks noChangeArrowheads="1"/>
            </p:cNvSpPr>
            <p:nvPr/>
          </p:nvSpPr>
          <p:spPr bwMode="auto">
            <a:xfrm>
              <a:off x="4285" y="1912"/>
              <a:ext cx="282" cy="144"/>
            </a:xfrm>
            <a:prstGeom prst="rect">
              <a:avLst/>
            </a:prstGeom>
            <a:noFill/>
            <a:ln w="12700">
              <a:noFill/>
              <a:miter lim="800000"/>
              <a:headEnd/>
              <a:tailEnd/>
            </a:ln>
          </p:spPr>
          <p:txBody>
            <a:bodyPr lIns="0" tIns="0" rIns="0" bIns="0"/>
            <a:lstStyle/>
            <a:p>
              <a:pPr algn="ctr" eaLnBrk="0" fontAlgn="auto" hangingPunct="0">
                <a:spcBef>
                  <a:spcPct val="50000"/>
                </a:spcBef>
                <a:spcAft>
                  <a:spcPts val="0"/>
                </a:spcAft>
                <a:defRPr/>
              </a:pPr>
              <a:r>
                <a:rPr lang="en-US" sz="1000" kern="0" dirty="0" smtClean="0">
                  <a:latin typeface="Arial" pitchFamily="34" charset="0"/>
                  <a:cs typeface="Arial" pitchFamily="34" charset="0"/>
                </a:rPr>
                <a:t>WV</a:t>
              </a:r>
              <a:endParaRPr lang="en-US" sz="1600" kern="0" dirty="0">
                <a:latin typeface="Arial" pitchFamily="34" charset="0"/>
                <a:cs typeface="Arial" pitchFamily="34" charset="0"/>
              </a:endParaRPr>
            </a:p>
          </p:txBody>
        </p:sp>
        <p:sp>
          <p:nvSpPr>
            <p:cNvPr id="149" name="Text Box 173"/>
            <p:cNvSpPr txBox="1">
              <a:spLocks noChangeArrowheads="1"/>
            </p:cNvSpPr>
            <p:nvPr/>
          </p:nvSpPr>
          <p:spPr bwMode="auto">
            <a:xfrm>
              <a:off x="5234" y="1425"/>
              <a:ext cx="363" cy="157"/>
            </a:xfrm>
            <a:prstGeom prst="rect">
              <a:avLst/>
            </a:prstGeom>
            <a:solidFill>
              <a:srgbClr val="EEECE1"/>
            </a:solidFill>
            <a:ln w="12700">
              <a:noFill/>
              <a:miter lim="800000"/>
              <a:headEnd/>
              <a:tailEnd/>
            </a:ln>
          </p:spPr>
          <p:txBody>
            <a:bodyPr/>
            <a:lstStyle/>
            <a:p>
              <a:pPr algn="ctr" eaLnBrk="0" fontAlgn="auto" hangingPunct="0">
                <a:spcBef>
                  <a:spcPct val="50000"/>
                </a:spcBef>
                <a:spcAft>
                  <a:spcPts val="0"/>
                </a:spcAft>
                <a:defRPr/>
              </a:pPr>
              <a:r>
                <a:rPr lang="en-US" sz="1000" kern="0" dirty="0" smtClean="0">
                  <a:solidFill>
                    <a:srgbClr val="000000"/>
                  </a:solidFill>
                  <a:latin typeface="Arial" pitchFamily="34" charset="0"/>
                  <a:cs typeface="Arial" pitchFamily="34" charset="0"/>
                </a:rPr>
                <a:t>RI</a:t>
              </a:r>
              <a:endParaRPr lang="en-US" sz="1000" kern="0" dirty="0">
                <a:solidFill>
                  <a:srgbClr val="000000"/>
                </a:solidFill>
                <a:latin typeface="Arial" pitchFamily="34" charset="0"/>
                <a:cs typeface="Arial" pitchFamily="34" charset="0"/>
              </a:endParaRPr>
            </a:p>
          </p:txBody>
        </p:sp>
        <p:sp>
          <p:nvSpPr>
            <p:cNvPr id="150" name="Line 174"/>
            <p:cNvSpPr>
              <a:spLocks noChangeShapeType="1"/>
            </p:cNvSpPr>
            <p:nvPr/>
          </p:nvSpPr>
          <p:spPr bwMode="auto">
            <a:xfrm>
              <a:off x="5098" y="1451"/>
              <a:ext cx="141"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1" name="Rectangle 175"/>
            <p:cNvSpPr>
              <a:spLocks noChangeArrowheads="1"/>
            </p:cNvSpPr>
            <p:nvPr/>
          </p:nvSpPr>
          <p:spPr bwMode="auto">
            <a:xfrm>
              <a:off x="2727" y="1656"/>
              <a:ext cx="247" cy="165"/>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NE</a:t>
              </a:r>
            </a:p>
          </p:txBody>
        </p:sp>
        <p:sp>
          <p:nvSpPr>
            <p:cNvPr id="152" name="Text Box 176"/>
            <p:cNvSpPr txBox="1">
              <a:spLocks noChangeArrowheads="1"/>
            </p:cNvSpPr>
            <p:nvPr/>
          </p:nvSpPr>
          <p:spPr bwMode="auto">
            <a:xfrm>
              <a:off x="4723" y="915"/>
              <a:ext cx="282" cy="162"/>
            </a:xfrm>
            <a:prstGeom prst="rect">
              <a:avLst/>
            </a:prstGeom>
            <a:solidFill>
              <a:srgbClr val="0072C6"/>
            </a:solidFill>
            <a:ln w="12700">
              <a:noFill/>
              <a:miter lim="800000"/>
              <a:headEnd/>
              <a:tailEnd/>
            </a:ln>
          </p:spPr>
          <p:txBody>
            <a:bodyPr/>
            <a:lstStyle/>
            <a:p>
              <a:pPr algn="ctr" eaLnBrk="0" fontAlgn="auto" hangingPunct="0">
                <a:spcBef>
                  <a:spcPct val="50000"/>
                </a:spcBef>
                <a:spcAft>
                  <a:spcPts val="0"/>
                </a:spcAft>
                <a:defRPr/>
              </a:pPr>
              <a:r>
                <a:rPr lang="en-US" sz="1000" kern="0" dirty="0" smtClean="0">
                  <a:solidFill>
                    <a:schemeClr val="bg1"/>
                  </a:solidFill>
                  <a:latin typeface="Arial" pitchFamily="34" charset="0"/>
                  <a:cs typeface="Arial" pitchFamily="34" charset="0"/>
                </a:rPr>
                <a:t>VT</a:t>
              </a:r>
              <a:endParaRPr lang="en-US" sz="1000" kern="0" dirty="0">
                <a:solidFill>
                  <a:schemeClr val="bg1"/>
                </a:solidFill>
                <a:latin typeface="Arial" pitchFamily="34" charset="0"/>
                <a:cs typeface="Arial" pitchFamily="34" charset="0"/>
              </a:endParaRPr>
            </a:p>
          </p:txBody>
        </p:sp>
        <p:sp>
          <p:nvSpPr>
            <p:cNvPr id="153"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4" name="Group 178"/>
            <p:cNvGrpSpPr>
              <a:grpSpLocks/>
            </p:cNvGrpSpPr>
            <p:nvPr/>
          </p:nvGrpSpPr>
          <p:grpSpPr bwMode="auto">
            <a:xfrm>
              <a:off x="1238" y="1099"/>
              <a:ext cx="4471" cy="1831"/>
              <a:chOff x="901" y="904"/>
              <a:chExt cx="4752" cy="1865"/>
            </a:xfrm>
          </p:grpSpPr>
          <p:sp>
            <p:nvSpPr>
              <p:cNvPr id="166" name="Text Box 179"/>
              <p:cNvSpPr txBox="1">
                <a:spLocks noChangeArrowheads="1"/>
              </p:cNvSpPr>
              <p:nvPr/>
            </p:nvSpPr>
            <p:spPr bwMode="auto">
              <a:xfrm>
                <a:off x="901" y="1452"/>
                <a:ext cx="369" cy="194"/>
              </a:xfrm>
              <a:prstGeom prst="rect">
                <a:avLst/>
              </a:prstGeom>
              <a:noFill/>
              <a:ln w="9525">
                <a:noFill/>
                <a:miter lim="800000"/>
                <a:headEnd/>
                <a:tailEnd/>
              </a:ln>
            </p:spPr>
            <p:txBody>
              <a:bodyPr>
                <a:spAutoFit/>
              </a:bodyPr>
              <a:lstStyle/>
              <a:p>
                <a:pPr algn="ctr">
                  <a:defRPr/>
                </a:pPr>
                <a:r>
                  <a:rPr lang="en-US" sz="1000" kern="0" dirty="0" smtClean="0">
                    <a:solidFill>
                      <a:srgbClr val="000000"/>
                    </a:solidFill>
                    <a:latin typeface="Arial" pitchFamily="34" charset="0"/>
                    <a:cs typeface="Arial" pitchFamily="34" charset="0"/>
                  </a:rPr>
                  <a:t>NV</a:t>
                </a:r>
                <a:endParaRPr lang="en-US" sz="1600" kern="0" dirty="0">
                  <a:solidFill>
                    <a:srgbClr val="000000"/>
                  </a:solidFill>
                  <a:latin typeface="Arial" pitchFamily="34" charset="0"/>
                  <a:cs typeface="Arial" pitchFamily="34" charset="0"/>
                </a:endParaRPr>
              </a:p>
            </p:txBody>
          </p:sp>
          <p:sp>
            <p:nvSpPr>
              <p:cNvPr id="167" name="Text Box 180"/>
              <p:cNvSpPr txBox="1">
                <a:spLocks noChangeArrowheads="1"/>
              </p:cNvSpPr>
              <p:nvPr/>
            </p:nvSpPr>
            <p:spPr bwMode="auto">
              <a:xfrm>
                <a:off x="3925" y="1541"/>
                <a:ext cx="335" cy="171"/>
              </a:xfrm>
              <a:prstGeom prst="rect">
                <a:avLst/>
              </a:prstGeom>
              <a:solidFill>
                <a:schemeClr val="bg1"/>
              </a:solidFill>
              <a:ln w="9525">
                <a:noFill/>
                <a:miter lim="800000"/>
                <a:headEnd/>
                <a:tailEnd/>
              </a:ln>
            </p:spPr>
            <p:txBody>
              <a:bodyPr>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OH</a:t>
                </a:r>
              </a:p>
            </p:txBody>
          </p:sp>
          <p:sp>
            <p:nvSpPr>
              <p:cNvPr id="168" name="Text Box 181"/>
              <p:cNvSpPr txBox="1">
                <a:spLocks noChangeArrowheads="1"/>
              </p:cNvSpPr>
              <p:nvPr/>
            </p:nvSpPr>
            <p:spPr bwMode="auto">
              <a:xfrm>
                <a:off x="2437" y="1113"/>
                <a:ext cx="366" cy="19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rgbClr val="000000"/>
                    </a:solidFill>
                    <a:latin typeface="Arial" pitchFamily="34" charset="0"/>
                    <a:cs typeface="Arial" pitchFamily="34" charset="0"/>
                  </a:rPr>
                  <a:t>SD</a:t>
                </a:r>
              </a:p>
            </p:txBody>
          </p:sp>
          <p:sp>
            <p:nvSpPr>
              <p:cNvPr id="169"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0" name="Text Box 183"/>
              <p:cNvSpPr txBox="1">
                <a:spLocks noChangeArrowheads="1"/>
              </p:cNvSpPr>
              <p:nvPr/>
            </p:nvSpPr>
            <p:spPr bwMode="auto">
              <a:xfrm>
                <a:off x="3098" y="2170"/>
                <a:ext cx="386" cy="19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latin typeface="Arial" pitchFamily="34" charset="0"/>
                    <a:cs typeface="Arial" pitchFamily="34" charset="0"/>
                  </a:rPr>
                  <a:t>AR</a:t>
                </a:r>
                <a:endParaRPr lang="en-US" sz="1600" kern="0" dirty="0">
                  <a:latin typeface="Arial" pitchFamily="34" charset="0"/>
                  <a:cs typeface="Arial" pitchFamily="34" charset="0"/>
                </a:endParaRPr>
              </a:p>
            </p:txBody>
          </p:sp>
          <p:sp>
            <p:nvSpPr>
              <p:cNvPr id="171" name="Text Box 184"/>
              <p:cNvSpPr txBox="1">
                <a:spLocks noChangeArrowheads="1"/>
              </p:cNvSpPr>
              <p:nvPr/>
            </p:nvSpPr>
            <p:spPr bwMode="auto">
              <a:xfrm>
                <a:off x="3637" y="1564"/>
                <a:ext cx="367" cy="193"/>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 </a:t>
                </a:r>
                <a:r>
                  <a:rPr lang="en-US" sz="1000" kern="0" dirty="0" smtClean="0">
                    <a:latin typeface="Arial" pitchFamily="34" charset="0"/>
                    <a:cs typeface="Arial" pitchFamily="34" charset="0"/>
                  </a:rPr>
                  <a:t>IN</a:t>
                </a:r>
                <a:endParaRPr lang="en-US" sz="1600" kern="0" dirty="0">
                  <a:latin typeface="Arial" pitchFamily="34" charset="0"/>
                  <a:cs typeface="Arial" pitchFamily="34" charset="0"/>
                </a:endParaRPr>
              </a:p>
            </p:txBody>
          </p:sp>
          <p:sp>
            <p:nvSpPr>
              <p:cNvPr id="172" name="Text Box 185"/>
              <p:cNvSpPr txBox="1">
                <a:spLocks noChangeArrowheads="1"/>
              </p:cNvSpPr>
              <p:nvPr/>
            </p:nvSpPr>
            <p:spPr bwMode="auto">
              <a:xfrm>
                <a:off x="5278" y="904"/>
                <a:ext cx="375" cy="144"/>
              </a:xfrm>
              <a:prstGeom prst="rect">
                <a:avLst/>
              </a:prstGeom>
              <a:solidFill>
                <a:schemeClr val="bg1"/>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latin typeface="Arial" pitchFamily="34" charset="0"/>
                    <a:cs typeface="Arial" pitchFamily="34" charset="0"/>
                  </a:rPr>
                  <a:t>NH</a:t>
                </a:r>
                <a:endParaRPr lang="en-US" sz="1600" kern="0" dirty="0">
                  <a:latin typeface="Arial" pitchFamily="34" charset="0"/>
                  <a:cs typeface="Arial" pitchFamily="34" charset="0"/>
                </a:endParaRPr>
              </a:p>
            </p:txBody>
          </p:sp>
          <p:sp>
            <p:nvSpPr>
              <p:cNvPr id="173" name="Line 186"/>
              <p:cNvSpPr>
                <a:spLocks noChangeShapeType="1"/>
              </p:cNvSpPr>
              <p:nvPr/>
            </p:nvSpPr>
            <p:spPr bwMode="auto">
              <a:xfrm flipV="1">
                <a:off x="4966" y="975"/>
                <a:ext cx="300"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5" name="Text Box 207"/>
            <p:cNvSpPr txBox="1">
              <a:spLocks noChangeArrowheads="1"/>
            </p:cNvSpPr>
            <p:nvPr/>
          </p:nvSpPr>
          <p:spPr bwMode="auto">
            <a:xfrm>
              <a:off x="1924" y="915"/>
              <a:ext cx="36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endParaRPr lang="en-US" sz="1600" kern="0" dirty="0">
                <a:solidFill>
                  <a:sysClr val="windowText" lastClr="000000"/>
                </a:solidFill>
                <a:latin typeface="Arial" pitchFamily="34" charset="0"/>
                <a:cs typeface="Arial" pitchFamily="34" charset="0"/>
              </a:endParaRPr>
            </a:p>
          </p:txBody>
        </p:sp>
        <p:sp>
          <p:nvSpPr>
            <p:cNvPr id="156" name="Text Box 208"/>
            <p:cNvSpPr txBox="1">
              <a:spLocks noChangeArrowheads="1"/>
            </p:cNvSpPr>
            <p:nvPr/>
          </p:nvSpPr>
          <p:spPr bwMode="auto">
            <a:xfrm>
              <a:off x="1542" y="1198"/>
              <a:ext cx="27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ID</a:t>
              </a:r>
              <a:endParaRPr lang="en-US" sz="1600" kern="0" dirty="0">
                <a:solidFill>
                  <a:srgbClr val="000000"/>
                </a:solidFill>
                <a:latin typeface="Arial" pitchFamily="34" charset="0"/>
                <a:cs typeface="Arial" pitchFamily="34" charset="0"/>
              </a:endParaRPr>
            </a:p>
          </p:txBody>
        </p:sp>
        <p:sp>
          <p:nvSpPr>
            <p:cNvPr id="157" name="Text Box 209"/>
            <p:cNvSpPr txBox="1">
              <a:spLocks noChangeArrowheads="1"/>
            </p:cNvSpPr>
            <p:nvPr/>
          </p:nvSpPr>
          <p:spPr bwMode="auto">
            <a:xfrm>
              <a:off x="2059" y="1387"/>
              <a:ext cx="36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rgbClr val="000000"/>
                  </a:solidFill>
                  <a:latin typeface="Arial" pitchFamily="34" charset="0"/>
                  <a:cs typeface="Arial" pitchFamily="34" charset="0"/>
                </a:rPr>
                <a:t>WY</a:t>
              </a:r>
              <a:endParaRPr lang="en-US" sz="1600" kern="0" dirty="0">
                <a:solidFill>
                  <a:srgbClr val="000000"/>
                </a:solidFill>
                <a:latin typeface="Arial" pitchFamily="34" charset="0"/>
                <a:cs typeface="Arial" pitchFamily="34" charset="0"/>
              </a:endParaRPr>
            </a:p>
          </p:txBody>
        </p:sp>
        <p:sp>
          <p:nvSpPr>
            <p:cNvPr id="158"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ND</a:t>
              </a:r>
            </a:p>
          </p:txBody>
        </p:sp>
        <p:sp>
          <p:nvSpPr>
            <p:cNvPr id="159" name="Text Box 211"/>
            <p:cNvSpPr txBox="1">
              <a:spLocks noChangeArrowheads="1"/>
            </p:cNvSpPr>
            <p:nvPr/>
          </p:nvSpPr>
          <p:spPr bwMode="auto">
            <a:xfrm>
              <a:off x="2059" y="2426"/>
              <a:ext cx="364"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chemeClr val="bg1"/>
                  </a:solidFill>
                  <a:latin typeface="Arial" pitchFamily="34" charset="0"/>
                  <a:cs typeface="Arial" pitchFamily="34" charset="0"/>
                </a:rPr>
                <a:t>NM</a:t>
              </a:r>
              <a:endParaRPr lang="en-US" sz="1600" kern="0" dirty="0">
                <a:solidFill>
                  <a:schemeClr val="bg1"/>
                </a:solidFill>
                <a:latin typeface="Arial" pitchFamily="34" charset="0"/>
                <a:cs typeface="Arial" pitchFamily="34" charset="0"/>
              </a:endParaRPr>
            </a:p>
          </p:txBody>
        </p:sp>
        <p:sp>
          <p:nvSpPr>
            <p:cNvPr id="160" name="Text Box 212"/>
            <p:cNvSpPr txBox="1">
              <a:spLocks noChangeArrowheads="1"/>
            </p:cNvSpPr>
            <p:nvPr/>
          </p:nvSpPr>
          <p:spPr bwMode="auto">
            <a:xfrm>
              <a:off x="2846" y="2291"/>
              <a:ext cx="362" cy="190"/>
            </a:xfrm>
            <a:prstGeom prst="rect">
              <a:avLst/>
            </a:prstGeom>
            <a:noFill/>
            <a:ln w="9525">
              <a:noFill/>
              <a:miter lim="800000"/>
              <a:headEnd/>
              <a:tailEnd/>
            </a:ln>
          </p:spPr>
          <p:txBody>
            <a:bodyPr>
              <a:spAutoFit/>
            </a:bodyPr>
            <a:lstStyle/>
            <a:p>
              <a:pPr algn="ctr">
                <a:spcBef>
                  <a:spcPct val="50000"/>
                </a:spcBef>
                <a:defRPr/>
              </a:pPr>
              <a:r>
                <a:rPr lang="en-US" sz="1000" kern="0" dirty="0" smtClean="0">
                  <a:latin typeface="Arial" pitchFamily="34" charset="0"/>
                  <a:cs typeface="Arial" pitchFamily="34" charset="0"/>
                </a:rPr>
                <a:t>OK</a:t>
              </a:r>
              <a:endParaRPr lang="en-US" sz="1600" kern="0" dirty="0">
                <a:latin typeface="Arial" pitchFamily="34" charset="0"/>
                <a:cs typeface="Arial" pitchFamily="34" charset="0"/>
              </a:endParaRPr>
            </a:p>
          </p:txBody>
        </p:sp>
        <p:sp>
          <p:nvSpPr>
            <p:cNvPr id="161" name="Text Box 213"/>
            <p:cNvSpPr txBox="1">
              <a:spLocks noChangeArrowheads="1"/>
            </p:cNvSpPr>
            <p:nvPr/>
          </p:nvSpPr>
          <p:spPr bwMode="auto">
            <a:xfrm>
              <a:off x="3299" y="2808"/>
              <a:ext cx="309"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LA</a:t>
              </a:r>
            </a:p>
          </p:txBody>
        </p:sp>
        <p:sp>
          <p:nvSpPr>
            <p:cNvPr id="162" name="Text Box 214"/>
            <p:cNvSpPr txBox="1">
              <a:spLocks noChangeArrowheads="1"/>
            </p:cNvSpPr>
            <p:nvPr/>
          </p:nvSpPr>
          <p:spPr bwMode="auto">
            <a:xfrm>
              <a:off x="3512" y="2616"/>
              <a:ext cx="363" cy="1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MS</a:t>
              </a:r>
            </a:p>
          </p:txBody>
        </p:sp>
        <p:sp>
          <p:nvSpPr>
            <p:cNvPr id="163" name="Text Box 215"/>
            <p:cNvSpPr txBox="1">
              <a:spLocks noChangeArrowheads="1"/>
            </p:cNvSpPr>
            <p:nvPr/>
          </p:nvSpPr>
          <p:spPr bwMode="auto">
            <a:xfrm>
              <a:off x="3863" y="2529"/>
              <a:ext cx="262" cy="19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smtClean="0">
                  <a:latin typeface="Arial" pitchFamily="34" charset="0"/>
                  <a:cs typeface="Arial" pitchFamily="34" charset="0"/>
                </a:rPr>
                <a:t>AL</a:t>
              </a:r>
              <a:endParaRPr lang="en-US" sz="1600" kern="0" dirty="0">
                <a:latin typeface="Arial" pitchFamily="34" charset="0"/>
                <a:cs typeface="Arial" pitchFamily="34" charset="0"/>
              </a:endParaRPr>
            </a:p>
          </p:txBody>
        </p:sp>
        <p:sp>
          <p:nvSpPr>
            <p:cNvPr id="164"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5" name="Text Box 217"/>
            <p:cNvSpPr txBox="1">
              <a:spLocks noChangeArrowheads="1"/>
            </p:cNvSpPr>
            <p:nvPr/>
          </p:nvSpPr>
          <p:spPr bwMode="auto">
            <a:xfrm>
              <a:off x="5094" y="1870"/>
              <a:ext cx="282" cy="127"/>
            </a:xfrm>
            <a:prstGeom prst="rect">
              <a:avLst/>
            </a:prstGeom>
            <a:solidFill>
              <a:schemeClr val="bg1"/>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latin typeface="Arial" pitchFamily="34" charset="0"/>
                  <a:cs typeface="Arial" pitchFamily="34" charset="0"/>
                </a:rPr>
                <a:t>DE</a:t>
              </a:r>
              <a:endParaRPr lang="en-US" sz="1600" kern="0" dirty="0">
                <a:latin typeface="Arial" pitchFamily="34" charset="0"/>
                <a:cs typeface="Arial" pitchFamily="34" charset="0"/>
              </a:endParaRPr>
            </a:p>
          </p:txBody>
        </p:sp>
      </p:grpSp>
      <p:sp>
        <p:nvSpPr>
          <p:cNvPr id="5" name="Freeform 4"/>
          <p:cNvSpPr/>
          <p:nvPr/>
        </p:nvSpPr>
        <p:spPr>
          <a:xfrm>
            <a:off x="6030410" y="3090290"/>
            <a:ext cx="69448" cy="58024"/>
          </a:xfrm>
          <a:custGeom>
            <a:avLst/>
            <a:gdLst>
              <a:gd name="connsiteX0" fmla="*/ 0 w 69448"/>
              <a:gd name="connsiteY0" fmla="*/ 58024 h 58024"/>
              <a:gd name="connsiteX1" fmla="*/ 69448 w 69448"/>
              <a:gd name="connsiteY1" fmla="*/ 151 h 58024"/>
            </a:gdLst>
            <a:ahLst/>
            <a:cxnLst>
              <a:cxn ang="0">
                <a:pos x="connsiteX0" y="connsiteY0"/>
              </a:cxn>
              <a:cxn ang="0">
                <a:pos x="connsiteX1" y="connsiteY1"/>
              </a:cxn>
            </a:cxnLst>
            <a:rect l="l" t="t" r="r" b="b"/>
            <a:pathLst>
              <a:path w="69448" h="58024">
                <a:moveTo>
                  <a:pt x="0" y="58024"/>
                </a:moveTo>
                <a:cubicBezTo>
                  <a:pt x="51119" y="-5874"/>
                  <a:pt x="21594" y="151"/>
                  <a:pt x="69448" y="1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p:cNvGrpSpPr/>
          <p:nvPr/>
        </p:nvGrpSpPr>
        <p:grpSpPr>
          <a:xfrm>
            <a:off x="6732976" y="4077437"/>
            <a:ext cx="2346960" cy="1518691"/>
            <a:chOff x="6675120" y="4180375"/>
            <a:chExt cx="2346960" cy="1518691"/>
          </a:xfrm>
        </p:grpSpPr>
        <p:sp>
          <p:nvSpPr>
            <p:cNvPr id="176" name="Rectangle 222"/>
            <p:cNvSpPr>
              <a:spLocks noChangeArrowheads="1"/>
            </p:cNvSpPr>
            <p:nvPr/>
          </p:nvSpPr>
          <p:spPr bwMode="auto">
            <a:xfrm>
              <a:off x="6675121" y="4802954"/>
              <a:ext cx="274320" cy="274320"/>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7" name="Rectangle 222"/>
            <p:cNvSpPr>
              <a:spLocks noChangeArrowheads="1"/>
            </p:cNvSpPr>
            <p:nvPr/>
          </p:nvSpPr>
          <p:spPr bwMode="auto">
            <a:xfrm>
              <a:off x="6675121" y="4492058"/>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8" name="Rectangle 222"/>
            <p:cNvSpPr>
              <a:spLocks noChangeArrowheads="1"/>
            </p:cNvSpPr>
            <p:nvPr/>
          </p:nvSpPr>
          <p:spPr bwMode="auto">
            <a:xfrm>
              <a:off x="6675121" y="5424746"/>
              <a:ext cx="274320" cy="274320"/>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9" name="Text Box 220"/>
            <p:cNvSpPr txBox="1">
              <a:spLocks noChangeArrowheads="1"/>
            </p:cNvSpPr>
            <p:nvPr/>
          </p:nvSpPr>
          <p:spPr bwMode="auto">
            <a:xfrm>
              <a:off x="7040881" y="4242852"/>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79.6-109.0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Quartile-Best)</a:t>
              </a:r>
              <a:endParaRPr lang="en-US" sz="1000" kern="0" dirty="0">
                <a:solidFill>
                  <a:sysClr val="windowText" lastClr="000000"/>
                </a:solidFill>
                <a:cs typeface="Arial" pitchFamily="34" charset="0"/>
              </a:endParaRPr>
            </a:p>
          </p:txBody>
        </p:sp>
        <p:sp>
          <p:nvSpPr>
            <p:cNvPr id="180" name="Text Box 220"/>
            <p:cNvSpPr txBox="1">
              <a:spLocks noChangeArrowheads="1"/>
            </p:cNvSpPr>
            <p:nvPr/>
          </p:nvSpPr>
          <p:spPr bwMode="auto">
            <a:xfrm>
              <a:off x="7040880" y="4556066"/>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110.2-124.0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181" name="Text Box 220"/>
            <p:cNvSpPr txBox="1">
              <a:spLocks noChangeArrowheads="1"/>
            </p:cNvSpPr>
            <p:nvPr/>
          </p:nvSpPr>
          <p:spPr bwMode="auto">
            <a:xfrm>
              <a:off x="7040880" y="5488754"/>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Missing</a:t>
              </a:r>
              <a:endParaRPr lang="en-US" sz="1000" kern="0" dirty="0">
                <a:solidFill>
                  <a:sysClr val="windowText" lastClr="000000"/>
                </a:solidFill>
                <a:cs typeface="Arial" pitchFamily="34" charset="0"/>
              </a:endParaRPr>
            </a:p>
          </p:txBody>
        </p:sp>
        <p:sp>
          <p:nvSpPr>
            <p:cNvPr id="182" name="Rectangle 222"/>
            <p:cNvSpPr>
              <a:spLocks noChangeArrowheads="1"/>
            </p:cNvSpPr>
            <p:nvPr/>
          </p:nvSpPr>
          <p:spPr bwMode="auto">
            <a:xfrm>
              <a:off x="6675121" y="4180375"/>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83" name="Rectangle 222"/>
            <p:cNvSpPr>
              <a:spLocks noChangeArrowheads="1"/>
            </p:cNvSpPr>
            <p:nvPr/>
          </p:nvSpPr>
          <p:spPr bwMode="auto">
            <a:xfrm>
              <a:off x="6675120" y="5113850"/>
              <a:ext cx="274320" cy="274320"/>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4" name="Text Box 220"/>
            <p:cNvSpPr txBox="1">
              <a:spLocks noChangeArrowheads="1"/>
            </p:cNvSpPr>
            <p:nvPr/>
          </p:nvSpPr>
          <p:spPr bwMode="auto">
            <a:xfrm>
              <a:off x="7040880" y="517785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140.0-173.8</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(4</a:t>
              </a:r>
              <a:r>
                <a:rPr lang="en-US" sz="1000" kern="0" baseline="30000" dirty="0" smtClean="0">
                  <a:solidFill>
                    <a:sysClr val="windowText" lastClr="000000"/>
                  </a:solidFill>
                  <a:latin typeface="Arial" panose="020B0604020202020204" pitchFamily="34" charset="0"/>
                  <a:cs typeface="Arial" panose="020B0604020202020204" pitchFamily="34" charset="0"/>
                </a:rPr>
                <a:t>th</a:t>
              </a:r>
              <a:r>
                <a:rPr lang="en-US" sz="1000" kern="0" dirty="0" smtClean="0">
                  <a:solidFill>
                    <a:sysClr val="windowText" lastClr="000000"/>
                  </a:solidFill>
                  <a:latin typeface="Arial" panose="020B0604020202020204" pitchFamily="34" charset="0"/>
                  <a:cs typeface="Arial" panose="020B0604020202020204" pitchFamily="34" charset="0"/>
                </a:rPr>
                <a:t> Quartile-Worst)</a:t>
              </a:r>
              <a:endParaRPr lang="en-US" sz="1000" kern="0" dirty="0">
                <a:solidFill>
                  <a:sysClr val="windowText" lastClr="000000"/>
                </a:solidFill>
                <a:latin typeface="Arial" panose="020B0604020202020204" pitchFamily="34" charset="0"/>
                <a:cs typeface="Arial" panose="020B0604020202020204" pitchFamily="34" charset="0"/>
              </a:endParaRPr>
            </a:p>
          </p:txBody>
        </p:sp>
        <p:sp>
          <p:nvSpPr>
            <p:cNvPr id="185" name="Text Box 220"/>
            <p:cNvSpPr txBox="1">
              <a:spLocks noChangeArrowheads="1"/>
            </p:cNvSpPr>
            <p:nvPr/>
          </p:nvSpPr>
          <p:spPr bwMode="auto">
            <a:xfrm>
              <a:off x="7040880" y="4866962"/>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124.8-139.6</a:t>
              </a:r>
              <a:r>
                <a:rPr lang="en-US" sz="1000" kern="0" dirty="0" smtClean="0">
                  <a:solidFill>
                    <a:sysClr val="windowText" lastClr="000000"/>
                  </a:solidFill>
                  <a:latin typeface="Calibri" panose="020F0502020204030204" pitchFamily="34" charset="0"/>
                  <a:cs typeface="Arial" pitchFamily="34" charset="0"/>
                </a:rPr>
                <a:t> </a:t>
              </a:r>
              <a:r>
                <a:rPr lang="en-US" sz="1000" kern="0" dirty="0" smtClean="0">
                  <a:solidFill>
                    <a:sysClr val="windowText" lastClr="000000"/>
                  </a:solidFill>
                  <a:latin typeface="Arial" panose="020B0604020202020204" pitchFamily="34" charset="0"/>
                  <a:cs typeface="Arial" panose="020B0604020202020204" pitchFamily="34" charset="0"/>
                </a:rPr>
                <a:t>(3</a:t>
              </a:r>
              <a:r>
                <a:rPr lang="en-US" sz="1000" kern="0" baseline="30000" dirty="0" smtClean="0">
                  <a:solidFill>
                    <a:sysClr val="windowText" lastClr="000000"/>
                  </a:solidFill>
                  <a:latin typeface="Arial" panose="020B0604020202020204" pitchFamily="34" charset="0"/>
                  <a:cs typeface="Arial" panose="020B0604020202020204" pitchFamily="34" charset="0"/>
                </a:rPr>
                <a:t>rd</a:t>
              </a:r>
              <a:r>
                <a:rPr lang="en-US" sz="1000" kern="0" dirty="0" smtClean="0">
                  <a:solidFill>
                    <a:sysClr val="windowText" lastClr="000000"/>
                  </a:solidFill>
                  <a:latin typeface="Arial" panose="020B0604020202020204" pitchFamily="34" charset="0"/>
                  <a:cs typeface="Arial" panose="020B0604020202020204" pitchFamily="34" charset="0"/>
                </a:rPr>
                <a:t> Quartile)</a:t>
              </a:r>
              <a:endParaRPr lang="en-US" sz="1000" kern="0" dirty="0">
                <a:solidFill>
                  <a:sysClr val="windowText" lastClr="000000"/>
                </a:solidFill>
                <a:latin typeface="Arial" panose="020B0604020202020204" pitchFamily="34" charset="0"/>
                <a:cs typeface="Arial" panose="020B0604020202020204" pitchFamily="34" charset="0"/>
              </a:endParaRPr>
            </a:p>
          </p:txBody>
        </p:sp>
      </p:grpSp>
      <p:grpSp>
        <p:nvGrpSpPr>
          <p:cNvPr id="186" name="Group 188"/>
          <p:cNvGrpSpPr>
            <a:grpSpLocks/>
          </p:cNvGrpSpPr>
          <p:nvPr/>
        </p:nvGrpSpPr>
        <p:grpSpPr bwMode="auto">
          <a:xfrm>
            <a:off x="673105" y="4407107"/>
            <a:ext cx="1139825" cy="1150938"/>
            <a:chOff x="4" y="3976"/>
            <a:chExt cx="1253" cy="975"/>
          </a:xfrm>
        </p:grpSpPr>
        <p:grpSp>
          <p:nvGrpSpPr>
            <p:cNvPr id="187" name="Group 191"/>
            <p:cNvGrpSpPr>
              <a:grpSpLocks/>
            </p:cNvGrpSpPr>
            <p:nvPr/>
          </p:nvGrpSpPr>
          <p:grpSpPr bwMode="auto">
            <a:xfrm>
              <a:off x="77" y="4073"/>
              <a:ext cx="1087" cy="711"/>
              <a:chOff x="77" y="4073"/>
              <a:chExt cx="1087" cy="711"/>
            </a:xfrm>
          </p:grpSpPr>
          <p:sp>
            <p:nvSpPr>
              <p:cNvPr id="19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8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0" name="Group 196"/>
            <p:cNvGrpSpPr>
              <a:grpSpLocks/>
            </p:cNvGrpSpPr>
            <p:nvPr/>
          </p:nvGrpSpPr>
          <p:grpSpPr bwMode="auto">
            <a:xfrm>
              <a:off x="4" y="3976"/>
              <a:ext cx="1253" cy="975"/>
              <a:chOff x="4" y="3976"/>
              <a:chExt cx="1253" cy="975"/>
            </a:xfrm>
          </p:grpSpPr>
          <p:grpSp>
            <p:nvGrpSpPr>
              <p:cNvPr id="191" name="Group 198"/>
              <p:cNvGrpSpPr>
                <a:grpSpLocks/>
              </p:cNvGrpSpPr>
              <p:nvPr/>
            </p:nvGrpSpPr>
            <p:grpSpPr bwMode="auto">
              <a:xfrm>
                <a:off x="77" y="4073"/>
                <a:ext cx="1087" cy="711"/>
                <a:chOff x="77" y="4073"/>
                <a:chExt cx="1087" cy="711"/>
              </a:xfrm>
            </p:grpSpPr>
            <p:sp>
              <p:nvSpPr>
                <p:cNvPr id="19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92" name="Group 202"/>
              <p:cNvGrpSpPr>
                <a:grpSpLocks/>
              </p:cNvGrpSpPr>
              <p:nvPr/>
            </p:nvGrpSpPr>
            <p:grpSpPr bwMode="auto">
              <a:xfrm>
                <a:off x="77" y="4073"/>
                <a:ext cx="1087" cy="711"/>
                <a:chOff x="77" y="4073"/>
                <a:chExt cx="1087" cy="711"/>
              </a:xfrm>
            </p:grpSpPr>
            <p:sp>
              <p:nvSpPr>
                <p:cNvPr id="19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chemeClr val="bg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3"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19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201" name="Group 11"/>
          <p:cNvGrpSpPr>
            <a:grpSpLocks/>
          </p:cNvGrpSpPr>
          <p:nvPr/>
        </p:nvGrpSpPr>
        <p:grpSpPr bwMode="auto">
          <a:xfrm>
            <a:off x="2018010" y="4609791"/>
            <a:ext cx="949325" cy="941388"/>
            <a:chOff x="144" y="2832"/>
            <a:chExt cx="912" cy="672"/>
          </a:xfrm>
          <a:solidFill>
            <a:schemeClr val="bg1"/>
          </a:solidFill>
        </p:grpSpPr>
        <p:sp>
          <p:nvSpPr>
            <p:cNvPr id="202" name="Rectangle 12"/>
            <p:cNvSpPr>
              <a:spLocks noChangeArrowheads="1"/>
            </p:cNvSpPr>
            <p:nvPr/>
          </p:nvSpPr>
          <p:spPr bwMode="auto">
            <a:xfrm>
              <a:off x="144" y="2832"/>
              <a:ext cx="912" cy="672"/>
            </a:xfrm>
            <a:prstGeom prst="rect">
              <a:avLst/>
            </a:pr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nvGrpSpPr>
            <p:cNvPr id="203" name="Group 13"/>
            <p:cNvGrpSpPr>
              <a:grpSpLocks noChangeAspect="1"/>
            </p:cNvGrpSpPr>
            <p:nvPr/>
          </p:nvGrpSpPr>
          <p:grpSpPr bwMode="auto">
            <a:xfrm>
              <a:off x="190" y="2937"/>
              <a:ext cx="695" cy="479"/>
              <a:chOff x="239" y="3311"/>
              <a:chExt cx="869" cy="595"/>
            </a:xfrm>
            <a:grpFill/>
          </p:grpSpPr>
          <p:sp>
            <p:nvSpPr>
              <p:cNvPr id="205"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6"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7"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8"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9"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0"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1"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2"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3"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EEECE1"/>
              </a:solidFill>
              <a:ln w="9525">
                <a:solidFill>
                  <a:schemeClr val="tx1"/>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4"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EEECE1"/>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5"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6"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7"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8"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EEECE1"/>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9"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EEECE1"/>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0"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sp>
          <p:nvSpPr>
            <p:cNvPr id="204" name="Text Box 30"/>
            <p:cNvSpPr txBox="1">
              <a:spLocks noChangeArrowheads="1"/>
            </p:cNvSpPr>
            <p:nvPr/>
          </p:nvSpPr>
          <p:spPr bwMode="auto">
            <a:xfrm>
              <a:off x="191" y="3261"/>
              <a:ext cx="392" cy="169"/>
            </a:xfrm>
            <a:prstGeom prst="rect">
              <a:avLst/>
            </a:prstGeom>
            <a:grpFill/>
            <a:ln w="19050">
              <a:noFill/>
              <a:round/>
              <a:headEnd/>
              <a:tailEnd/>
            </a:ln>
          </p:spPr>
          <p:txBody>
            <a:bodyPr/>
            <a:lstStyle/>
            <a:p>
              <a:pPr algn="ctr" fontAlgn="auto">
                <a:spcBef>
                  <a:spcPts val="0"/>
                </a:spcBef>
                <a:spcAft>
                  <a:spcPts val="0"/>
                </a:spcAft>
                <a:defRPr/>
              </a:pPr>
              <a:r>
                <a:rPr lang="en-US" sz="1000" kern="0" dirty="0">
                  <a:solidFill>
                    <a:sysClr val="windowText" lastClr="000000"/>
                  </a:solidFill>
                  <a:cs typeface="Arial" pitchFamily="34" charset="0"/>
                </a:rPr>
                <a:t>HI</a:t>
              </a:r>
              <a:r>
                <a:rPr lang="en-US" sz="1000" kern="0" dirty="0">
                  <a:solidFill>
                    <a:srgbClr val="000000"/>
                  </a:solidFill>
                  <a:cs typeface="Arial" pitchFamily="34" charset="0"/>
                </a:rPr>
                <a:t> *</a:t>
              </a:r>
              <a:endParaRPr lang="en-US" sz="1000" kern="0" dirty="0">
                <a:solidFill>
                  <a:sysClr val="windowText" lastClr="000000"/>
                </a:solidFill>
                <a:cs typeface="Arial" pitchFamily="34" charset="0"/>
              </a:endParaRPr>
            </a:p>
          </p:txBody>
        </p:sp>
      </p:grpSp>
      <p:sp>
        <p:nvSpPr>
          <p:cNvPr id="221" name="Rectangle 12"/>
          <p:cNvSpPr>
            <a:spLocks noChangeArrowheads="1"/>
          </p:cNvSpPr>
          <p:nvPr/>
        </p:nvSpPr>
        <p:spPr bwMode="auto">
          <a:xfrm>
            <a:off x="5029200" y="5018379"/>
            <a:ext cx="838200" cy="533400"/>
          </a:xfrm>
          <a:prstGeom prst="rect">
            <a:avLst/>
          </a:prstGeom>
          <a:solidFill>
            <a:schemeClr val="bg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2" name="Freeform 221"/>
          <p:cNvSpPr/>
          <p:nvPr/>
        </p:nvSpPr>
        <p:spPr>
          <a:xfrm>
            <a:off x="5177979" y="5168101"/>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chemeClr val="bg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28575">
                <a:solidFill>
                  <a:schemeClr val="tx1"/>
                </a:solidFill>
              </a:ln>
            </a:endParaRPr>
          </a:p>
        </p:txBody>
      </p:sp>
      <p:sp>
        <p:nvSpPr>
          <p:cNvPr id="223" name="Text Box 30"/>
          <p:cNvSpPr txBox="1">
            <a:spLocks noChangeArrowheads="1"/>
          </p:cNvSpPr>
          <p:nvPr/>
        </p:nvSpPr>
        <p:spPr bwMode="auto">
          <a:xfrm>
            <a:off x="5244231" y="5167698"/>
            <a:ext cx="381000" cy="228600"/>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PR</a:t>
            </a:r>
          </a:p>
        </p:txBody>
      </p:sp>
      <p:sp>
        <p:nvSpPr>
          <p:cNvPr id="224" name="Freeform 94"/>
          <p:cNvSpPr>
            <a:spLocks/>
          </p:cNvSpPr>
          <p:nvPr/>
        </p:nvSpPr>
        <p:spPr bwMode="auto">
          <a:xfrm rot="13400463">
            <a:off x="6917784" y="3566140"/>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chemeClr val="bg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5" name="Line 153"/>
          <p:cNvSpPr>
            <a:spLocks noChangeShapeType="1"/>
          </p:cNvSpPr>
          <p:nvPr/>
        </p:nvSpPr>
        <p:spPr bwMode="auto">
          <a:xfrm>
            <a:off x="6505661" y="3074369"/>
            <a:ext cx="526275" cy="4572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6" name="Text Box 217"/>
          <p:cNvSpPr txBox="1">
            <a:spLocks noChangeArrowheads="1"/>
          </p:cNvSpPr>
          <p:nvPr/>
        </p:nvSpPr>
        <p:spPr bwMode="auto">
          <a:xfrm>
            <a:off x="6983948" y="3634910"/>
            <a:ext cx="461963" cy="246221"/>
          </a:xfrm>
          <a:prstGeom prst="rect">
            <a:avLst/>
          </a:prstGeom>
          <a:noFill/>
          <a:ln w="9525">
            <a:noFill/>
            <a:miter lim="800000"/>
            <a:headEnd/>
            <a:tailEnd/>
          </a:ln>
        </p:spPr>
        <p:txBody>
          <a:bodyPr>
            <a:spAutoFit/>
          </a:bodyPr>
          <a:lstStyle/>
          <a:p>
            <a:pPr algn="ctr">
              <a:spcBef>
                <a:spcPct val="50000"/>
              </a:spcBef>
              <a:defRPr/>
            </a:pPr>
            <a:r>
              <a:rPr lang="en-US" sz="1000" kern="0" dirty="0">
                <a:latin typeface="Arial" pitchFamily="34" charset="0"/>
                <a:cs typeface="Arial" pitchFamily="34" charset="0"/>
              </a:rPr>
              <a:t>DC</a:t>
            </a:r>
            <a:endParaRPr lang="en-US" sz="1000" kern="0" dirty="0">
              <a:solidFill>
                <a:srgbClr val="000000"/>
              </a:solidFill>
              <a:latin typeface="Arial" pitchFamily="34" charset="0"/>
              <a:cs typeface="Arial" pitchFamily="34" charset="0"/>
            </a:endParaRPr>
          </a:p>
        </p:txBody>
      </p:sp>
      <p:cxnSp>
        <p:nvCxnSpPr>
          <p:cNvPr id="228" name="Straight Connector 227"/>
          <p:cNvCxnSpPr>
            <a:stCxn id="223" idx="0"/>
            <a:endCxn id="223" idx="0"/>
          </p:cNvCxnSpPr>
          <p:nvPr/>
        </p:nvCxnSpPr>
        <p:spPr>
          <a:xfrm>
            <a:off x="5434731" y="5167698"/>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35" name="Freeform 234"/>
          <p:cNvSpPr/>
          <p:nvPr/>
        </p:nvSpPr>
        <p:spPr>
          <a:xfrm>
            <a:off x="5335929" y="5185458"/>
            <a:ext cx="208344" cy="11575"/>
          </a:xfrm>
          <a:custGeom>
            <a:avLst/>
            <a:gdLst>
              <a:gd name="connsiteX0" fmla="*/ 0 w 208344"/>
              <a:gd name="connsiteY0" fmla="*/ 0 h 11575"/>
              <a:gd name="connsiteX1" fmla="*/ 208344 w 208344"/>
              <a:gd name="connsiteY1" fmla="*/ 11575 h 11575"/>
            </a:gdLst>
            <a:ahLst/>
            <a:cxnLst>
              <a:cxn ang="0">
                <a:pos x="connsiteX0" y="connsiteY0"/>
              </a:cxn>
              <a:cxn ang="0">
                <a:pos x="connsiteX1" y="connsiteY1"/>
              </a:cxn>
            </a:cxnLst>
            <a:rect l="l" t="t" r="r" b="b"/>
            <a:pathLst>
              <a:path w="208344" h="11575">
                <a:moveTo>
                  <a:pt x="0" y="0"/>
                </a:moveTo>
                <a:lnTo>
                  <a:pt x="208344" y="11575"/>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72622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a:solidFill>
                  <a:srgbClr val="0070C0"/>
                </a:solidFill>
              </a:rPr>
              <a:t>Adult patients receiving hip joint replacement due to fracture or degenerative conditions who experienced adverse events, by age and gender, 2010-2014</a:t>
            </a:r>
          </a:p>
        </p:txBody>
      </p:sp>
      <p:sp>
        <p:nvSpPr>
          <p:cNvPr id="5" name="TextBox 4"/>
          <p:cNvSpPr txBox="1"/>
          <p:nvPr/>
        </p:nvSpPr>
        <p:spPr>
          <a:xfrm>
            <a:off x="328961" y="5175281"/>
            <a:ext cx="8229600" cy="1477328"/>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Agency for Healthcare Research and Quality (AHRQ) and Centers for Medicare &amp; Medicaid Services (CMS), Medicare Patient Safety Monitoring System (MPSMS), </a:t>
            </a:r>
            <a:r>
              <a:rPr lang="en-US" sz="1000" dirty="0" smtClean="0">
                <a:latin typeface="Arial" panose="020B0604020202020204" pitchFamily="34" charset="0"/>
                <a:cs typeface="Arial" panose="020B0604020202020204" pitchFamily="34" charset="0"/>
              </a:rPr>
              <a:t>2010-2014</a:t>
            </a:r>
            <a:r>
              <a:rPr lang="en-US" sz="1000" dirty="0">
                <a:latin typeface="Arial" panose="020B0604020202020204" pitchFamily="34" charset="0"/>
                <a:cs typeface="Arial" panose="020B0604020202020204" pitchFamily="34" charset="0"/>
              </a:rPr>
              <a:t>.</a:t>
            </a:r>
          </a:p>
          <a:p>
            <a:r>
              <a:rPr lang="en-US" sz="1000" b="1" dirty="0">
                <a:latin typeface="Arial" panose="020B0604020202020204" pitchFamily="34" charset="0"/>
                <a:cs typeface="Arial" panose="020B0604020202020204" pitchFamily="34" charset="0"/>
              </a:rPr>
              <a:t>Denominator: </a:t>
            </a:r>
            <a:r>
              <a:rPr lang="en-US" sz="1000" dirty="0">
                <a:latin typeface="Arial" panose="020B0604020202020204" pitchFamily="34" charset="0"/>
                <a:cs typeface="Arial" panose="020B0604020202020204" pitchFamily="34" charset="0"/>
              </a:rPr>
              <a:t>All patients age 18 years and over in the MPSMS sample who had a surgical procedure performed to replace a hip joint due to degenerative conditions or a fractured hip. </a:t>
            </a:r>
          </a:p>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For this measure, lower percentages are better. Hospitals in Puerto Rico, the Virgin Islands, and Maryland were not included in the annual samples. Samples were drawn from the CMS Hospital Inpatient Quality </a:t>
            </a:r>
            <a:r>
              <a:rPr lang="en-US" sz="1000" dirty="0" smtClean="0">
                <a:latin typeface="Arial" panose="020B0604020202020204" pitchFamily="34" charset="0"/>
                <a:cs typeface="Arial" panose="020B0604020202020204" pitchFamily="34" charset="0"/>
              </a:rPr>
              <a:t>Reporting program </a:t>
            </a:r>
            <a:r>
              <a:rPr lang="en-US" sz="1000" dirty="0">
                <a:latin typeface="Arial" panose="020B0604020202020204" pitchFamily="34" charset="0"/>
                <a:cs typeface="Arial" panose="020B0604020202020204" pitchFamily="34" charset="0"/>
              </a:rPr>
              <a:t>and consist of medical records for discharges following hip arthroplasty procedures as defined by the Surgical Care Improvement Project. Rates for patients age 85 years and over in 2013 and for ages 18-64 years old for all years are not shown because the data did not meet the criteria for statistical reliability, data quality, or confidentiality. </a:t>
            </a:r>
            <a:endParaRPr lang="en-US" sz="1000" dirty="0"/>
          </a:p>
        </p:txBody>
      </p:sp>
      <p:graphicFrame>
        <p:nvGraphicFramePr>
          <p:cNvPr id="10" name="Chart 9"/>
          <p:cNvGraphicFramePr/>
          <p:nvPr>
            <p:extLst>
              <p:ext uri="{D42A27DB-BD31-4B8C-83A1-F6EECF244321}">
                <p14:modId xmlns:p14="http://schemas.microsoft.com/office/powerpoint/2010/main" val="885729134"/>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hart 16"/>
          <p:cNvGraphicFramePr/>
          <p:nvPr>
            <p:extLst>
              <p:ext uri="{D42A27DB-BD31-4B8C-83A1-F6EECF244321}">
                <p14:modId xmlns:p14="http://schemas.microsoft.com/office/powerpoint/2010/main" val="2547384037"/>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315700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62306"/>
            <a:ext cx="7543800" cy="1056895"/>
          </a:xfrm>
        </p:spPr>
        <p:txBody>
          <a:bodyPr>
            <a:noAutofit/>
          </a:bodyPr>
          <a:lstStyle/>
          <a:p>
            <a:r>
              <a:rPr lang="en-US" sz="1800" dirty="0"/>
              <a:t>Risk-adjusted mortality rate within 30 days </a:t>
            </a:r>
            <a:r>
              <a:rPr lang="en-US" sz="1800" dirty="0" smtClean="0"/>
              <a:t>post-operation </a:t>
            </a:r>
            <a:r>
              <a:rPr lang="en-US" sz="1800" dirty="0"/>
              <a:t>for adults undergoing colorectal surgery in ACS NSQIP participating hospitals in the United States, by race/ethnicity and hospital teaching status, 2008-2015</a:t>
            </a:r>
          </a:p>
        </p:txBody>
      </p:sp>
      <p:sp>
        <p:nvSpPr>
          <p:cNvPr id="6" name="TextBox 5"/>
          <p:cNvSpPr txBox="1"/>
          <p:nvPr/>
        </p:nvSpPr>
        <p:spPr>
          <a:xfrm>
            <a:off x="457200" y="5394960"/>
            <a:ext cx="8229600" cy="1015663"/>
          </a:xfrm>
          <a:prstGeom prst="rect">
            <a:avLst/>
          </a:prstGeom>
          <a:noFill/>
        </p:spPr>
        <p:txBody>
          <a:bodyPr wrap="square" rtlCol="0">
            <a:spAutoFit/>
          </a:bodyPr>
          <a:lstStyle/>
          <a:p>
            <a:r>
              <a:rPr lang="en-US" sz="1000" b="1" dirty="0">
                <a:cs typeface="Arial" panose="020B0604020202020204" pitchFamily="34" charset="0"/>
              </a:rPr>
              <a:t>Source: </a:t>
            </a:r>
            <a:r>
              <a:rPr lang="en-US" sz="1000" dirty="0">
                <a:cs typeface="Arial" panose="020B0604020202020204" pitchFamily="34" charset="0"/>
              </a:rPr>
              <a:t>American College of Surgeons (ACS), National Surgical Quality Improvement Program (NSQIP), 2008-2015. </a:t>
            </a:r>
          </a:p>
          <a:p>
            <a:r>
              <a:rPr lang="en-US" sz="1000" b="1" dirty="0">
                <a:cs typeface="Arial" panose="020B0604020202020204" pitchFamily="34" charset="0"/>
              </a:rPr>
              <a:t>Denominator: </a:t>
            </a:r>
            <a:r>
              <a:rPr lang="en-US" sz="1000" dirty="0">
                <a:cs typeface="Arial" panose="020B0604020202020204" pitchFamily="34" charset="0"/>
              </a:rPr>
              <a:t>Adults</a:t>
            </a:r>
            <a:r>
              <a:rPr lang="en-US" altLang="en-US" sz="1000" dirty="0"/>
              <a:t> age 18 years and over. </a:t>
            </a:r>
            <a:endParaRPr lang="en-US" sz="1000" b="1" dirty="0">
              <a:cs typeface="Arial" panose="020B0604020202020204" pitchFamily="34" charset="0"/>
            </a:endParaRPr>
          </a:p>
          <a:p>
            <a:r>
              <a:rPr lang="en-US" altLang="en-US" sz="1000" b="1" dirty="0"/>
              <a:t>Note: </a:t>
            </a:r>
            <a:r>
              <a:rPr lang="en-US" altLang="en-US" sz="1000" dirty="0"/>
              <a:t>For this measure, lower percentages are better. The participation in the ACS NSQIP is voluntary and current participation is weighted when calculating rates. Participating hospitals have changed </a:t>
            </a:r>
            <a:r>
              <a:rPr lang="en-US" altLang="en-US" sz="1000" dirty="0" smtClean="0"/>
              <a:t>over time</a:t>
            </a:r>
            <a:r>
              <a:rPr lang="en-US" altLang="en-US" sz="1000" dirty="0"/>
              <a:t>; 209 hospitals participated in 2008 and 578 hospitals participated in 2015. </a:t>
            </a:r>
            <a:r>
              <a:rPr lang="en-US" sz="1000" dirty="0"/>
              <a:t>Other includes Asian, American Indian or Alaska Native, and Native Hawaiian or Other Pacific Islander. White, Black, and Other are non-Hispanic. Hispanic includes all races</a:t>
            </a:r>
            <a:r>
              <a:rPr lang="en-US" sz="1000" i="1" dirty="0"/>
              <a:t>.</a:t>
            </a:r>
            <a:endParaRPr lang="en-US" altLang="en-US" sz="1000" dirty="0"/>
          </a:p>
        </p:txBody>
      </p:sp>
      <p:graphicFrame>
        <p:nvGraphicFramePr>
          <p:cNvPr id="9" name="Chart 8"/>
          <p:cNvGraphicFramePr/>
          <p:nvPr>
            <p:extLst>
              <p:ext uri="{D42A27DB-BD31-4B8C-83A1-F6EECF244321}">
                <p14:modId xmlns:p14="http://schemas.microsoft.com/office/powerpoint/2010/main" val="3216529362"/>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3935257596"/>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155337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Adverse Drug Events</a:t>
            </a:r>
            <a:endParaRPr lang="en-US" dirty="0"/>
          </a:p>
        </p:txBody>
      </p:sp>
      <p:sp>
        <p:nvSpPr>
          <p:cNvPr id="3" name="Content Placeholder 2"/>
          <p:cNvSpPr>
            <a:spLocks noGrp="1"/>
          </p:cNvSpPr>
          <p:nvPr>
            <p:ph idx="1"/>
          </p:nvPr>
        </p:nvSpPr>
        <p:spPr/>
        <p:txBody>
          <a:bodyPr/>
          <a:lstStyle/>
          <a:p>
            <a:r>
              <a:rPr lang="en-US" dirty="0" smtClean="0"/>
              <a:t>An estimated 400,000 preventable ADEs occur each year in U.S hospitals, generating additional costs of $3.5 billion in 2006 dollars (IOM, 2007). </a:t>
            </a:r>
          </a:p>
          <a:p>
            <a:r>
              <a:rPr lang="en-US" dirty="0" smtClean="0"/>
              <a:t>The three initial targets of the HHS National Action Plan for Adverse Drug Event Prevention are:</a:t>
            </a:r>
          </a:p>
          <a:p>
            <a:pPr lvl="1"/>
            <a:r>
              <a:rPr lang="en-US" dirty="0" smtClean="0"/>
              <a:t>Anticoagulants and related bleeding.</a:t>
            </a:r>
          </a:p>
          <a:p>
            <a:pPr lvl="1"/>
            <a:r>
              <a:rPr lang="en-US" dirty="0" smtClean="0"/>
              <a:t>Diabetes agents and related hypoglycemia.</a:t>
            </a:r>
          </a:p>
          <a:p>
            <a:pPr lvl="1"/>
            <a:r>
              <a:rPr lang="en-US" dirty="0" smtClean="0"/>
              <a:t>Opioids and accidental overdose, </a:t>
            </a:r>
            <a:r>
              <a:rPr lang="en-US" dirty="0" err="1" smtClean="0"/>
              <a:t>oversedation</a:t>
            </a:r>
            <a:r>
              <a:rPr lang="en-US" dirty="0" smtClean="0"/>
              <a:t>, and respiratory depression.</a:t>
            </a:r>
          </a:p>
          <a:p>
            <a:pPr lvl="1"/>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Measures of Patient Safety in the Hospital Setting: Adverse Drug Events</a:t>
            </a:r>
            <a:endParaRPr lang="en-US" sz="2800" dirty="0"/>
          </a:p>
        </p:txBody>
      </p:sp>
      <p:sp>
        <p:nvSpPr>
          <p:cNvPr id="3" name="Content Placeholder 2"/>
          <p:cNvSpPr>
            <a:spLocks noGrp="1"/>
          </p:cNvSpPr>
          <p:nvPr>
            <p:ph idx="1"/>
          </p:nvPr>
        </p:nvSpPr>
        <p:spPr/>
        <p:txBody>
          <a:bodyPr/>
          <a:lstStyle/>
          <a:p>
            <a:r>
              <a:rPr lang="en-US" dirty="0" smtClean="0"/>
              <a:t>Percentage of hospitalized adult patients who received a hypoglycemic agent and had an adverse drug event</a:t>
            </a:r>
          </a:p>
          <a:p>
            <a:r>
              <a:rPr lang="en-US" dirty="0" smtClean="0"/>
              <a:t>Percentage of hospitalized adult patients who had an anticoagulant-related adverse drug event to warfarin</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152400"/>
            <a:ext cx="6934200" cy="1143000"/>
          </a:xfrm>
        </p:spPr>
        <p:txBody>
          <a:bodyPr>
            <a:noAutofit/>
          </a:bodyPr>
          <a:lstStyle/>
          <a:p>
            <a:r>
              <a:rPr lang="en-US" sz="1800" dirty="0" smtClean="0"/>
              <a:t>Hospitalized adult patients who received a hypoglycemic agent who had adverse drug events with hypoglycemic agents, by race/ethnicity, and by renal disease or diabetes status, 2010-2014</a:t>
            </a:r>
            <a:endParaRPr lang="en-US" sz="1800" dirty="0"/>
          </a:p>
        </p:txBody>
      </p:sp>
      <p:sp>
        <p:nvSpPr>
          <p:cNvPr id="11" name="TextBox 10"/>
          <p:cNvSpPr txBox="1"/>
          <p:nvPr/>
        </p:nvSpPr>
        <p:spPr>
          <a:xfrm>
            <a:off x="457200" y="557784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and Centers for Medicare &amp; Medicaid Services, Medicare Patient Safety Monitoring System, </a:t>
            </a:r>
            <a:r>
              <a:rPr lang="en-US" sz="1000" dirty="0" smtClean="0">
                <a:latin typeface="Arial" panose="020B0604020202020204" pitchFamily="34" charset="0"/>
                <a:cs typeface="Arial" panose="020B0604020202020204" pitchFamily="34" charset="0"/>
              </a:rPr>
              <a:t>2010-2014</a:t>
            </a:r>
            <a:r>
              <a:rPr lang="en-US" sz="1000" dirty="0">
                <a:latin typeface="Arial" panose="020B0604020202020204" pitchFamily="34" charset="0"/>
                <a:cs typeface="Arial" panose="020B0604020202020204" pitchFamily="34" charset="0"/>
              </a:rPr>
              <a:t>. </a:t>
            </a:r>
          </a:p>
          <a:p>
            <a:r>
              <a:rPr lang="en-US" sz="1000" b="1" dirty="0">
                <a:latin typeface="Arial" panose="020B0604020202020204" pitchFamily="34" charset="0"/>
                <a:cs typeface="Arial" panose="020B0604020202020204" pitchFamily="34" charset="0"/>
              </a:rPr>
              <a:t>Note: </a:t>
            </a:r>
            <a:r>
              <a:rPr lang="en-US" sz="1000" dirty="0">
                <a:latin typeface="Arial" panose="020B0604020202020204" pitchFamily="34" charset="0"/>
                <a:cs typeface="Arial" panose="020B0604020202020204" pitchFamily="34" charset="0"/>
              </a:rPr>
              <a:t>For this measure, lower percentages are better. Hypoglycemic agents received by patients age 18 and over during a hospital stay include insulin, oral </a:t>
            </a:r>
            <a:r>
              <a:rPr lang="en-US" sz="1000" dirty="0" smtClean="0">
                <a:latin typeface="Arial" panose="020B0604020202020204" pitchFamily="34" charset="0"/>
                <a:cs typeface="Arial" panose="020B0604020202020204" pitchFamily="34" charset="0"/>
              </a:rPr>
              <a:t>hypoglycemic agents, </a:t>
            </a:r>
            <a:r>
              <a:rPr lang="en-US" sz="1000" dirty="0">
                <a:latin typeface="Arial" panose="020B0604020202020204" pitchFamily="34" charset="0"/>
                <a:cs typeface="Arial" panose="020B0604020202020204" pitchFamily="34" charset="0"/>
              </a:rPr>
              <a:t>or </a:t>
            </a:r>
            <a:r>
              <a:rPr lang="en-US" sz="1000" dirty="0" smtClean="0">
                <a:latin typeface="Arial" panose="020B0604020202020204" pitchFamily="34" charset="0"/>
                <a:cs typeface="Arial" panose="020B0604020202020204" pitchFamily="34" charset="0"/>
              </a:rPr>
              <a:t>both. White, Black, and Asian are non-Hispanic. Hispanic includes all races.</a:t>
            </a:r>
            <a:endParaRPr lang="en-US" sz="1000" strike="sngStrike" dirty="0"/>
          </a:p>
        </p:txBody>
      </p:sp>
      <p:graphicFrame>
        <p:nvGraphicFramePr>
          <p:cNvPr id="8" name="Chart 7"/>
          <p:cNvGraphicFramePr/>
          <p:nvPr>
            <p:extLst>
              <p:ext uri="{D42A27DB-BD31-4B8C-83A1-F6EECF244321}">
                <p14:modId xmlns:p14="http://schemas.microsoft.com/office/powerpoint/2010/main" val="2390171631"/>
              </p:ext>
            </p:extLst>
          </p:nvPr>
        </p:nvGraphicFramePr>
        <p:xfrm>
          <a:off x="457200" y="1463040"/>
          <a:ext cx="4114800" cy="39319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p:cNvGraphicFramePr/>
          <p:nvPr>
            <p:extLst>
              <p:ext uri="{D42A27DB-BD31-4B8C-83A1-F6EECF244321}">
                <p14:modId xmlns:p14="http://schemas.microsoft.com/office/powerpoint/2010/main" val="2299631732"/>
              </p:ext>
            </p:extLst>
          </p:nvPr>
        </p:nvGraphicFramePr>
        <p:xfrm>
          <a:off x="4572000" y="1463040"/>
          <a:ext cx="4114800" cy="393192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National Healthcare Quality and Disparities Report</a:t>
            </a:r>
          </a:p>
        </p:txBody>
      </p:sp>
      <p:sp>
        <p:nvSpPr>
          <p:cNvPr id="3" name="Content Placeholder 2"/>
          <p:cNvSpPr>
            <a:spLocks noGrp="1"/>
          </p:cNvSpPr>
          <p:nvPr>
            <p:ph idx="1"/>
          </p:nvPr>
        </p:nvSpPr>
        <p:spPr>
          <a:xfrm>
            <a:off x="228600" y="1447800"/>
            <a:ext cx="8686800" cy="5410200"/>
          </a:xfrm>
        </p:spPr>
        <p:txBody>
          <a:bodyPr>
            <a:normAutofit/>
          </a:bodyPr>
          <a:lstStyle/>
          <a:p>
            <a:r>
              <a:rPr lang="en-US" dirty="0"/>
              <a:t>Based on more than 250 measures of quality and disparities covering a broad array of health care services and settings</a:t>
            </a:r>
          </a:p>
          <a:p>
            <a:r>
              <a:rPr lang="en-US" dirty="0"/>
              <a:t>Includes data </a:t>
            </a:r>
            <a:r>
              <a:rPr lang="en-US" dirty="0" smtClean="0"/>
              <a:t>that </a:t>
            </a:r>
            <a:r>
              <a:rPr lang="en-US" dirty="0"/>
              <a:t>generally cover </a:t>
            </a:r>
            <a:r>
              <a:rPr lang="en-US" dirty="0" smtClean="0"/>
              <a:t>2001-2014 </a:t>
            </a:r>
            <a:endParaRPr lang="en-US" dirty="0"/>
          </a:p>
          <a:p>
            <a:r>
              <a:rPr lang="en-US" dirty="0"/>
              <a:t>Produced with the help of an Interagency Work Group led by the Agency for Healthcare Research and Quality and submitted on behalf of the Secretary of the Department of Health and Human Services</a:t>
            </a:r>
          </a:p>
        </p:txBody>
      </p:sp>
    </p:spTree>
    <p:extLst>
      <p:ext uri="{BB962C8B-B14F-4D97-AF65-F5344CB8AC3E}">
        <p14:creationId xmlns:p14="http://schemas.microsoft.com/office/powerpoint/2010/main" val="15824274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Hospitalized adult patients with an anticoagulant-related adverse drug event with warfarin, by obesity and cerebrovascular disease status, 2010-2014</a:t>
            </a:r>
            <a:endParaRPr lang="en-US" sz="2000" dirty="0"/>
          </a:p>
        </p:txBody>
      </p:sp>
      <p:sp>
        <p:nvSpPr>
          <p:cNvPr id="6" name="TextBox 5"/>
          <p:cNvSpPr txBox="1"/>
          <p:nvPr/>
        </p:nvSpPr>
        <p:spPr>
          <a:xfrm>
            <a:off x="457200" y="5486400"/>
            <a:ext cx="8229600" cy="707886"/>
          </a:xfrm>
          <a:prstGeom prst="rect">
            <a:avLst/>
          </a:prstGeom>
          <a:noFill/>
        </p:spPr>
        <p:txBody>
          <a:bodyPr wrap="square" rtlCol="0">
            <a:spAutoFit/>
          </a:bodyPr>
          <a:lstStyle/>
          <a:p>
            <a:r>
              <a:rPr lang="en-US" sz="1000" b="1" dirty="0">
                <a:latin typeface="Arial" panose="020B0604020202020204" pitchFamily="34" charset="0"/>
                <a:cs typeface="Arial" panose="020B0604020202020204" pitchFamily="34" charset="0"/>
              </a:rPr>
              <a:t>Source: </a:t>
            </a:r>
            <a:r>
              <a:rPr lang="en-US" sz="1000" dirty="0">
                <a:latin typeface="Arial" panose="020B0604020202020204" pitchFamily="34" charset="0"/>
                <a:cs typeface="Arial" panose="020B0604020202020204" pitchFamily="34" charset="0"/>
              </a:rPr>
              <a:t>Agency for Healthcare Research and Quality and Centers for Medicare &amp; Medicaid Services, Medicare Patient Safety Monitoring System, </a:t>
            </a:r>
            <a:r>
              <a:rPr lang="en-US" sz="1000" dirty="0" smtClean="0">
                <a:latin typeface="Arial" panose="020B0604020202020204" pitchFamily="34" charset="0"/>
                <a:cs typeface="Arial" panose="020B0604020202020204" pitchFamily="34" charset="0"/>
              </a:rPr>
              <a:t>2010</a:t>
            </a:r>
            <a:r>
              <a:rPr lang="en-US" sz="1000" dirty="0" smtClean="0">
                <a:latin typeface="Calibri" panose="020F0502020204030204" pitchFamily="34" charset="0"/>
              </a:rPr>
              <a:t>–</a:t>
            </a:r>
            <a:r>
              <a:rPr lang="en-US" sz="1000" dirty="0" smtClean="0">
                <a:latin typeface="Arial" panose="020B0604020202020204" pitchFamily="34" charset="0"/>
                <a:cs typeface="Arial" panose="020B0604020202020204" pitchFamily="34" charset="0"/>
              </a:rPr>
              <a:t>2014</a:t>
            </a:r>
            <a:r>
              <a:rPr lang="en-US" sz="1000" dirty="0">
                <a:latin typeface="Arial" panose="020B0604020202020204" pitchFamily="34" charset="0"/>
                <a:cs typeface="Arial" panose="020B0604020202020204" pitchFamily="34" charset="0"/>
              </a:rPr>
              <a:t>.</a:t>
            </a:r>
          </a:p>
          <a:p>
            <a:r>
              <a:rPr lang="en-US" sz="1000" b="1" dirty="0">
                <a:latin typeface="Arial" panose="020B0604020202020204" pitchFamily="34" charset="0"/>
                <a:cs typeface="Arial" panose="020B0604020202020204" pitchFamily="34" charset="0"/>
              </a:rPr>
              <a:t>Denominator:</a:t>
            </a:r>
            <a:r>
              <a:rPr lang="en-US" sz="1000" dirty="0">
                <a:latin typeface="Arial" panose="020B0604020202020204" pitchFamily="34" charset="0"/>
                <a:cs typeface="Arial" panose="020B0604020202020204" pitchFamily="34" charset="0"/>
              </a:rPr>
              <a:t> Patients 18 and over who received warfarin and had their international normalized ratio </a:t>
            </a:r>
            <a:r>
              <a:rPr lang="en-US" sz="1000" dirty="0" smtClean="0">
                <a:latin typeface="Arial" panose="020B0604020202020204" pitchFamily="34" charset="0"/>
                <a:cs typeface="Arial" panose="020B0604020202020204" pitchFamily="34" charset="0"/>
              </a:rPr>
              <a:t>measured </a:t>
            </a:r>
            <a:r>
              <a:rPr lang="en-US" sz="1000" dirty="0">
                <a:latin typeface="Arial" panose="020B0604020202020204" pitchFamily="34" charset="0"/>
                <a:cs typeface="Arial" panose="020B0604020202020204" pitchFamily="34" charset="0"/>
              </a:rPr>
              <a:t>during their hospital stay.</a:t>
            </a:r>
          </a:p>
          <a:p>
            <a:r>
              <a:rPr lang="en-US" sz="1000" b="1" dirty="0">
                <a:latin typeface="Arial" panose="020B0604020202020204" pitchFamily="34" charset="0"/>
                <a:cs typeface="Arial" panose="020B0604020202020204" pitchFamily="34" charset="0"/>
              </a:rPr>
              <a:t>Note:</a:t>
            </a:r>
            <a:r>
              <a:rPr lang="en-US" sz="1000" dirty="0">
                <a:latin typeface="Arial" panose="020B0604020202020204" pitchFamily="34" charset="0"/>
                <a:cs typeface="Arial" panose="020B0604020202020204" pitchFamily="34" charset="0"/>
              </a:rPr>
              <a:t> For this measure, lower percentages are better. Adverse events occurring the day of hospital arrival were excluded. </a:t>
            </a:r>
            <a:endParaRPr lang="en-US" dirty="0"/>
          </a:p>
        </p:txBody>
      </p:sp>
      <p:graphicFrame>
        <p:nvGraphicFramePr>
          <p:cNvPr id="9" name="Chart 8"/>
          <p:cNvGraphicFramePr/>
          <p:nvPr>
            <p:extLst>
              <p:ext uri="{D42A27DB-BD31-4B8C-83A1-F6EECF244321}">
                <p14:modId xmlns:p14="http://schemas.microsoft.com/office/powerpoint/2010/main" val="1698054560"/>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1721155557"/>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Patient Safety in the Home Health Setting</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Home health agencies provide services to beneficiaries who are homebound and need skilled nursing care or therapy.</a:t>
            </a:r>
          </a:p>
          <a:p>
            <a:r>
              <a:rPr lang="en-US" dirty="0" smtClean="0"/>
              <a:t>Approximately 12 million individuals receive home health care from more than 33,000 providers for causes including acute illness, long-term health conditions, permanent disability, or terminal illness (NAHCH, 2010). </a:t>
            </a:r>
          </a:p>
          <a:p>
            <a:r>
              <a:rPr lang="en-US" dirty="0" smtClean="0"/>
              <a:t>Improvements among home health patients can reflect the quality of care from home health agencies. </a:t>
            </a:r>
          </a:p>
          <a:p>
            <a:r>
              <a:rPr lang="en-US" dirty="0" smtClean="0"/>
              <a:t>Measures include:</a:t>
            </a:r>
          </a:p>
          <a:p>
            <a:pPr lvl="1"/>
            <a:r>
              <a:rPr lang="en-US" dirty="0" smtClean="0"/>
              <a:t>Home health care patients whose surgical wounds improved or healed, 2010-2015.</a:t>
            </a:r>
          </a:p>
          <a:p>
            <a:pPr lvl="1"/>
            <a:r>
              <a:rPr lang="en-US" dirty="0" smtClean="0"/>
              <a:t>Home health patients with improvements in their ability to take medications orally, 2010-2015.</a:t>
            </a:r>
          </a:p>
          <a:p>
            <a:pPr lvl="1"/>
            <a:r>
              <a:rPr lang="en-US" dirty="0" smtClean="0"/>
              <a:t>Interstate variation in rates of improvement in home health patients’ ability to take medications correctly by mouth, 2010-2015.</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Home health care patients whose surgical wounds improved or healed, 2010-2015</a:t>
            </a:r>
            <a:endParaRPr lang="en-US" sz="2000" dirty="0"/>
          </a:p>
        </p:txBody>
      </p:sp>
      <p:graphicFrame>
        <p:nvGraphicFramePr>
          <p:cNvPr id="12" name="Chart 11"/>
          <p:cNvGraphicFramePr/>
          <p:nvPr>
            <p:extLst>
              <p:ext uri="{D42A27DB-BD31-4B8C-83A1-F6EECF244321}">
                <p14:modId xmlns:p14="http://schemas.microsoft.com/office/powerpoint/2010/main" val="3454909741"/>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57200" y="5303520"/>
            <a:ext cx="8229600" cy="553998"/>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Centers for Medicare &amp; Medicaid Services, Home Health Compare, 2010-2015</a:t>
            </a:r>
          </a:p>
          <a:p>
            <a:r>
              <a:rPr lang="en-US" sz="1000" b="1" dirty="0">
                <a:latin typeface="Arial" panose="020B0604020202020204" pitchFamily="34" charset="0"/>
                <a:cs typeface="Arial" panose="020B0604020202020204" pitchFamily="34" charset="0"/>
              </a:rPr>
              <a:t>Denominator:</a:t>
            </a:r>
            <a:r>
              <a:rPr lang="en-US" sz="1000" dirty="0">
                <a:latin typeface="Arial" panose="020B0604020202020204" pitchFamily="34" charset="0"/>
                <a:cs typeface="Arial" panose="020B0604020202020204" pitchFamily="34" charset="0"/>
              </a:rPr>
              <a:t> Number of home health episodes during the measurement period in which the patient of any age had a surgical wound and the episode ended with the patient discharged from home health care. </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070891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smtClean="0"/>
              <a:t>Home health care patients who got better at taking their drugs correctly by mouth, 2010-2015</a:t>
            </a:r>
            <a:endParaRPr lang="en-US" sz="20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141091603"/>
              </p:ext>
            </p:extLst>
          </p:nvPr>
        </p:nvGraphicFramePr>
        <p:xfrm>
          <a:off x="457200" y="1463040"/>
          <a:ext cx="82296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457200" y="5303520"/>
            <a:ext cx="8229600" cy="553998"/>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Centers for Medicare &amp; Medicaid Services, Home Health Compare, 2010-2015</a:t>
            </a:r>
          </a:p>
          <a:p>
            <a:r>
              <a:rPr lang="en-US" sz="1000" b="1" dirty="0">
                <a:latin typeface="Arial" panose="020B0604020202020204" pitchFamily="34" charset="0"/>
                <a:cs typeface="Arial" panose="020B0604020202020204" pitchFamily="34" charset="0"/>
              </a:rPr>
              <a:t>Denominator:</a:t>
            </a:r>
            <a:r>
              <a:rPr lang="en-US" sz="1000" dirty="0">
                <a:latin typeface="Arial" panose="020B0604020202020204" pitchFamily="34" charset="0"/>
                <a:cs typeface="Arial" panose="020B0604020202020204" pitchFamily="34" charset="0"/>
              </a:rPr>
              <a:t> </a:t>
            </a:r>
            <a:r>
              <a:rPr lang="en-US" sz="1000" dirty="0" smtClean="0">
                <a:latin typeface="Arial" panose="020B0604020202020204" pitchFamily="34" charset="0"/>
                <a:cs typeface="Arial" panose="020B0604020202020204" pitchFamily="34" charset="0"/>
              </a:rPr>
              <a:t>Number </a:t>
            </a:r>
            <a:r>
              <a:rPr lang="en-US" sz="1000" dirty="0">
                <a:latin typeface="Arial" panose="020B0604020202020204" pitchFamily="34" charset="0"/>
                <a:cs typeface="Arial" panose="020B0604020202020204" pitchFamily="34" charset="0"/>
              </a:rPr>
              <a:t>of home health care episodes in which a patient of any age was unable to take oral medications independently at the start of the episode that ended during the measurement period. </a:t>
            </a:r>
            <a:endParaRPr lang="en-US" sz="1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603995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Relative change from 2010 to 2015 in how often patients got better at taking their drugs correctly by mouth, by State </a:t>
            </a:r>
            <a:endParaRPr lang="en-US" sz="1800" dirty="0"/>
          </a:p>
        </p:txBody>
      </p:sp>
      <p:sp>
        <p:nvSpPr>
          <p:cNvPr id="3" name="Rectangle 2"/>
          <p:cNvSpPr/>
          <p:nvPr/>
        </p:nvSpPr>
        <p:spPr>
          <a:xfrm>
            <a:off x="457200" y="5852160"/>
            <a:ext cx="8229600" cy="553998"/>
          </a:xfrm>
          <a:prstGeom prst="rect">
            <a:avLst/>
          </a:prstGeom>
        </p:spPr>
        <p:txBody>
          <a:bodyPr wrap="square">
            <a:spAutoFit/>
          </a:bodyPr>
          <a:lstStyle/>
          <a:p>
            <a:r>
              <a:rPr lang="en-US" sz="1000" b="1" dirty="0">
                <a:latin typeface="Arial" panose="020B0604020202020204" pitchFamily="34" charset="0"/>
                <a:cs typeface="Arial" panose="020B0604020202020204" pitchFamily="34" charset="0"/>
              </a:rPr>
              <a:t>Source:</a:t>
            </a:r>
            <a:r>
              <a:rPr lang="en-US" sz="1000" dirty="0">
                <a:latin typeface="Arial" panose="020B0604020202020204" pitchFamily="34" charset="0"/>
                <a:cs typeface="Arial" panose="020B0604020202020204" pitchFamily="34" charset="0"/>
              </a:rPr>
              <a:t> Centers for Medicare &amp; Medicaid Services, Home Health Compare, 2010-2015.</a:t>
            </a:r>
          </a:p>
          <a:p>
            <a:r>
              <a:rPr lang="en-US" sz="1000" b="1" dirty="0">
                <a:latin typeface="Arial" panose="020B0604020202020204" pitchFamily="34" charset="0"/>
                <a:cs typeface="Arial" panose="020B0604020202020204" pitchFamily="34" charset="0"/>
              </a:rPr>
              <a:t>Denominator:</a:t>
            </a:r>
            <a:r>
              <a:rPr lang="en-US" sz="1000" dirty="0">
                <a:latin typeface="Arial" panose="020B0604020202020204" pitchFamily="34" charset="0"/>
                <a:cs typeface="Arial" panose="020B0604020202020204" pitchFamily="34" charset="0"/>
              </a:rPr>
              <a:t> Number of home health care episodes in which a patient of any age was unable to take oral medications independently at the start of the episode that ended during the measurement period.</a:t>
            </a:r>
          </a:p>
        </p:txBody>
      </p:sp>
      <p:grpSp>
        <p:nvGrpSpPr>
          <p:cNvPr id="6" name="Group 332"/>
          <p:cNvGrpSpPr>
            <a:grpSpLocks noChangeAspect="1"/>
          </p:cNvGrpSpPr>
          <p:nvPr/>
        </p:nvGrpSpPr>
        <p:grpSpPr bwMode="auto">
          <a:xfrm>
            <a:off x="1371600" y="1425887"/>
            <a:ext cx="6400800" cy="3856668"/>
            <a:chOff x="816" y="576"/>
            <a:chExt cx="4893"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0"/>
            <p:cNvSpPr>
              <a:spLocks/>
            </p:cNvSpPr>
            <p:nvPr/>
          </p:nvSpPr>
          <p:spPr bwMode="auto">
            <a:xfrm>
              <a:off x="1927" y="1244"/>
              <a:ext cx="618"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2"/>
            <p:cNvSpPr>
              <a:spLocks/>
            </p:cNvSpPr>
            <p:nvPr/>
          </p:nvSpPr>
          <p:spPr bwMode="auto">
            <a:xfrm>
              <a:off x="3288" y="2308"/>
              <a:ext cx="441"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6"/>
            <p:cNvSpPr>
              <a:spLocks/>
            </p:cNvSpPr>
            <p:nvPr/>
          </p:nvSpPr>
          <p:spPr bwMode="auto">
            <a:xfrm>
              <a:off x="3410" y="1118"/>
              <a:ext cx="467"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0"/>
            <p:cNvSpPr>
              <a:spLocks/>
            </p:cNvSpPr>
            <p:nvPr/>
          </p:nvSpPr>
          <p:spPr bwMode="auto">
            <a:xfrm>
              <a:off x="3678" y="2219"/>
              <a:ext cx="750"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pattFill prst="pct5">
              <a:fgClr>
                <a:schemeClr val="tx1"/>
              </a:fgClr>
              <a:bgClr>
                <a:schemeClr val="bg1"/>
              </a:bgClr>
            </a:patt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0"/>
            <p:cNvSpPr>
              <a:spLocks/>
            </p:cNvSpPr>
            <p:nvPr/>
          </p:nvSpPr>
          <p:spPr bwMode="auto">
            <a:xfrm>
              <a:off x="2480" y="1518"/>
              <a:ext cx="724"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0072C6"/>
            </a:solidFill>
            <a:ln w="19050">
              <a:solidFill>
                <a:schemeClr val="tx1"/>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latin typeface="Arial" pitchFamily="34" charset="0"/>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4"/>
            <p:cNvSpPr>
              <a:spLocks/>
            </p:cNvSpPr>
            <p:nvPr/>
          </p:nvSpPr>
          <p:spPr bwMode="auto">
            <a:xfrm>
              <a:off x="4190" y="2112"/>
              <a:ext cx="749"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Text Box 140"/>
            <p:cNvSpPr txBox="1">
              <a:spLocks noChangeArrowheads="1"/>
            </p:cNvSpPr>
            <p:nvPr/>
          </p:nvSpPr>
          <p:spPr bwMode="auto">
            <a:xfrm>
              <a:off x="1554" y="2356"/>
              <a:ext cx="238"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AZ</a:t>
              </a:r>
            </a:p>
          </p:txBody>
        </p:sp>
        <p:sp>
          <p:nvSpPr>
            <p:cNvPr id="117" name="Text Box 141"/>
            <p:cNvSpPr txBox="1">
              <a:spLocks noChangeArrowheads="1"/>
            </p:cNvSpPr>
            <p:nvPr/>
          </p:nvSpPr>
          <p:spPr bwMode="auto">
            <a:xfrm>
              <a:off x="983" y="1924"/>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CA</a:t>
              </a:r>
              <a:endParaRPr lang="en-US" sz="1600" kern="0" dirty="0">
                <a:latin typeface="Arial" pitchFamily="34" charset="0"/>
                <a:cs typeface="Arial" pitchFamily="34" charset="0"/>
              </a:endParaRPr>
            </a:p>
          </p:txBody>
        </p:sp>
        <p:sp>
          <p:nvSpPr>
            <p:cNvPr id="118" name="Text Box 142"/>
            <p:cNvSpPr txBox="1">
              <a:spLocks noChangeArrowheads="1"/>
            </p:cNvSpPr>
            <p:nvPr/>
          </p:nvSpPr>
          <p:spPr bwMode="auto">
            <a:xfrm>
              <a:off x="1683" y="1767"/>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UT</a:t>
              </a:r>
              <a:endParaRPr lang="en-US" sz="1600" kern="0" dirty="0">
                <a:latin typeface="Arial" pitchFamily="34" charset="0"/>
                <a:cs typeface="Arial" pitchFamily="34" charset="0"/>
              </a:endParaRPr>
            </a:p>
          </p:txBody>
        </p:sp>
        <p:sp>
          <p:nvSpPr>
            <p:cNvPr id="119" name="Text Box 143"/>
            <p:cNvSpPr txBox="1">
              <a:spLocks noChangeArrowheads="1"/>
            </p:cNvSpPr>
            <p:nvPr/>
          </p:nvSpPr>
          <p:spPr bwMode="auto">
            <a:xfrm>
              <a:off x="5235" y="1581"/>
              <a:ext cx="353" cy="154"/>
            </a:xfrm>
            <a:prstGeom prst="rect">
              <a:avLst/>
            </a:prstGeom>
            <a:solidFill>
              <a:srgbClr val="AABA0A"/>
            </a:solidFill>
            <a:ln w="9525">
              <a:solidFill>
                <a:schemeClr val="tx1"/>
              </a:solidFill>
              <a:miter lim="800000"/>
              <a:headEnd/>
              <a:tailEnd/>
            </a:ln>
          </p:spPr>
          <p:txBody>
            <a:bodyPr wrap="square" tIns="0">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CT</a:t>
              </a:r>
              <a:endParaRPr lang="en-US" sz="1600" kern="0" dirty="0">
                <a:latin typeface="Arial" pitchFamily="34" charset="0"/>
                <a:cs typeface="Arial" pitchFamily="34" charset="0"/>
              </a:endParaRPr>
            </a:p>
          </p:txBody>
        </p:sp>
        <p:sp>
          <p:nvSpPr>
            <p:cNvPr id="120"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Text Box 145"/>
            <p:cNvSpPr txBox="1">
              <a:spLocks noChangeArrowheads="1"/>
            </p:cNvSpPr>
            <p:nvPr/>
          </p:nvSpPr>
          <p:spPr bwMode="auto">
            <a:xfrm>
              <a:off x="4431" y="3065"/>
              <a:ext cx="25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FL</a:t>
              </a:r>
            </a:p>
          </p:txBody>
        </p:sp>
        <p:sp>
          <p:nvSpPr>
            <p:cNvPr id="122" name="Text Box 146"/>
            <p:cNvSpPr txBox="1">
              <a:spLocks noChangeArrowheads="1"/>
            </p:cNvSpPr>
            <p:nvPr/>
          </p:nvSpPr>
          <p:spPr bwMode="auto">
            <a:xfrm>
              <a:off x="4203" y="2582"/>
              <a:ext cx="28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GA</a:t>
              </a:r>
              <a:endParaRPr lang="en-US" sz="1600" kern="0" dirty="0">
                <a:latin typeface="Arial" pitchFamily="34" charset="0"/>
                <a:cs typeface="Arial" pitchFamily="34" charset="0"/>
              </a:endParaRPr>
            </a:p>
          </p:txBody>
        </p:sp>
        <p:sp>
          <p:nvSpPr>
            <p:cNvPr id="123" name="Text Box 147"/>
            <p:cNvSpPr txBox="1">
              <a:spLocks noChangeArrowheads="1"/>
            </p:cNvSpPr>
            <p:nvPr/>
          </p:nvSpPr>
          <p:spPr bwMode="auto">
            <a:xfrm>
              <a:off x="3239" y="1561"/>
              <a:ext cx="233" cy="18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IA</a:t>
              </a:r>
              <a:endParaRPr lang="en-US" sz="1600" kern="0" dirty="0">
                <a:solidFill>
                  <a:schemeClr val="bg1"/>
                </a:solidFill>
                <a:latin typeface="Arial" pitchFamily="34" charset="0"/>
                <a:cs typeface="Arial" pitchFamily="34" charset="0"/>
              </a:endParaRPr>
            </a:p>
          </p:txBody>
        </p:sp>
        <p:sp>
          <p:nvSpPr>
            <p:cNvPr id="124" name="Text Box 148"/>
            <p:cNvSpPr txBox="1">
              <a:spLocks noChangeArrowheads="1"/>
            </p:cNvSpPr>
            <p:nvPr/>
          </p:nvSpPr>
          <p:spPr bwMode="auto">
            <a:xfrm>
              <a:off x="3597" y="1745"/>
              <a:ext cx="224"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IL</a:t>
              </a:r>
              <a:endParaRPr lang="en-US" sz="1600" kern="0" dirty="0">
                <a:solidFill>
                  <a:srgbClr val="000000"/>
                </a:solidFill>
                <a:latin typeface="Arial" pitchFamily="34" charset="0"/>
                <a:cs typeface="Arial" pitchFamily="34" charset="0"/>
              </a:endParaRPr>
            </a:p>
          </p:txBody>
        </p:sp>
        <p:sp>
          <p:nvSpPr>
            <p:cNvPr id="125" name="Text Box 149"/>
            <p:cNvSpPr txBox="1">
              <a:spLocks noChangeArrowheads="1"/>
            </p:cNvSpPr>
            <p:nvPr/>
          </p:nvSpPr>
          <p:spPr bwMode="auto">
            <a:xfrm>
              <a:off x="2794" y="1964"/>
              <a:ext cx="241" cy="167"/>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KS</a:t>
              </a:r>
              <a:endParaRPr lang="en-US" sz="1600" kern="0" dirty="0">
                <a:solidFill>
                  <a:sysClr val="windowText" lastClr="000000"/>
                </a:solidFill>
                <a:latin typeface="Arial" pitchFamily="34" charset="0"/>
                <a:cs typeface="Arial" pitchFamily="34" charset="0"/>
              </a:endParaRPr>
            </a:p>
          </p:txBody>
        </p:sp>
        <p:sp>
          <p:nvSpPr>
            <p:cNvPr id="126" name="Text Box 150"/>
            <p:cNvSpPr txBox="1">
              <a:spLocks noChangeArrowheads="1"/>
            </p:cNvSpPr>
            <p:nvPr/>
          </p:nvSpPr>
          <p:spPr bwMode="auto">
            <a:xfrm>
              <a:off x="5345" y="1270"/>
              <a:ext cx="291" cy="141"/>
            </a:xfrm>
            <a:prstGeom prst="rect">
              <a:avLst/>
            </a:prstGeom>
            <a:solidFill>
              <a:srgbClr val="EEECE1"/>
            </a:solidFill>
            <a:ln w="9525">
              <a:solidFill>
                <a:schemeClr val="tx1"/>
              </a:solidFill>
              <a:miter lim="800000"/>
              <a:headEnd/>
              <a:tailEnd/>
            </a:ln>
          </p:spPr>
          <p:txBody>
            <a:bodyPr wrap="none" tIns="0">
              <a:spAutoFit/>
            </a:bodyPr>
            <a:lstStyle/>
            <a:p>
              <a:pPr algn="ctr" eaLnBrk="0" hangingPunct="0">
                <a:defRPr/>
              </a:pPr>
              <a:r>
                <a:rPr lang="en-US" sz="1000" kern="0" dirty="0" smtClean="0">
                  <a:solidFill>
                    <a:srgbClr val="000000"/>
                  </a:solidFill>
                  <a:latin typeface="Arial" pitchFamily="34" charset="0"/>
                  <a:cs typeface="Arial" pitchFamily="34" charset="0"/>
                </a:rPr>
                <a:t>MA</a:t>
              </a:r>
              <a:endParaRPr lang="en-US" sz="1600" kern="0" dirty="0">
                <a:solidFill>
                  <a:srgbClr val="000000"/>
                </a:solidFill>
                <a:latin typeface="Arial" pitchFamily="34" charset="0"/>
                <a:cs typeface="Arial" pitchFamily="34" charset="0"/>
              </a:endParaRPr>
            </a:p>
          </p:txBody>
        </p:sp>
        <p:sp>
          <p:nvSpPr>
            <p:cNvPr id="127" name="Line 151"/>
            <p:cNvSpPr>
              <a:spLocks noChangeShapeType="1"/>
            </p:cNvSpPr>
            <p:nvPr/>
          </p:nvSpPr>
          <p:spPr bwMode="auto">
            <a:xfrm>
              <a:off x="5062" y="1381"/>
              <a:ext cx="282"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8" name="Text Box 152"/>
            <p:cNvSpPr txBox="1">
              <a:spLocks noChangeArrowheads="1"/>
            </p:cNvSpPr>
            <p:nvPr/>
          </p:nvSpPr>
          <p:spPr bwMode="auto">
            <a:xfrm>
              <a:off x="5219" y="1997"/>
              <a:ext cx="297" cy="190"/>
            </a:xfrm>
            <a:prstGeom prst="rect">
              <a:avLst/>
            </a:prstGeom>
            <a:solidFill>
              <a:srgbClr val="0072C6"/>
            </a:solid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MD</a:t>
              </a:r>
              <a:endParaRPr lang="en-US" sz="1600" kern="0" dirty="0">
                <a:solidFill>
                  <a:schemeClr val="bg1"/>
                </a:solidFill>
                <a:latin typeface="Arial" pitchFamily="34" charset="0"/>
                <a:cs typeface="Arial" pitchFamily="34" charset="0"/>
              </a:endParaRPr>
            </a:p>
          </p:txBody>
        </p:sp>
        <p:sp>
          <p:nvSpPr>
            <p:cNvPr id="129" name="Line 153"/>
            <p:cNvSpPr>
              <a:spLocks noChangeShapeType="1"/>
            </p:cNvSpPr>
            <p:nvPr/>
          </p:nvSpPr>
          <p:spPr bwMode="auto">
            <a:xfrm>
              <a:off x="4748" y="1832"/>
              <a:ext cx="478" cy="26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1"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6"/>
            <p:cNvSpPr txBox="1">
              <a:spLocks noChangeArrowheads="1"/>
            </p:cNvSpPr>
            <p:nvPr/>
          </p:nvSpPr>
          <p:spPr bwMode="auto">
            <a:xfrm>
              <a:off x="5132" y="1726"/>
              <a:ext cx="264" cy="154"/>
            </a:xfrm>
            <a:prstGeom prst="rect">
              <a:avLst/>
            </a:prstGeom>
            <a:pattFill prst="pct5">
              <a:fgClr>
                <a:schemeClr val="tx1"/>
              </a:fgClr>
              <a:bgClr>
                <a:schemeClr val="bg1"/>
              </a:bgClr>
            </a:pattFill>
            <a:ln w="9525">
              <a:solidFill>
                <a:schemeClr val="tx1"/>
              </a:solidFill>
              <a:miter lim="800000"/>
              <a:headEnd/>
              <a:tailEnd/>
            </a:ln>
          </p:spPr>
          <p:txBody>
            <a:bodyPr wrap="none" tIns="0">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NJ</a:t>
              </a:r>
              <a:endParaRPr lang="en-US" sz="1600" kern="0" dirty="0">
                <a:latin typeface="Arial" pitchFamily="34" charset="0"/>
                <a:cs typeface="Arial" pitchFamily="34" charset="0"/>
              </a:endParaRPr>
            </a:p>
          </p:txBody>
        </p:sp>
        <p:sp>
          <p:nvSpPr>
            <p:cNvPr id="133" name="Text Box 157"/>
            <p:cNvSpPr txBox="1">
              <a:spLocks noChangeArrowheads="1"/>
            </p:cNvSpPr>
            <p:nvPr/>
          </p:nvSpPr>
          <p:spPr bwMode="auto">
            <a:xfrm>
              <a:off x="4639" y="1289"/>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NY</a:t>
              </a:r>
              <a:endParaRPr lang="en-US" sz="1600" kern="0" dirty="0">
                <a:solidFill>
                  <a:srgbClr val="000000"/>
                </a:solidFill>
                <a:latin typeface="Arial" pitchFamily="34" charset="0"/>
                <a:cs typeface="Arial" pitchFamily="34" charset="0"/>
              </a:endParaRPr>
            </a:p>
          </p:txBody>
        </p:sp>
        <p:sp>
          <p:nvSpPr>
            <p:cNvPr id="134" name="Text Box 158"/>
            <p:cNvSpPr txBox="1">
              <a:spLocks noChangeArrowheads="1"/>
            </p:cNvSpPr>
            <p:nvPr/>
          </p:nvSpPr>
          <p:spPr bwMode="auto">
            <a:xfrm>
              <a:off x="1034" y="1038"/>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OR</a:t>
              </a:r>
              <a:endParaRPr lang="en-US" sz="1600" kern="0" dirty="0">
                <a:solidFill>
                  <a:srgbClr val="000000"/>
                </a:solidFill>
                <a:latin typeface="Arial" pitchFamily="34" charset="0"/>
                <a:cs typeface="Arial" pitchFamily="34" charset="0"/>
              </a:endParaRPr>
            </a:p>
          </p:txBody>
        </p:sp>
        <p:sp>
          <p:nvSpPr>
            <p:cNvPr id="135" name="Text Box 159"/>
            <p:cNvSpPr txBox="1">
              <a:spLocks noChangeArrowheads="1"/>
            </p:cNvSpPr>
            <p:nvPr/>
          </p:nvSpPr>
          <p:spPr bwMode="auto">
            <a:xfrm>
              <a:off x="4527" y="1543"/>
              <a:ext cx="274" cy="190"/>
            </a:xfrm>
            <a:prstGeom prst="rect">
              <a:avLst/>
            </a:prstGeom>
            <a:solidFill>
              <a:srgbClr val="AABA0A"/>
            </a:solid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PA</a:t>
              </a:r>
              <a:endParaRPr lang="en-US" sz="1600" kern="0" dirty="0">
                <a:latin typeface="Arial" pitchFamily="34" charset="0"/>
                <a:cs typeface="Arial" pitchFamily="34" charset="0"/>
              </a:endParaRPr>
            </a:p>
          </p:txBody>
        </p:sp>
        <p:sp>
          <p:nvSpPr>
            <p:cNvPr id="136" name="Text Box 160"/>
            <p:cNvSpPr txBox="1">
              <a:spLocks noChangeArrowheads="1"/>
            </p:cNvSpPr>
            <p:nvPr/>
          </p:nvSpPr>
          <p:spPr bwMode="auto">
            <a:xfrm>
              <a:off x="4369" y="2383"/>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SC</a:t>
              </a:r>
              <a:endParaRPr lang="en-US" sz="1600" kern="0" dirty="0">
                <a:solidFill>
                  <a:srgbClr val="000000"/>
                </a:solidFill>
                <a:latin typeface="Arial" pitchFamily="34" charset="0"/>
                <a:cs typeface="Arial" pitchFamily="34" charset="0"/>
              </a:endParaRPr>
            </a:p>
          </p:txBody>
        </p:sp>
        <p:sp>
          <p:nvSpPr>
            <p:cNvPr id="137" name="Text Box 161"/>
            <p:cNvSpPr txBox="1">
              <a:spLocks noChangeArrowheads="1"/>
            </p:cNvSpPr>
            <p:nvPr/>
          </p:nvSpPr>
          <p:spPr bwMode="auto">
            <a:xfrm>
              <a:off x="3854" y="2248"/>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TN</a:t>
              </a:r>
              <a:endParaRPr lang="en-US" sz="1600" kern="0" dirty="0">
                <a:latin typeface="Arial" pitchFamily="34" charset="0"/>
                <a:cs typeface="Arial" pitchFamily="34" charset="0"/>
              </a:endParaRPr>
            </a:p>
          </p:txBody>
        </p:sp>
        <p:sp>
          <p:nvSpPr>
            <p:cNvPr id="138" name="Text Box 162"/>
            <p:cNvSpPr txBox="1">
              <a:spLocks noChangeArrowheads="1"/>
            </p:cNvSpPr>
            <p:nvPr/>
          </p:nvSpPr>
          <p:spPr bwMode="auto">
            <a:xfrm>
              <a:off x="2174" y="1823"/>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CO</a:t>
              </a:r>
              <a:endParaRPr lang="en-US" sz="1600" kern="0" dirty="0">
                <a:solidFill>
                  <a:schemeClr val="bg1"/>
                </a:solidFill>
                <a:latin typeface="Arial" pitchFamily="34" charset="0"/>
                <a:cs typeface="Arial" pitchFamily="34" charset="0"/>
              </a:endParaRPr>
            </a:p>
          </p:txBody>
        </p:sp>
        <p:sp>
          <p:nvSpPr>
            <p:cNvPr id="139" name="Text Box 163"/>
            <p:cNvSpPr txBox="1">
              <a:spLocks noChangeArrowheads="1"/>
            </p:cNvSpPr>
            <p:nvPr/>
          </p:nvSpPr>
          <p:spPr bwMode="auto">
            <a:xfrm>
              <a:off x="1188" y="692"/>
              <a:ext cx="302"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WA</a:t>
              </a:r>
              <a:endParaRPr lang="en-US" sz="1600" kern="0" dirty="0">
                <a:solidFill>
                  <a:srgbClr val="000000"/>
                </a:solidFill>
                <a:latin typeface="Arial" pitchFamily="34" charset="0"/>
                <a:cs typeface="Arial" pitchFamily="34" charset="0"/>
              </a:endParaRPr>
            </a:p>
          </p:txBody>
        </p:sp>
        <p:sp>
          <p:nvSpPr>
            <p:cNvPr id="140"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WI</a:t>
              </a:r>
            </a:p>
          </p:txBody>
        </p:sp>
        <p:sp>
          <p:nvSpPr>
            <p:cNvPr id="141" name="Text Box 165"/>
            <p:cNvSpPr txBox="1">
              <a:spLocks noChangeArrowheads="1"/>
            </p:cNvSpPr>
            <p:nvPr/>
          </p:nvSpPr>
          <p:spPr bwMode="auto">
            <a:xfrm>
              <a:off x="4509" y="1902"/>
              <a:ext cx="274"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VA</a:t>
              </a:r>
              <a:endParaRPr lang="en-US" sz="1600" kern="0" dirty="0">
                <a:latin typeface="Arial" pitchFamily="34" charset="0"/>
                <a:cs typeface="Arial" pitchFamily="34" charset="0"/>
              </a:endParaRPr>
            </a:p>
          </p:txBody>
        </p:sp>
        <p:sp>
          <p:nvSpPr>
            <p:cNvPr id="142" name="Text Box 166"/>
            <p:cNvSpPr txBox="1">
              <a:spLocks noChangeArrowheads="1"/>
            </p:cNvSpPr>
            <p:nvPr/>
          </p:nvSpPr>
          <p:spPr bwMode="auto">
            <a:xfrm>
              <a:off x="5078" y="887"/>
              <a:ext cx="25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ME</a:t>
              </a:r>
              <a:endParaRPr lang="en-US" sz="1000" kern="0" dirty="0">
                <a:solidFill>
                  <a:srgbClr val="000000"/>
                </a:solidFill>
                <a:latin typeface="Arial" pitchFamily="34" charset="0"/>
                <a:cs typeface="Arial" pitchFamily="34" charset="0"/>
              </a:endParaRPr>
            </a:p>
          </p:txBody>
        </p:sp>
        <p:sp>
          <p:nvSpPr>
            <p:cNvPr id="143" name="Text Box 167"/>
            <p:cNvSpPr txBox="1">
              <a:spLocks noChangeArrowheads="1"/>
            </p:cNvSpPr>
            <p:nvPr/>
          </p:nvSpPr>
          <p:spPr bwMode="auto">
            <a:xfrm>
              <a:off x="3112" y="1082"/>
              <a:ext cx="29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MN</a:t>
              </a:r>
              <a:endParaRPr lang="en-US" sz="1600" kern="0" dirty="0">
                <a:solidFill>
                  <a:schemeClr val="bg1"/>
                </a:solidFill>
                <a:latin typeface="Arial" pitchFamily="34" charset="0"/>
                <a:cs typeface="Arial" pitchFamily="34" charset="0"/>
              </a:endParaRPr>
            </a:p>
          </p:txBody>
        </p:sp>
        <p:sp>
          <p:nvSpPr>
            <p:cNvPr id="144" name="Text Box 168"/>
            <p:cNvSpPr txBox="1">
              <a:spLocks noChangeArrowheads="1"/>
            </p:cNvSpPr>
            <p:nvPr/>
          </p:nvSpPr>
          <p:spPr bwMode="auto">
            <a:xfrm>
              <a:off x="3927" y="1445"/>
              <a:ext cx="295" cy="19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endParaRPr lang="en-US" sz="1600" kern="0" dirty="0">
                <a:latin typeface="Arial" pitchFamily="34" charset="0"/>
                <a:cs typeface="Arial" pitchFamily="34" charset="0"/>
              </a:endParaRPr>
            </a:p>
          </p:txBody>
        </p:sp>
        <p:sp>
          <p:nvSpPr>
            <p:cNvPr id="145" name="Text Box 169"/>
            <p:cNvSpPr txBox="1">
              <a:spLocks noChangeArrowheads="1"/>
            </p:cNvSpPr>
            <p:nvPr/>
          </p:nvSpPr>
          <p:spPr bwMode="auto">
            <a:xfrm>
              <a:off x="4503" y="2151"/>
              <a:ext cx="286"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NC</a:t>
              </a:r>
              <a:endParaRPr lang="en-US" sz="1600" kern="0" dirty="0">
                <a:solidFill>
                  <a:schemeClr val="bg1"/>
                </a:solidFill>
                <a:latin typeface="Arial" pitchFamily="34" charset="0"/>
                <a:cs typeface="Arial" pitchFamily="34" charset="0"/>
              </a:endParaRPr>
            </a:p>
          </p:txBody>
        </p:sp>
        <p:sp>
          <p:nvSpPr>
            <p:cNvPr id="146" name="Text Box 170"/>
            <p:cNvSpPr txBox="1">
              <a:spLocks noChangeArrowheads="1"/>
            </p:cNvSpPr>
            <p:nvPr/>
          </p:nvSpPr>
          <p:spPr bwMode="auto">
            <a:xfrm>
              <a:off x="2687" y="2807"/>
              <a:ext cx="269"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TX</a:t>
              </a:r>
              <a:endParaRPr lang="en-US" sz="1600" kern="0" dirty="0">
                <a:latin typeface="Arial" pitchFamily="34" charset="0"/>
                <a:cs typeface="Arial" pitchFamily="34" charset="0"/>
              </a:endParaRPr>
            </a:p>
          </p:txBody>
        </p:sp>
        <p:sp>
          <p:nvSpPr>
            <p:cNvPr id="147"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48" name="Text Box 172"/>
            <p:cNvSpPr txBox="1">
              <a:spLocks noChangeArrowheads="1"/>
            </p:cNvSpPr>
            <p:nvPr/>
          </p:nvSpPr>
          <p:spPr bwMode="auto">
            <a:xfrm>
              <a:off x="4285" y="1912"/>
              <a:ext cx="282" cy="144"/>
            </a:xfrm>
            <a:prstGeom prst="rect">
              <a:avLst/>
            </a:prstGeom>
            <a:noFill/>
            <a:ln w="12700">
              <a:noFill/>
              <a:miter lim="800000"/>
              <a:headEnd/>
              <a:tailEnd/>
            </a:ln>
          </p:spPr>
          <p:txBody>
            <a:bodyPr lIns="0" tIns="0" rIns="0" bIns="0"/>
            <a:lstStyle/>
            <a:p>
              <a:pPr algn="ctr" eaLnBrk="0" fontAlgn="auto" hangingPunct="0">
                <a:spcBef>
                  <a:spcPct val="50000"/>
                </a:spcBef>
                <a:spcAft>
                  <a:spcPts val="0"/>
                </a:spcAft>
                <a:defRPr/>
              </a:pPr>
              <a:r>
                <a:rPr lang="en-US" sz="1000" kern="0" dirty="0" smtClean="0">
                  <a:solidFill>
                    <a:schemeClr val="bg1"/>
                  </a:solidFill>
                  <a:latin typeface="Arial" pitchFamily="34" charset="0"/>
                  <a:cs typeface="Arial" pitchFamily="34" charset="0"/>
                </a:rPr>
                <a:t>WV</a:t>
              </a:r>
              <a:endParaRPr lang="en-US" sz="1600" kern="0" dirty="0">
                <a:solidFill>
                  <a:schemeClr val="bg1"/>
                </a:solidFill>
                <a:latin typeface="Arial" pitchFamily="34" charset="0"/>
                <a:cs typeface="Arial" pitchFamily="34" charset="0"/>
              </a:endParaRPr>
            </a:p>
          </p:txBody>
        </p:sp>
        <p:sp>
          <p:nvSpPr>
            <p:cNvPr id="149" name="Text Box 173"/>
            <p:cNvSpPr txBox="1">
              <a:spLocks noChangeArrowheads="1"/>
            </p:cNvSpPr>
            <p:nvPr/>
          </p:nvSpPr>
          <p:spPr bwMode="auto">
            <a:xfrm>
              <a:off x="5234" y="1425"/>
              <a:ext cx="363" cy="157"/>
            </a:xfrm>
            <a:prstGeom prst="rect">
              <a:avLst/>
            </a:prstGeom>
            <a:solidFill>
              <a:srgbClr val="AABA0A"/>
            </a:solidFill>
            <a:ln w="12700">
              <a:solidFill>
                <a:schemeClr val="tx1"/>
              </a:solidFill>
              <a:miter lim="800000"/>
              <a:headEnd/>
              <a:tailEnd/>
            </a:ln>
          </p:spPr>
          <p:txBody>
            <a:bodyPr/>
            <a:lstStyle/>
            <a:p>
              <a:pPr algn="ctr" eaLnBrk="0" fontAlgn="auto" hangingPunct="0">
                <a:spcBef>
                  <a:spcPct val="50000"/>
                </a:spcBef>
                <a:spcAft>
                  <a:spcPts val="0"/>
                </a:spcAft>
                <a:defRPr/>
              </a:pPr>
              <a:r>
                <a:rPr lang="en-US" sz="1000" kern="0" dirty="0" smtClean="0">
                  <a:solidFill>
                    <a:srgbClr val="000000"/>
                  </a:solidFill>
                  <a:latin typeface="Arial" pitchFamily="34" charset="0"/>
                  <a:cs typeface="Arial" pitchFamily="34" charset="0"/>
                </a:rPr>
                <a:t>RI</a:t>
              </a:r>
              <a:endParaRPr lang="en-US" sz="1000" kern="0" dirty="0">
                <a:solidFill>
                  <a:srgbClr val="000000"/>
                </a:solidFill>
                <a:latin typeface="Arial" pitchFamily="34" charset="0"/>
                <a:cs typeface="Arial" pitchFamily="34" charset="0"/>
              </a:endParaRPr>
            </a:p>
          </p:txBody>
        </p:sp>
        <p:sp>
          <p:nvSpPr>
            <p:cNvPr id="150" name="Line 174"/>
            <p:cNvSpPr>
              <a:spLocks noChangeShapeType="1"/>
            </p:cNvSpPr>
            <p:nvPr/>
          </p:nvSpPr>
          <p:spPr bwMode="auto">
            <a:xfrm>
              <a:off x="5098" y="1451"/>
              <a:ext cx="141"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1" name="Rectangle 175"/>
            <p:cNvSpPr>
              <a:spLocks noChangeArrowheads="1"/>
            </p:cNvSpPr>
            <p:nvPr/>
          </p:nvSpPr>
          <p:spPr bwMode="auto">
            <a:xfrm>
              <a:off x="2712" y="1656"/>
              <a:ext cx="277" cy="188"/>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NE</a:t>
              </a:r>
            </a:p>
          </p:txBody>
        </p:sp>
        <p:sp>
          <p:nvSpPr>
            <p:cNvPr id="152" name="Text Box 176"/>
            <p:cNvSpPr txBox="1">
              <a:spLocks noChangeArrowheads="1"/>
            </p:cNvSpPr>
            <p:nvPr/>
          </p:nvSpPr>
          <p:spPr bwMode="auto">
            <a:xfrm>
              <a:off x="4723" y="915"/>
              <a:ext cx="282" cy="162"/>
            </a:xfrm>
            <a:prstGeom prst="rect">
              <a:avLst/>
            </a:prstGeom>
            <a:solidFill>
              <a:srgbClr val="0072C6"/>
            </a:solidFill>
            <a:ln w="12700">
              <a:noFill/>
              <a:miter lim="800000"/>
              <a:headEnd/>
              <a:tailEnd/>
            </a:ln>
          </p:spPr>
          <p:txBody>
            <a:bodyPr/>
            <a:lstStyle/>
            <a:p>
              <a:pPr algn="ctr" eaLnBrk="0" fontAlgn="auto" hangingPunct="0">
                <a:spcBef>
                  <a:spcPct val="50000"/>
                </a:spcBef>
                <a:spcAft>
                  <a:spcPts val="0"/>
                </a:spcAft>
                <a:defRPr/>
              </a:pPr>
              <a:r>
                <a:rPr lang="en-US" sz="1000" kern="0" dirty="0" smtClean="0">
                  <a:solidFill>
                    <a:schemeClr val="bg1"/>
                  </a:solidFill>
                  <a:latin typeface="Arial" pitchFamily="34" charset="0"/>
                  <a:cs typeface="Arial" pitchFamily="34" charset="0"/>
                </a:rPr>
                <a:t>VT</a:t>
              </a:r>
              <a:endParaRPr lang="en-US" sz="1000" kern="0" dirty="0">
                <a:solidFill>
                  <a:schemeClr val="bg1"/>
                </a:solidFill>
                <a:latin typeface="Arial" pitchFamily="34" charset="0"/>
                <a:cs typeface="Arial" pitchFamily="34" charset="0"/>
              </a:endParaRPr>
            </a:p>
          </p:txBody>
        </p:sp>
        <p:sp>
          <p:nvSpPr>
            <p:cNvPr id="153"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4" name="Group 178"/>
            <p:cNvGrpSpPr>
              <a:grpSpLocks/>
            </p:cNvGrpSpPr>
            <p:nvPr/>
          </p:nvGrpSpPr>
          <p:grpSpPr bwMode="auto">
            <a:xfrm>
              <a:off x="1238" y="1099"/>
              <a:ext cx="4471" cy="1831"/>
              <a:chOff x="901" y="904"/>
              <a:chExt cx="4752" cy="1865"/>
            </a:xfrm>
          </p:grpSpPr>
          <p:sp>
            <p:nvSpPr>
              <p:cNvPr id="166" name="Text Box 179"/>
              <p:cNvSpPr txBox="1">
                <a:spLocks noChangeArrowheads="1"/>
              </p:cNvSpPr>
              <p:nvPr/>
            </p:nvSpPr>
            <p:spPr bwMode="auto">
              <a:xfrm>
                <a:off x="901" y="1452"/>
                <a:ext cx="369" cy="194"/>
              </a:xfrm>
              <a:prstGeom prst="rect">
                <a:avLst/>
              </a:prstGeom>
              <a:noFill/>
              <a:ln w="9525">
                <a:noFill/>
                <a:miter lim="800000"/>
                <a:headEnd/>
                <a:tailEnd/>
              </a:ln>
            </p:spPr>
            <p:txBody>
              <a:bodyPr>
                <a:spAutoFit/>
              </a:bodyPr>
              <a:lstStyle/>
              <a:p>
                <a:pPr algn="ctr">
                  <a:defRPr/>
                </a:pPr>
                <a:r>
                  <a:rPr lang="en-US" sz="1000" kern="0" dirty="0" smtClean="0">
                    <a:solidFill>
                      <a:srgbClr val="000000"/>
                    </a:solidFill>
                    <a:latin typeface="Arial" pitchFamily="34" charset="0"/>
                    <a:cs typeface="Arial" pitchFamily="34" charset="0"/>
                  </a:rPr>
                  <a:t>NV</a:t>
                </a:r>
                <a:endParaRPr lang="en-US" sz="1600" kern="0" dirty="0">
                  <a:solidFill>
                    <a:srgbClr val="000000"/>
                  </a:solidFill>
                  <a:latin typeface="Arial" pitchFamily="34" charset="0"/>
                  <a:cs typeface="Arial" pitchFamily="34" charset="0"/>
                </a:endParaRPr>
              </a:p>
            </p:txBody>
          </p:sp>
          <p:sp>
            <p:nvSpPr>
              <p:cNvPr id="167" name="Text Box 180"/>
              <p:cNvSpPr txBox="1">
                <a:spLocks noChangeArrowheads="1"/>
              </p:cNvSpPr>
              <p:nvPr/>
            </p:nvSpPr>
            <p:spPr bwMode="auto">
              <a:xfrm>
                <a:off x="3925" y="1541"/>
                <a:ext cx="335" cy="192"/>
              </a:xfrm>
              <a:prstGeom prst="rect">
                <a:avLst/>
              </a:prstGeom>
              <a:solidFill>
                <a:srgbClr val="0072C6"/>
              </a:solidFill>
              <a:ln w="9525">
                <a:noFill/>
                <a:miter lim="800000"/>
                <a:headEnd/>
                <a:tailEnd/>
              </a:ln>
            </p:spPr>
            <p:txBody>
              <a:bodyPr>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OH</a:t>
                </a:r>
              </a:p>
            </p:txBody>
          </p:sp>
          <p:sp>
            <p:nvSpPr>
              <p:cNvPr id="168" name="Text Box 181"/>
              <p:cNvSpPr txBox="1">
                <a:spLocks noChangeArrowheads="1"/>
              </p:cNvSpPr>
              <p:nvPr/>
            </p:nvSpPr>
            <p:spPr bwMode="auto">
              <a:xfrm>
                <a:off x="2437" y="1113"/>
                <a:ext cx="366" cy="19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solidFill>
                      <a:schemeClr val="bg1"/>
                    </a:solidFill>
                    <a:latin typeface="Arial" pitchFamily="34" charset="0"/>
                    <a:cs typeface="Arial" pitchFamily="34" charset="0"/>
                  </a:rPr>
                  <a:t>SD</a:t>
                </a:r>
              </a:p>
            </p:txBody>
          </p:sp>
          <p:sp>
            <p:nvSpPr>
              <p:cNvPr id="169"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0" name="Text Box 183"/>
              <p:cNvSpPr txBox="1">
                <a:spLocks noChangeArrowheads="1"/>
              </p:cNvSpPr>
              <p:nvPr/>
            </p:nvSpPr>
            <p:spPr bwMode="auto">
              <a:xfrm>
                <a:off x="3098" y="2170"/>
                <a:ext cx="386" cy="19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chemeClr val="bg1"/>
                    </a:solidFill>
                    <a:latin typeface="Arial" pitchFamily="34" charset="0"/>
                    <a:cs typeface="Arial" pitchFamily="34" charset="0"/>
                  </a:rPr>
                  <a:t>AR</a:t>
                </a:r>
                <a:endParaRPr lang="en-US" sz="1600" kern="0" dirty="0">
                  <a:solidFill>
                    <a:schemeClr val="bg1"/>
                  </a:solidFill>
                  <a:latin typeface="Arial" pitchFamily="34" charset="0"/>
                  <a:cs typeface="Arial" pitchFamily="34" charset="0"/>
                </a:endParaRPr>
              </a:p>
            </p:txBody>
          </p:sp>
          <p:sp>
            <p:nvSpPr>
              <p:cNvPr id="171" name="Text Box 184"/>
              <p:cNvSpPr txBox="1">
                <a:spLocks noChangeArrowheads="1"/>
              </p:cNvSpPr>
              <p:nvPr/>
            </p:nvSpPr>
            <p:spPr bwMode="auto">
              <a:xfrm>
                <a:off x="3637" y="1564"/>
                <a:ext cx="367" cy="193"/>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 </a:t>
                </a:r>
                <a:r>
                  <a:rPr lang="en-US" sz="1000" kern="0" dirty="0" smtClean="0">
                    <a:latin typeface="Arial" pitchFamily="34" charset="0"/>
                    <a:cs typeface="Arial" pitchFamily="34" charset="0"/>
                  </a:rPr>
                  <a:t>IN</a:t>
                </a:r>
                <a:endParaRPr lang="en-US" sz="1600" kern="0" dirty="0">
                  <a:latin typeface="Arial" pitchFamily="34" charset="0"/>
                  <a:cs typeface="Arial" pitchFamily="34" charset="0"/>
                </a:endParaRPr>
              </a:p>
            </p:txBody>
          </p:sp>
          <p:sp>
            <p:nvSpPr>
              <p:cNvPr id="172" name="Text Box 185"/>
              <p:cNvSpPr txBox="1">
                <a:spLocks noChangeArrowheads="1"/>
              </p:cNvSpPr>
              <p:nvPr/>
            </p:nvSpPr>
            <p:spPr bwMode="auto">
              <a:xfrm>
                <a:off x="5278" y="904"/>
                <a:ext cx="375" cy="144"/>
              </a:xfrm>
              <a:prstGeom prst="rect">
                <a:avLst/>
              </a:prstGeom>
              <a:solidFill>
                <a:srgbClr val="EEECE1"/>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latin typeface="Arial" pitchFamily="34" charset="0"/>
                    <a:cs typeface="Arial" pitchFamily="34" charset="0"/>
                  </a:rPr>
                  <a:t>NH</a:t>
                </a:r>
                <a:endParaRPr lang="en-US" sz="1600" kern="0" dirty="0">
                  <a:latin typeface="Arial" pitchFamily="34" charset="0"/>
                  <a:cs typeface="Arial" pitchFamily="34" charset="0"/>
                </a:endParaRPr>
              </a:p>
            </p:txBody>
          </p:sp>
          <p:sp>
            <p:nvSpPr>
              <p:cNvPr id="173" name="Line 186"/>
              <p:cNvSpPr>
                <a:spLocks noChangeShapeType="1"/>
              </p:cNvSpPr>
              <p:nvPr/>
            </p:nvSpPr>
            <p:spPr bwMode="auto">
              <a:xfrm flipV="1">
                <a:off x="4966" y="975"/>
                <a:ext cx="300"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5" name="Text Box 207"/>
            <p:cNvSpPr txBox="1">
              <a:spLocks noChangeArrowheads="1"/>
            </p:cNvSpPr>
            <p:nvPr/>
          </p:nvSpPr>
          <p:spPr bwMode="auto">
            <a:xfrm>
              <a:off x="1924" y="915"/>
              <a:ext cx="36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endParaRPr lang="en-US" sz="1600" kern="0" dirty="0">
                <a:solidFill>
                  <a:sysClr val="windowText" lastClr="000000"/>
                </a:solidFill>
                <a:latin typeface="Arial" pitchFamily="34" charset="0"/>
                <a:cs typeface="Arial" pitchFamily="34" charset="0"/>
              </a:endParaRPr>
            </a:p>
          </p:txBody>
        </p:sp>
        <p:sp>
          <p:nvSpPr>
            <p:cNvPr id="156" name="Text Box 208"/>
            <p:cNvSpPr txBox="1">
              <a:spLocks noChangeArrowheads="1"/>
            </p:cNvSpPr>
            <p:nvPr/>
          </p:nvSpPr>
          <p:spPr bwMode="auto">
            <a:xfrm>
              <a:off x="1542" y="1198"/>
              <a:ext cx="271" cy="1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endParaRPr lang="en-US" sz="1600" kern="0" dirty="0">
                <a:solidFill>
                  <a:schemeClr val="bg1"/>
                </a:solidFill>
                <a:latin typeface="Arial" pitchFamily="34" charset="0"/>
                <a:cs typeface="Arial" pitchFamily="34" charset="0"/>
              </a:endParaRPr>
            </a:p>
          </p:txBody>
        </p:sp>
        <p:sp>
          <p:nvSpPr>
            <p:cNvPr id="157" name="Text Box 209"/>
            <p:cNvSpPr txBox="1">
              <a:spLocks noChangeArrowheads="1"/>
            </p:cNvSpPr>
            <p:nvPr/>
          </p:nvSpPr>
          <p:spPr bwMode="auto">
            <a:xfrm>
              <a:off x="2059" y="1387"/>
              <a:ext cx="36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rgbClr val="000000"/>
                  </a:solidFill>
                  <a:latin typeface="Arial" pitchFamily="34" charset="0"/>
                  <a:cs typeface="Arial" pitchFamily="34" charset="0"/>
                </a:rPr>
                <a:t>WY</a:t>
              </a:r>
              <a:endParaRPr lang="en-US" sz="1600" kern="0" dirty="0">
                <a:solidFill>
                  <a:srgbClr val="000000"/>
                </a:solidFill>
                <a:latin typeface="Arial" pitchFamily="34" charset="0"/>
                <a:cs typeface="Arial" pitchFamily="34" charset="0"/>
              </a:endParaRPr>
            </a:p>
          </p:txBody>
        </p:sp>
        <p:sp>
          <p:nvSpPr>
            <p:cNvPr id="158"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ND</a:t>
              </a:r>
            </a:p>
          </p:txBody>
        </p:sp>
        <p:sp>
          <p:nvSpPr>
            <p:cNvPr id="159" name="Text Box 211"/>
            <p:cNvSpPr txBox="1">
              <a:spLocks noChangeArrowheads="1"/>
            </p:cNvSpPr>
            <p:nvPr/>
          </p:nvSpPr>
          <p:spPr bwMode="auto">
            <a:xfrm>
              <a:off x="2059" y="2426"/>
              <a:ext cx="364"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latin typeface="Arial" pitchFamily="34" charset="0"/>
                  <a:cs typeface="Arial" pitchFamily="34" charset="0"/>
                </a:rPr>
                <a:t>NM</a:t>
              </a:r>
              <a:endParaRPr lang="en-US" sz="1600" kern="0" dirty="0">
                <a:latin typeface="Arial" pitchFamily="34" charset="0"/>
                <a:cs typeface="Arial" pitchFamily="34" charset="0"/>
              </a:endParaRPr>
            </a:p>
          </p:txBody>
        </p:sp>
        <p:sp>
          <p:nvSpPr>
            <p:cNvPr id="160" name="Text Box 212"/>
            <p:cNvSpPr txBox="1">
              <a:spLocks noChangeArrowheads="1"/>
            </p:cNvSpPr>
            <p:nvPr/>
          </p:nvSpPr>
          <p:spPr bwMode="auto">
            <a:xfrm>
              <a:off x="2846" y="2291"/>
              <a:ext cx="362" cy="190"/>
            </a:xfrm>
            <a:prstGeom prst="rect">
              <a:avLst/>
            </a:prstGeom>
            <a:noFill/>
            <a:ln w="9525">
              <a:noFill/>
              <a:miter lim="800000"/>
              <a:headEnd/>
              <a:tailEnd/>
            </a:ln>
          </p:spPr>
          <p:txBody>
            <a:bodyPr>
              <a:spAutoFit/>
            </a:bodyPr>
            <a:lstStyle/>
            <a:p>
              <a:pPr algn="ctr">
                <a:spcBef>
                  <a:spcPct val="50000"/>
                </a:spcBef>
                <a:defRPr/>
              </a:pPr>
              <a:r>
                <a:rPr lang="en-US" sz="1000" kern="0" dirty="0" smtClean="0">
                  <a:solidFill>
                    <a:schemeClr val="bg1"/>
                  </a:solidFill>
                  <a:latin typeface="Arial" pitchFamily="34" charset="0"/>
                  <a:cs typeface="Arial" pitchFamily="34" charset="0"/>
                </a:rPr>
                <a:t>OK</a:t>
              </a:r>
              <a:endParaRPr lang="en-US" sz="1600" kern="0" dirty="0">
                <a:solidFill>
                  <a:schemeClr val="bg1"/>
                </a:solidFill>
                <a:latin typeface="Arial" pitchFamily="34" charset="0"/>
                <a:cs typeface="Arial" pitchFamily="34" charset="0"/>
              </a:endParaRPr>
            </a:p>
          </p:txBody>
        </p:sp>
        <p:sp>
          <p:nvSpPr>
            <p:cNvPr id="161" name="Text Box 213"/>
            <p:cNvSpPr txBox="1">
              <a:spLocks noChangeArrowheads="1"/>
            </p:cNvSpPr>
            <p:nvPr/>
          </p:nvSpPr>
          <p:spPr bwMode="auto">
            <a:xfrm>
              <a:off x="3299" y="2808"/>
              <a:ext cx="309"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2" name="Text Box 214"/>
            <p:cNvSpPr txBox="1">
              <a:spLocks noChangeArrowheads="1"/>
            </p:cNvSpPr>
            <p:nvPr/>
          </p:nvSpPr>
          <p:spPr bwMode="auto">
            <a:xfrm>
              <a:off x="3512" y="2616"/>
              <a:ext cx="363" cy="1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MS</a:t>
              </a:r>
            </a:p>
          </p:txBody>
        </p:sp>
        <p:sp>
          <p:nvSpPr>
            <p:cNvPr id="163" name="Text Box 215"/>
            <p:cNvSpPr txBox="1">
              <a:spLocks noChangeArrowheads="1"/>
            </p:cNvSpPr>
            <p:nvPr/>
          </p:nvSpPr>
          <p:spPr bwMode="auto">
            <a:xfrm>
              <a:off x="3863" y="2529"/>
              <a:ext cx="262" cy="19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smtClean="0">
                  <a:latin typeface="Arial" pitchFamily="34" charset="0"/>
                  <a:cs typeface="Arial" pitchFamily="34" charset="0"/>
                </a:rPr>
                <a:t>AL</a:t>
              </a:r>
              <a:endParaRPr lang="en-US" sz="1600" kern="0" dirty="0">
                <a:latin typeface="Arial" pitchFamily="34" charset="0"/>
                <a:cs typeface="Arial" pitchFamily="34" charset="0"/>
              </a:endParaRPr>
            </a:p>
          </p:txBody>
        </p:sp>
        <p:sp>
          <p:nvSpPr>
            <p:cNvPr id="164"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5" name="Text Box 217"/>
            <p:cNvSpPr txBox="1">
              <a:spLocks noChangeArrowheads="1"/>
            </p:cNvSpPr>
            <p:nvPr/>
          </p:nvSpPr>
          <p:spPr bwMode="auto">
            <a:xfrm>
              <a:off x="5094" y="1870"/>
              <a:ext cx="282" cy="127"/>
            </a:xfrm>
            <a:prstGeom prst="rect">
              <a:avLst/>
            </a:prstGeom>
            <a:solidFill>
              <a:srgbClr val="AABA0A"/>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latin typeface="Arial" pitchFamily="34" charset="0"/>
                  <a:cs typeface="Arial" pitchFamily="34" charset="0"/>
                </a:rPr>
                <a:t>DE</a:t>
              </a:r>
              <a:endParaRPr lang="en-US" sz="1600" kern="0" dirty="0">
                <a:latin typeface="Arial" pitchFamily="34" charset="0"/>
                <a:cs typeface="Arial" pitchFamily="34" charset="0"/>
              </a:endParaRPr>
            </a:p>
          </p:txBody>
        </p:sp>
      </p:grpSp>
      <p:sp>
        <p:nvSpPr>
          <p:cNvPr id="5" name="Freeform 4"/>
          <p:cNvSpPr/>
          <p:nvPr/>
        </p:nvSpPr>
        <p:spPr>
          <a:xfrm>
            <a:off x="6030410" y="3090290"/>
            <a:ext cx="69448" cy="58024"/>
          </a:xfrm>
          <a:custGeom>
            <a:avLst/>
            <a:gdLst>
              <a:gd name="connsiteX0" fmla="*/ 0 w 69448"/>
              <a:gd name="connsiteY0" fmla="*/ 58024 h 58024"/>
              <a:gd name="connsiteX1" fmla="*/ 69448 w 69448"/>
              <a:gd name="connsiteY1" fmla="*/ 151 h 58024"/>
            </a:gdLst>
            <a:ahLst/>
            <a:cxnLst>
              <a:cxn ang="0">
                <a:pos x="connsiteX0" y="connsiteY0"/>
              </a:cxn>
              <a:cxn ang="0">
                <a:pos x="connsiteX1" y="connsiteY1"/>
              </a:cxn>
            </a:cxnLst>
            <a:rect l="l" t="t" r="r" b="b"/>
            <a:pathLst>
              <a:path w="69448" h="58024">
                <a:moveTo>
                  <a:pt x="0" y="58024"/>
                </a:moveTo>
                <a:cubicBezTo>
                  <a:pt x="51119" y="-5874"/>
                  <a:pt x="21594" y="151"/>
                  <a:pt x="69448" y="15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6" name="Group 235"/>
          <p:cNvGrpSpPr/>
          <p:nvPr/>
        </p:nvGrpSpPr>
        <p:grpSpPr>
          <a:xfrm>
            <a:off x="6732976" y="4050792"/>
            <a:ext cx="2346960" cy="1545336"/>
            <a:chOff x="6675120" y="4153730"/>
            <a:chExt cx="2346960" cy="1545336"/>
          </a:xfrm>
        </p:grpSpPr>
        <p:sp>
          <p:nvSpPr>
            <p:cNvPr id="176" name="Rectangle 222"/>
            <p:cNvSpPr>
              <a:spLocks noChangeArrowheads="1"/>
            </p:cNvSpPr>
            <p:nvPr/>
          </p:nvSpPr>
          <p:spPr bwMode="auto">
            <a:xfrm>
              <a:off x="6675121" y="4802954"/>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7" name="Rectangle 222"/>
            <p:cNvSpPr>
              <a:spLocks noChangeArrowheads="1"/>
            </p:cNvSpPr>
            <p:nvPr/>
          </p:nvSpPr>
          <p:spPr bwMode="auto">
            <a:xfrm>
              <a:off x="6675121" y="4492058"/>
              <a:ext cx="274320" cy="274320"/>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8" name="Rectangle 222"/>
            <p:cNvSpPr>
              <a:spLocks noChangeArrowheads="1"/>
            </p:cNvSpPr>
            <p:nvPr/>
          </p:nvSpPr>
          <p:spPr bwMode="auto">
            <a:xfrm>
              <a:off x="6675121" y="5424746"/>
              <a:ext cx="274320" cy="274320"/>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9" name="Text Box 220"/>
            <p:cNvSpPr txBox="1">
              <a:spLocks noChangeArrowheads="1"/>
            </p:cNvSpPr>
            <p:nvPr/>
          </p:nvSpPr>
          <p:spPr bwMode="auto">
            <a:xfrm>
              <a:off x="7037888" y="4153730"/>
              <a:ext cx="1915160" cy="30777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0.00%-19.57%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Quartile-Improved Least)</a:t>
              </a:r>
              <a:endParaRPr lang="en-US" sz="1000" kern="0" dirty="0">
                <a:solidFill>
                  <a:sysClr val="windowText" lastClr="000000"/>
                </a:solidFill>
                <a:cs typeface="Arial" pitchFamily="34" charset="0"/>
              </a:endParaRPr>
            </a:p>
          </p:txBody>
        </p:sp>
        <p:sp>
          <p:nvSpPr>
            <p:cNvPr id="180" name="Text Box 220"/>
            <p:cNvSpPr txBox="1">
              <a:spLocks noChangeArrowheads="1"/>
            </p:cNvSpPr>
            <p:nvPr/>
          </p:nvSpPr>
          <p:spPr bwMode="auto">
            <a:xfrm>
              <a:off x="7040880" y="4556066"/>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19.78%-25.60%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181" name="Text Box 220"/>
            <p:cNvSpPr txBox="1">
              <a:spLocks noChangeArrowheads="1"/>
            </p:cNvSpPr>
            <p:nvPr/>
          </p:nvSpPr>
          <p:spPr bwMode="auto">
            <a:xfrm>
              <a:off x="7040880" y="5488754"/>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Missing</a:t>
              </a:r>
              <a:endParaRPr lang="en-US" sz="1000" kern="0" dirty="0">
                <a:solidFill>
                  <a:sysClr val="windowText" lastClr="000000"/>
                </a:solidFill>
                <a:cs typeface="Arial" pitchFamily="34" charset="0"/>
              </a:endParaRPr>
            </a:p>
          </p:txBody>
        </p:sp>
        <p:sp>
          <p:nvSpPr>
            <p:cNvPr id="182" name="Rectangle 222"/>
            <p:cNvSpPr>
              <a:spLocks noChangeArrowheads="1"/>
            </p:cNvSpPr>
            <p:nvPr/>
          </p:nvSpPr>
          <p:spPr bwMode="auto">
            <a:xfrm>
              <a:off x="6675121" y="4180375"/>
              <a:ext cx="274320" cy="274320"/>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83" name="Rectangle 222"/>
            <p:cNvSpPr>
              <a:spLocks noChangeArrowheads="1"/>
            </p:cNvSpPr>
            <p:nvPr/>
          </p:nvSpPr>
          <p:spPr bwMode="auto">
            <a:xfrm>
              <a:off x="6675120" y="5113850"/>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4" name="Text Box 220"/>
            <p:cNvSpPr txBox="1">
              <a:spLocks noChangeArrowheads="1"/>
            </p:cNvSpPr>
            <p:nvPr/>
          </p:nvSpPr>
          <p:spPr bwMode="auto">
            <a:xfrm>
              <a:off x="7040880" y="5113850"/>
              <a:ext cx="1915160" cy="30777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32.10%-48.65% (4</a:t>
              </a:r>
              <a:r>
                <a:rPr lang="en-US" sz="1000" kern="0" baseline="30000" dirty="0" smtClean="0">
                  <a:solidFill>
                    <a:sysClr val="windowText" lastClr="000000"/>
                  </a:solidFill>
                  <a:cs typeface="Arial" panose="020B0604020202020204" pitchFamily="34" charset="0"/>
                </a:rPr>
                <a:t>th</a:t>
              </a:r>
              <a:r>
                <a:rPr lang="en-US" sz="1000" kern="0" dirty="0" smtClean="0">
                  <a:solidFill>
                    <a:sysClr val="windowText" lastClr="000000"/>
                  </a:solidFill>
                  <a:cs typeface="Arial" panose="020B0604020202020204" pitchFamily="34" charset="0"/>
                </a:rPr>
                <a:t> Quartile-Improved Most)</a:t>
              </a:r>
              <a:endParaRPr lang="en-US" sz="1000" kern="0" dirty="0">
                <a:solidFill>
                  <a:sysClr val="windowText" lastClr="000000"/>
                </a:solidFill>
                <a:cs typeface="Arial" panose="020B0604020202020204" pitchFamily="34" charset="0"/>
              </a:endParaRPr>
            </a:p>
          </p:txBody>
        </p:sp>
        <p:sp>
          <p:nvSpPr>
            <p:cNvPr id="185" name="Text Box 220"/>
            <p:cNvSpPr txBox="1">
              <a:spLocks noChangeArrowheads="1"/>
            </p:cNvSpPr>
            <p:nvPr/>
          </p:nvSpPr>
          <p:spPr bwMode="auto">
            <a:xfrm>
              <a:off x="7040880" y="4866962"/>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25.61%-31.71% (3</a:t>
              </a:r>
              <a:r>
                <a:rPr lang="en-US" sz="1000" kern="0" baseline="30000" dirty="0" smtClean="0">
                  <a:solidFill>
                    <a:sysClr val="windowText" lastClr="000000"/>
                  </a:solidFill>
                  <a:cs typeface="Arial" panose="020B0604020202020204" pitchFamily="34" charset="0"/>
                </a:rPr>
                <a:t>rd</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grpSp>
      <p:grpSp>
        <p:nvGrpSpPr>
          <p:cNvPr id="186" name="Group 188"/>
          <p:cNvGrpSpPr>
            <a:grpSpLocks/>
          </p:cNvGrpSpPr>
          <p:nvPr/>
        </p:nvGrpSpPr>
        <p:grpSpPr bwMode="auto">
          <a:xfrm>
            <a:off x="673105" y="4407107"/>
            <a:ext cx="1139825" cy="1150938"/>
            <a:chOff x="4" y="3976"/>
            <a:chExt cx="1253" cy="975"/>
          </a:xfrm>
        </p:grpSpPr>
        <p:grpSp>
          <p:nvGrpSpPr>
            <p:cNvPr id="187" name="Group 191"/>
            <p:cNvGrpSpPr>
              <a:grpSpLocks/>
            </p:cNvGrpSpPr>
            <p:nvPr/>
          </p:nvGrpSpPr>
          <p:grpSpPr bwMode="auto">
            <a:xfrm>
              <a:off x="77" y="4073"/>
              <a:ext cx="1087" cy="711"/>
              <a:chOff x="77" y="4073"/>
              <a:chExt cx="1087" cy="711"/>
            </a:xfrm>
          </p:grpSpPr>
          <p:sp>
            <p:nvSpPr>
              <p:cNvPr id="199"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88"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89"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0" name="Group 196"/>
            <p:cNvGrpSpPr>
              <a:grpSpLocks/>
            </p:cNvGrpSpPr>
            <p:nvPr/>
          </p:nvGrpSpPr>
          <p:grpSpPr bwMode="auto">
            <a:xfrm>
              <a:off x="4" y="3976"/>
              <a:ext cx="1253" cy="975"/>
              <a:chOff x="4" y="3976"/>
              <a:chExt cx="1253" cy="975"/>
            </a:xfrm>
          </p:grpSpPr>
          <p:grpSp>
            <p:nvGrpSpPr>
              <p:cNvPr id="191" name="Group 198"/>
              <p:cNvGrpSpPr>
                <a:grpSpLocks/>
              </p:cNvGrpSpPr>
              <p:nvPr/>
            </p:nvGrpSpPr>
            <p:grpSpPr bwMode="auto">
              <a:xfrm>
                <a:off x="77" y="4073"/>
                <a:ext cx="1087" cy="711"/>
                <a:chOff x="77" y="4073"/>
                <a:chExt cx="1087" cy="711"/>
              </a:xfrm>
            </p:grpSpPr>
            <p:sp>
              <p:nvSpPr>
                <p:cNvPr id="197"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92" name="Group 202"/>
              <p:cNvGrpSpPr>
                <a:grpSpLocks/>
              </p:cNvGrpSpPr>
              <p:nvPr/>
            </p:nvGrpSpPr>
            <p:grpSpPr bwMode="auto">
              <a:xfrm>
                <a:off x="77" y="4073"/>
                <a:ext cx="1087" cy="711"/>
                <a:chOff x="77" y="4073"/>
                <a:chExt cx="1087" cy="711"/>
              </a:xfrm>
            </p:grpSpPr>
            <p:sp>
              <p:nvSpPr>
                <p:cNvPr id="195"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6"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EEECE1"/>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3"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194"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201" name="Group 11"/>
          <p:cNvGrpSpPr>
            <a:grpSpLocks/>
          </p:cNvGrpSpPr>
          <p:nvPr/>
        </p:nvGrpSpPr>
        <p:grpSpPr bwMode="auto">
          <a:xfrm>
            <a:off x="2018010" y="4609791"/>
            <a:ext cx="949325" cy="941388"/>
            <a:chOff x="144" y="2832"/>
            <a:chExt cx="912" cy="672"/>
          </a:xfrm>
          <a:solidFill>
            <a:schemeClr val="bg1"/>
          </a:solidFill>
        </p:grpSpPr>
        <p:sp>
          <p:nvSpPr>
            <p:cNvPr id="202" name="Rectangle 12"/>
            <p:cNvSpPr>
              <a:spLocks noChangeArrowheads="1"/>
            </p:cNvSpPr>
            <p:nvPr/>
          </p:nvSpPr>
          <p:spPr bwMode="auto">
            <a:xfrm>
              <a:off x="144" y="2832"/>
              <a:ext cx="912" cy="672"/>
            </a:xfrm>
            <a:prstGeom prst="rect">
              <a:avLst/>
            </a:pr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nvGrpSpPr>
            <p:cNvPr id="203" name="Group 13"/>
            <p:cNvGrpSpPr>
              <a:grpSpLocks noChangeAspect="1"/>
            </p:cNvGrpSpPr>
            <p:nvPr/>
          </p:nvGrpSpPr>
          <p:grpSpPr bwMode="auto">
            <a:xfrm>
              <a:off x="190" y="2937"/>
              <a:ext cx="695" cy="479"/>
              <a:chOff x="239" y="3311"/>
              <a:chExt cx="869" cy="595"/>
            </a:xfrm>
            <a:grpFill/>
          </p:grpSpPr>
          <p:sp>
            <p:nvSpPr>
              <p:cNvPr id="205"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6"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7"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8"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9"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0"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1"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2"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3"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AABA0A"/>
              </a:solidFill>
              <a:ln w="9525">
                <a:solidFill>
                  <a:schemeClr val="tx1"/>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4"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AABA0A"/>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5"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6"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7"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8"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AABA0A"/>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9"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AABA0A"/>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0"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sp>
          <p:nvSpPr>
            <p:cNvPr id="204" name="Text Box 30"/>
            <p:cNvSpPr txBox="1">
              <a:spLocks noChangeArrowheads="1"/>
            </p:cNvSpPr>
            <p:nvPr/>
          </p:nvSpPr>
          <p:spPr bwMode="auto">
            <a:xfrm>
              <a:off x="191" y="3261"/>
              <a:ext cx="392" cy="169"/>
            </a:xfrm>
            <a:prstGeom prst="rect">
              <a:avLst/>
            </a:prstGeom>
            <a:grpFill/>
            <a:ln w="19050">
              <a:noFill/>
              <a:round/>
              <a:headEnd/>
              <a:tailEnd/>
            </a:ln>
          </p:spPr>
          <p:txBody>
            <a:bodyPr/>
            <a:lstStyle/>
            <a:p>
              <a:pPr algn="ctr" fontAlgn="auto">
                <a:spcBef>
                  <a:spcPts val="0"/>
                </a:spcBef>
                <a:spcAft>
                  <a:spcPts val="0"/>
                </a:spcAft>
                <a:defRPr/>
              </a:pPr>
              <a:r>
                <a:rPr lang="en-US" sz="1000" kern="0" dirty="0">
                  <a:solidFill>
                    <a:sysClr val="windowText" lastClr="000000"/>
                  </a:solidFill>
                  <a:cs typeface="Arial" pitchFamily="34" charset="0"/>
                </a:rPr>
                <a:t>HI</a:t>
              </a:r>
              <a:r>
                <a:rPr lang="en-US" sz="1000" kern="0" dirty="0">
                  <a:solidFill>
                    <a:srgbClr val="000000"/>
                  </a:solidFill>
                  <a:cs typeface="Arial" pitchFamily="34" charset="0"/>
                </a:rPr>
                <a:t> *</a:t>
              </a:r>
              <a:endParaRPr lang="en-US" sz="1000" kern="0" dirty="0">
                <a:solidFill>
                  <a:sysClr val="windowText" lastClr="000000"/>
                </a:solidFill>
                <a:cs typeface="Arial" pitchFamily="34" charset="0"/>
              </a:endParaRPr>
            </a:p>
          </p:txBody>
        </p:sp>
      </p:grpSp>
      <p:sp>
        <p:nvSpPr>
          <p:cNvPr id="221" name="Rectangle 12"/>
          <p:cNvSpPr>
            <a:spLocks noChangeArrowheads="1"/>
          </p:cNvSpPr>
          <p:nvPr/>
        </p:nvSpPr>
        <p:spPr bwMode="auto">
          <a:xfrm>
            <a:off x="5029200" y="5018379"/>
            <a:ext cx="838200" cy="533400"/>
          </a:xfrm>
          <a:prstGeom prst="rect">
            <a:avLst/>
          </a:prstGeom>
          <a:solidFill>
            <a:schemeClr val="bg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4" name="Freeform 94"/>
          <p:cNvSpPr>
            <a:spLocks/>
          </p:cNvSpPr>
          <p:nvPr/>
        </p:nvSpPr>
        <p:spPr bwMode="auto">
          <a:xfrm rot="13400463">
            <a:off x="6917784" y="3566140"/>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EEECE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5" name="Line 153"/>
          <p:cNvSpPr>
            <a:spLocks noChangeShapeType="1"/>
          </p:cNvSpPr>
          <p:nvPr/>
        </p:nvSpPr>
        <p:spPr bwMode="auto">
          <a:xfrm>
            <a:off x="6550851" y="3074369"/>
            <a:ext cx="526275" cy="4572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6" name="Text Box 217"/>
          <p:cNvSpPr txBox="1">
            <a:spLocks noChangeArrowheads="1"/>
          </p:cNvSpPr>
          <p:nvPr/>
        </p:nvSpPr>
        <p:spPr bwMode="auto">
          <a:xfrm>
            <a:off x="6983948" y="3634910"/>
            <a:ext cx="461963" cy="246221"/>
          </a:xfrm>
          <a:prstGeom prst="rect">
            <a:avLst/>
          </a:prstGeom>
          <a:noFill/>
          <a:ln w="9525">
            <a:noFill/>
            <a:miter lim="800000"/>
            <a:headEnd/>
            <a:tailEnd/>
          </a:ln>
        </p:spPr>
        <p:txBody>
          <a:bodyPr>
            <a:spAutoFit/>
          </a:bodyPr>
          <a:lstStyle/>
          <a:p>
            <a:pPr algn="ctr">
              <a:spcBef>
                <a:spcPct val="50000"/>
              </a:spcBef>
              <a:defRPr/>
            </a:pPr>
            <a:r>
              <a:rPr lang="en-US" sz="1000" kern="0" dirty="0">
                <a:latin typeface="Arial" pitchFamily="34" charset="0"/>
                <a:cs typeface="Arial" pitchFamily="34" charset="0"/>
              </a:rPr>
              <a:t>DC</a:t>
            </a:r>
            <a:endParaRPr lang="en-US" sz="1000" kern="0" dirty="0">
              <a:solidFill>
                <a:srgbClr val="000000"/>
              </a:solidFill>
              <a:latin typeface="Arial" pitchFamily="34" charset="0"/>
              <a:cs typeface="Arial" pitchFamily="34" charset="0"/>
            </a:endParaRPr>
          </a:p>
        </p:txBody>
      </p:sp>
      <p:cxnSp>
        <p:nvCxnSpPr>
          <p:cNvPr id="228" name="Straight Connector 227"/>
          <p:cNvCxnSpPr/>
          <p:nvPr/>
        </p:nvCxnSpPr>
        <p:spPr>
          <a:xfrm>
            <a:off x="5434731" y="5167698"/>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231" name="Group 230"/>
          <p:cNvGrpSpPr/>
          <p:nvPr/>
        </p:nvGrpSpPr>
        <p:grpSpPr>
          <a:xfrm>
            <a:off x="5154783" y="5185458"/>
            <a:ext cx="558800" cy="234387"/>
            <a:chOff x="5154783" y="5185458"/>
            <a:chExt cx="558800" cy="234387"/>
          </a:xfrm>
        </p:grpSpPr>
        <p:sp>
          <p:nvSpPr>
            <p:cNvPr id="235" name="Freeform 234"/>
            <p:cNvSpPr/>
            <p:nvPr/>
          </p:nvSpPr>
          <p:spPr>
            <a:xfrm>
              <a:off x="5335929" y="5185458"/>
              <a:ext cx="208344" cy="11575"/>
            </a:xfrm>
            <a:custGeom>
              <a:avLst/>
              <a:gdLst>
                <a:gd name="connsiteX0" fmla="*/ 0 w 208344"/>
                <a:gd name="connsiteY0" fmla="*/ 0 h 11575"/>
                <a:gd name="connsiteX1" fmla="*/ 208344 w 208344"/>
                <a:gd name="connsiteY1" fmla="*/ 11575 h 11575"/>
              </a:gdLst>
              <a:ahLst/>
              <a:cxnLst>
                <a:cxn ang="0">
                  <a:pos x="connsiteX0" y="connsiteY0"/>
                </a:cxn>
                <a:cxn ang="0">
                  <a:pos x="connsiteX1" y="connsiteY1"/>
                </a:cxn>
              </a:cxnLst>
              <a:rect l="l" t="t" r="r" b="b"/>
              <a:pathLst>
                <a:path w="208344" h="11575">
                  <a:moveTo>
                    <a:pt x="0" y="0"/>
                  </a:moveTo>
                  <a:lnTo>
                    <a:pt x="208344" y="11575"/>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 name="Freeform 229"/>
            <p:cNvSpPr/>
            <p:nvPr/>
          </p:nvSpPr>
          <p:spPr>
            <a:xfrm>
              <a:off x="5154783" y="5191245"/>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EEECE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28575">
                  <a:solidFill>
                    <a:schemeClr val="tx1"/>
                  </a:solidFill>
                </a:ln>
              </a:endParaRPr>
            </a:p>
          </p:txBody>
        </p:sp>
      </p:grpSp>
      <p:sp>
        <p:nvSpPr>
          <p:cNvPr id="232" name="Text Box 30"/>
          <p:cNvSpPr txBox="1">
            <a:spLocks noChangeArrowheads="1"/>
          </p:cNvSpPr>
          <p:nvPr/>
        </p:nvSpPr>
        <p:spPr bwMode="auto">
          <a:xfrm>
            <a:off x="5244231" y="5167698"/>
            <a:ext cx="381000" cy="228600"/>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PR</a:t>
            </a:r>
          </a:p>
        </p:txBody>
      </p:sp>
    </p:spTree>
    <p:extLst>
      <p:ext uri="{BB962C8B-B14F-4D97-AF65-F5344CB8AC3E}">
        <p14:creationId xmlns:p14="http://schemas.microsoft.com/office/powerpoint/2010/main" val="88819075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Patient Safety in the Ambulatory Setting</a:t>
            </a:r>
            <a:endParaRPr lang="en-US" dirty="0"/>
          </a:p>
        </p:txBody>
      </p:sp>
      <p:sp>
        <p:nvSpPr>
          <p:cNvPr id="3" name="Content Placeholder 2"/>
          <p:cNvSpPr>
            <a:spLocks noGrp="1"/>
          </p:cNvSpPr>
          <p:nvPr>
            <p:ph idx="1"/>
          </p:nvPr>
        </p:nvSpPr>
        <p:spPr/>
        <p:txBody>
          <a:bodyPr>
            <a:normAutofit lnSpcReduction="10000"/>
          </a:bodyPr>
          <a:lstStyle/>
          <a:p>
            <a:r>
              <a:rPr lang="en-US" smtClean="0"/>
              <a:t>Although patient safety initiatives frequently focus on inpatient hospital events, adverse effects of medical care may be identified and treated in outpatient settings. </a:t>
            </a:r>
          </a:p>
          <a:p>
            <a:r>
              <a:rPr lang="en-US" dirty="0" smtClean="0"/>
              <a:t>Adverse effects of medical care can follow care or procedures in hospitals, emergency departments, physician offices, or other settings.</a:t>
            </a:r>
          </a:p>
          <a:p>
            <a:r>
              <a:rPr lang="en-US" dirty="0" smtClean="0"/>
              <a:t>For more information, go to the Patient Safety Primer: Patient Safety in Ambulatory Care at </a:t>
            </a:r>
            <a:r>
              <a:rPr lang="en-US" dirty="0" smtClean="0">
                <a:hlinkClick r:id="rId3"/>
              </a:rPr>
              <a:t>https://psnet.ahrq.gov/primers/primer/16/patient-safety-in-ambulatory-care</a:t>
            </a:r>
            <a:r>
              <a:rPr lang="en-US" dirty="0" smtClean="0"/>
              <a: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Measures of Patient Safety in the Ambulatory Setting</a:t>
            </a:r>
            <a:endParaRPr lang="en-US" dirty="0"/>
          </a:p>
        </p:txBody>
      </p:sp>
      <p:sp>
        <p:nvSpPr>
          <p:cNvPr id="3" name="Content Placeholder 2"/>
          <p:cNvSpPr>
            <a:spLocks noGrp="1"/>
          </p:cNvSpPr>
          <p:nvPr>
            <p:ph idx="1"/>
          </p:nvPr>
        </p:nvSpPr>
        <p:spPr/>
        <p:txBody>
          <a:bodyPr/>
          <a:lstStyle/>
          <a:p>
            <a:pPr lvl="1"/>
            <a:r>
              <a:rPr lang="en-US" smtClean="0"/>
              <a:t>Patient safety and quality issues in outpatient medical offices, relative to safety culture</a:t>
            </a:r>
          </a:p>
          <a:p>
            <a:pPr lvl="1"/>
            <a:r>
              <a:rPr lang="en-US" smtClean="0"/>
              <a:t>Adults age 65 years and over who received potentially inappropriate prescription medications during the calendar year</a:t>
            </a:r>
          </a:p>
          <a:p>
            <a:pPr lvl="1"/>
            <a:r>
              <a:rPr lang="en-US" smtClean="0"/>
              <a:t>Percentage of hemodialysis patients with vascular catheter in use for 90 days or longer</a:t>
            </a:r>
          </a:p>
          <a:p>
            <a:pPr lvl="1"/>
            <a:r>
              <a:rPr lang="en-US" smtClean="0"/>
              <a:t>Events reported by ambulatory surgical facilities in Pennsylvania, by type and harm</a:t>
            </a:r>
          </a:p>
          <a:p>
            <a:pPr lvl="1"/>
            <a:endParaRPr lang="en-US" dirty="0"/>
          </a:p>
        </p:txBody>
      </p:sp>
    </p:spTree>
    <p:extLst>
      <p:ext uri="{BB962C8B-B14F-4D97-AF65-F5344CB8AC3E}">
        <p14:creationId xmlns:p14="http://schemas.microsoft.com/office/powerpoint/2010/main" val="27879174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086600" cy="868362"/>
          </a:xfrm>
        </p:spPr>
        <p:txBody>
          <a:bodyPr>
            <a:noAutofit/>
          </a:bodyPr>
          <a:lstStyle/>
          <a:p>
            <a:r>
              <a:rPr lang="en-US" sz="2000" dirty="0" smtClean="0"/>
              <a:t>Patient safety and quality issues reported in outpatient medical offices, by frequency, November 2013–November 2015 combined</a:t>
            </a:r>
            <a:endParaRPr lang="en-US" sz="2000" dirty="0"/>
          </a:p>
        </p:txBody>
      </p:sp>
      <p:sp>
        <p:nvSpPr>
          <p:cNvPr id="1027" name="Text Box 3"/>
          <p:cNvSpPr txBox="1">
            <a:spLocks noChangeArrowheads="1"/>
          </p:cNvSpPr>
          <p:nvPr/>
        </p:nvSpPr>
        <p:spPr bwMode="auto">
          <a:xfrm>
            <a:off x="274320" y="5577840"/>
            <a:ext cx="8595360" cy="861774"/>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spAutoFit/>
          </a:bodyPr>
          <a:lstStyle/>
          <a:p>
            <a:pPr fontAlgn="base">
              <a:spcBef>
                <a:spcPct val="0"/>
              </a:spcBef>
            </a:pPr>
            <a:r>
              <a:rPr lang="en-US" sz="1000" b="1" dirty="0">
                <a:cs typeface="Arial" pitchFamily="34" charset="0"/>
              </a:rPr>
              <a:t>Source: </a:t>
            </a:r>
            <a:r>
              <a:rPr lang="en-US" sz="1000" dirty="0">
                <a:cs typeface="Arial" pitchFamily="34" charset="0"/>
              </a:rPr>
              <a:t>AHRQ Medical Office Survey on Patient Safety Culture 2016 User Comparative Database </a:t>
            </a:r>
            <a:r>
              <a:rPr lang="en-US" sz="1000" dirty="0" smtClean="0">
                <a:cs typeface="Arial" pitchFamily="34" charset="0"/>
              </a:rPr>
              <a:t>Report</a:t>
            </a:r>
            <a:r>
              <a:rPr lang="en-US" sz="1000" dirty="0">
                <a:cs typeface="Arial" pitchFamily="34" charset="0"/>
              </a:rPr>
              <a:t>,</a:t>
            </a:r>
            <a:r>
              <a:rPr lang="en-US" sz="1000" dirty="0" smtClean="0">
                <a:cs typeface="Arial" pitchFamily="34" charset="0"/>
              </a:rPr>
              <a:t> 2013-2015.</a:t>
            </a:r>
            <a:r>
              <a:rPr lang="en-US" sz="1000" dirty="0">
                <a:cs typeface="Arial" pitchFamily="34" charset="0"/>
                <a:hlinkClick r:id="rId3"/>
              </a:rPr>
              <a:t> </a:t>
            </a:r>
            <a:r>
              <a:rPr lang="en-US" sz="1000" dirty="0" smtClean="0">
                <a:cs typeface="Arial" pitchFamily="34" charset="0"/>
                <a:hlinkClick r:id="rId3"/>
              </a:rPr>
              <a:t>http</a:t>
            </a:r>
            <a:r>
              <a:rPr lang="en-US" sz="1000" dirty="0">
                <a:cs typeface="Arial" pitchFamily="34" charset="0"/>
                <a:hlinkClick r:id="rId3"/>
              </a:rPr>
              <a:t>://www.ahrq.gov/sites/default/files/wysiwyg/professionals/quality-patient-safety/patientsafetyculture/medical-office/2016/mosurvey2016pt1.pdf</a:t>
            </a:r>
            <a:endParaRPr lang="en-US" sz="1000" dirty="0">
              <a:cs typeface="Arial" pitchFamily="34" charset="0"/>
            </a:endParaRPr>
          </a:p>
          <a:p>
            <a:pPr fontAlgn="base">
              <a:spcBef>
                <a:spcPct val="0"/>
              </a:spcBef>
            </a:pPr>
            <a:r>
              <a:rPr lang="en-US" sz="1000" b="1" dirty="0">
                <a:cs typeface="Arial" pitchFamily="34" charset="0"/>
              </a:rPr>
              <a:t>Note:</a:t>
            </a:r>
            <a:r>
              <a:rPr lang="en-US" sz="1000" dirty="0">
                <a:cs typeface="Arial" pitchFamily="34" charset="0"/>
              </a:rPr>
              <a:t> For this measure, less frequent occurrences during the year are better. </a:t>
            </a:r>
            <a:r>
              <a:rPr lang="en-US" sz="1000" dirty="0" smtClean="0">
                <a:cs typeface="Arial" pitchFamily="34" charset="0"/>
              </a:rPr>
              <a:t>Office </a:t>
            </a:r>
            <a:r>
              <a:rPr lang="en-US" sz="1000" dirty="0">
                <a:cs typeface="Arial" pitchFamily="34" charset="0"/>
              </a:rPr>
              <a:t>staff were asked how often these </a:t>
            </a:r>
            <a:r>
              <a:rPr lang="en-US" sz="1000" dirty="0" smtClean="0">
                <a:cs typeface="Arial" pitchFamily="34" charset="0"/>
              </a:rPr>
              <a:t>problems occurred </a:t>
            </a:r>
            <a:r>
              <a:rPr lang="en-US" sz="1000" dirty="0">
                <a:cs typeface="Arial" pitchFamily="34" charset="0"/>
              </a:rPr>
              <a:t>over the past year. </a:t>
            </a:r>
            <a:r>
              <a:rPr lang="en-US" sz="1000" dirty="0"/>
              <a:t>Not shown are response categories for “Several times over the past year” and “Not at </a:t>
            </a:r>
            <a:r>
              <a:rPr lang="en-US" sz="1000" dirty="0" smtClean="0"/>
              <a:t>all</a:t>
            </a:r>
            <a:r>
              <a:rPr lang="en-US" sz="1000" dirty="0" smtClean="0">
                <a:cs typeface="Arial" pitchFamily="34" charset="0"/>
              </a:rPr>
              <a:t>” </a:t>
            </a:r>
            <a:r>
              <a:rPr lang="en-US" sz="1000" dirty="0">
                <a:cs typeface="Arial" pitchFamily="34" charset="0"/>
              </a:rPr>
              <a:t>(n=1,385 medical offices</a:t>
            </a:r>
            <a:r>
              <a:rPr lang="en-US" sz="1000" dirty="0" smtClean="0">
                <a:cs typeface="Arial" pitchFamily="34" charset="0"/>
              </a:rPr>
              <a:t>). </a:t>
            </a:r>
            <a:r>
              <a:rPr lang="en-US" sz="1000" dirty="0"/>
              <a:t>Medical </a:t>
            </a:r>
            <a:r>
              <a:rPr lang="en-US" sz="1000" dirty="0" smtClean="0"/>
              <a:t>offices could </a:t>
            </a:r>
            <a:r>
              <a:rPr lang="en-US" sz="1000" dirty="0"/>
              <a:t>submit their survey data to the </a:t>
            </a:r>
            <a:r>
              <a:rPr lang="en-US" sz="1000" dirty="0" smtClean="0"/>
              <a:t>Medical Office database </a:t>
            </a:r>
            <a:r>
              <a:rPr lang="en-US" sz="1000" dirty="0"/>
              <a:t>in October and November 2015 for the 2016 </a:t>
            </a:r>
            <a:r>
              <a:rPr lang="en-US" sz="1000" dirty="0" smtClean="0"/>
              <a:t>Medical Office SOPS Comparative Database</a:t>
            </a:r>
            <a:r>
              <a:rPr lang="en-US" sz="1000" dirty="0"/>
              <a:t>. </a:t>
            </a:r>
            <a:endParaRPr lang="en-US" sz="1000" dirty="0">
              <a:cs typeface="Arial"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3640970830"/>
              </p:ext>
            </p:extLst>
          </p:nvPr>
        </p:nvGraphicFramePr>
        <p:xfrm>
          <a:off x="274320" y="1447800"/>
          <a:ext cx="8595360" cy="393192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39380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 safety and quality issues reported in outpatient medical offices, by patient safety culture score quartile, November 2013–November 2015 combined</a:t>
            </a:r>
            <a:endParaRPr lang="en-US" sz="2000" dirty="0"/>
          </a:p>
        </p:txBody>
      </p:sp>
      <p:sp>
        <p:nvSpPr>
          <p:cNvPr id="11" name="TextBox 10"/>
          <p:cNvSpPr txBox="1"/>
          <p:nvPr/>
        </p:nvSpPr>
        <p:spPr>
          <a:xfrm>
            <a:off x="228600" y="5486400"/>
            <a:ext cx="8686800" cy="1169551"/>
          </a:xfrm>
          <a:prstGeom prst="rect">
            <a:avLst/>
          </a:prstGeom>
          <a:noFill/>
        </p:spPr>
        <p:txBody>
          <a:bodyPr wrap="square" rtlCol="0">
            <a:spAutoFit/>
          </a:bodyPr>
          <a:lstStyle/>
          <a:p>
            <a:r>
              <a:rPr lang="en-US" sz="1000" b="1" dirty="0" smtClean="0">
                <a:cs typeface="Arial" panose="020B0604020202020204" pitchFamily="34" charset="0"/>
              </a:rPr>
              <a:t>Key:</a:t>
            </a:r>
            <a:r>
              <a:rPr lang="en-US" sz="1000" dirty="0" smtClean="0">
                <a:cs typeface="Arial" panose="020B0604020202020204" pitchFamily="34" charset="0"/>
              </a:rPr>
              <a:t> </a:t>
            </a:r>
            <a:r>
              <a:rPr lang="en-US" sz="1000" dirty="0">
                <a:cs typeface="Arial" panose="020B0604020202020204" pitchFamily="34" charset="0"/>
              </a:rPr>
              <a:t>PSC = </a:t>
            </a:r>
            <a:r>
              <a:rPr lang="en-US" sz="1000" dirty="0" smtClean="0">
                <a:cs typeface="Arial" panose="020B0604020202020204" pitchFamily="34" charset="0"/>
              </a:rPr>
              <a:t>patient safety culture</a:t>
            </a:r>
            <a:r>
              <a:rPr lang="en-US" sz="1000" dirty="0">
                <a:cs typeface="Arial" panose="020B0604020202020204" pitchFamily="34" charset="0"/>
              </a:rPr>
              <a:t>. An office's patient safety culture score is the average of the percent positive scores across all 10 composites in the Medical Office culture survey. The range of patient safety culture scores by quartile are: </a:t>
            </a:r>
            <a:r>
              <a:rPr lang="en-US" sz="1000" dirty="0" smtClean="0">
                <a:cs typeface="Arial" panose="020B0604020202020204" pitchFamily="34" charset="0"/>
              </a:rPr>
              <a:t>&lt;65.4</a:t>
            </a:r>
            <a:r>
              <a:rPr lang="en-US" sz="1000" dirty="0">
                <a:cs typeface="Arial" panose="020B0604020202020204" pitchFamily="34" charset="0"/>
              </a:rPr>
              <a:t>% for quartile 1; 65.4</a:t>
            </a:r>
            <a:r>
              <a:rPr lang="en-US" sz="1000" dirty="0" smtClean="0">
                <a:cs typeface="Arial" panose="020B0604020202020204" pitchFamily="34" charset="0"/>
              </a:rPr>
              <a:t>%-74.2</a:t>
            </a:r>
            <a:r>
              <a:rPr lang="en-US" sz="1000" dirty="0">
                <a:cs typeface="Arial" panose="020B0604020202020204" pitchFamily="34" charset="0"/>
              </a:rPr>
              <a:t>% for quartile 2; 74.3</a:t>
            </a:r>
            <a:r>
              <a:rPr lang="en-US" sz="1000" dirty="0" smtClean="0">
                <a:cs typeface="Arial" panose="020B0604020202020204" pitchFamily="34" charset="0"/>
              </a:rPr>
              <a:t>%-83.2</a:t>
            </a:r>
            <a:r>
              <a:rPr lang="en-US" sz="1000" dirty="0">
                <a:cs typeface="Arial" panose="020B0604020202020204" pitchFamily="34" charset="0"/>
              </a:rPr>
              <a:t>% for quartile 3; and </a:t>
            </a:r>
            <a:r>
              <a:rPr lang="en-US" sz="1000" dirty="0" smtClean="0">
                <a:cs typeface="Arial" panose="020B0604020202020204" pitchFamily="34" charset="0"/>
              </a:rPr>
              <a:t>&gt;83.2</a:t>
            </a:r>
            <a:r>
              <a:rPr lang="en-US" sz="1000" dirty="0">
                <a:cs typeface="Arial" panose="020B0604020202020204" pitchFamily="34" charset="0"/>
              </a:rPr>
              <a:t>% for quartile 4. </a:t>
            </a:r>
          </a:p>
          <a:p>
            <a:r>
              <a:rPr lang="en-US" sz="1000" b="1" dirty="0" smtClean="0">
                <a:cs typeface="Arial" panose="020B0604020202020204" pitchFamily="34" charset="0"/>
              </a:rPr>
              <a:t>Source:</a:t>
            </a:r>
            <a:r>
              <a:rPr lang="en-US" sz="1000" dirty="0" smtClean="0">
                <a:cs typeface="Arial" panose="020B0604020202020204" pitchFamily="34" charset="0"/>
              </a:rPr>
              <a:t> </a:t>
            </a:r>
            <a:r>
              <a:rPr lang="en-US" sz="1000" dirty="0">
                <a:cs typeface="Arial" panose="020B0604020202020204" pitchFamily="34" charset="0"/>
              </a:rPr>
              <a:t>Westat analysis of the AHRQ 2016 Medical Office Survey on Patient Safety Culture </a:t>
            </a:r>
            <a:r>
              <a:rPr lang="en-US" sz="1000" dirty="0" smtClean="0">
                <a:cs typeface="Arial" panose="020B0604020202020204" pitchFamily="34" charset="0"/>
              </a:rPr>
              <a:t>Database, 2013-2015.</a:t>
            </a:r>
            <a:endParaRPr lang="en-US" sz="1000" dirty="0">
              <a:cs typeface="Arial" panose="020B0604020202020204" pitchFamily="34" charset="0"/>
            </a:endParaRPr>
          </a:p>
          <a:p>
            <a:pPr fontAlgn="base">
              <a:spcBef>
                <a:spcPct val="0"/>
              </a:spcBef>
            </a:pPr>
            <a:r>
              <a:rPr lang="en-US" sz="1000" b="1" dirty="0">
                <a:cs typeface="Arial" panose="020B0604020202020204" pitchFamily="34" charset="0"/>
              </a:rPr>
              <a:t>Note: </a:t>
            </a:r>
            <a:r>
              <a:rPr lang="en-US" sz="1000" dirty="0">
                <a:cs typeface="Arial" panose="020B0604020202020204" pitchFamily="34" charset="0"/>
              </a:rPr>
              <a:t>Office staff were asked how often these </a:t>
            </a:r>
            <a:r>
              <a:rPr lang="en-US" sz="1000" dirty="0" smtClean="0">
                <a:cs typeface="Arial" panose="020B0604020202020204" pitchFamily="34" charset="0"/>
              </a:rPr>
              <a:t>problems </a:t>
            </a:r>
            <a:r>
              <a:rPr lang="en-US" sz="1000" dirty="0">
                <a:cs typeface="Arial" panose="020B0604020202020204" pitchFamily="34" charset="0"/>
              </a:rPr>
              <a:t>occurred over the past year</a:t>
            </a:r>
            <a:r>
              <a:rPr lang="en-US" sz="1000" dirty="0" smtClean="0">
                <a:cs typeface="Arial" panose="020B0604020202020204" pitchFamily="34" charset="0"/>
              </a:rPr>
              <a:t>. Response </a:t>
            </a:r>
            <a:r>
              <a:rPr lang="en-US" sz="1000" dirty="0">
                <a:cs typeface="Arial" panose="020B0604020202020204" pitchFamily="34" charset="0"/>
              </a:rPr>
              <a:t>categories include: Daily, Weekly, Monthly, Several times over the past year, and Not at all (n = 1,385 medical offices). </a:t>
            </a:r>
            <a:r>
              <a:rPr lang="en-US" sz="1000" dirty="0"/>
              <a:t>Medical </a:t>
            </a:r>
            <a:r>
              <a:rPr lang="en-US" sz="1000" dirty="0" smtClean="0"/>
              <a:t>offices could submit </a:t>
            </a:r>
            <a:r>
              <a:rPr lang="en-US" sz="1000" dirty="0"/>
              <a:t>their survey data to the Medical Office database in October and November 2015 for the 2016 Medical Office SOPS Comparative Database. </a:t>
            </a:r>
            <a:endParaRPr lang="en-US" sz="1000" dirty="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val="713156490"/>
              </p:ext>
            </p:extLst>
          </p:nvPr>
        </p:nvGraphicFramePr>
        <p:xfrm>
          <a:off x="228600" y="1463040"/>
          <a:ext cx="86868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791982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1800" dirty="0" smtClean="0"/>
              <a:t>Adults age 65 and over who received at least 1 of 33 potentially inappropriate prescription medications for older adults in the calendar year, by sex and perceived health status, 2003–2014</a:t>
            </a:r>
            <a:endParaRPr lang="en-US" sz="1800" dirty="0"/>
          </a:p>
        </p:txBody>
      </p:sp>
      <p:sp>
        <p:nvSpPr>
          <p:cNvPr id="6" name="TextBox 5"/>
          <p:cNvSpPr txBox="1"/>
          <p:nvPr/>
        </p:nvSpPr>
        <p:spPr>
          <a:xfrm>
            <a:off x="457200" y="5394960"/>
            <a:ext cx="8229600" cy="861774"/>
          </a:xfrm>
          <a:prstGeom prst="rect">
            <a:avLst/>
          </a:prstGeom>
          <a:noFill/>
        </p:spPr>
        <p:txBody>
          <a:bodyPr wrap="square" rtlCol="0">
            <a:spAutoFit/>
          </a:bodyPr>
          <a:lstStyle/>
          <a:p>
            <a:r>
              <a:rPr lang="en-US" sz="1000" b="1" dirty="0">
                <a:solidFill>
                  <a:prstClr val="black"/>
                </a:solidFill>
                <a:cs typeface="Arial" panose="020B0604020202020204" pitchFamily="34" charset="0"/>
              </a:rPr>
              <a:t>Source: </a:t>
            </a:r>
            <a:r>
              <a:rPr lang="en-US" sz="1000" dirty="0">
                <a:solidFill>
                  <a:prstClr val="black"/>
                </a:solidFill>
                <a:cs typeface="Arial" panose="020B0604020202020204" pitchFamily="34" charset="0"/>
              </a:rPr>
              <a:t>Agency for Healthcare Research and Quality, Medical Expenditure Panel Survey, </a:t>
            </a:r>
            <a:r>
              <a:rPr lang="en-US" sz="1000" dirty="0" smtClean="0">
                <a:solidFill>
                  <a:prstClr val="black"/>
                </a:solidFill>
                <a:cs typeface="Arial" panose="020B0604020202020204" pitchFamily="34" charset="0"/>
              </a:rPr>
              <a:t>2003-2014.</a:t>
            </a:r>
            <a:endParaRPr lang="en-US" sz="1000" dirty="0">
              <a:solidFill>
                <a:srgbClr val="FF0000"/>
              </a:solidFill>
              <a:cs typeface="Arial" panose="020B0604020202020204" pitchFamily="34" charset="0"/>
            </a:endParaRPr>
          </a:p>
          <a:p>
            <a:r>
              <a:rPr lang="en-US" sz="1000" b="1" dirty="0">
                <a:solidFill>
                  <a:prstClr val="black"/>
                </a:solidFill>
                <a:cs typeface="Arial" panose="020B0604020202020204" pitchFamily="34" charset="0"/>
              </a:rPr>
              <a:t>Note:</a:t>
            </a:r>
            <a:r>
              <a:rPr lang="en-US" sz="1000" dirty="0">
                <a:solidFill>
                  <a:prstClr val="black"/>
                </a:solidFill>
                <a:cs typeface="Arial" panose="020B0604020202020204" pitchFamily="34" charset="0"/>
              </a:rPr>
              <a:t> For this measure, lower percentages are better. Prescription medications received include all prescribed medications initially purchased or otherwise obtained as well as any refills. For more information on inappropriate medications, see the American Geriatrics Society 2012 Beers Criteria Update Expert Panel: American Geriatrics Society updated Beers Criteria for potentially inappropriate medication use in older adults. J Am Geriatr Soc 2012 Apr;60(4):616-31.</a:t>
            </a:r>
          </a:p>
        </p:txBody>
      </p:sp>
      <p:graphicFrame>
        <p:nvGraphicFramePr>
          <p:cNvPr id="10" name="Chart 9"/>
          <p:cNvGraphicFramePr/>
          <p:nvPr>
            <p:extLst>
              <p:ext uri="{D42A27DB-BD31-4B8C-83A1-F6EECF244321}">
                <p14:modId xmlns:p14="http://schemas.microsoft.com/office/powerpoint/2010/main" val="1609280114"/>
              </p:ext>
            </p:extLst>
          </p:nvPr>
        </p:nvGraphicFramePr>
        <p:xfrm>
          <a:off x="457200" y="1463040"/>
          <a:ext cx="41148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p:cNvGraphicFramePr/>
          <p:nvPr>
            <p:extLst>
              <p:ext uri="{D42A27DB-BD31-4B8C-83A1-F6EECF244321}">
                <p14:modId xmlns:p14="http://schemas.microsoft.com/office/powerpoint/2010/main" val="3245113067"/>
              </p:ext>
            </p:extLst>
          </p:nvPr>
        </p:nvGraphicFramePr>
        <p:xfrm>
          <a:off x="4572000" y="1463040"/>
          <a:ext cx="4114800" cy="365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5467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err="1"/>
              <a:t>Chartbooks</a:t>
            </a:r>
            <a:r>
              <a:rPr lang="en-US" sz="2800" dirty="0"/>
              <a:t> Organized Around Priorities of the National Quality Strategy</a:t>
            </a:r>
          </a:p>
        </p:txBody>
      </p:sp>
      <p:sp>
        <p:nvSpPr>
          <p:cNvPr id="3" name="Content Placeholder 2"/>
          <p:cNvSpPr>
            <a:spLocks noGrp="1"/>
          </p:cNvSpPr>
          <p:nvPr>
            <p:ph idx="1"/>
          </p:nvPr>
        </p:nvSpPr>
        <p:spPr>
          <a:xfrm>
            <a:off x="457200" y="1600200"/>
            <a:ext cx="8229600" cy="4876800"/>
          </a:xfrm>
        </p:spPr>
        <p:txBody>
          <a:bodyPr>
            <a:normAutofit fontScale="85000" lnSpcReduction="20000"/>
          </a:bodyPr>
          <a:lstStyle/>
          <a:p>
            <a:pPr marL="514350" indent="-514350">
              <a:buSzPct val="100000"/>
              <a:buFont typeface="+mj-lt"/>
              <a:buAutoNum type="arabicPeriod"/>
            </a:pPr>
            <a:r>
              <a:rPr lang="en-US" b="1" dirty="0"/>
              <a:t>Making care safer by reducing harm caused in the delivery of care</a:t>
            </a:r>
          </a:p>
          <a:p>
            <a:pPr marL="514350" indent="-514350">
              <a:buSzPct val="100000"/>
              <a:buFont typeface="+mj-lt"/>
              <a:buAutoNum type="arabicPeriod"/>
            </a:pPr>
            <a:r>
              <a:rPr lang="en-US" dirty="0"/>
              <a:t>Ensuring that each person and family are engaged as partners in their care</a:t>
            </a:r>
          </a:p>
          <a:p>
            <a:pPr marL="514350" indent="-514350">
              <a:buSzPct val="100000"/>
              <a:buFont typeface="+mj-lt"/>
              <a:buAutoNum type="arabicPeriod"/>
            </a:pPr>
            <a:r>
              <a:rPr lang="en-US" dirty="0"/>
              <a:t>Promoting effective communication and coordination of care</a:t>
            </a:r>
          </a:p>
          <a:p>
            <a:pPr marL="514350" indent="-514350">
              <a:buSzPct val="100000"/>
              <a:buFont typeface="+mj-lt"/>
              <a:buAutoNum type="arabicPeriod"/>
            </a:pPr>
            <a:r>
              <a:rPr lang="en-US" dirty="0"/>
              <a:t>Promoting the most effective prevention and treatment practices for the leading causes of mortality, starting with cardiovascular disease</a:t>
            </a:r>
          </a:p>
          <a:p>
            <a:pPr marL="514350" indent="-514350">
              <a:buSzPct val="100000"/>
              <a:buFont typeface="+mj-lt"/>
              <a:buAutoNum type="arabicPeriod"/>
            </a:pPr>
            <a:r>
              <a:rPr lang="en-US" dirty="0"/>
              <a:t>Working with communities to promote wide use of best practices to enable healthy living</a:t>
            </a:r>
          </a:p>
          <a:p>
            <a:pPr marL="514350" indent="-514350">
              <a:buSzPct val="100000"/>
              <a:buFont typeface="+mj-lt"/>
              <a:buAutoNum type="arabicPeriod"/>
            </a:pPr>
            <a:r>
              <a:rPr lang="en-US" dirty="0"/>
              <a:t>Making quality care more affordable for individuals, families, employers, and governments by developing and spreading new health care delivery </a:t>
            </a:r>
            <a:r>
              <a:rPr lang="en-US" dirty="0" smtClean="0"/>
              <a:t>models</a:t>
            </a:r>
            <a:endParaRPr lang="en-US" dirty="0"/>
          </a:p>
        </p:txBody>
      </p:sp>
    </p:spTree>
    <p:extLst>
      <p:ext uri="{BB962C8B-B14F-4D97-AF65-F5344CB8AC3E}">
        <p14:creationId xmlns:p14="http://schemas.microsoft.com/office/powerpoint/2010/main" val="38495685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 name="TextBox 219"/>
          <p:cNvSpPr txBox="1"/>
          <p:nvPr/>
        </p:nvSpPr>
        <p:spPr>
          <a:xfrm>
            <a:off x="457200" y="5852160"/>
            <a:ext cx="8229600" cy="707886"/>
          </a:xfrm>
          <a:prstGeom prst="rect">
            <a:avLst/>
          </a:prstGeom>
          <a:noFill/>
        </p:spPr>
        <p:txBody>
          <a:bodyPr wrap="square" lIns="0" rtlCol="0">
            <a:spAutoFit/>
          </a:bodyPr>
          <a:lstStyle/>
          <a:p>
            <a:r>
              <a:rPr lang="en-US" sz="1000" b="1" dirty="0"/>
              <a:t>Source: </a:t>
            </a:r>
            <a:r>
              <a:rPr lang="en-US" sz="1000" dirty="0"/>
              <a:t>Centers for Medicare </a:t>
            </a:r>
            <a:r>
              <a:rPr lang="en-US" sz="1000" dirty="0" smtClean="0"/>
              <a:t>&amp; </a:t>
            </a:r>
            <a:r>
              <a:rPr lang="en-US" sz="1000" dirty="0"/>
              <a:t>Medicaid Services, Dialysis Facility </a:t>
            </a:r>
            <a:r>
              <a:rPr lang="en-US" sz="1000" dirty="0" smtClean="0"/>
              <a:t>Compare, July 1, 2015-June 30, 2016. </a:t>
            </a:r>
          </a:p>
          <a:p>
            <a:r>
              <a:rPr lang="en-US" sz="1000" b="1" dirty="0" smtClean="0"/>
              <a:t>Denominator</a:t>
            </a:r>
            <a:r>
              <a:rPr lang="en-US" sz="1000" b="1" dirty="0"/>
              <a:t>: </a:t>
            </a:r>
            <a:r>
              <a:rPr lang="en-US" sz="1000" dirty="0" smtClean="0"/>
              <a:t>Adult </a:t>
            </a:r>
            <a:r>
              <a:rPr lang="en-US" sz="1000" dirty="0"/>
              <a:t>end stage renal failure patients on </a:t>
            </a:r>
            <a:r>
              <a:rPr lang="en-US" sz="1000" dirty="0" smtClean="0"/>
              <a:t>hemodialysis for more than 90 days in the period </a:t>
            </a:r>
            <a:r>
              <a:rPr lang="en-US" sz="1000" dirty="0"/>
              <a:t>of </a:t>
            </a:r>
            <a:r>
              <a:rPr lang="en-US" sz="1000" dirty="0" smtClean="0"/>
              <a:t>July 1, 2015 </a:t>
            </a:r>
            <a:r>
              <a:rPr lang="en-US" sz="1000" dirty="0"/>
              <a:t>through </a:t>
            </a:r>
            <a:r>
              <a:rPr lang="en-US" sz="1000" dirty="0" smtClean="0"/>
              <a:t>June 30, 2016. </a:t>
            </a:r>
            <a:endParaRPr lang="en-US" sz="1000" dirty="0"/>
          </a:p>
          <a:p>
            <a:r>
              <a:rPr lang="en-US" sz="1000" b="1" dirty="0"/>
              <a:t>Note: </a:t>
            </a:r>
            <a:r>
              <a:rPr lang="en-US" sz="1000" dirty="0"/>
              <a:t>For this measure, lower percentages are better. American </a:t>
            </a:r>
            <a:r>
              <a:rPr lang="en-US" sz="1000" dirty="0" smtClean="0"/>
              <a:t>Samoa, Guam, Northern Mariana Islands, and </a:t>
            </a:r>
            <a:r>
              <a:rPr lang="en-US" sz="1000" dirty="0"/>
              <a:t>Virgin </a:t>
            </a:r>
            <a:r>
              <a:rPr lang="en-US" sz="1000" dirty="0" smtClean="0"/>
              <a:t>Islands are not </a:t>
            </a:r>
            <a:r>
              <a:rPr lang="en-US" sz="1000" dirty="0"/>
              <a:t>shown on </a:t>
            </a:r>
            <a:r>
              <a:rPr lang="en-US" sz="1000" dirty="0" smtClean="0"/>
              <a:t>the map</a:t>
            </a:r>
            <a:r>
              <a:rPr lang="en-US" sz="1000" b="1" dirty="0" smtClean="0"/>
              <a:t>.</a:t>
            </a:r>
            <a:endParaRPr lang="en-US" sz="1000" dirty="0"/>
          </a:p>
        </p:txBody>
      </p:sp>
      <p:sp>
        <p:nvSpPr>
          <p:cNvPr id="5" name="Title 4"/>
          <p:cNvSpPr>
            <a:spLocks noGrp="1"/>
          </p:cNvSpPr>
          <p:nvPr>
            <p:ph type="title"/>
          </p:nvPr>
        </p:nvSpPr>
        <p:spPr/>
        <p:txBody>
          <a:bodyPr>
            <a:noAutofit/>
          </a:bodyPr>
          <a:lstStyle/>
          <a:p>
            <a:r>
              <a:rPr lang="en-US" sz="2000" dirty="0" smtClean="0"/>
              <a:t>Hemodialysis patients age 18 years and over who had central venous catheters used for vascular access for more than 90 days, by State, July 2015-June 2016</a:t>
            </a:r>
            <a:endParaRPr lang="en-US" sz="2000" dirty="0"/>
          </a:p>
        </p:txBody>
      </p:sp>
      <p:grpSp>
        <p:nvGrpSpPr>
          <p:cNvPr id="6" name="Group 332"/>
          <p:cNvGrpSpPr>
            <a:grpSpLocks noChangeAspect="1"/>
          </p:cNvGrpSpPr>
          <p:nvPr/>
        </p:nvGrpSpPr>
        <p:grpSpPr bwMode="auto">
          <a:xfrm>
            <a:off x="1371600" y="1425887"/>
            <a:ext cx="6400800" cy="3856668"/>
            <a:chOff x="816" y="576"/>
            <a:chExt cx="4893" cy="2948"/>
          </a:xfrm>
        </p:grpSpPr>
        <p:sp>
          <p:nvSpPr>
            <p:cNvPr id="7" name="Freeform 31"/>
            <p:cNvSpPr>
              <a:spLocks/>
            </p:cNvSpPr>
            <p:nvPr/>
          </p:nvSpPr>
          <p:spPr bwMode="auto">
            <a:xfrm>
              <a:off x="1058" y="601"/>
              <a:ext cx="584" cy="441"/>
            </a:xfrm>
            <a:custGeom>
              <a:avLst/>
              <a:gdLst>
                <a:gd name="T0" fmla="*/ 19 w 622"/>
                <a:gd name="T1" fmla="*/ 95 h 440"/>
                <a:gd name="T2" fmla="*/ 11 w 622"/>
                <a:gd name="T3" fmla="*/ 217 h 440"/>
                <a:gd name="T4" fmla="*/ 23 w 622"/>
                <a:gd name="T5" fmla="*/ 217 h 440"/>
                <a:gd name="T6" fmla="*/ 17 w 622"/>
                <a:gd name="T7" fmla="*/ 246 h 440"/>
                <a:gd name="T8" fmla="*/ 8 w 622"/>
                <a:gd name="T9" fmla="*/ 230 h 440"/>
                <a:gd name="T10" fmla="*/ 0 w 622"/>
                <a:gd name="T11" fmla="*/ 263 h 440"/>
                <a:gd name="T12" fmla="*/ 35 w 622"/>
                <a:gd name="T13" fmla="*/ 287 h 440"/>
                <a:gd name="T14" fmla="*/ 36 w 622"/>
                <a:gd name="T15" fmla="*/ 298 h 440"/>
                <a:gd name="T16" fmla="*/ 45 w 622"/>
                <a:gd name="T17" fmla="*/ 300 h 440"/>
                <a:gd name="T18" fmla="*/ 89 w 622"/>
                <a:gd name="T19" fmla="*/ 389 h 440"/>
                <a:gd name="T20" fmla="*/ 138 w 622"/>
                <a:gd name="T21" fmla="*/ 386 h 440"/>
                <a:gd name="T22" fmla="*/ 175 w 622"/>
                <a:gd name="T23" fmla="*/ 407 h 440"/>
                <a:gd name="T24" fmla="*/ 193 w 622"/>
                <a:gd name="T25" fmla="*/ 403 h 440"/>
                <a:gd name="T26" fmla="*/ 305 w 622"/>
                <a:gd name="T27" fmla="*/ 407 h 440"/>
                <a:gd name="T28" fmla="*/ 431 w 622"/>
                <a:gd name="T29" fmla="*/ 444 h 440"/>
                <a:gd name="T30" fmla="*/ 434 w 622"/>
                <a:gd name="T31" fmla="*/ 395 h 440"/>
                <a:gd name="T32" fmla="*/ 486 w 622"/>
                <a:gd name="T33" fmla="*/ 108 h 440"/>
                <a:gd name="T34" fmla="*/ 150 w 622"/>
                <a:gd name="T35" fmla="*/ 0 h 440"/>
                <a:gd name="T36" fmla="*/ 152 w 622"/>
                <a:gd name="T37" fmla="*/ 82 h 440"/>
                <a:gd name="T38" fmla="*/ 136 w 622"/>
                <a:gd name="T39" fmla="*/ 150 h 440"/>
                <a:gd name="T40" fmla="*/ 133 w 622"/>
                <a:gd name="T41" fmla="*/ 186 h 440"/>
                <a:gd name="T42" fmla="*/ 98 w 622"/>
                <a:gd name="T43" fmla="*/ 197 h 440"/>
                <a:gd name="T44" fmla="*/ 96 w 622"/>
                <a:gd name="T45" fmla="*/ 181 h 440"/>
                <a:gd name="T46" fmla="*/ 125 w 622"/>
                <a:gd name="T47" fmla="*/ 158 h 440"/>
                <a:gd name="T48" fmla="*/ 122 w 622"/>
                <a:gd name="T49" fmla="*/ 139 h 440"/>
                <a:gd name="T50" fmla="*/ 96 w 622"/>
                <a:gd name="T51" fmla="*/ 144 h 440"/>
                <a:gd name="T52" fmla="*/ 116 w 622"/>
                <a:gd name="T53" fmla="*/ 123 h 440"/>
                <a:gd name="T54" fmla="*/ 130 w 622"/>
                <a:gd name="T55" fmla="*/ 108 h 440"/>
                <a:gd name="T56" fmla="*/ 21 w 622"/>
                <a:gd name="T57" fmla="*/ 21 h 440"/>
                <a:gd name="T58" fmla="*/ 11 w 622"/>
                <a:gd name="T59" fmla="*/ 45 h 440"/>
                <a:gd name="T60" fmla="*/ 19 w 622"/>
                <a:gd name="T61" fmla="*/ 95 h 440"/>
                <a:gd name="T62" fmla="*/ 19 w 622"/>
                <a:gd name="T63" fmla="*/ 95 h 44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0"/>
                <a:gd name="T98" fmla="*/ 622 w 622"/>
                <a:gd name="T99" fmla="*/ 440 h 44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0">
                  <a:moveTo>
                    <a:pt x="23" y="95"/>
                  </a:moveTo>
                  <a:lnTo>
                    <a:pt x="15" y="217"/>
                  </a:lnTo>
                  <a:lnTo>
                    <a:pt x="30" y="217"/>
                  </a:lnTo>
                  <a:lnTo>
                    <a:pt x="21" y="242"/>
                  </a:lnTo>
                  <a:lnTo>
                    <a:pt x="10" y="226"/>
                  </a:lnTo>
                  <a:lnTo>
                    <a:pt x="0" y="259"/>
                  </a:lnTo>
                  <a:lnTo>
                    <a:pt x="44" y="283"/>
                  </a:lnTo>
                  <a:lnTo>
                    <a:pt x="46" y="294"/>
                  </a:lnTo>
                  <a:lnTo>
                    <a:pt x="57" y="296"/>
                  </a:lnTo>
                  <a:lnTo>
                    <a:pt x="114" y="385"/>
                  </a:lnTo>
                  <a:lnTo>
                    <a:pt x="177" y="382"/>
                  </a:lnTo>
                  <a:lnTo>
                    <a:pt x="224" y="403"/>
                  </a:lnTo>
                  <a:lnTo>
                    <a:pt x="247" y="399"/>
                  </a:lnTo>
                  <a:lnTo>
                    <a:pt x="389" y="403"/>
                  </a:lnTo>
                  <a:lnTo>
                    <a:pt x="551" y="440"/>
                  </a:lnTo>
                  <a:lnTo>
                    <a:pt x="554" y="391"/>
                  </a:lnTo>
                  <a:lnTo>
                    <a:pt x="622" y="108"/>
                  </a:lnTo>
                  <a:lnTo>
                    <a:pt x="191" y="0"/>
                  </a:lnTo>
                  <a:lnTo>
                    <a:pt x="195" y="82"/>
                  </a:lnTo>
                  <a:lnTo>
                    <a:pt x="174" y="150"/>
                  </a:lnTo>
                  <a:lnTo>
                    <a:pt x="170" y="186"/>
                  </a:lnTo>
                  <a:lnTo>
                    <a:pt x="125" y="197"/>
                  </a:lnTo>
                  <a:lnTo>
                    <a:pt x="122" y="181"/>
                  </a:lnTo>
                  <a:lnTo>
                    <a:pt x="159" y="158"/>
                  </a:lnTo>
                  <a:lnTo>
                    <a:pt x="156" y="139"/>
                  </a:lnTo>
                  <a:lnTo>
                    <a:pt x="122" y="144"/>
                  </a:lnTo>
                  <a:lnTo>
                    <a:pt x="148" y="123"/>
                  </a:lnTo>
                  <a:lnTo>
                    <a:pt x="166" y="108"/>
                  </a:lnTo>
                  <a:lnTo>
                    <a:pt x="26" y="21"/>
                  </a:lnTo>
                  <a:lnTo>
                    <a:pt x="15" y="45"/>
                  </a:lnTo>
                  <a:lnTo>
                    <a:pt x="23" y="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 name="Freeform 32"/>
            <p:cNvSpPr>
              <a:spLocks/>
            </p:cNvSpPr>
            <p:nvPr/>
          </p:nvSpPr>
          <p:spPr bwMode="auto">
            <a:xfrm>
              <a:off x="1195" y="627"/>
              <a:ext cx="27" cy="32"/>
            </a:xfrm>
            <a:custGeom>
              <a:avLst/>
              <a:gdLst>
                <a:gd name="T0" fmla="*/ 0 w 29"/>
                <a:gd name="T1" fmla="*/ 14 h 32"/>
                <a:gd name="T2" fmla="*/ 18 w 29"/>
                <a:gd name="T3" fmla="*/ 0 h 32"/>
                <a:gd name="T4" fmla="*/ 21 w 29"/>
                <a:gd name="T5" fmla="*/ 14 h 32"/>
                <a:gd name="T6" fmla="*/ 18 w 29"/>
                <a:gd name="T7" fmla="*/ 32 h 32"/>
                <a:gd name="T8" fmla="*/ 0 w 29"/>
                <a:gd name="T9" fmla="*/ 14 h 32"/>
                <a:gd name="T10" fmla="*/ 0 w 29"/>
                <a:gd name="T11" fmla="*/ 14 h 32"/>
                <a:gd name="T12" fmla="*/ 0 w 29"/>
                <a:gd name="T13" fmla="*/ 14 h 32"/>
                <a:gd name="T14" fmla="*/ 0 60000 65536"/>
                <a:gd name="T15" fmla="*/ 0 60000 65536"/>
                <a:gd name="T16" fmla="*/ 0 60000 65536"/>
                <a:gd name="T17" fmla="*/ 0 60000 65536"/>
                <a:gd name="T18" fmla="*/ 0 60000 65536"/>
                <a:gd name="T19" fmla="*/ 0 60000 65536"/>
                <a:gd name="T20" fmla="*/ 0 60000 65536"/>
                <a:gd name="T21" fmla="*/ 0 w 29"/>
                <a:gd name="T22" fmla="*/ 0 h 32"/>
                <a:gd name="T23" fmla="*/ 29 w 29"/>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9" h="32">
                  <a:moveTo>
                    <a:pt x="0" y="14"/>
                  </a:moveTo>
                  <a:lnTo>
                    <a:pt x="23" y="0"/>
                  </a:lnTo>
                  <a:lnTo>
                    <a:pt x="29" y="14"/>
                  </a:lnTo>
                  <a:lnTo>
                    <a:pt x="24" y="32"/>
                  </a:lnTo>
                  <a:lnTo>
                    <a:pt x="0" y="1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 name="Freeform 33"/>
            <p:cNvSpPr>
              <a:spLocks/>
            </p:cNvSpPr>
            <p:nvPr/>
          </p:nvSpPr>
          <p:spPr bwMode="auto">
            <a:xfrm>
              <a:off x="1598" y="1537"/>
              <a:ext cx="495" cy="641"/>
            </a:xfrm>
            <a:custGeom>
              <a:avLst/>
              <a:gdLst>
                <a:gd name="T0" fmla="*/ 89 w 526"/>
                <a:gd name="T1" fmla="*/ 0 h 641"/>
                <a:gd name="T2" fmla="*/ 290 w 526"/>
                <a:gd name="T3" fmla="*/ 47 h 641"/>
                <a:gd name="T4" fmla="*/ 275 w 526"/>
                <a:gd name="T5" fmla="*/ 159 h 641"/>
                <a:gd name="T6" fmla="*/ 413 w 526"/>
                <a:gd name="T7" fmla="*/ 186 h 641"/>
                <a:gd name="T8" fmla="*/ 359 w 526"/>
                <a:gd name="T9" fmla="*/ 641 h 641"/>
                <a:gd name="T10" fmla="*/ 0 w 526"/>
                <a:gd name="T11" fmla="*/ 565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4" y="0"/>
                  </a:moveTo>
                  <a:lnTo>
                    <a:pt x="369" y="47"/>
                  </a:lnTo>
                  <a:lnTo>
                    <a:pt x="350" y="159"/>
                  </a:lnTo>
                  <a:lnTo>
                    <a:pt x="526" y="186"/>
                  </a:lnTo>
                  <a:lnTo>
                    <a:pt x="458" y="641"/>
                  </a:lnTo>
                  <a:lnTo>
                    <a:pt x="0" y="565"/>
                  </a:lnTo>
                  <a:lnTo>
                    <a:pt x="114"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 name="Freeform 34"/>
            <p:cNvSpPr>
              <a:spLocks/>
            </p:cNvSpPr>
            <p:nvPr/>
          </p:nvSpPr>
          <p:spPr bwMode="auto">
            <a:xfrm>
              <a:off x="904" y="869"/>
              <a:ext cx="699" cy="616"/>
            </a:xfrm>
            <a:custGeom>
              <a:avLst/>
              <a:gdLst>
                <a:gd name="T0" fmla="*/ 0 w 741"/>
                <a:gd name="T1" fmla="*/ 462 h 614"/>
                <a:gd name="T2" fmla="*/ 24 w 741"/>
                <a:gd name="T3" fmla="*/ 303 h 614"/>
                <a:gd name="T4" fmla="*/ 55 w 741"/>
                <a:gd name="T5" fmla="*/ 258 h 614"/>
                <a:gd name="T6" fmla="*/ 125 w 741"/>
                <a:gd name="T7" fmla="*/ 0 h 614"/>
                <a:gd name="T8" fmla="*/ 162 w 741"/>
                <a:gd name="T9" fmla="*/ 13 h 614"/>
                <a:gd name="T10" fmla="*/ 164 w 741"/>
                <a:gd name="T11" fmla="*/ 25 h 614"/>
                <a:gd name="T12" fmla="*/ 172 w 741"/>
                <a:gd name="T13" fmla="*/ 26 h 614"/>
                <a:gd name="T14" fmla="*/ 217 w 741"/>
                <a:gd name="T15" fmla="*/ 115 h 614"/>
                <a:gd name="T16" fmla="*/ 266 w 741"/>
                <a:gd name="T17" fmla="*/ 112 h 614"/>
                <a:gd name="T18" fmla="*/ 303 w 741"/>
                <a:gd name="T19" fmla="*/ 133 h 614"/>
                <a:gd name="T20" fmla="*/ 321 w 741"/>
                <a:gd name="T21" fmla="*/ 130 h 614"/>
                <a:gd name="T22" fmla="*/ 432 w 741"/>
                <a:gd name="T23" fmla="*/ 133 h 614"/>
                <a:gd name="T24" fmla="*/ 559 w 741"/>
                <a:gd name="T25" fmla="*/ 170 h 614"/>
                <a:gd name="T26" fmla="*/ 565 w 741"/>
                <a:gd name="T27" fmla="*/ 190 h 614"/>
                <a:gd name="T28" fmla="*/ 580 w 741"/>
                <a:gd name="T29" fmla="*/ 217 h 614"/>
                <a:gd name="T30" fmla="*/ 537 w 741"/>
                <a:gd name="T31" fmla="*/ 301 h 614"/>
                <a:gd name="T32" fmla="*/ 510 w 741"/>
                <a:gd name="T33" fmla="*/ 336 h 614"/>
                <a:gd name="T34" fmla="*/ 506 w 741"/>
                <a:gd name="T35" fmla="*/ 359 h 614"/>
                <a:gd name="T36" fmla="*/ 522 w 741"/>
                <a:gd name="T37" fmla="*/ 381 h 614"/>
                <a:gd name="T38" fmla="*/ 504 w 741"/>
                <a:gd name="T39" fmla="*/ 433 h 614"/>
                <a:gd name="T40" fmla="*/ 469 w 741"/>
                <a:gd name="T41" fmla="*/ 618 h 614"/>
                <a:gd name="T42" fmla="*/ 273 w 741"/>
                <a:gd name="T43" fmla="*/ 558 h 614"/>
                <a:gd name="T44" fmla="*/ 0 w 741"/>
                <a:gd name="T45" fmla="*/ 462 h 614"/>
                <a:gd name="T46" fmla="*/ 0 w 741"/>
                <a:gd name="T47" fmla="*/ 462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70" y="258"/>
                  </a:lnTo>
                  <a:lnTo>
                    <a:pt x="160" y="0"/>
                  </a:lnTo>
                  <a:lnTo>
                    <a:pt x="207" y="13"/>
                  </a:lnTo>
                  <a:lnTo>
                    <a:pt x="209" y="25"/>
                  </a:lnTo>
                  <a:lnTo>
                    <a:pt x="220" y="26"/>
                  </a:lnTo>
                  <a:lnTo>
                    <a:pt x="277" y="115"/>
                  </a:lnTo>
                  <a:lnTo>
                    <a:pt x="340" y="112"/>
                  </a:lnTo>
                  <a:lnTo>
                    <a:pt x="387" y="133"/>
                  </a:lnTo>
                  <a:lnTo>
                    <a:pt x="410" y="130"/>
                  </a:lnTo>
                  <a:lnTo>
                    <a:pt x="552" y="133"/>
                  </a:lnTo>
                  <a:lnTo>
                    <a:pt x="714" y="170"/>
                  </a:lnTo>
                  <a:lnTo>
                    <a:pt x="722" y="190"/>
                  </a:lnTo>
                  <a:lnTo>
                    <a:pt x="741" y="217"/>
                  </a:lnTo>
                  <a:lnTo>
                    <a:pt x="686" y="301"/>
                  </a:lnTo>
                  <a:lnTo>
                    <a:pt x="651" y="332"/>
                  </a:lnTo>
                  <a:lnTo>
                    <a:pt x="646" y="355"/>
                  </a:lnTo>
                  <a:lnTo>
                    <a:pt x="667" y="377"/>
                  </a:lnTo>
                  <a:lnTo>
                    <a:pt x="644" y="429"/>
                  </a:lnTo>
                  <a:lnTo>
                    <a:pt x="599" y="614"/>
                  </a:lnTo>
                  <a:lnTo>
                    <a:pt x="348" y="554"/>
                  </a:lnTo>
                  <a:lnTo>
                    <a:pt x="0" y="45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 name="Freeform 35"/>
            <p:cNvSpPr>
              <a:spLocks/>
            </p:cNvSpPr>
            <p:nvPr/>
          </p:nvSpPr>
          <p:spPr bwMode="auto">
            <a:xfrm>
              <a:off x="838" y="1327"/>
              <a:ext cx="698" cy="1230"/>
            </a:xfrm>
            <a:custGeom>
              <a:avLst/>
              <a:gdLst>
                <a:gd name="T0" fmla="*/ 21 w 738"/>
                <a:gd name="T1" fmla="*/ 250 h 1229"/>
                <a:gd name="T2" fmla="*/ 5 w 738"/>
                <a:gd name="T3" fmla="*/ 345 h 1229"/>
                <a:gd name="T4" fmla="*/ 59 w 738"/>
                <a:gd name="T5" fmla="*/ 499 h 1229"/>
                <a:gd name="T6" fmla="*/ 70 w 738"/>
                <a:gd name="T7" fmla="*/ 489 h 1229"/>
                <a:gd name="T8" fmla="*/ 86 w 738"/>
                <a:gd name="T9" fmla="*/ 554 h 1229"/>
                <a:gd name="T10" fmla="*/ 59 w 738"/>
                <a:gd name="T11" fmla="*/ 509 h 1229"/>
                <a:gd name="T12" fmla="*/ 53 w 738"/>
                <a:gd name="T13" fmla="*/ 580 h 1229"/>
                <a:gd name="T14" fmla="*/ 84 w 738"/>
                <a:gd name="T15" fmla="*/ 628 h 1229"/>
                <a:gd name="T16" fmla="*/ 63 w 738"/>
                <a:gd name="T17" fmla="*/ 687 h 1229"/>
                <a:gd name="T18" fmla="*/ 124 w 738"/>
                <a:gd name="T19" fmla="*/ 851 h 1229"/>
                <a:gd name="T20" fmla="*/ 111 w 738"/>
                <a:gd name="T21" fmla="*/ 911 h 1229"/>
                <a:gd name="T22" fmla="*/ 190 w 738"/>
                <a:gd name="T23" fmla="*/ 958 h 1229"/>
                <a:gd name="T24" fmla="*/ 218 w 738"/>
                <a:gd name="T25" fmla="*/ 1006 h 1229"/>
                <a:gd name="T26" fmla="*/ 252 w 738"/>
                <a:gd name="T27" fmla="*/ 1022 h 1229"/>
                <a:gd name="T28" fmla="*/ 253 w 738"/>
                <a:gd name="T29" fmla="*/ 1052 h 1229"/>
                <a:gd name="T30" fmla="*/ 275 w 738"/>
                <a:gd name="T31" fmla="*/ 1058 h 1229"/>
                <a:gd name="T32" fmla="*/ 321 w 738"/>
                <a:gd name="T33" fmla="*/ 1152 h 1229"/>
                <a:gd name="T34" fmla="*/ 321 w 738"/>
                <a:gd name="T35" fmla="*/ 1218 h 1229"/>
                <a:gd name="T36" fmla="*/ 527 w 738"/>
                <a:gd name="T37" fmla="*/ 1233 h 1229"/>
                <a:gd name="T38" fmla="*/ 513 w 738"/>
                <a:gd name="T39" fmla="*/ 1205 h 1229"/>
                <a:gd name="T40" fmla="*/ 520 w 738"/>
                <a:gd name="T41" fmla="*/ 1167 h 1229"/>
                <a:gd name="T42" fmla="*/ 553 w 738"/>
                <a:gd name="T43" fmla="*/ 1099 h 1229"/>
                <a:gd name="T44" fmla="*/ 577 w 738"/>
                <a:gd name="T45" fmla="*/ 1081 h 1229"/>
                <a:gd name="T46" fmla="*/ 563 w 738"/>
                <a:gd name="T47" fmla="*/ 1056 h 1229"/>
                <a:gd name="T48" fmla="*/ 553 w 738"/>
                <a:gd name="T49" fmla="*/ 990 h 1229"/>
                <a:gd name="T50" fmla="*/ 260 w 738"/>
                <a:gd name="T51" fmla="*/ 423 h 1229"/>
                <a:gd name="T52" fmla="*/ 328 w 738"/>
                <a:gd name="T53" fmla="*/ 96 h 1229"/>
                <a:gd name="T54" fmla="*/ 55 w 738"/>
                <a:gd name="T55" fmla="*/ 0 h 1229"/>
                <a:gd name="T56" fmla="*/ 48 w 738"/>
                <a:gd name="T57" fmla="*/ 20 h 1229"/>
                <a:gd name="T58" fmla="*/ 0 w 738"/>
                <a:gd name="T59" fmla="*/ 164 h 1229"/>
                <a:gd name="T60" fmla="*/ 21 w 738"/>
                <a:gd name="T61" fmla="*/ 250 h 1229"/>
                <a:gd name="T62" fmla="*/ 21 w 738"/>
                <a:gd name="T63" fmla="*/ 250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8"/>
                <a:gd name="T97" fmla="*/ 0 h 1229"/>
                <a:gd name="T98" fmla="*/ 738 w 738"/>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8" h="1229">
                  <a:moveTo>
                    <a:pt x="26" y="250"/>
                  </a:moveTo>
                  <a:lnTo>
                    <a:pt x="5" y="345"/>
                  </a:lnTo>
                  <a:lnTo>
                    <a:pt x="76" y="499"/>
                  </a:lnTo>
                  <a:lnTo>
                    <a:pt x="89" y="489"/>
                  </a:lnTo>
                  <a:lnTo>
                    <a:pt x="110" y="554"/>
                  </a:lnTo>
                  <a:lnTo>
                    <a:pt x="76" y="509"/>
                  </a:lnTo>
                  <a:lnTo>
                    <a:pt x="68" y="580"/>
                  </a:lnTo>
                  <a:lnTo>
                    <a:pt x="107" y="624"/>
                  </a:lnTo>
                  <a:lnTo>
                    <a:pt x="81" y="683"/>
                  </a:lnTo>
                  <a:lnTo>
                    <a:pt x="158" y="847"/>
                  </a:lnTo>
                  <a:lnTo>
                    <a:pt x="141" y="907"/>
                  </a:lnTo>
                  <a:lnTo>
                    <a:pt x="243" y="954"/>
                  </a:lnTo>
                  <a:lnTo>
                    <a:pt x="280" y="1002"/>
                  </a:lnTo>
                  <a:lnTo>
                    <a:pt x="322" y="1018"/>
                  </a:lnTo>
                  <a:lnTo>
                    <a:pt x="323" y="1048"/>
                  </a:lnTo>
                  <a:lnTo>
                    <a:pt x="351" y="1054"/>
                  </a:lnTo>
                  <a:lnTo>
                    <a:pt x="411" y="1148"/>
                  </a:lnTo>
                  <a:lnTo>
                    <a:pt x="411" y="1214"/>
                  </a:lnTo>
                  <a:lnTo>
                    <a:pt x="673" y="1229"/>
                  </a:lnTo>
                  <a:lnTo>
                    <a:pt x="657" y="1201"/>
                  </a:lnTo>
                  <a:lnTo>
                    <a:pt x="665" y="1163"/>
                  </a:lnTo>
                  <a:lnTo>
                    <a:pt x="707" y="1095"/>
                  </a:lnTo>
                  <a:lnTo>
                    <a:pt x="738" y="1077"/>
                  </a:lnTo>
                  <a:lnTo>
                    <a:pt x="720" y="1052"/>
                  </a:lnTo>
                  <a:lnTo>
                    <a:pt x="707" y="986"/>
                  </a:lnTo>
                  <a:lnTo>
                    <a:pt x="332" y="423"/>
                  </a:lnTo>
                  <a:lnTo>
                    <a:pt x="419" y="96"/>
                  </a:lnTo>
                  <a:lnTo>
                    <a:pt x="71" y="0"/>
                  </a:lnTo>
                  <a:lnTo>
                    <a:pt x="61" y="20"/>
                  </a:lnTo>
                  <a:lnTo>
                    <a:pt x="0" y="164"/>
                  </a:lnTo>
                  <a:lnTo>
                    <a:pt x="26" y="2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 name="Freeform 36"/>
            <p:cNvSpPr>
              <a:spLocks/>
            </p:cNvSpPr>
            <p:nvPr/>
          </p:nvSpPr>
          <p:spPr bwMode="auto">
            <a:xfrm>
              <a:off x="1150" y="1424"/>
              <a:ext cx="556" cy="890"/>
            </a:xfrm>
            <a:custGeom>
              <a:avLst/>
              <a:gdLst>
                <a:gd name="T0" fmla="*/ 0 w 591"/>
                <a:gd name="T1" fmla="*/ 327 h 890"/>
                <a:gd name="T2" fmla="*/ 294 w 591"/>
                <a:gd name="T3" fmla="*/ 890 h 890"/>
                <a:gd name="T4" fmla="*/ 306 w 591"/>
                <a:gd name="T5" fmla="*/ 770 h 890"/>
                <a:gd name="T6" fmla="*/ 322 w 591"/>
                <a:gd name="T7" fmla="*/ 764 h 890"/>
                <a:gd name="T8" fmla="*/ 350 w 591"/>
                <a:gd name="T9" fmla="*/ 785 h 890"/>
                <a:gd name="T10" fmla="*/ 373 w 591"/>
                <a:gd name="T11" fmla="*/ 678 h 890"/>
                <a:gd name="T12" fmla="*/ 463 w 591"/>
                <a:gd name="T13" fmla="*/ 113 h 890"/>
                <a:gd name="T14" fmla="*/ 264 w 591"/>
                <a:gd name="T15" fmla="*/ 60 h 890"/>
                <a:gd name="T16" fmla="*/ 68 w 591"/>
                <a:gd name="T17" fmla="*/ 0 h 890"/>
                <a:gd name="T18" fmla="*/ 0 w 591"/>
                <a:gd name="T19" fmla="*/ 327 h 890"/>
                <a:gd name="T20" fmla="*/ 0 w 591"/>
                <a:gd name="T21" fmla="*/ 327 h 89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1"/>
                <a:gd name="T34" fmla="*/ 0 h 890"/>
                <a:gd name="T35" fmla="*/ 591 w 591"/>
                <a:gd name="T36" fmla="*/ 890 h 89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1" h="890">
                  <a:moveTo>
                    <a:pt x="0" y="327"/>
                  </a:moveTo>
                  <a:lnTo>
                    <a:pt x="375" y="890"/>
                  </a:lnTo>
                  <a:lnTo>
                    <a:pt x="390" y="770"/>
                  </a:lnTo>
                  <a:lnTo>
                    <a:pt x="411" y="764"/>
                  </a:lnTo>
                  <a:lnTo>
                    <a:pt x="446" y="785"/>
                  </a:lnTo>
                  <a:lnTo>
                    <a:pt x="477" y="678"/>
                  </a:lnTo>
                  <a:lnTo>
                    <a:pt x="591" y="113"/>
                  </a:lnTo>
                  <a:lnTo>
                    <a:pt x="338" y="60"/>
                  </a:lnTo>
                  <a:lnTo>
                    <a:pt x="87" y="0"/>
                  </a:lnTo>
                  <a:lnTo>
                    <a:pt x="0" y="32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 name="Freeform 37"/>
            <p:cNvSpPr>
              <a:spLocks/>
            </p:cNvSpPr>
            <p:nvPr/>
          </p:nvSpPr>
          <p:spPr bwMode="auto">
            <a:xfrm>
              <a:off x="1469" y="709"/>
              <a:ext cx="524" cy="873"/>
            </a:xfrm>
            <a:custGeom>
              <a:avLst/>
              <a:gdLst>
                <a:gd name="T0" fmla="*/ 0 w 557"/>
                <a:gd name="T1" fmla="*/ 774 h 873"/>
                <a:gd name="T2" fmla="*/ 35 w 557"/>
                <a:gd name="T3" fmla="*/ 589 h 873"/>
                <a:gd name="T4" fmla="*/ 53 w 557"/>
                <a:gd name="T5" fmla="*/ 537 h 873"/>
                <a:gd name="T6" fmla="*/ 36 w 557"/>
                <a:gd name="T7" fmla="*/ 515 h 873"/>
                <a:gd name="T8" fmla="*/ 40 w 557"/>
                <a:gd name="T9" fmla="*/ 492 h 873"/>
                <a:gd name="T10" fmla="*/ 68 w 557"/>
                <a:gd name="T11" fmla="*/ 461 h 873"/>
                <a:gd name="T12" fmla="*/ 110 w 557"/>
                <a:gd name="T13" fmla="*/ 377 h 873"/>
                <a:gd name="T14" fmla="*/ 95 w 557"/>
                <a:gd name="T15" fmla="*/ 350 h 873"/>
                <a:gd name="T16" fmla="*/ 89 w 557"/>
                <a:gd name="T17" fmla="*/ 330 h 873"/>
                <a:gd name="T18" fmla="*/ 92 w 557"/>
                <a:gd name="T19" fmla="*/ 283 h 873"/>
                <a:gd name="T20" fmla="*/ 145 w 557"/>
                <a:gd name="T21" fmla="*/ 0 h 873"/>
                <a:gd name="T22" fmla="*/ 201 w 557"/>
                <a:gd name="T23" fmla="*/ 15 h 873"/>
                <a:gd name="T24" fmla="*/ 183 w 557"/>
                <a:gd name="T25" fmla="*/ 126 h 873"/>
                <a:gd name="T26" fmla="*/ 195 w 557"/>
                <a:gd name="T27" fmla="*/ 165 h 873"/>
                <a:gd name="T28" fmla="*/ 196 w 557"/>
                <a:gd name="T29" fmla="*/ 189 h 873"/>
                <a:gd name="T30" fmla="*/ 190 w 557"/>
                <a:gd name="T31" fmla="*/ 194 h 873"/>
                <a:gd name="T32" fmla="*/ 210 w 557"/>
                <a:gd name="T33" fmla="*/ 220 h 873"/>
                <a:gd name="T34" fmla="*/ 235 w 557"/>
                <a:gd name="T35" fmla="*/ 291 h 873"/>
                <a:gd name="T36" fmla="*/ 241 w 557"/>
                <a:gd name="T37" fmla="*/ 355 h 873"/>
                <a:gd name="T38" fmla="*/ 246 w 557"/>
                <a:gd name="T39" fmla="*/ 389 h 873"/>
                <a:gd name="T40" fmla="*/ 229 w 557"/>
                <a:gd name="T41" fmla="*/ 421 h 873"/>
                <a:gd name="T42" fmla="*/ 239 w 557"/>
                <a:gd name="T43" fmla="*/ 435 h 873"/>
                <a:gd name="T44" fmla="*/ 270 w 557"/>
                <a:gd name="T45" fmla="*/ 414 h 873"/>
                <a:gd name="T46" fmla="*/ 291 w 557"/>
                <a:gd name="T47" fmla="*/ 526 h 873"/>
                <a:gd name="T48" fmla="*/ 305 w 557"/>
                <a:gd name="T49" fmla="*/ 531 h 873"/>
                <a:gd name="T50" fmla="*/ 307 w 557"/>
                <a:gd name="T51" fmla="*/ 563 h 873"/>
                <a:gd name="T52" fmla="*/ 346 w 557"/>
                <a:gd name="T53" fmla="*/ 576 h 873"/>
                <a:gd name="T54" fmla="*/ 407 w 557"/>
                <a:gd name="T55" fmla="*/ 578 h 873"/>
                <a:gd name="T56" fmla="*/ 433 w 557"/>
                <a:gd name="T57" fmla="*/ 593 h 873"/>
                <a:gd name="T58" fmla="*/ 395 w 557"/>
                <a:gd name="T59" fmla="*/ 873 h 873"/>
                <a:gd name="T60" fmla="*/ 196 w 557"/>
                <a:gd name="T61" fmla="*/ 827 h 873"/>
                <a:gd name="T62" fmla="*/ 0 w 557"/>
                <a:gd name="T63" fmla="*/ 774 h 873"/>
                <a:gd name="T64" fmla="*/ 0 w 557"/>
                <a:gd name="T65" fmla="*/ 774 h 87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3"/>
                <a:gd name="T101" fmla="*/ 557 w 557"/>
                <a:gd name="T102" fmla="*/ 873 h 87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3">
                  <a:moveTo>
                    <a:pt x="0" y="774"/>
                  </a:moveTo>
                  <a:lnTo>
                    <a:pt x="45" y="589"/>
                  </a:lnTo>
                  <a:lnTo>
                    <a:pt x="68" y="537"/>
                  </a:lnTo>
                  <a:lnTo>
                    <a:pt x="47" y="515"/>
                  </a:lnTo>
                  <a:lnTo>
                    <a:pt x="52" y="492"/>
                  </a:lnTo>
                  <a:lnTo>
                    <a:pt x="87" y="461"/>
                  </a:lnTo>
                  <a:lnTo>
                    <a:pt x="142" y="377"/>
                  </a:lnTo>
                  <a:lnTo>
                    <a:pt x="123" y="350"/>
                  </a:lnTo>
                  <a:lnTo>
                    <a:pt x="115" y="330"/>
                  </a:lnTo>
                  <a:lnTo>
                    <a:pt x="118" y="283"/>
                  </a:lnTo>
                  <a:lnTo>
                    <a:pt x="186" y="0"/>
                  </a:lnTo>
                  <a:lnTo>
                    <a:pt x="259" y="15"/>
                  </a:lnTo>
                  <a:lnTo>
                    <a:pt x="235" y="126"/>
                  </a:lnTo>
                  <a:lnTo>
                    <a:pt x="251" y="165"/>
                  </a:lnTo>
                  <a:lnTo>
                    <a:pt x="253" y="189"/>
                  </a:lnTo>
                  <a:lnTo>
                    <a:pt x="244" y="194"/>
                  </a:lnTo>
                  <a:lnTo>
                    <a:pt x="272" y="220"/>
                  </a:lnTo>
                  <a:lnTo>
                    <a:pt x="301" y="291"/>
                  </a:lnTo>
                  <a:lnTo>
                    <a:pt x="311" y="355"/>
                  </a:lnTo>
                  <a:lnTo>
                    <a:pt x="316" y="389"/>
                  </a:lnTo>
                  <a:lnTo>
                    <a:pt x="295" y="421"/>
                  </a:lnTo>
                  <a:lnTo>
                    <a:pt x="309" y="435"/>
                  </a:lnTo>
                  <a:lnTo>
                    <a:pt x="348" y="414"/>
                  </a:lnTo>
                  <a:lnTo>
                    <a:pt x="374" y="526"/>
                  </a:lnTo>
                  <a:lnTo>
                    <a:pt x="392" y="531"/>
                  </a:lnTo>
                  <a:lnTo>
                    <a:pt x="395" y="563"/>
                  </a:lnTo>
                  <a:lnTo>
                    <a:pt x="445" y="576"/>
                  </a:lnTo>
                  <a:lnTo>
                    <a:pt x="523" y="578"/>
                  </a:lnTo>
                  <a:lnTo>
                    <a:pt x="557" y="593"/>
                  </a:lnTo>
                  <a:lnTo>
                    <a:pt x="508" y="873"/>
                  </a:lnTo>
                  <a:lnTo>
                    <a:pt x="253" y="827"/>
                  </a:lnTo>
                  <a:lnTo>
                    <a:pt x="0" y="77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4" name="Freeform 38"/>
            <p:cNvSpPr>
              <a:spLocks/>
            </p:cNvSpPr>
            <p:nvPr/>
          </p:nvSpPr>
          <p:spPr bwMode="auto">
            <a:xfrm>
              <a:off x="1689" y="724"/>
              <a:ext cx="896" cy="590"/>
            </a:xfrm>
            <a:custGeom>
              <a:avLst/>
              <a:gdLst>
                <a:gd name="T0" fmla="*/ 12 w 952"/>
                <a:gd name="T1" fmla="*/ 150 h 590"/>
                <a:gd name="T2" fmla="*/ 14 w 952"/>
                <a:gd name="T3" fmla="*/ 174 h 590"/>
                <a:gd name="T4" fmla="*/ 8 w 952"/>
                <a:gd name="T5" fmla="*/ 179 h 590"/>
                <a:gd name="T6" fmla="*/ 29 w 952"/>
                <a:gd name="T7" fmla="*/ 205 h 590"/>
                <a:gd name="T8" fmla="*/ 52 w 952"/>
                <a:gd name="T9" fmla="*/ 276 h 590"/>
                <a:gd name="T10" fmla="*/ 59 w 952"/>
                <a:gd name="T11" fmla="*/ 340 h 590"/>
                <a:gd name="T12" fmla="*/ 63 w 952"/>
                <a:gd name="T13" fmla="*/ 374 h 590"/>
                <a:gd name="T14" fmla="*/ 47 w 952"/>
                <a:gd name="T15" fmla="*/ 406 h 590"/>
                <a:gd name="T16" fmla="*/ 58 w 952"/>
                <a:gd name="T17" fmla="*/ 420 h 590"/>
                <a:gd name="T18" fmla="*/ 88 w 952"/>
                <a:gd name="T19" fmla="*/ 399 h 590"/>
                <a:gd name="T20" fmla="*/ 109 w 952"/>
                <a:gd name="T21" fmla="*/ 511 h 590"/>
                <a:gd name="T22" fmla="*/ 123 w 952"/>
                <a:gd name="T23" fmla="*/ 516 h 590"/>
                <a:gd name="T24" fmla="*/ 125 w 952"/>
                <a:gd name="T25" fmla="*/ 548 h 590"/>
                <a:gd name="T26" fmla="*/ 135 w 952"/>
                <a:gd name="T27" fmla="*/ 565 h 590"/>
                <a:gd name="T28" fmla="*/ 164 w 952"/>
                <a:gd name="T29" fmla="*/ 561 h 590"/>
                <a:gd name="T30" fmla="*/ 226 w 952"/>
                <a:gd name="T31" fmla="*/ 563 h 590"/>
                <a:gd name="T32" fmla="*/ 252 w 952"/>
                <a:gd name="T33" fmla="*/ 578 h 590"/>
                <a:gd name="T34" fmla="*/ 259 w 952"/>
                <a:gd name="T35" fmla="*/ 519 h 590"/>
                <a:gd name="T36" fmla="*/ 463 w 952"/>
                <a:gd name="T37" fmla="*/ 558 h 590"/>
                <a:gd name="T38" fmla="*/ 710 w 952"/>
                <a:gd name="T39" fmla="*/ 590 h 590"/>
                <a:gd name="T40" fmla="*/ 717 w 952"/>
                <a:gd name="T41" fmla="*/ 484 h 590"/>
                <a:gd name="T42" fmla="*/ 744 w 952"/>
                <a:gd name="T43" fmla="*/ 139 h 590"/>
                <a:gd name="T44" fmla="*/ 413 w 952"/>
                <a:gd name="T45" fmla="*/ 90 h 590"/>
                <a:gd name="T46" fmla="*/ 250 w 952"/>
                <a:gd name="T47" fmla="*/ 56 h 590"/>
                <a:gd name="T48" fmla="*/ 20 w 952"/>
                <a:gd name="T49" fmla="*/ 0 h 590"/>
                <a:gd name="T50" fmla="*/ 0 w 952"/>
                <a:gd name="T51" fmla="*/ 111 h 590"/>
                <a:gd name="T52" fmla="*/ 12 w 952"/>
                <a:gd name="T53" fmla="*/ 150 h 590"/>
                <a:gd name="T54" fmla="*/ 12 w 952"/>
                <a:gd name="T55" fmla="*/ 150 h 590"/>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90"/>
                <a:gd name="T86" fmla="*/ 952 w 952"/>
                <a:gd name="T87" fmla="*/ 590 h 590"/>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90">
                  <a:moveTo>
                    <a:pt x="16" y="150"/>
                  </a:moveTo>
                  <a:lnTo>
                    <a:pt x="18" y="174"/>
                  </a:lnTo>
                  <a:lnTo>
                    <a:pt x="9" y="179"/>
                  </a:lnTo>
                  <a:lnTo>
                    <a:pt x="37" y="205"/>
                  </a:lnTo>
                  <a:lnTo>
                    <a:pt x="66" y="276"/>
                  </a:lnTo>
                  <a:lnTo>
                    <a:pt x="76" y="340"/>
                  </a:lnTo>
                  <a:lnTo>
                    <a:pt x="81" y="374"/>
                  </a:lnTo>
                  <a:lnTo>
                    <a:pt x="60" y="406"/>
                  </a:lnTo>
                  <a:lnTo>
                    <a:pt x="74" y="420"/>
                  </a:lnTo>
                  <a:lnTo>
                    <a:pt x="113" y="399"/>
                  </a:lnTo>
                  <a:lnTo>
                    <a:pt x="139" y="511"/>
                  </a:lnTo>
                  <a:lnTo>
                    <a:pt x="157" y="516"/>
                  </a:lnTo>
                  <a:lnTo>
                    <a:pt x="160" y="548"/>
                  </a:lnTo>
                  <a:lnTo>
                    <a:pt x="173" y="565"/>
                  </a:lnTo>
                  <a:lnTo>
                    <a:pt x="210" y="561"/>
                  </a:lnTo>
                  <a:lnTo>
                    <a:pt x="288" y="563"/>
                  </a:lnTo>
                  <a:lnTo>
                    <a:pt x="322" y="578"/>
                  </a:lnTo>
                  <a:lnTo>
                    <a:pt x="332" y="519"/>
                  </a:lnTo>
                  <a:lnTo>
                    <a:pt x="591" y="558"/>
                  </a:lnTo>
                  <a:lnTo>
                    <a:pt x="908" y="590"/>
                  </a:lnTo>
                  <a:lnTo>
                    <a:pt x="919" y="484"/>
                  </a:lnTo>
                  <a:lnTo>
                    <a:pt x="952" y="139"/>
                  </a:lnTo>
                  <a:lnTo>
                    <a:pt x="529" y="90"/>
                  </a:lnTo>
                  <a:lnTo>
                    <a:pt x="320" y="56"/>
                  </a:lnTo>
                  <a:lnTo>
                    <a:pt x="24" y="0"/>
                  </a:lnTo>
                  <a:lnTo>
                    <a:pt x="0" y="111"/>
                  </a:lnTo>
                  <a:lnTo>
                    <a:pt x="16" y="15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 name="Freeform 39"/>
            <p:cNvSpPr>
              <a:spLocks/>
            </p:cNvSpPr>
            <p:nvPr/>
          </p:nvSpPr>
          <p:spPr bwMode="auto">
            <a:xfrm>
              <a:off x="1433" y="2102"/>
              <a:ext cx="596" cy="715"/>
            </a:xfrm>
            <a:custGeom>
              <a:avLst/>
              <a:gdLst>
                <a:gd name="T0" fmla="*/ 32 w 634"/>
                <a:gd name="T1" fmla="*/ 459 h 716"/>
                <a:gd name="T2" fmla="*/ 20 w 634"/>
                <a:gd name="T3" fmla="*/ 431 h 716"/>
                <a:gd name="T4" fmla="*/ 24 w 634"/>
                <a:gd name="T5" fmla="*/ 393 h 716"/>
                <a:gd name="T6" fmla="*/ 58 w 634"/>
                <a:gd name="T7" fmla="*/ 321 h 716"/>
                <a:gd name="T8" fmla="*/ 82 w 634"/>
                <a:gd name="T9" fmla="*/ 303 h 716"/>
                <a:gd name="T10" fmla="*/ 68 w 634"/>
                <a:gd name="T11" fmla="*/ 278 h 716"/>
                <a:gd name="T12" fmla="*/ 58 w 634"/>
                <a:gd name="T13" fmla="*/ 212 h 716"/>
                <a:gd name="T14" fmla="*/ 70 w 634"/>
                <a:gd name="T15" fmla="*/ 92 h 716"/>
                <a:gd name="T16" fmla="*/ 86 w 634"/>
                <a:gd name="T17" fmla="*/ 86 h 716"/>
                <a:gd name="T18" fmla="*/ 113 w 634"/>
                <a:gd name="T19" fmla="*/ 107 h 716"/>
                <a:gd name="T20" fmla="*/ 137 w 634"/>
                <a:gd name="T21" fmla="*/ 0 h 716"/>
                <a:gd name="T22" fmla="*/ 494 w 634"/>
                <a:gd name="T23" fmla="*/ 76 h 716"/>
                <a:gd name="T24" fmla="*/ 421 w 634"/>
                <a:gd name="T25" fmla="*/ 720 h 716"/>
                <a:gd name="T26" fmla="*/ 311 w 634"/>
                <a:gd name="T27" fmla="*/ 700 h 716"/>
                <a:gd name="T28" fmla="*/ 243 w 634"/>
                <a:gd name="T29" fmla="*/ 676 h 716"/>
                <a:gd name="T30" fmla="*/ 102 w 634"/>
                <a:gd name="T31" fmla="*/ 605 h 716"/>
                <a:gd name="T32" fmla="*/ 0 w 634"/>
                <a:gd name="T33" fmla="*/ 495 h 716"/>
                <a:gd name="T34" fmla="*/ 32 w 634"/>
                <a:gd name="T35" fmla="*/ 459 h 716"/>
                <a:gd name="T36" fmla="*/ 32 w 634"/>
                <a:gd name="T37" fmla="*/ 459 h 71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4"/>
                <a:gd name="T58" fmla="*/ 0 h 716"/>
                <a:gd name="T59" fmla="*/ 634 w 634"/>
                <a:gd name="T60" fmla="*/ 716 h 71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4" h="716">
                  <a:moveTo>
                    <a:pt x="40" y="455"/>
                  </a:moveTo>
                  <a:lnTo>
                    <a:pt x="24" y="427"/>
                  </a:lnTo>
                  <a:lnTo>
                    <a:pt x="32" y="389"/>
                  </a:lnTo>
                  <a:lnTo>
                    <a:pt x="74" y="321"/>
                  </a:lnTo>
                  <a:lnTo>
                    <a:pt x="105" y="303"/>
                  </a:lnTo>
                  <a:lnTo>
                    <a:pt x="87" y="278"/>
                  </a:lnTo>
                  <a:lnTo>
                    <a:pt x="74" y="212"/>
                  </a:lnTo>
                  <a:lnTo>
                    <a:pt x="89" y="92"/>
                  </a:lnTo>
                  <a:lnTo>
                    <a:pt x="110" y="86"/>
                  </a:lnTo>
                  <a:lnTo>
                    <a:pt x="145" y="107"/>
                  </a:lnTo>
                  <a:lnTo>
                    <a:pt x="176" y="0"/>
                  </a:lnTo>
                  <a:lnTo>
                    <a:pt x="634" y="76"/>
                  </a:lnTo>
                  <a:lnTo>
                    <a:pt x="539" y="716"/>
                  </a:lnTo>
                  <a:lnTo>
                    <a:pt x="398" y="696"/>
                  </a:lnTo>
                  <a:lnTo>
                    <a:pt x="311" y="672"/>
                  </a:lnTo>
                  <a:lnTo>
                    <a:pt x="131" y="601"/>
                  </a:lnTo>
                  <a:lnTo>
                    <a:pt x="0" y="491"/>
                  </a:lnTo>
                  <a:lnTo>
                    <a:pt x="40" y="4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 name="Freeform 40"/>
            <p:cNvSpPr>
              <a:spLocks/>
            </p:cNvSpPr>
            <p:nvPr/>
          </p:nvSpPr>
          <p:spPr bwMode="auto">
            <a:xfrm>
              <a:off x="1927" y="1244"/>
              <a:ext cx="618" cy="525"/>
            </a:xfrm>
            <a:custGeom>
              <a:avLst/>
              <a:gdLst>
                <a:gd name="T0" fmla="*/ 0 w 654"/>
                <a:gd name="T1" fmla="*/ 448 h 526"/>
                <a:gd name="T2" fmla="*/ 61 w 654"/>
                <a:gd name="T3" fmla="*/ 0 h 526"/>
                <a:gd name="T4" fmla="*/ 263 w 654"/>
                <a:gd name="T5" fmla="*/ 39 h 526"/>
                <a:gd name="T6" fmla="*/ 512 w 654"/>
                <a:gd name="T7" fmla="*/ 71 h 526"/>
                <a:gd name="T8" fmla="*/ 496 w 654"/>
                <a:gd name="T9" fmla="*/ 296 h 526"/>
                <a:gd name="T10" fmla="*/ 480 w 654"/>
                <a:gd name="T11" fmla="*/ 522 h 526"/>
                <a:gd name="T12" fmla="*/ 138 w 654"/>
                <a:gd name="T13" fmla="*/ 475 h 526"/>
                <a:gd name="T14" fmla="*/ 0 w 654"/>
                <a:gd name="T15" fmla="*/ 448 h 526"/>
                <a:gd name="T16" fmla="*/ 0 w 654"/>
                <a:gd name="T17" fmla="*/ 448 h 5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4"/>
                <a:gd name="T28" fmla="*/ 0 h 526"/>
                <a:gd name="T29" fmla="*/ 654 w 654"/>
                <a:gd name="T30" fmla="*/ 526 h 5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4" h="526">
                  <a:moveTo>
                    <a:pt x="0" y="452"/>
                  </a:moveTo>
                  <a:lnTo>
                    <a:pt x="78" y="0"/>
                  </a:lnTo>
                  <a:lnTo>
                    <a:pt x="337" y="39"/>
                  </a:lnTo>
                  <a:lnTo>
                    <a:pt x="654" y="71"/>
                  </a:lnTo>
                  <a:lnTo>
                    <a:pt x="633" y="300"/>
                  </a:lnTo>
                  <a:lnTo>
                    <a:pt x="612" y="526"/>
                  </a:lnTo>
                  <a:lnTo>
                    <a:pt x="176" y="479"/>
                  </a:lnTo>
                  <a:lnTo>
                    <a:pt x="0" y="45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7" name="Freeform 41"/>
            <p:cNvSpPr>
              <a:spLocks/>
            </p:cNvSpPr>
            <p:nvPr/>
          </p:nvSpPr>
          <p:spPr bwMode="auto">
            <a:xfrm>
              <a:off x="2029" y="1723"/>
              <a:ext cx="635" cy="522"/>
            </a:xfrm>
            <a:custGeom>
              <a:avLst/>
              <a:gdLst>
                <a:gd name="T0" fmla="*/ 53 w 679"/>
                <a:gd name="T1" fmla="*/ 0 h 522"/>
                <a:gd name="T2" fmla="*/ 395 w 679"/>
                <a:gd name="T3" fmla="*/ 47 h 522"/>
                <a:gd name="T4" fmla="*/ 533 w 679"/>
                <a:gd name="T5" fmla="*/ 63 h 522"/>
                <a:gd name="T6" fmla="*/ 526 w 679"/>
                <a:gd name="T7" fmla="*/ 175 h 522"/>
                <a:gd name="T8" fmla="*/ 508 w 679"/>
                <a:gd name="T9" fmla="*/ 522 h 522"/>
                <a:gd name="T10" fmla="*/ 439 w 679"/>
                <a:gd name="T11" fmla="*/ 515 h 522"/>
                <a:gd name="T12" fmla="*/ 219 w 679"/>
                <a:gd name="T13" fmla="*/ 491 h 522"/>
                <a:gd name="T14" fmla="*/ 0 w 679"/>
                <a:gd name="T15" fmla="*/ 455 h 522"/>
                <a:gd name="T16" fmla="*/ 53 w 679"/>
                <a:gd name="T17" fmla="*/ 0 h 522"/>
                <a:gd name="T18" fmla="*/ 53 w 679"/>
                <a:gd name="T19" fmla="*/ 0 h 52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9"/>
                <a:gd name="T31" fmla="*/ 0 h 522"/>
                <a:gd name="T32" fmla="*/ 679 w 679"/>
                <a:gd name="T33" fmla="*/ 522 h 52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9" h="522">
                  <a:moveTo>
                    <a:pt x="68" y="0"/>
                  </a:moveTo>
                  <a:lnTo>
                    <a:pt x="504" y="47"/>
                  </a:lnTo>
                  <a:lnTo>
                    <a:pt x="679" y="63"/>
                  </a:lnTo>
                  <a:lnTo>
                    <a:pt x="671" y="175"/>
                  </a:lnTo>
                  <a:lnTo>
                    <a:pt x="648" y="522"/>
                  </a:lnTo>
                  <a:lnTo>
                    <a:pt x="559" y="515"/>
                  </a:lnTo>
                  <a:lnTo>
                    <a:pt x="280" y="491"/>
                  </a:lnTo>
                  <a:lnTo>
                    <a:pt x="0" y="455"/>
                  </a:lnTo>
                  <a:lnTo>
                    <a:pt x="68"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 name="Freeform 42"/>
            <p:cNvSpPr>
              <a:spLocks/>
            </p:cNvSpPr>
            <p:nvPr/>
          </p:nvSpPr>
          <p:spPr bwMode="auto">
            <a:xfrm>
              <a:off x="1940" y="2178"/>
              <a:ext cx="618" cy="652"/>
            </a:xfrm>
            <a:custGeom>
              <a:avLst/>
              <a:gdLst>
                <a:gd name="T0" fmla="*/ 64 w 654"/>
                <a:gd name="T1" fmla="*/ 655 h 651"/>
                <a:gd name="T2" fmla="*/ 71 w 654"/>
                <a:gd name="T3" fmla="*/ 606 h 651"/>
                <a:gd name="T4" fmla="*/ 199 w 654"/>
                <a:gd name="T5" fmla="*/ 627 h 651"/>
                <a:gd name="T6" fmla="*/ 192 w 654"/>
                <a:gd name="T7" fmla="*/ 603 h 651"/>
                <a:gd name="T8" fmla="*/ 469 w 654"/>
                <a:gd name="T9" fmla="*/ 635 h 651"/>
                <a:gd name="T10" fmla="*/ 512 w 654"/>
                <a:gd name="T11" fmla="*/ 60 h 651"/>
                <a:gd name="T12" fmla="*/ 293 w 654"/>
                <a:gd name="T13" fmla="*/ 36 h 651"/>
                <a:gd name="T14" fmla="*/ 74 w 654"/>
                <a:gd name="T15" fmla="*/ 0 h 651"/>
                <a:gd name="T16" fmla="*/ 0 w 654"/>
                <a:gd name="T17" fmla="*/ 644 h 651"/>
                <a:gd name="T18" fmla="*/ 64 w 654"/>
                <a:gd name="T19" fmla="*/ 655 h 651"/>
                <a:gd name="T20" fmla="*/ 64 w 654"/>
                <a:gd name="T21" fmla="*/ 655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1" y="602"/>
                  </a:lnTo>
                  <a:lnTo>
                    <a:pt x="254" y="623"/>
                  </a:lnTo>
                  <a:lnTo>
                    <a:pt x="246" y="599"/>
                  </a:lnTo>
                  <a:lnTo>
                    <a:pt x="601" y="631"/>
                  </a:lnTo>
                  <a:lnTo>
                    <a:pt x="654" y="60"/>
                  </a:lnTo>
                  <a:lnTo>
                    <a:pt x="375" y="36"/>
                  </a:lnTo>
                  <a:lnTo>
                    <a:pt x="95" y="0"/>
                  </a:lnTo>
                  <a:lnTo>
                    <a:pt x="0" y="640"/>
                  </a:lnTo>
                  <a:lnTo>
                    <a:pt x="82" y="65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 name="Freeform 43"/>
            <p:cNvSpPr>
              <a:spLocks/>
            </p:cNvSpPr>
            <p:nvPr/>
          </p:nvSpPr>
          <p:spPr bwMode="auto">
            <a:xfrm>
              <a:off x="2171" y="2298"/>
              <a:ext cx="1224" cy="1226"/>
            </a:xfrm>
            <a:custGeom>
              <a:avLst/>
              <a:gdLst>
                <a:gd name="T0" fmla="*/ 0 w 1302"/>
                <a:gd name="T1" fmla="*/ 479 h 1225"/>
                <a:gd name="T2" fmla="*/ 277 w 1302"/>
                <a:gd name="T3" fmla="*/ 511 h 1225"/>
                <a:gd name="T4" fmla="*/ 315 w 1302"/>
                <a:gd name="T5" fmla="*/ 0 h 1225"/>
                <a:gd name="T6" fmla="*/ 535 w 1302"/>
                <a:gd name="T7" fmla="*/ 16 h 1225"/>
                <a:gd name="T8" fmla="*/ 527 w 1302"/>
                <a:gd name="T9" fmla="*/ 236 h 1225"/>
                <a:gd name="T10" fmla="*/ 549 w 1302"/>
                <a:gd name="T11" fmla="*/ 259 h 1225"/>
                <a:gd name="T12" fmla="*/ 569 w 1302"/>
                <a:gd name="T13" fmla="*/ 259 h 1225"/>
                <a:gd name="T14" fmla="*/ 586 w 1302"/>
                <a:gd name="T15" fmla="*/ 280 h 1225"/>
                <a:gd name="T16" fmla="*/ 619 w 1302"/>
                <a:gd name="T17" fmla="*/ 290 h 1225"/>
                <a:gd name="T18" fmla="*/ 685 w 1302"/>
                <a:gd name="T19" fmla="*/ 327 h 1225"/>
                <a:gd name="T20" fmla="*/ 698 w 1302"/>
                <a:gd name="T21" fmla="*/ 311 h 1225"/>
                <a:gd name="T22" fmla="*/ 740 w 1302"/>
                <a:gd name="T23" fmla="*/ 341 h 1225"/>
                <a:gd name="T24" fmla="*/ 797 w 1302"/>
                <a:gd name="T25" fmla="*/ 341 h 1225"/>
                <a:gd name="T26" fmla="*/ 836 w 1302"/>
                <a:gd name="T27" fmla="*/ 327 h 1225"/>
                <a:gd name="T28" fmla="*/ 889 w 1302"/>
                <a:gd name="T29" fmla="*/ 314 h 1225"/>
                <a:gd name="T30" fmla="*/ 939 w 1302"/>
                <a:gd name="T31" fmla="*/ 348 h 1225"/>
                <a:gd name="T32" fmla="*/ 948 w 1302"/>
                <a:gd name="T33" fmla="*/ 359 h 1225"/>
                <a:gd name="T34" fmla="*/ 972 w 1302"/>
                <a:gd name="T35" fmla="*/ 359 h 1225"/>
                <a:gd name="T36" fmla="*/ 979 w 1302"/>
                <a:gd name="T37" fmla="*/ 541 h 1225"/>
                <a:gd name="T38" fmla="*/ 1017 w 1302"/>
                <a:gd name="T39" fmla="*/ 634 h 1225"/>
                <a:gd name="T40" fmla="*/ 1003 w 1302"/>
                <a:gd name="T41" fmla="*/ 703 h 1225"/>
                <a:gd name="T42" fmla="*/ 1006 w 1302"/>
                <a:gd name="T43" fmla="*/ 761 h 1225"/>
                <a:gd name="T44" fmla="*/ 987 w 1302"/>
                <a:gd name="T45" fmla="*/ 791 h 1225"/>
                <a:gd name="T46" fmla="*/ 996 w 1302"/>
                <a:gd name="T47" fmla="*/ 800 h 1225"/>
                <a:gd name="T48" fmla="*/ 953 w 1302"/>
                <a:gd name="T49" fmla="*/ 816 h 1225"/>
                <a:gd name="T50" fmla="*/ 921 w 1302"/>
                <a:gd name="T51" fmla="*/ 821 h 1225"/>
                <a:gd name="T52" fmla="*/ 927 w 1302"/>
                <a:gd name="T53" fmla="*/ 789 h 1225"/>
                <a:gd name="T54" fmla="*/ 907 w 1302"/>
                <a:gd name="T55" fmla="*/ 807 h 1225"/>
                <a:gd name="T56" fmla="*/ 908 w 1302"/>
                <a:gd name="T57" fmla="*/ 844 h 1225"/>
                <a:gd name="T58" fmla="*/ 887 w 1302"/>
                <a:gd name="T59" fmla="*/ 881 h 1225"/>
                <a:gd name="T60" fmla="*/ 768 w 1302"/>
                <a:gd name="T61" fmla="*/ 959 h 1225"/>
                <a:gd name="T62" fmla="*/ 729 w 1302"/>
                <a:gd name="T63" fmla="*/ 1009 h 1225"/>
                <a:gd name="T64" fmla="*/ 695 w 1302"/>
                <a:gd name="T65" fmla="*/ 1116 h 1225"/>
                <a:gd name="T66" fmla="*/ 724 w 1302"/>
                <a:gd name="T67" fmla="*/ 1229 h 1225"/>
                <a:gd name="T68" fmla="*/ 695 w 1302"/>
                <a:gd name="T69" fmla="*/ 1229 h 1225"/>
                <a:gd name="T70" fmla="*/ 566 w 1302"/>
                <a:gd name="T71" fmla="*/ 1171 h 1225"/>
                <a:gd name="T72" fmla="*/ 552 w 1302"/>
                <a:gd name="T73" fmla="*/ 1122 h 1225"/>
                <a:gd name="T74" fmla="*/ 538 w 1302"/>
                <a:gd name="T75" fmla="*/ 1100 h 1225"/>
                <a:gd name="T76" fmla="*/ 533 w 1302"/>
                <a:gd name="T77" fmla="*/ 1037 h 1225"/>
                <a:gd name="T78" fmla="*/ 509 w 1302"/>
                <a:gd name="T79" fmla="*/ 1012 h 1225"/>
                <a:gd name="T80" fmla="*/ 436 w 1302"/>
                <a:gd name="T81" fmla="*/ 842 h 1225"/>
                <a:gd name="T82" fmla="*/ 405 w 1302"/>
                <a:gd name="T83" fmla="*/ 810 h 1225"/>
                <a:gd name="T84" fmla="*/ 395 w 1302"/>
                <a:gd name="T85" fmla="*/ 782 h 1225"/>
                <a:gd name="T86" fmla="*/ 292 w 1302"/>
                <a:gd name="T87" fmla="*/ 776 h 1225"/>
                <a:gd name="T88" fmla="*/ 238 w 1302"/>
                <a:gd name="T89" fmla="*/ 857 h 1225"/>
                <a:gd name="T90" fmla="*/ 145 w 1302"/>
                <a:gd name="T91" fmla="*/ 773 h 1225"/>
                <a:gd name="T92" fmla="*/ 118 w 1302"/>
                <a:gd name="T93" fmla="*/ 656 h 1225"/>
                <a:gd name="T94" fmla="*/ 29 w 1302"/>
                <a:gd name="T95" fmla="*/ 542 h 1225"/>
                <a:gd name="T96" fmla="*/ 19 w 1302"/>
                <a:gd name="T97" fmla="*/ 508 h 1225"/>
                <a:gd name="T98" fmla="*/ 8 w 1302"/>
                <a:gd name="T99" fmla="*/ 503 h 1225"/>
                <a:gd name="T100" fmla="*/ 0 w 1302"/>
                <a:gd name="T101" fmla="*/ 479 h 1225"/>
                <a:gd name="T102" fmla="*/ 0 w 1302"/>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2"/>
                <a:gd name="T157" fmla="*/ 0 h 1225"/>
                <a:gd name="T158" fmla="*/ 1302 w 1302"/>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2" h="1225">
                  <a:moveTo>
                    <a:pt x="0" y="479"/>
                  </a:moveTo>
                  <a:lnTo>
                    <a:pt x="355" y="511"/>
                  </a:lnTo>
                  <a:lnTo>
                    <a:pt x="403" y="0"/>
                  </a:lnTo>
                  <a:lnTo>
                    <a:pt x="685" y="16"/>
                  </a:lnTo>
                  <a:lnTo>
                    <a:pt x="675" y="236"/>
                  </a:lnTo>
                  <a:lnTo>
                    <a:pt x="703" y="259"/>
                  </a:lnTo>
                  <a:lnTo>
                    <a:pt x="729" y="259"/>
                  </a:lnTo>
                  <a:lnTo>
                    <a:pt x="750" y="280"/>
                  </a:lnTo>
                  <a:lnTo>
                    <a:pt x="792" y="290"/>
                  </a:lnTo>
                  <a:lnTo>
                    <a:pt x="876" y="327"/>
                  </a:lnTo>
                  <a:lnTo>
                    <a:pt x="892" y="311"/>
                  </a:lnTo>
                  <a:lnTo>
                    <a:pt x="947" y="341"/>
                  </a:lnTo>
                  <a:lnTo>
                    <a:pt x="1020" y="341"/>
                  </a:lnTo>
                  <a:lnTo>
                    <a:pt x="1070" y="327"/>
                  </a:lnTo>
                  <a:lnTo>
                    <a:pt x="1138" y="314"/>
                  </a:lnTo>
                  <a:lnTo>
                    <a:pt x="1203" y="348"/>
                  </a:lnTo>
                  <a:lnTo>
                    <a:pt x="1213" y="359"/>
                  </a:lnTo>
                  <a:lnTo>
                    <a:pt x="1245" y="359"/>
                  </a:lnTo>
                  <a:lnTo>
                    <a:pt x="1253" y="541"/>
                  </a:lnTo>
                  <a:lnTo>
                    <a:pt x="1302" y="630"/>
                  </a:lnTo>
                  <a:lnTo>
                    <a:pt x="1284" y="699"/>
                  </a:lnTo>
                  <a:lnTo>
                    <a:pt x="1287" y="757"/>
                  </a:lnTo>
                  <a:lnTo>
                    <a:pt x="1264" y="787"/>
                  </a:lnTo>
                  <a:lnTo>
                    <a:pt x="1274" y="796"/>
                  </a:lnTo>
                  <a:lnTo>
                    <a:pt x="1221" y="812"/>
                  </a:lnTo>
                  <a:lnTo>
                    <a:pt x="1179" y="817"/>
                  </a:lnTo>
                  <a:lnTo>
                    <a:pt x="1187" y="785"/>
                  </a:lnTo>
                  <a:lnTo>
                    <a:pt x="1162" y="803"/>
                  </a:lnTo>
                  <a:lnTo>
                    <a:pt x="1164" y="840"/>
                  </a:lnTo>
                  <a:lnTo>
                    <a:pt x="1136" y="877"/>
                  </a:lnTo>
                  <a:lnTo>
                    <a:pt x="983" y="955"/>
                  </a:lnTo>
                  <a:lnTo>
                    <a:pt x="933" y="1005"/>
                  </a:lnTo>
                  <a:lnTo>
                    <a:pt x="889" y="1112"/>
                  </a:lnTo>
                  <a:lnTo>
                    <a:pt x="926" y="1225"/>
                  </a:lnTo>
                  <a:lnTo>
                    <a:pt x="889" y="1225"/>
                  </a:lnTo>
                  <a:lnTo>
                    <a:pt x="724" y="1167"/>
                  </a:lnTo>
                  <a:lnTo>
                    <a:pt x="706" y="1118"/>
                  </a:lnTo>
                  <a:lnTo>
                    <a:pt x="688" y="1096"/>
                  </a:lnTo>
                  <a:lnTo>
                    <a:pt x="682" y="1033"/>
                  </a:lnTo>
                  <a:lnTo>
                    <a:pt x="651" y="1008"/>
                  </a:lnTo>
                  <a:lnTo>
                    <a:pt x="560" y="838"/>
                  </a:lnTo>
                  <a:lnTo>
                    <a:pt x="518" y="806"/>
                  </a:lnTo>
                  <a:lnTo>
                    <a:pt x="505" y="778"/>
                  </a:lnTo>
                  <a:lnTo>
                    <a:pt x="374" y="772"/>
                  </a:lnTo>
                  <a:lnTo>
                    <a:pt x="304" y="853"/>
                  </a:lnTo>
                  <a:lnTo>
                    <a:pt x="185" y="769"/>
                  </a:lnTo>
                  <a:lnTo>
                    <a:pt x="151" y="652"/>
                  </a:lnTo>
                  <a:lnTo>
                    <a:pt x="37" y="542"/>
                  </a:lnTo>
                  <a:lnTo>
                    <a:pt x="23" y="508"/>
                  </a:lnTo>
                  <a:lnTo>
                    <a:pt x="8" y="503"/>
                  </a:lnTo>
                  <a:lnTo>
                    <a:pt x="0" y="47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 name="Freeform 44"/>
            <p:cNvSpPr>
              <a:spLocks/>
            </p:cNvSpPr>
            <p:nvPr/>
          </p:nvSpPr>
          <p:spPr bwMode="auto">
            <a:xfrm>
              <a:off x="2553" y="864"/>
              <a:ext cx="575" cy="375"/>
            </a:xfrm>
            <a:custGeom>
              <a:avLst/>
              <a:gdLst>
                <a:gd name="T0" fmla="*/ 25 w 612"/>
                <a:gd name="T1" fmla="*/ 0 h 375"/>
                <a:gd name="T2" fmla="*/ 441 w 612"/>
                <a:gd name="T3" fmla="*/ 27 h 375"/>
                <a:gd name="T4" fmla="*/ 444 w 612"/>
                <a:gd name="T5" fmla="*/ 121 h 375"/>
                <a:gd name="T6" fmla="*/ 461 w 612"/>
                <a:gd name="T7" fmla="*/ 197 h 375"/>
                <a:gd name="T8" fmla="*/ 464 w 612"/>
                <a:gd name="T9" fmla="*/ 296 h 375"/>
                <a:gd name="T10" fmla="*/ 476 w 612"/>
                <a:gd name="T11" fmla="*/ 375 h 375"/>
                <a:gd name="T12" fmla="*/ 226 w 612"/>
                <a:gd name="T13" fmla="*/ 366 h 375"/>
                <a:gd name="T14" fmla="*/ 0 w 612"/>
                <a:gd name="T15" fmla="*/ 345 h 375"/>
                <a:gd name="T16" fmla="*/ 25 w 612"/>
                <a:gd name="T17" fmla="*/ 0 h 375"/>
                <a:gd name="T18" fmla="*/ 25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3" y="0"/>
                  </a:moveTo>
                  <a:lnTo>
                    <a:pt x="565" y="27"/>
                  </a:lnTo>
                  <a:lnTo>
                    <a:pt x="569" y="121"/>
                  </a:lnTo>
                  <a:lnTo>
                    <a:pt x="593" y="197"/>
                  </a:lnTo>
                  <a:lnTo>
                    <a:pt x="596" y="296"/>
                  </a:lnTo>
                  <a:lnTo>
                    <a:pt x="612" y="375"/>
                  </a:lnTo>
                  <a:lnTo>
                    <a:pt x="290" y="366"/>
                  </a:lnTo>
                  <a:lnTo>
                    <a:pt x="0" y="345"/>
                  </a:lnTo>
                  <a:lnTo>
                    <a:pt x="3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1" name="Freeform 45"/>
            <p:cNvSpPr>
              <a:spLocks/>
            </p:cNvSpPr>
            <p:nvPr/>
          </p:nvSpPr>
          <p:spPr bwMode="auto">
            <a:xfrm>
              <a:off x="2523" y="1208"/>
              <a:ext cx="615" cy="427"/>
            </a:xfrm>
            <a:custGeom>
              <a:avLst/>
              <a:gdLst>
                <a:gd name="T0" fmla="*/ 24 w 654"/>
                <a:gd name="T1" fmla="*/ 0 h 427"/>
                <a:gd name="T2" fmla="*/ 252 w 654"/>
                <a:gd name="T3" fmla="*/ 21 h 427"/>
                <a:gd name="T4" fmla="*/ 504 w 654"/>
                <a:gd name="T5" fmla="*/ 30 h 427"/>
                <a:gd name="T6" fmla="*/ 486 w 654"/>
                <a:gd name="T7" fmla="*/ 71 h 427"/>
                <a:gd name="T8" fmla="*/ 512 w 654"/>
                <a:gd name="T9" fmla="*/ 100 h 427"/>
                <a:gd name="T10" fmla="*/ 510 w 654"/>
                <a:gd name="T11" fmla="*/ 310 h 427"/>
                <a:gd name="T12" fmla="*/ 499 w 654"/>
                <a:gd name="T13" fmla="*/ 309 h 427"/>
                <a:gd name="T14" fmla="*/ 499 w 654"/>
                <a:gd name="T15" fmla="*/ 336 h 427"/>
                <a:gd name="T16" fmla="*/ 510 w 654"/>
                <a:gd name="T17" fmla="*/ 356 h 427"/>
                <a:gd name="T18" fmla="*/ 504 w 654"/>
                <a:gd name="T19" fmla="*/ 377 h 427"/>
                <a:gd name="T20" fmla="*/ 510 w 654"/>
                <a:gd name="T21" fmla="*/ 427 h 427"/>
                <a:gd name="T22" fmla="*/ 497 w 654"/>
                <a:gd name="T23" fmla="*/ 420 h 427"/>
                <a:gd name="T24" fmla="*/ 482 w 654"/>
                <a:gd name="T25" fmla="*/ 403 h 427"/>
                <a:gd name="T26" fmla="*/ 439 w 654"/>
                <a:gd name="T27" fmla="*/ 383 h 427"/>
                <a:gd name="T28" fmla="*/ 395 w 654"/>
                <a:gd name="T29" fmla="*/ 386 h 427"/>
                <a:gd name="T30" fmla="*/ 370 w 654"/>
                <a:gd name="T31" fmla="*/ 362 h 427"/>
                <a:gd name="T32" fmla="*/ 0 w 654"/>
                <a:gd name="T33" fmla="*/ 335 h 427"/>
                <a:gd name="T34" fmla="*/ 24 w 654"/>
                <a:gd name="T35" fmla="*/ 0 h 427"/>
                <a:gd name="T36" fmla="*/ 24 w 654"/>
                <a:gd name="T37" fmla="*/ 0 h 42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7"/>
                <a:gd name="T59" fmla="*/ 654 w 654"/>
                <a:gd name="T60" fmla="*/ 427 h 42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7">
                  <a:moveTo>
                    <a:pt x="32" y="0"/>
                  </a:moveTo>
                  <a:lnTo>
                    <a:pt x="322" y="21"/>
                  </a:lnTo>
                  <a:lnTo>
                    <a:pt x="644" y="30"/>
                  </a:lnTo>
                  <a:lnTo>
                    <a:pt x="622" y="71"/>
                  </a:lnTo>
                  <a:lnTo>
                    <a:pt x="654" y="100"/>
                  </a:lnTo>
                  <a:lnTo>
                    <a:pt x="652" y="310"/>
                  </a:lnTo>
                  <a:lnTo>
                    <a:pt x="639" y="309"/>
                  </a:lnTo>
                  <a:lnTo>
                    <a:pt x="639" y="336"/>
                  </a:lnTo>
                  <a:lnTo>
                    <a:pt x="651" y="356"/>
                  </a:lnTo>
                  <a:lnTo>
                    <a:pt x="644" y="377"/>
                  </a:lnTo>
                  <a:lnTo>
                    <a:pt x="651" y="427"/>
                  </a:lnTo>
                  <a:lnTo>
                    <a:pt x="636" y="420"/>
                  </a:lnTo>
                  <a:lnTo>
                    <a:pt x="618" y="403"/>
                  </a:lnTo>
                  <a:lnTo>
                    <a:pt x="562" y="383"/>
                  </a:lnTo>
                  <a:lnTo>
                    <a:pt x="505" y="386"/>
                  </a:lnTo>
                  <a:lnTo>
                    <a:pt x="473" y="362"/>
                  </a:lnTo>
                  <a:lnTo>
                    <a:pt x="0" y="335"/>
                  </a:lnTo>
                  <a:lnTo>
                    <a:pt x="32"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2" name="Freeform 46"/>
            <p:cNvSpPr>
              <a:spLocks/>
            </p:cNvSpPr>
            <p:nvPr/>
          </p:nvSpPr>
          <p:spPr bwMode="auto">
            <a:xfrm>
              <a:off x="2505" y="1544"/>
              <a:ext cx="726" cy="374"/>
            </a:xfrm>
            <a:custGeom>
              <a:avLst/>
              <a:gdLst>
                <a:gd name="T0" fmla="*/ 17 w 767"/>
                <a:gd name="T1" fmla="*/ 0 h 374"/>
                <a:gd name="T2" fmla="*/ 385 w 767"/>
                <a:gd name="T3" fmla="*/ 27 h 374"/>
                <a:gd name="T4" fmla="*/ 410 w 767"/>
                <a:gd name="T5" fmla="*/ 51 h 374"/>
                <a:gd name="T6" fmla="*/ 455 w 767"/>
                <a:gd name="T7" fmla="*/ 48 h 374"/>
                <a:gd name="T8" fmla="*/ 499 w 767"/>
                <a:gd name="T9" fmla="*/ 68 h 374"/>
                <a:gd name="T10" fmla="*/ 513 w 767"/>
                <a:gd name="T11" fmla="*/ 85 h 374"/>
                <a:gd name="T12" fmla="*/ 525 w 767"/>
                <a:gd name="T13" fmla="*/ 92 h 374"/>
                <a:gd name="T14" fmla="*/ 545 w 767"/>
                <a:gd name="T15" fmla="*/ 163 h 374"/>
                <a:gd name="T16" fmla="*/ 545 w 767"/>
                <a:gd name="T17" fmla="*/ 184 h 374"/>
                <a:gd name="T18" fmla="*/ 558 w 767"/>
                <a:gd name="T19" fmla="*/ 218 h 374"/>
                <a:gd name="T20" fmla="*/ 566 w 767"/>
                <a:gd name="T21" fmla="*/ 272 h 374"/>
                <a:gd name="T22" fmla="*/ 561 w 767"/>
                <a:gd name="T23" fmla="*/ 288 h 374"/>
                <a:gd name="T24" fmla="*/ 570 w 767"/>
                <a:gd name="T25" fmla="*/ 306 h 374"/>
                <a:gd name="T26" fmla="*/ 599 w 767"/>
                <a:gd name="T27" fmla="*/ 374 h 374"/>
                <a:gd name="T28" fmla="*/ 332 w 767"/>
                <a:gd name="T29" fmla="*/ 370 h 374"/>
                <a:gd name="T30" fmla="*/ 131 w 767"/>
                <a:gd name="T31" fmla="*/ 354 h 374"/>
                <a:gd name="T32" fmla="*/ 137 w 767"/>
                <a:gd name="T33" fmla="*/ 242 h 374"/>
                <a:gd name="T34" fmla="*/ 0 w 767"/>
                <a:gd name="T35" fmla="*/ 226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4" y="27"/>
                  </a:lnTo>
                  <a:lnTo>
                    <a:pt x="526" y="51"/>
                  </a:lnTo>
                  <a:lnTo>
                    <a:pt x="583" y="48"/>
                  </a:lnTo>
                  <a:lnTo>
                    <a:pt x="639" y="68"/>
                  </a:lnTo>
                  <a:lnTo>
                    <a:pt x="657" y="85"/>
                  </a:lnTo>
                  <a:lnTo>
                    <a:pt x="672" y="92"/>
                  </a:lnTo>
                  <a:lnTo>
                    <a:pt x="698" y="163"/>
                  </a:lnTo>
                  <a:lnTo>
                    <a:pt x="698" y="184"/>
                  </a:lnTo>
                  <a:lnTo>
                    <a:pt x="715" y="218"/>
                  </a:lnTo>
                  <a:lnTo>
                    <a:pt x="724" y="272"/>
                  </a:lnTo>
                  <a:lnTo>
                    <a:pt x="719" y="288"/>
                  </a:lnTo>
                  <a:lnTo>
                    <a:pt x="730" y="306"/>
                  </a:lnTo>
                  <a:lnTo>
                    <a:pt x="767" y="374"/>
                  </a:lnTo>
                  <a:lnTo>
                    <a:pt x="426" y="370"/>
                  </a:lnTo>
                  <a:lnTo>
                    <a:pt x="167" y="354"/>
                  </a:lnTo>
                  <a:lnTo>
                    <a:pt x="175" y="242"/>
                  </a:lnTo>
                  <a:lnTo>
                    <a:pt x="0" y="226"/>
                  </a:lnTo>
                  <a:lnTo>
                    <a:pt x="21"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3" name="Freeform 47"/>
            <p:cNvSpPr>
              <a:spLocks/>
            </p:cNvSpPr>
            <p:nvPr/>
          </p:nvSpPr>
          <p:spPr bwMode="auto">
            <a:xfrm>
              <a:off x="2637" y="1898"/>
              <a:ext cx="646" cy="364"/>
            </a:xfrm>
            <a:custGeom>
              <a:avLst/>
              <a:gdLst>
                <a:gd name="T0" fmla="*/ 19 w 691"/>
                <a:gd name="T1" fmla="*/ 0 h 364"/>
                <a:gd name="T2" fmla="*/ 220 w 691"/>
                <a:gd name="T3" fmla="*/ 16 h 364"/>
                <a:gd name="T4" fmla="*/ 487 w 691"/>
                <a:gd name="T5" fmla="*/ 20 h 364"/>
                <a:gd name="T6" fmla="*/ 501 w 691"/>
                <a:gd name="T7" fmla="*/ 36 h 364"/>
                <a:gd name="T8" fmla="*/ 511 w 691"/>
                <a:gd name="T9" fmla="*/ 33 h 364"/>
                <a:gd name="T10" fmla="*/ 521 w 691"/>
                <a:gd name="T11" fmla="*/ 50 h 364"/>
                <a:gd name="T12" fmla="*/ 513 w 691"/>
                <a:gd name="T13" fmla="*/ 50 h 364"/>
                <a:gd name="T14" fmla="*/ 503 w 691"/>
                <a:gd name="T15" fmla="*/ 73 h 364"/>
                <a:gd name="T16" fmla="*/ 525 w 691"/>
                <a:gd name="T17" fmla="*/ 112 h 364"/>
                <a:gd name="T18" fmla="*/ 541 w 691"/>
                <a:gd name="T19" fmla="*/ 118 h 364"/>
                <a:gd name="T20" fmla="*/ 539 w 691"/>
                <a:gd name="T21" fmla="*/ 363 h 364"/>
                <a:gd name="T22" fmla="*/ 309 w 691"/>
                <a:gd name="T23" fmla="*/ 364 h 364"/>
                <a:gd name="T24" fmla="*/ 0 w 691"/>
                <a:gd name="T25" fmla="*/ 347 h 364"/>
                <a:gd name="T26" fmla="*/ 19 w 691"/>
                <a:gd name="T27" fmla="*/ 0 h 364"/>
                <a:gd name="T28" fmla="*/ 19 w 691"/>
                <a:gd name="T29" fmla="*/ 0 h 36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4"/>
                <a:gd name="T47" fmla="*/ 691 w 691"/>
                <a:gd name="T48" fmla="*/ 364 h 36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4">
                  <a:moveTo>
                    <a:pt x="23" y="0"/>
                  </a:moveTo>
                  <a:lnTo>
                    <a:pt x="282" y="16"/>
                  </a:lnTo>
                  <a:lnTo>
                    <a:pt x="623" y="20"/>
                  </a:lnTo>
                  <a:lnTo>
                    <a:pt x="641" y="36"/>
                  </a:lnTo>
                  <a:lnTo>
                    <a:pt x="652" y="33"/>
                  </a:lnTo>
                  <a:lnTo>
                    <a:pt x="665" y="50"/>
                  </a:lnTo>
                  <a:lnTo>
                    <a:pt x="654" y="50"/>
                  </a:lnTo>
                  <a:lnTo>
                    <a:pt x="643" y="73"/>
                  </a:lnTo>
                  <a:lnTo>
                    <a:pt x="670" y="112"/>
                  </a:lnTo>
                  <a:lnTo>
                    <a:pt x="691" y="118"/>
                  </a:lnTo>
                  <a:lnTo>
                    <a:pt x="688" y="363"/>
                  </a:lnTo>
                  <a:lnTo>
                    <a:pt x="395" y="364"/>
                  </a:lnTo>
                  <a:lnTo>
                    <a:pt x="0" y="347"/>
                  </a:lnTo>
                  <a:lnTo>
                    <a:pt x="23"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4" name="Freeform 48"/>
            <p:cNvSpPr>
              <a:spLocks/>
            </p:cNvSpPr>
            <p:nvPr/>
          </p:nvSpPr>
          <p:spPr bwMode="auto">
            <a:xfrm>
              <a:off x="2550" y="2239"/>
              <a:ext cx="755" cy="408"/>
            </a:xfrm>
            <a:custGeom>
              <a:avLst/>
              <a:gdLst>
                <a:gd name="T0" fmla="*/ 5 w 803"/>
                <a:gd name="T1" fmla="*/ 0 h 408"/>
                <a:gd name="T2" fmla="*/ 73 w 803"/>
                <a:gd name="T3" fmla="*/ 7 h 408"/>
                <a:gd name="T4" fmla="*/ 383 w 803"/>
                <a:gd name="T5" fmla="*/ 24 h 408"/>
                <a:gd name="T6" fmla="*/ 611 w 803"/>
                <a:gd name="T7" fmla="*/ 23 h 408"/>
                <a:gd name="T8" fmla="*/ 614 w 803"/>
                <a:gd name="T9" fmla="*/ 83 h 408"/>
                <a:gd name="T10" fmla="*/ 628 w 803"/>
                <a:gd name="T11" fmla="*/ 213 h 408"/>
                <a:gd name="T12" fmla="*/ 625 w 803"/>
                <a:gd name="T13" fmla="*/ 412 h 408"/>
                <a:gd name="T14" fmla="*/ 574 w 803"/>
                <a:gd name="T15" fmla="*/ 378 h 408"/>
                <a:gd name="T16" fmla="*/ 522 w 803"/>
                <a:gd name="T17" fmla="*/ 391 h 408"/>
                <a:gd name="T18" fmla="*/ 481 w 803"/>
                <a:gd name="T19" fmla="*/ 405 h 408"/>
                <a:gd name="T20" fmla="*/ 424 w 803"/>
                <a:gd name="T21" fmla="*/ 405 h 408"/>
                <a:gd name="T22" fmla="*/ 383 w 803"/>
                <a:gd name="T23" fmla="*/ 375 h 408"/>
                <a:gd name="T24" fmla="*/ 370 w 803"/>
                <a:gd name="T25" fmla="*/ 391 h 408"/>
                <a:gd name="T26" fmla="*/ 304 w 803"/>
                <a:gd name="T27" fmla="*/ 354 h 408"/>
                <a:gd name="T28" fmla="*/ 272 w 803"/>
                <a:gd name="T29" fmla="*/ 344 h 408"/>
                <a:gd name="T30" fmla="*/ 256 w 803"/>
                <a:gd name="T31" fmla="*/ 323 h 408"/>
                <a:gd name="T32" fmla="*/ 234 w 803"/>
                <a:gd name="T33" fmla="*/ 323 h 408"/>
                <a:gd name="T34" fmla="*/ 213 w 803"/>
                <a:gd name="T35" fmla="*/ 300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7"/>
                  </a:lnTo>
                  <a:lnTo>
                    <a:pt x="489" y="24"/>
                  </a:lnTo>
                  <a:lnTo>
                    <a:pt x="782" y="23"/>
                  </a:lnTo>
                  <a:lnTo>
                    <a:pt x="785" y="83"/>
                  </a:lnTo>
                  <a:lnTo>
                    <a:pt x="803" y="209"/>
                  </a:lnTo>
                  <a:lnTo>
                    <a:pt x="800" y="408"/>
                  </a:lnTo>
                  <a:lnTo>
                    <a:pt x="735" y="374"/>
                  </a:lnTo>
                  <a:lnTo>
                    <a:pt x="667" y="387"/>
                  </a:lnTo>
                  <a:lnTo>
                    <a:pt x="617" y="401"/>
                  </a:lnTo>
                  <a:lnTo>
                    <a:pt x="544" y="401"/>
                  </a:lnTo>
                  <a:lnTo>
                    <a:pt x="489" y="371"/>
                  </a:lnTo>
                  <a:lnTo>
                    <a:pt x="473" y="387"/>
                  </a:lnTo>
                  <a:lnTo>
                    <a:pt x="389" y="350"/>
                  </a:lnTo>
                  <a:lnTo>
                    <a:pt x="347" y="340"/>
                  </a:lnTo>
                  <a:lnTo>
                    <a:pt x="326" y="319"/>
                  </a:lnTo>
                  <a:lnTo>
                    <a:pt x="300" y="319"/>
                  </a:lnTo>
                  <a:lnTo>
                    <a:pt x="272" y="296"/>
                  </a:lnTo>
                  <a:lnTo>
                    <a:pt x="282" y="76"/>
                  </a:lnTo>
                  <a:lnTo>
                    <a:pt x="0" y="60"/>
                  </a:lnTo>
                  <a:lnTo>
                    <a:pt x="5" y="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5" name="Freeform 49"/>
            <p:cNvSpPr>
              <a:spLocks/>
            </p:cNvSpPr>
            <p:nvPr/>
          </p:nvSpPr>
          <p:spPr bwMode="auto">
            <a:xfrm>
              <a:off x="3084" y="861"/>
              <a:ext cx="570" cy="657"/>
            </a:xfrm>
            <a:custGeom>
              <a:avLst/>
              <a:gdLst>
                <a:gd name="T0" fmla="*/ 4 w 606"/>
                <a:gd name="T1" fmla="*/ 124 h 658"/>
                <a:gd name="T2" fmla="*/ 22 w 606"/>
                <a:gd name="T3" fmla="*/ 200 h 658"/>
                <a:gd name="T4" fmla="*/ 24 w 606"/>
                <a:gd name="T5" fmla="*/ 299 h 658"/>
                <a:gd name="T6" fmla="*/ 37 w 606"/>
                <a:gd name="T7" fmla="*/ 374 h 658"/>
                <a:gd name="T8" fmla="*/ 21 w 606"/>
                <a:gd name="T9" fmla="*/ 415 h 658"/>
                <a:gd name="T10" fmla="*/ 45 w 606"/>
                <a:gd name="T11" fmla="*/ 444 h 658"/>
                <a:gd name="T12" fmla="*/ 43 w 606"/>
                <a:gd name="T13" fmla="*/ 654 h 658"/>
                <a:gd name="T14" fmla="*/ 388 w 606"/>
                <a:gd name="T15" fmla="*/ 645 h 658"/>
                <a:gd name="T16" fmla="*/ 383 w 606"/>
                <a:gd name="T17" fmla="*/ 604 h 658"/>
                <a:gd name="T18" fmla="*/ 346 w 606"/>
                <a:gd name="T19" fmla="*/ 569 h 658"/>
                <a:gd name="T20" fmla="*/ 327 w 606"/>
                <a:gd name="T21" fmla="*/ 543 h 658"/>
                <a:gd name="T22" fmla="*/ 280 w 606"/>
                <a:gd name="T23" fmla="*/ 505 h 658"/>
                <a:gd name="T24" fmla="*/ 282 w 606"/>
                <a:gd name="T25" fmla="*/ 444 h 658"/>
                <a:gd name="T26" fmla="*/ 272 w 606"/>
                <a:gd name="T27" fmla="*/ 405 h 658"/>
                <a:gd name="T28" fmla="*/ 310 w 606"/>
                <a:gd name="T29" fmla="*/ 347 h 658"/>
                <a:gd name="T30" fmla="*/ 309 w 606"/>
                <a:gd name="T31" fmla="*/ 293 h 658"/>
                <a:gd name="T32" fmla="*/ 372 w 606"/>
                <a:gd name="T33" fmla="*/ 233 h 658"/>
                <a:gd name="T34" fmla="*/ 387 w 606"/>
                <a:gd name="T35" fmla="*/ 199 h 658"/>
                <a:gd name="T36" fmla="*/ 474 w 606"/>
                <a:gd name="T37" fmla="*/ 140 h 658"/>
                <a:gd name="T38" fmla="*/ 435 w 606"/>
                <a:gd name="T39" fmla="*/ 119 h 658"/>
                <a:gd name="T40" fmla="*/ 401 w 606"/>
                <a:gd name="T41" fmla="*/ 123 h 658"/>
                <a:gd name="T42" fmla="*/ 393 w 606"/>
                <a:gd name="T43" fmla="*/ 106 h 658"/>
                <a:gd name="T44" fmla="*/ 329 w 606"/>
                <a:gd name="T45" fmla="*/ 105 h 658"/>
                <a:gd name="T46" fmla="*/ 288 w 606"/>
                <a:gd name="T47" fmla="*/ 90 h 658"/>
                <a:gd name="T48" fmla="*/ 201 w 606"/>
                <a:gd name="T49" fmla="*/ 79 h 658"/>
                <a:gd name="T50" fmla="*/ 188 w 606"/>
                <a:gd name="T51" fmla="*/ 60 h 658"/>
                <a:gd name="T52" fmla="*/ 152 w 606"/>
                <a:gd name="T53" fmla="*/ 40 h 658"/>
                <a:gd name="T54" fmla="*/ 147 w 606"/>
                <a:gd name="T55" fmla="*/ 0 h 658"/>
                <a:gd name="T56" fmla="*/ 123 w 606"/>
                <a:gd name="T57" fmla="*/ 0 h 658"/>
                <a:gd name="T58" fmla="*/ 123 w 606"/>
                <a:gd name="T59" fmla="*/ 30 h 658"/>
                <a:gd name="T60" fmla="*/ 0 w 606"/>
                <a:gd name="T61" fmla="*/ 30 h 658"/>
                <a:gd name="T62" fmla="*/ 4 w 606"/>
                <a:gd name="T63" fmla="*/ 124 h 658"/>
                <a:gd name="T64" fmla="*/ 4 w 606"/>
                <a:gd name="T65" fmla="*/ 124 h 65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8"/>
                <a:gd name="T101" fmla="*/ 606 w 606"/>
                <a:gd name="T102" fmla="*/ 658 h 658"/>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8">
                  <a:moveTo>
                    <a:pt x="4" y="124"/>
                  </a:moveTo>
                  <a:lnTo>
                    <a:pt x="28" y="200"/>
                  </a:lnTo>
                  <a:lnTo>
                    <a:pt x="31" y="299"/>
                  </a:lnTo>
                  <a:lnTo>
                    <a:pt x="47" y="378"/>
                  </a:lnTo>
                  <a:lnTo>
                    <a:pt x="25" y="419"/>
                  </a:lnTo>
                  <a:lnTo>
                    <a:pt x="57" y="448"/>
                  </a:lnTo>
                  <a:lnTo>
                    <a:pt x="55" y="658"/>
                  </a:lnTo>
                  <a:lnTo>
                    <a:pt x="497" y="649"/>
                  </a:lnTo>
                  <a:lnTo>
                    <a:pt x="489" y="608"/>
                  </a:lnTo>
                  <a:lnTo>
                    <a:pt x="442" y="573"/>
                  </a:lnTo>
                  <a:lnTo>
                    <a:pt x="418" y="547"/>
                  </a:lnTo>
                  <a:lnTo>
                    <a:pt x="358" y="509"/>
                  </a:lnTo>
                  <a:lnTo>
                    <a:pt x="360" y="448"/>
                  </a:lnTo>
                  <a:lnTo>
                    <a:pt x="347" y="409"/>
                  </a:lnTo>
                  <a:lnTo>
                    <a:pt x="397" y="351"/>
                  </a:lnTo>
                  <a:lnTo>
                    <a:pt x="394" y="293"/>
                  </a:lnTo>
                  <a:lnTo>
                    <a:pt x="475" y="233"/>
                  </a:lnTo>
                  <a:lnTo>
                    <a:pt x="494" y="199"/>
                  </a:lnTo>
                  <a:lnTo>
                    <a:pt x="606" y="140"/>
                  </a:lnTo>
                  <a:lnTo>
                    <a:pt x="556" y="119"/>
                  </a:lnTo>
                  <a:lnTo>
                    <a:pt x="512" y="123"/>
                  </a:lnTo>
                  <a:lnTo>
                    <a:pt x="502" y="106"/>
                  </a:lnTo>
                  <a:lnTo>
                    <a:pt x="421" y="105"/>
                  </a:lnTo>
                  <a:lnTo>
                    <a:pt x="368" y="90"/>
                  </a:lnTo>
                  <a:lnTo>
                    <a:pt x="256" y="79"/>
                  </a:lnTo>
                  <a:lnTo>
                    <a:pt x="240" y="60"/>
                  </a:lnTo>
                  <a:lnTo>
                    <a:pt x="195" y="40"/>
                  </a:lnTo>
                  <a:lnTo>
                    <a:pt x="187" y="0"/>
                  </a:lnTo>
                  <a:lnTo>
                    <a:pt x="157" y="0"/>
                  </a:lnTo>
                  <a:lnTo>
                    <a:pt x="157" y="30"/>
                  </a:lnTo>
                  <a:lnTo>
                    <a:pt x="0" y="30"/>
                  </a:lnTo>
                  <a:lnTo>
                    <a:pt x="4" y="12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6" name="Freeform 50"/>
            <p:cNvSpPr>
              <a:spLocks/>
            </p:cNvSpPr>
            <p:nvPr/>
          </p:nvSpPr>
          <p:spPr bwMode="auto">
            <a:xfrm>
              <a:off x="3124" y="1509"/>
              <a:ext cx="524" cy="360"/>
            </a:xfrm>
            <a:custGeom>
              <a:avLst/>
              <a:gdLst>
                <a:gd name="T0" fmla="*/ 0 w 556"/>
                <a:gd name="T1" fmla="*/ 35 h 359"/>
                <a:gd name="T2" fmla="*/ 8 w 556"/>
                <a:gd name="T3" fmla="*/ 55 h 359"/>
                <a:gd name="T4" fmla="*/ 5 w 556"/>
                <a:gd name="T5" fmla="*/ 76 h 359"/>
                <a:gd name="T6" fmla="*/ 8 w 556"/>
                <a:gd name="T7" fmla="*/ 126 h 359"/>
                <a:gd name="T8" fmla="*/ 30 w 556"/>
                <a:gd name="T9" fmla="*/ 201 h 359"/>
                <a:gd name="T10" fmla="*/ 30 w 556"/>
                <a:gd name="T11" fmla="*/ 222 h 359"/>
                <a:gd name="T12" fmla="*/ 43 w 556"/>
                <a:gd name="T13" fmla="*/ 256 h 359"/>
                <a:gd name="T14" fmla="*/ 50 w 556"/>
                <a:gd name="T15" fmla="*/ 310 h 359"/>
                <a:gd name="T16" fmla="*/ 46 w 556"/>
                <a:gd name="T17" fmla="*/ 326 h 359"/>
                <a:gd name="T18" fmla="*/ 54 w 556"/>
                <a:gd name="T19" fmla="*/ 344 h 359"/>
                <a:gd name="T20" fmla="*/ 333 w 556"/>
                <a:gd name="T21" fmla="*/ 335 h 359"/>
                <a:gd name="T22" fmla="*/ 353 w 556"/>
                <a:gd name="T23" fmla="*/ 363 h 359"/>
                <a:gd name="T24" fmla="*/ 383 w 556"/>
                <a:gd name="T25" fmla="*/ 282 h 359"/>
                <a:gd name="T26" fmla="*/ 374 w 556"/>
                <a:gd name="T27" fmla="*/ 251 h 359"/>
                <a:gd name="T28" fmla="*/ 422 w 556"/>
                <a:gd name="T29" fmla="*/ 203 h 359"/>
                <a:gd name="T30" fmla="*/ 432 w 556"/>
                <a:gd name="T31" fmla="*/ 163 h 359"/>
                <a:gd name="T32" fmla="*/ 396 w 556"/>
                <a:gd name="T33" fmla="*/ 111 h 359"/>
                <a:gd name="T34" fmla="*/ 360 w 556"/>
                <a:gd name="T35" fmla="*/ 58 h 359"/>
                <a:gd name="T36" fmla="*/ 353 w 556"/>
                <a:gd name="T37" fmla="*/ 0 h 359"/>
                <a:gd name="T38" fmla="*/ 9 w 556"/>
                <a:gd name="T39" fmla="*/ 9 h 359"/>
                <a:gd name="T40" fmla="*/ 0 w 556"/>
                <a:gd name="T41" fmla="*/ 8 h 359"/>
                <a:gd name="T42" fmla="*/ 0 w 556"/>
                <a:gd name="T43" fmla="*/ 35 h 359"/>
                <a:gd name="T44" fmla="*/ 0 w 556"/>
                <a:gd name="T45" fmla="*/ 35 h 35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6"/>
                <a:gd name="T70" fmla="*/ 0 h 359"/>
                <a:gd name="T71" fmla="*/ 556 w 556"/>
                <a:gd name="T72" fmla="*/ 359 h 35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6" h="359">
                  <a:moveTo>
                    <a:pt x="0" y="35"/>
                  </a:moveTo>
                  <a:lnTo>
                    <a:pt x="12" y="55"/>
                  </a:lnTo>
                  <a:lnTo>
                    <a:pt x="5" y="76"/>
                  </a:lnTo>
                  <a:lnTo>
                    <a:pt x="12" y="126"/>
                  </a:lnTo>
                  <a:lnTo>
                    <a:pt x="38" y="197"/>
                  </a:lnTo>
                  <a:lnTo>
                    <a:pt x="38" y="218"/>
                  </a:lnTo>
                  <a:lnTo>
                    <a:pt x="55" y="252"/>
                  </a:lnTo>
                  <a:lnTo>
                    <a:pt x="64" y="306"/>
                  </a:lnTo>
                  <a:lnTo>
                    <a:pt x="59" y="322"/>
                  </a:lnTo>
                  <a:lnTo>
                    <a:pt x="70" y="340"/>
                  </a:lnTo>
                  <a:lnTo>
                    <a:pt x="429" y="331"/>
                  </a:lnTo>
                  <a:lnTo>
                    <a:pt x="455" y="359"/>
                  </a:lnTo>
                  <a:lnTo>
                    <a:pt x="493" y="278"/>
                  </a:lnTo>
                  <a:lnTo>
                    <a:pt x="481" y="247"/>
                  </a:lnTo>
                  <a:lnTo>
                    <a:pt x="543" y="199"/>
                  </a:lnTo>
                  <a:lnTo>
                    <a:pt x="556" y="163"/>
                  </a:lnTo>
                  <a:lnTo>
                    <a:pt x="510" y="111"/>
                  </a:lnTo>
                  <a:lnTo>
                    <a:pt x="463" y="58"/>
                  </a:lnTo>
                  <a:lnTo>
                    <a:pt x="455" y="0"/>
                  </a:lnTo>
                  <a:lnTo>
                    <a:pt x="13" y="9"/>
                  </a:lnTo>
                  <a:lnTo>
                    <a:pt x="0" y="8"/>
                  </a:lnTo>
                  <a:lnTo>
                    <a:pt x="0" y="3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7" name="Freeform 51"/>
            <p:cNvSpPr>
              <a:spLocks/>
            </p:cNvSpPr>
            <p:nvPr/>
          </p:nvSpPr>
          <p:spPr bwMode="auto">
            <a:xfrm>
              <a:off x="3191" y="1841"/>
              <a:ext cx="580" cy="525"/>
            </a:xfrm>
            <a:custGeom>
              <a:avLst/>
              <a:gdLst>
                <a:gd name="T0" fmla="*/ 29 w 619"/>
                <a:gd name="T1" fmla="*/ 77 h 525"/>
                <a:gd name="T2" fmla="*/ 43 w 619"/>
                <a:gd name="T3" fmla="*/ 93 h 525"/>
                <a:gd name="T4" fmla="*/ 52 w 619"/>
                <a:gd name="T5" fmla="*/ 90 h 525"/>
                <a:gd name="T6" fmla="*/ 62 w 619"/>
                <a:gd name="T7" fmla="*/ 107 h 525"/>
                <a:gd name="T8" fmla="*/ 53 w 619"/>
                <a:gd name="T9" fmla="*/ 107 h 525"/>
                <a:gd name="T10" fmla="*/ 45 w 619"/>
                <a:gd name="T11" fmla="*/ 130 h 525"/>
                <a:gd name="T12" fmla="*/ 66 w 619"/>
                <a:gd name="T13" fmla="*/ 169 h 525"/>
                <a:gd name="T14" fmla="*/ 82 w 619"/>
                <a:gd name="T15" fmla="*/ 175 h 525"/>
                <a:gd name="T16" fmla="*/ 80 w 619"/>
                <a:gd name="T17" fmla="*/ 420 h 525"/>
                <a:gd name="T18" fmla="*/ 82 w 619"/>
                <a:gd name="T19" fmla="*/ 480 h 525"/>
                <a:gd name="T20" fmla="*/ 404 w 619"/>
                <a:gd name="T21" fmla="*/ 467 h 525"/>
                <a:gd name="T22" fmla="*/ 407 w 619"/>
                <a:gd name="T23" fmla="*/ 502 h 525"/>
                <a:gd name="T24" fmla="*/ 394 w 619"/>
                <a:gd name="T25" fmla="*/ 525 h 525"/>
                <a:gd name="T26" fmla="*/ 443 w 619"/>
                <a:gd name="T27" fmla="*/ 522 h 525"/>
                <a:gd name="T28" fmla="*/ 451 w 619"/>
                <a:gd name="T29" fmla="*/ 502 h 525"/>
                <a:gd name="T30" fmla="*/ 451 w 619"/>
                <a:gd name="T31" fmla="*/ 480 h 525"/>
                <a:gd name="T32" fmla="*/ 464 w 619"/>
                <a:gd name="T33" fmla="*/ 463 h 525"/>
                <a:gd name="T34" fmla="*/ 465 w 619"/>
                <a:gd name="T35" fmla="*/ 446 h 525"/>
                <a:gd name="T36" fmla="*/ 480 w 619"/>
                <a:gd name="T37" fmla="*/ 444 h 525"/>
                <a:gd name="T38" fmla="*/ 483 w 619"/>
                <a:gd name="T39" fmla="*/ 408 h 525"/>
                <a:gd name="T40" fmla="*/ 465 w 619"/>
                <a:gd name="T41" fmla="*/ 404 h 525"/>
                <a:gd name="T42" fmla="*/ 453 w 619"/>
                <a:gd name="T43" fmla="*/ 378 h 525"/>
                <a:gd name="T44" fmla="*/ 437 w 619"/>
                <a:gd name="T45" fmla="*/ 315 h 525"/>
                <a:gd name="T46" fmla="*/ 417 w 619"/>
                <a:gd name="T47" fmla="*/ 305 h 525"/>
                <a:gd name="T48" fmla="*/ 394 w 619"/>
                <a:gd name="T49" fmla="*/ 282 h 525"/>
                <a:gd name="T50" fmla="*/ 385 w 619"/>
                <a:gd name="T51" fmla="*/ 250 h 525"/>
                <a:gd name="T52" fmla="*/ 399 w 619"/>
                <a:gd name="T53" fmla="*/ 200 h 525"/>
                <a:gd name="T54" fmla="*/ 386 w 619"/>
                <a:gd name="T55" fmla="*/ 190 h 525"/>
                <a:gd name="T56" fmla="*/ 360 w 619"/>
                <a:gd name="T57" fmla="*/ 190 h 525"/>
                <a:gd name="T58" fmla="*/ 354 w 619"/>
                <a:gd name="T59" fmla="*/ 159 h 525"/>
                <a:gd name="T60" fmla="*/ 307 w 619"/>
                <a:gd name="T61" fmla="*/ 98 h 525"/>
                <a:gd name="T62" fmla="*/ 296 w 619"/>
                <a:gd name="T63" fmla="*/ 47 h 525"/>
                <a:gd name="T64" fmla="*/ 301 w 619"/>
                <a:gd name="T65" fmla="*/ 28 h 525"/>
                <a:gd name="T66" fmla="*/ 281 w 619"/>
                <a:gd name="T67" fmla="*/ 0 h 525"/>
                <a:gd name="T68" fmla="*/ 0 w 619"/>
                <a:gd name="T69" fmla="*/ 9 h 525"/>
                <a:gd name="T70" fmla="*/ 29 w 619"/>
                <a:gd name="T71" fmla="*/ 77 h 525"/>
                <a:gd name="T72" fmla="*/ 29 w 619"/>
                <a:gd name="T73" fmla="*/ 77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9"/>
                <a:gd name="T112" fmla="*/ 0 h 525"/>
                <a:gd name="T113" fmla="*/ 619 w 619"/>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9" h="525">
                  <a:moveTo>
                    <a:pt x="37" y="77"/>
                  </a:moveTo>
                  <a:lnTo>
                    <a:pt x="55" y="93"/>
                  </a:lnTo>
                  <a:lnTo>
                    <a:pt x="66" y="90"/>
                  </a:lnTo>
                  <a:lnTo>
                    <a:pt x="79" y="107"/>
                  </a:lnTo>
                  <a:lnTo>
                    <a:pt x="68" y="107"/>
                  </a:lnTo>
                  <a:lnTo>
                    <a:pt x="57" y="130"/>
                  </a:lnTo>
                  <a:lnTo>
                    <a:pt x="84" y="169"/>
                  </a:lnTo>
                  <a:lnTo>
                    <a:pt x="105" y="175"/>
                  </a:lnTo>
                  <a:lnTo>
                    <a:pt x="102" y="420"/>
                  </a:lnTo>
                  <a:lnTo>
                    <a:pt x="105" y="480"/>
                  </a:lnTo>
                  <a:lnTo>
                    <a:pt x="517" y="467"/>
                  </a:lnTo>
                  <a:lnTo>
                    <a:pt x="520" y="502"/>
                  </a:lnTo>
                  <a:lnTo>
                    <a:pt x="504" y="525"/>
                  </a:lnTo>
                  <a:lnTo>
                    <a:pt x="567" y="522"/>
                  </a:lnTo>
                  <a:lnTo>
                    <a:pt x="578" y="502"/>
                  </a:lnTo>
                  <a:lnTo>
                    <a:pt x="578" y="480"/>
                  </a:lnTo>
                  <a:lnTo>
                    <a:pt x="593" y="463"/>
                  </a:lnTo>
                  <a:lnTo>
                    <a:pt x="597" y="446"/>
                  </a:lnTo>
                  <a:lnTo>
                    <a:pt x="614" y="444"/>
                  </a:lnTo>
                  <a:lnTo>
                    <a:pt x="619" y="408"/>
                  </a:lnTo>
                  <a:lnTo>
                    <a:pt x="596" y="404"/>
                  </a:lnTo>
                  <a:lnTo>
                    <a:pt x="581" y="378"/>
                  </a:lnTo>
                  <a:lnTo>
                    <a:pt x="559" y="315"/>
                  </a:lnTo>
                  <a:lnTo>
                    <a:pt x="533" y="305"/>
                  </a:lnTo>
                  <a:lnTo>
                    <a:pt x="504" y="282"/>
                  </a:lnTo>
                  <a:lnTo>
                    <a:pt x="492" y="250"/>
                  </a:lnTo>
                  <a:lnTo>
                    <a:pt x="510" y="200"/>
                  </a:lnTo>
                  <a:lnTo>
                    <a:pt x="495" y="190"/>
                  </a:lnTo>
                  <a:lnTo>
                    <a:pt x="460" y="190"/>
                  </a:lnTo>
                  <a:lnTo>
                    <a:pt x="452" y="159"/>
                  </a:lnTo>
                  <a:lnTo>
                    <a:pt x="392" y="98"/>
                  </a:lnTo>
                  <a:lnTo>
                    <a:pt x="379" y="47"/>
                  </a:lnTo>
                  <a:lnTo>
                    <a:pt x="385" y="28"/>
                  </a:lnTo>
                  <a:lnTo>
                    <a:pt x="359" y="0"/>
                  </a:lnTo>
                  <a:lnTo>
                    <a:pt x="0" y="9"/>
                  </a:lnTo>
                  <a:lnTo>
                    <a:pt x="37" y="7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8" name="Freeform 52"/>
            <p:cNvSpPr>
              <a:spLocks/>
            </p:cNvSpPr>
            <p:nvPr/>
          </p:nvSpPr>
          <p:spPr bwMode="auto">
            <a:xfrm>
              <a:off x="3288" y="2308"/>
              <a:ext cx="441" cy="410"/>
            </a:xfrm>
            <a:custGeom>
              <a:avLst/>
              <a:gdLst>
                <a:gd name="T0" fmla="*/ 14 w 468"/>
                <a:gd name="T1" fmla="*/ 139 h 409"/>
                <a:gd name="T2" fmla="*/ 11 w 468"/>
                <a:gd name="T3" fmla="*/ 342 h 409"/>
                <a:gd name="T4" fmla="*/ 21 w 468"/>
                <a:gd name="T5" fmla="*/ 353 h 409"/>
                <a:gd name="T6" fmla="*/ 45 w 468"/>
                <a:gd name="T7" fmla="*/ 353 h 409"/>
                <a:gd name="T8" fmla="*/ 46 w 468"/>
                <a:gd name="T9" fmla="*/ 413 h 409"/>
                <a:gd name="T10" fmla="*/ 265 w 468"/>
                <a:gd name="T11" fmla="*/ 410 h 409"/>
                <a:gd name="T12" fmla="*/ 259 w 468"/>
                <a:gd name="T13" fmla="*/ 348 h 409"/>
                <a:gd name="T14" fmla="*/ 278 w 468"/>
                <a:gd name="T15" fmla="*/ 280 h 409"/>
                <a:gd name="T16" fmla="*/ 306 w 468"/>
                <a:gd name="T17" fmla="*/ 232 h 409"/>
                <a:gd name="T18" fmla="*/ 304 w 468"/>
                <a:gd name="T19" fmla="*/ 219 h 409"/>
                <a:gd name="T20" fmla="*/ 324 w 468"/>
                <a:gd name="T21" fmla="*/ 173 h 409"/>
                <a:gd name="T22" fmla="*/ 335 w 468"/>
                <a:gd name="T23" fmla="*/ 126 h 409"/>
                <a:gd name="T24" fmla="*/ 332 w 468"/>
                <a:gd name="T25" fmla="*/ 123 h 409"/>
                <a:gd name="T26" fmla="*/ 349 w 468"/>
                <a:gd name="T27" fmla="*/ 105 h 409"/>
                <a:gd name="T28" fmla="*/ 366 w 468"/>
                <a:gd name="T29" fmla="*/ 64 h 409"/>
                <a:gd name="T30" fmla="*/ 361 w 468"/>
                <a:gd name="T31" fmla="*/ 55 h 409"/>
                <a:gd name="T32" fmla="*/ 312 w 468"/>
                <a:gd name="T33" fmla="*/ 58 h 409"/>
                <a:gd name="T34" fmla="*/ 324 w 468"/>
                <a:gd name="T35" fmla="*/ 35 h 409"/>
                <a:gd name="T36" fmla="*/ 322 w 468"/>
                <a:gd name="T37" fmla="*/ 0 h 409"/>
                <a:gd name="T38" fmla="*/ 0 w 468"/>
                <a:gd name="T39" fmla="*/ 13 h 409"/>
                <a:gd name="T40" fmla="*/ 14 w 468"/>
                <a:gd name="T41" fmla="*/ 139 h 409"/>
                <a:gd name="T42" fmla="*/ 14 w 468"/>
                <a:gd name="T43" fmla="*/ 139 h 4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68"/>
                <a:gd name="T67" fmla="*/ 0 h 409"/>
                <a:gd name="T68" fmla="*/ 468 w 468"/>
                <a:gd name="T69" fmla="*/ 409 h 4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68" h="409">
                  <a:moveTo>
                    <a:pt x="18" y="139"/>
                  </a:moveTo>
                  <a:lnTo>
                    <a:pt x="15" y="338"/>
                  </a:lnTo>
                  <a:lnTo>
                    <a:pt x="25" y="349"/>
                  </a:lnTo>
                  <a:lnTo>
                    <a:pt x="57" y="349"/>
                  </a:lnTo>
                  <a:lnTo>
                    <a:pt x="59" y="409"/>
                  </a:lnTo>
                  <a:lnTo>
                    <a:pt x="339" y="406"/>
                  </a:lnTo>
                  <a:lnTo>
                    <a:pt x="332" y="344"/>
                  </a:lnTo>
                  <a:lnTo>
                    <a:pt x="356" y="276"/>
                  </a:lnTo>
                  <a:lnTo>
                    <a:pt x="392" y="228"/>
                  </a:lnTo>
                  <a:lnTo>
                    <a:pt x="389" y="215"/>
                  </a:lnTo>
                  <a:lnTo>
                    <a:pt x="415" y="173"/>
                  </a:lnTo>
                  <a:lnTo>
                    <a:pt x="429" y="126"/>
                  </a:lnTo>
                  <a:lnTo>
                    <a:pt x="424" y="123"/>
                  </a:lnTo>
                  <a:lnTo>
                    <a:pt x="447" y="105"/>
                  </a:lnTo>
                  <a:lnTo>
                    <a:pt x="468" y="64"/>
                  </a:lnTo>
                  <a:lnTo>
                    <a:pt x="462" y="55"/>
                  </a:lnTo>
                  <a:lnTo>
                    <a:pt x="399" y="58"/>
                  </a:lnTo>
                  <a:lnTo>
                    <a:pt x="415" y="35"/>
                  </a:lnTo>
                  <a:lnTo>
                    <a:pt x="412" y="0"/>
                  </a:lnTo>
                  <a:lnTo>
                    <a:pt x="0" y="13"/>
                  </a:lnTo>
                  <a:lnTo>
                    <a:pt x="18" y="1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9" name="Freeform 53"/>
            <p:cNvSpPr>
              <a:spLocks/>
            </p:cNvSpPr>
            <p:nvPr/>
          </p:nvSpPr>
          <p:spPr bwMode="auto">
            <a:xfrm>
              <a:off x="3344" y="2715"/>
              <a:ext cx="500" cy="450"/>
            </a:xfrm>
            <a:custGeom>
              <a:avLst/>
              <a:gdLst>
                <a:gd name="T0" fmla="*/ 0 w 532"/>
                <a:gd name="T1" fmla="*/ 3 h 450"/>
                <a:gd name="T2" fmla="*/ 6 w 532"/>
                <a:gd name="T3" fmla="*/ 125 h 450"/>
                <a:gd name="T4" fmla="*/ 43 w 532"/>
                <a:gd name="T5" fmla="*/ 214 h 450"/>
                <a:gd name="T6" fmla="*/ 29 w 532"/>
                <a:gd name="T7" fmla="*/ 283 h 450"/>
                <a:gd name="T8" fmla="*/ 32 w 532"/>
                <a:gd name="T9" fmla="*/ 341 h 450"/>
                <a:gd name="T10" fmla="*/ 13 w 532"/>
                <a:gd name="T11" fmla="*/ 371 h 450"/>
                <a:gd name="T12" fmla="*/ 21 w 532"/>
                <a:gd name="T13" fmla="*/ 380 h 450"/>
                <a:gd name="T14" fmla="*/ 76 w 532"/>
                <a:gd name="T15" fmla="*/ 371 h 450"/>
                <a:gd name="T16" fmla="*/ 145 w 532"/>
                <a:gd name="T17" fmla="*/ 395 h 450"/>
                <a:gd name="T18" fmla="*/ 166 w 532"/>
                <a:gd name="T19" fmla="*/ 372 h 450"/>
                <a:gd name="T20" fmla="*/ 233 w 532"/>
                <a:gd name="T21" fmla="*/ 408 h 450"/>
                <a:gd name="T22" fmla="*/ 241 w 532"/>
                <a:gd name="T23" fmla="*/ 427 h 450"/>
                <a:gd name="T24" fmla="*/ 266 w 532"/>
                <a:gd name="T25" fmla="*/ 442 h 450"/>
                <a:gd name="T26" fmla="*/ 278 w 532"/>
                <a:gd name="T27" fmla="*/ 424 h 450"/>
                <a:gd name="T28" fmla="*/ 311 w 532"/>
                <a:gd name="T29" fmla="*/ 440 h 450"/>
                <a:gd name="T30" fmla="*/ 331 w 532"/>
                <a:gd name="T31" fmla="*/ 427 h 450"/>
                <a:gd name="T32" fmla="*/ 327 w 532"/>
                <a:gd name="T33" fmla="*/ 401 h 450"/>
                <a:gd name="T34" fmla="*/ 382 w 532"/>
                <a:gd name="T35" fmla="*/ 424 h 450"/>
                <a:gd name="T36" fmla="*/ 379 w 532"/>
                <a:gd name="T37" fmla="*/ 450 h 450"/>
                <a:gd name="T38" fmla="*/ 415 w 532"/>
                <a:gd name="T39" fmla="*/ 416 h 450"/>
                <a:gd name="T40" fmla="*/ 383 w 532"/>
                <a:gd name="T41" fmla="*/ 411 h 450"/>
                <a:gd name="T42" fmla="*/ 357 w 532"/>
                <a:gd name="T43" fmla="*/ 379 h 450"/>
                <a:gd name="T44" fmla="*/ 389 w 532"/>
                <a:gd name="T45" fmla="*/ 337 h 450"/>
                <a:gd name="T46" fmla="*/ 389 w 532"/>
                <a:gd name="T47" fmla="*/ 312 h 450"/>
                <a:gd name="T48" fmla="*/ 355 w 532"/>
                <a:gd name="T49" fmla="*/ 348 h 450"/>
                <a:gd name="T50" fmla="*/ 338 w 532"/>
                <a:gd name="T51" fmla="*/ 337 h 450"/>
                <a:gd name="T52" fmla="*/ 352 w 532"/>
                <a:gd name="T53" fmla="*/ 316 h 450"/>
                <a:gd name="T54" fmla="*/ 315 w 532"/>
                <a:gd name="T55" fmla="*/ 330 h 450"/>
                <a:gd name="T56" fmla="*/ 290 w 532"/>
                <a:gd name="T57" fmla="*/ 317 h 450"/>
                <a:gd name="T58" fmla="*/ 297 w 532"/>
                <a:gd name="T59" fmla="*/ 296 h 450"/>
                <a:gd name="T60" fmla="*/ 361 w 532"/>
                <a:gd name="T61" fmla="*/ 312 h 450"/>
                <a:gd name="T62" fmla="*/ 336 w 532"/>
                <a:gd name="T63" fmla="*/ 259 h 450"/>
                <a:gd name="T64" fmla="*/ 339 w 532"/>
                <a:gd name="T65" fmla="*/ 220 h 450"/>
                <a:gd name="T66" fmla="*/ 193 w 532"/>
                <a:gd name="T67" fmla="*/ 228 h 450"/>
                <a:gd name="T68" fmla="*/ 211 w 532"/>
                <a:gd name="T69" fmla="*/ 144 h 450"/>
                <a:gd name="T70" fmla="*/ 236 w 532"/>
                <a:gd name="T71" fmla="*/ 100 h 450"/>
                <a:gd name="T72" fmla="*/ 227 w 532"/>
                <a:gd name="T73" fmla="*/ 89 h 450"/>
                <a:gd name="T74" fmla="*/ 218 w 532"/>
                <a:gd name="T75" fmla="*/ 0 h 450"/>
                <a:gd name="T76" fmla="*/ 0 w 532"/>
                <a:gd name="T77" fmla="*/ 3 h 450"/>
                <a:gd name="T78" fmla="*/ 0 w 532"/>
                <a:gd name="T79" fmla="*/ 3 h 450"/>
                <a:gd name="T80" fmla="*/ 0 w 532"/>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2"/>
                <a:gd name="T124" fmla="*/ 0 h 450"/>
                <a:gd name="T125" fmla="*/ 532 w 532"/>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2" h="450">
                  <a:moveTo>
                    <a:pt x="0" y="3"/>
                  </a:moveTo>
                  <a:lnTo>
                    <a:pt x="6" y="125"/>
                  </a:lnTo>
                  <a:lnTo>
                    <a:pt x="55" y="214"/>
                  </a:lnTo>
                  <a:lnTo>
                    <a:pt x="37" y="283"/>
                  </a:lnTo>
                  <a:lnTo>
                    <a:pt x="40" y="341"/>
                  </a:lnTo>
                  <a:lnTo>
                    <a:pt x="17" y="371"/>
                  </a:lnTo>
                  <a:lnTo>
                    <a:pt x="27" y="380"/>
                  </a:lnTo>
                  <a:lnTo>
                    <a:pt x="97" y="371"/>
                  </a:lnTo>
                  <a:lnTo>
                    <a:pt x="186" y="395"/>
                  </a:lnTo>
                  <a:lnTo>
                    <a:pt x="213" y="372"/>
                  </a:lnTo>
                  <a:lnTo>
                    <a:pt x="299" y="408"/>
                  </a:lnTo>
                  <a:lnTo>
                    <a:pt x="307" y="427"/>
                  </a:lnTo>
                  <a:lnTo>
                    <a:pt x="340" y="442"/>
                  </a:lnTo>
                  <a:lnTo>
                    <a:pt x="356" y="424"/>
                  </a:lnTo>
                  <a:lnTo>
                    <a:pt x="398" y="440"/>
                  </a:lnTo>
                  <a:lnTo>
                    <a:pt x="424" y="427"/>
                  </a:lnTo>
                  <a:lnTo>
                    <a:pt x="419" y="401"/>
                  </a:lnTo>
                  <a:lnTo>
                    <a:pt x="489" y="424"/>
                  </a:lnTo>
                  <a:lnTo>
                    <a:pt x="485" y="450"/>
                  </a:lnTo>
                  <a:lnTo>
                    <a:pt x="532" y="416"/>
                  </a:lnTo>
                  <a:lnTo>
                    <a:pt x="490" y="411"/>
                  </a:lnTo>
                  <a:lnTo>
                    <a:pt x="458" y="379"/>
                  </a:lnTo>
                  <a:lnTo>
                    <a:pt x="498" y="337"/>
                  </a:lnTo>
                  <a:lnTo>
                    <a:pt x="498" y="312"/>
                  </a:lnTo>
                  <a:lnTo>
                    <a:pt x="455" y="348"/>
                  </a:lnTo>
                  <a:lnTo>
                    <a:pt x="433" y="337"/>
                  </a:lnTo>
                  <a:lnTo>
                    <a:pt x="451" y="316"/>
                  </a:lnTo>
                  <a:lnTo>
                    <a:pt x="403" y="330"/>
                  </a:lnTo>
                  <a:lnTo>
                    <a:pt x="372" y="317"/>
                  </a:lnTo>
                  <a:lnTo>
                    <a:pt x="380" y="296"/>
                  </a:lnTo>
                  <a:lnTo>
                    <a:pt x="463" y="312"/>
                  </a:lnTo>
                  <a:lnTo>
                    <a:pt x="430" y="259"/>
                  </a:lnTo>
                  <a:lnTo>
                    <a:pt x="435" y="220"/>
                  </a:lnTo>
                  <a:lnTo>
                    <a:pt x="247" y="228"/>
                  </a:lnTo>
                  <a:lnTo>
                    <a:pt x="270" y="144"/>
                  </a:lnTo>
                  <a:lnTo>
                    <a:pt x="302" y="100"/>
                  </a:lnTo>
                  <a:lnTo>
                    <a:pt x="291" y="89"/>
                  </a:lnTo>
                  <a:lnTo>
                    <a:pt x="280" y="0"/>
                  </a:lnTo>
                  <a:lnTo>
                    <a:pt x="0" y="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0" name="Freeform 54"/>
            <p:cNvSpPr>
              <a:spLocks/>
            </p:cNvSpPr>
            <p:nvPr/>
          </p:nvSpPr>
          <p:spPr bwMode="auto">
            <a:xfrm>
              <a:off x="3598" y="1045"/>
              <a:ext cx="497" cy="265"/>
            </a:xfrm>
            <a:custGeom>
              <a:avLst/>
              <a:gdLst>
                <a:gd name="T0" fmla="*/ 148 w 529"/>
                <a:gd name="T1" fmla="*/ 173 h 264"/>
                <a:gd name="T2" fmla="*/ 155 w 529"/>
                <a:gd name="T3" fmla="*/ 190 h 264"/>
                <a:gd name="T4" fmla="*/ 169 w 529"/>
                <a:gd name="T5" fmla="*/ 194 h 264"/>
                <a:gd name="T6" fmla="*/ 189 w 529"/>
                <a:gd name="T7" fmla="*/ 264 h 264"/>
                <a:gd name="T8" fmla="*/ 226 w 529"/>
                <a:gd name="T9" fmla="*/ 168 h 264"/>
                <a:gd name="T10" fmla="*/ 244 w 529"/>
                <a:gd name="T11" fmla="*/ 172 h 264"/>
                <a:gd name="T12" fmla="*/ 268 w 529"/>
                <a:gd name="T13" fmla="*/ 157 h 264"/>
                <a:gd name="T14" fmla="*/ 308 w 529"/>
                <a:gd name="T15" fmla="*/ 157 h 264"/>
                <a:gd name="T16" fmla="*/ 322 w 529"/>
                <a:gd name="T17" fmla="*/ 134 h 264"/>
                <a:gd name="T18" fmla="*/ 399 w 529"/>
                <a:gd name="T19" fmla="*/ 138 h 264"/>
                <a:gd name="T20" fmla="*/ 412 w 529"/>
                <a:gd name="T21" fmla="*/ 123 h 264"/>
                <a:gd name="T22" fmla="*/ 389 w 529"/>
                <a:gd name="T23" fmla="*/ 86 h 264"/>
                <a:gd name="T24" fmla="*/ 341 w 529"/>
                <a:gd name="T25" fmla="*/ 88 h 264"/>
                <a:gd name="T26" fmla="*/ 303 w 529"/>
                <a:gd name="T27" fmla="*/ 81 h 264"/>
                <a:gd name="T28" fmla="*/ 256 w 529"/>
                <a:gd name="T29" fmla="*/ 81 h 264"/>
                <a:gd name="T30" fmla="*/ 241 w 529"/>
                <a:gd name="T31" fmla="*/ 112 h 264"/>
                <a:gd name="T32" fmla="*/ 215 w 529"/>
                <a:gd name="T33" fmla="*/ 94 h 264"/>
                <a:gd name="T34" fmla="*/ 190 w 529"/>
                <a:gd name="T35" fmla="*/ 97 h 264"/>
                <a:gd name="T36" fmla="*/ 180 w 529"/>
                <a:gd name="T37" fmla="*/ 65 h 264"/>
                <a:gd name="T38" fmla="*/ 127 w 529"/>
                <a:gd name="T39" fmla="*/ 60 h 264"/>
                <a:gd name="T40" fmla="*/ 121 w 529"/>
                <a:gd name="T41" fmla="*/ 47 h 264"/>
                <a:gd name="T42" fmla="*/ 145 w 529"/>
                <a:gd name="T43" fmla="*/ 15 h 264"/>
                <a:gd name="T44" fmla="*/ 163 w 529"/>
                <a:gd name="T45" fmla="*/ 11 h 264"/>
                <a:gd name="T46" fmla="*/ 145 w 529"/>
                <a:gd name="T47" fmla="*/ 0 h 264"/>
                <a:gd name="T48" fmla="*/ 115 w 529"/>
                <a:gd name="T49" fmla="*/ 10 h 264"/>
                <a:gd name="T50" fmla="*/ 65 w 529"/>
                <a:gd name="T51" fmla="*/ 75 h 264"/>
                <a:gd name="T52" fmla="*/ 39 w 529"/>
                <a:gd name="T53" fmla="*/ 81 h 264"/>
                <a:gd name="T54" fmla="*/ 0 w 529"/>
                <a:gd name="T55" fmla="*/ 113 h 264"/>
                <a:gd name="T56" fmla="*/ 148 w 529"/>
                <a:gd name="T57" fmla="*/ 173 h 264"/>
                <a:gd name="T58" fmla="*/ 148 w 529"/>
                <a:gd name="T59" fmla="*/ 173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29"/>
                <a:gd name="T91" fmla="*/ 0 h 264"/>
                <a:gd name="T92" fmla="*/ 529 w 529"/>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29" h="264">
                  <a:moveTo>
                    <a:pt x="191" y="173"/>
                  </a:moveTo>
                  <a:lnTo>
                    <a:pt x="199" y="190"/>
                  </a:lnTo>
                  <a:lnTo>
                    <a:pt x="217" y="194"/>
                  </a:lnTo>
                  <a:lnTo>
                    <a:pt x="243" y="264"/>
                  </a:lnTo>
                  <a:lnTo>
                    <a:pt x="290" y="168"/>
                  </a:lnTo>
                  <a:lnTo>
                    <a:pt x="314" y="172"/>
                  </a:lnTo>
                  <a:lnTo>
                    <a:pt x="343" y="157"/>
                  </a:lnTo>
                  <a:lnTo>
                    <a:pt x="395" y="157"/>
                  </a:lnTo>
                  <a:lnTo>
                    <a:pt x="413" y="134"/>
                  </a:lnTo>
                  <a:lnTo>
                    <a:pt x="512" y="138"/>
                  </a:lnTo>
                  <a:lnTo>
                    <a:pt x="529" y="123"/>
                  </a:lnTo>
                  <a:lnTo>
                    <a:pt x="499" y="86"/>
                  </a:lnTo>
                  <a:lnTo>
                    <a:pt x="437" y="88"/>
                  </a:lnTo>
                  <a:lnTo>
                    <a:pt x="390" y="81"/>
                  </a:lnTo>
                  <a:lnTo>
                    <a:pt x="329" y="81"/>
                  </a:lnTo>
                  <a:lnTo>
                    <a:pt x="308" y="112"/>
                  </a:lnTo>
                  <a:lnTo>
                    <a:pt x="277" y="94"/>
                  </a:lnTo>
                  <a:lnTo>
                    <a:pt x="244" y="97"/>
                  </a:lnTo>
                  <a:lnTo>
                    <a:pt x="231" y="65"/>
                  </a:lnTo>
                  <a:lnTo>
                    <a:pt x="163" y="60"/>
                  </a:lnTo>
                  <a:lnTo>
                    <a:pt x="155" y="47"/>
                  </a:lnTo>
                  <a:lnTo>
                    <a:pt x="186" y="15"/>
                  </a:lnTo>
                  <a:lnTo>
                    <a:pt x="210" y="11"/>
                  </a:lnTo>
                  <a:lnTo>
                    <a:pt x="186" y="0"/>
                  </a:lnTo>
                  <a:lnTo>
                    <a:pt x="147" y="10"/>
                  </a:lnTo>
                  <a:lnTo>
                    <a:pt x="83" y="75"/>
                  </a:lnTo>
                  <a:lnTo>
                    <a:pt x="50" y="81"/>
                  </a:lnTo>
                  <a:lnTo>
                    <a:pt x="0" y="113"/>
                  </a:lnTo>
                  <a:lnTo>
                    <a:pt x="191" y="173"/>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1" name="Freeform 55"/>
            <p:cNvSpPr>
              <a:spLocks/>
            </p:cNvSpPr>
            <p:nvPr/>
          </p:nvSpPr>
          <p:spPr bwMode="auto">
            <a:xfrm>
              <a:off x="3920" y="1208"/>
              <a:ext cx="337" cy="476"/>
            </a:xfrm>
            <a:custGeom>
              <a:avLst/>
              <a:gdLst>
                <a:gd name="T0" fmla="*/ 33 w 358"/>
                <a:gd name="T1" fmla="*/ 399 h 475"/>
                <a:gd name="T2" fmla="*/ 26 w 358"/>
                <a:gd name="T3" fmla="*/ 319 h 475"/>
                <a:gd name="T4" fmla="*/ 5 w 358"/>
                <a:gd name="T5" fmla="*/ 259 h 475"/>
                <a:gd name="T6" fmla="*/ 14 w 358"/>
                <a:gd name="T7" fmla="*/ 136 h 475"/>
                <a:gd name="T8" fmla="*/ 55 w 358"/>
                <a:gd name="T9" fmla="*/ 71 h 475"/>
                <a:gd name="T10" fmla="*/ 53 w 358"/>
                <a:gd name="T11" fmla="*/ 119 h 475"/>
                <a:gd name="T12" fmla="*/ 65 w 358"/>
                <a:gd name="T13" fmla="*/ 108 h 475"/>
                <a:gd name="T14" fmla="*/ 65 w 358"/>
                <a:gd name="T15" fmla="*/ 71 h 475"/>
                <a:gd name="T16" fmla="*/ 80 w 358"/>
                <a:gd name="T17" fmla="*/ 48 h 475"/>
                <a:gd name="T18" fmla="*/ 86 w 358"/>
                <a:gd name="T19" fmla="*/ 4 h 475"/>
                <a:gd name="T20" fmla="*/ 99 w 358"/>
                <a:gd name="T21" fmla="*/ 0 h 475"/>
                <a:gd name="T22" fmla="*/ 185 w 358"/>
                <a:gd name="T23" fmla="*/ 37 h 475"/>
                <a:gd name="T24" fmla="*/ 192 w 358"/>
                <a:gd name="T25" fmla="*/ 68 h 475"/>
                <a:gd name="T26" fmla="*/ 204 w 358"/>
                <a:gd name="T27" fmla="*/ 97 h 475"/>
                <a:gd name="T28" fmla="*/ 206 w 358"/>
                <a:gd name="T29" fmla="*/ 149 h 475"/>
                <a:gd name="T30" fmla="*/ 177 w 358"/>
                <a:gd name="T31" fmla="*/ 192 h 475"/>
                <a:gd name="T32" fmla="*/ 176 w 358"/>
                <a:gd name="T33" fmla="*/ 228 h 475"/>
                <a:gd name="T34" fmla="*/ 192 w 358"/>
                <a:gd name="T35" fmla="*/ 243 h 475"/>
                <a:gd name="T36" fmla="*/ 216 w 358"/>
                <a:gd name="T37" fmla="*/ 192 h 475"/>
                <a:gd name="T38" fmla="*/ 237 w 358"/>
                <a:gd name="T39" fmla="*/ 176 h 475"/>
                <a:gd name="T40" fmla="*/ 252 w 358"/>
                <a:gd name="T41" fmla="*/ 186 h 475"/>
                <a:gd name="T42" fmla="*/ 281 w 358"/>
                <a:gd name="T43" fmla="*/ 295 h 475"/>
                <a:gd name="T44" fmla="*/ 263 w 358"/>
                <a:gd name="T45" fmla="*/ 340 h 475"/>
                <a:gd name="T46" fmla="*/ 257 w 358"/>
                <a:gd name="T47" fmla="*/ 371 h 475"/>
                <a:gd name="T48" fmla="*/ 247 w 358"/>
                <a:gd name="T49" fmla="*/ 382 h 475"/>
                <a:gd name="T50" fmla="*/ 245 w 358"/>
                <a:gd name="T51" fmla="*/ 412 h 475"/>
                <a:gd name="T52" fmla="*/ 231 w 358"/>
                <a:gd name="T53" fmla="*/ 449 h 475"/>
                <a:gd name="T54" fmla="*/ 137 w 358"/>
                <a:gd name="T55" fmla="*/ 467 h 475"/>
                <a:gd name="T56" fmla="*/ 135 w 358"/>
                <a:gd name="T57" fmla="*/ 460 h 475"/>
                <a:gd name="T58" fmla="*/ 0 w 358"/>
                <a:gd name="T59" fmla="*/ 479 h 475"/>
                <a:gd name="T60" fmla="*/ 33 w 358"/>
                <a:gd name="T61" fmla="*/ 399 h 475"/>
                <a:gd name="T62" fmla="*/ 33 w 358"/>
                <a:gd name="T63" fmla="*/ 399 h 47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8"/>
                <a:gd name="T97" fmla="*/ 0 h 475"/>
                <a:gd name="T98" fmla="*/ 358 w 358"/>
                <a:gd name="T99" fmla="*/ 475 h 47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8" h="475">
                  <a:moveTo>
                    <a:pt x="41" y="395"/>
                  </a:moveTo>
                  <a:lnTo>
                    <a:pt x="34" y="315"/>
                  </a:lnTo>
                  <a:lnTo>
                    <a:pt x="5" y="255"/>
                  </a:lnTo>
                  <a:lnTo>
                    <a:pt x="18" y="136"/>
                  </a:lnTo>
                  <a:lnTo>
                    <a:pt x="70" y="71"/>
                  </a:lnTo>
                  <a:lnTo>
                    <a:pt x="67" y="119"/>
                  </a:lnTo>
                  <a:lnTo>
                    <a:pt x="83" y="108"/>
                  </a:lnTo>
                  <a:lnTo>
                    <a:pt x="83" y="71"/>
                  </a:lnTo>
                  <a:lnTo>
                    <a:pt x="102" y="48"/>
                  </a:lnTo>
                  <a:lnTo>
                    <a:pt x="109" y="4"/>
                  </a:lnTo>
                  <a:lnTo>
                    <a:pt x="126" y="0"/>
                  </a:lnTo>
                  <a:lnTo>
                    <a:pt x="235" y="37"/>
                  </a:lnTo>
                  <a:lnTo>
                    <a:pt x="245" y="68"/>
                  </a:lnTo>
                  <a:lnTo>
                    <a:pt x="259" y="97"/>
                  </a:lnTo>
                  <a:lnTo>
                    <a:pt x="262" y="149"/>
                  </a:lnTo>
                  <a:lnTo>
                    <a:pt x="225" y="192"/>
                  </a:lnTo>
                  <a:lnTo>
                    <a:pt x="224" y="228"/>
                  </a:lnTo>
                  <a:lnTo>
                    <a:pt x="245" y="239"/>
                  </a:lnTo>
                  <a:lnTo>
                    <a:pt x="274" y="192"/>
                  </a:lnTo>
                  <a:lnTo>
                    <a:pt x="303" y="176"/>
                  </a:lnTo>
                  <a:lnTo>
                    <a:pt x="322" y="186"/>
                  </a:lnTo>
                  <a:lnTo>
                    <a:pt x="358" y="291"/>
                  </a:lnTo>
                  <a:lnTo>
                    <a:pt x="334" y="336"/>
                  </a:lnTo>
                  <a:lnTo>
                    <a:pt x="327" y="367"/>
                  </a:lnTo>
                  <a:lnTo>
                    <a:pt x="313" y="378"/>
                  </a:lnTo>
                  <a:lnTo>
                    <a:pt x="311" y="408"/>
                  </a:lnTo>
                  <a:lnTo>
                    <a:pt x="293" y="445"/>
                  </a:lnTo>
                  <a:lnTo>
                    <a:pt x="175" y="463"/>
                  </a:lnTo>
                  <a:lnTo>
                    <a:pt x="172" y="456"/>
                  </a:lnTo>
                  <a:lnTo>
                    <a:pt x="0" y="475"/>
                  </a:lnTo>
                  <a:lnTo>
                    <a:pt x="41" y="39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2" name="Freeform 56"/>
            <p:cNvSpPr>
              <a:spLocks/>
            </p:cNvSpPr>
            <p:nvPr/>
          </p:nvSpPr>
          <p:spPr bwMode="auto">
            <a:xfrm>
              <a:off x="3410" y="1118"/>
              <a:ext cx="467" cy="501"/>
            </a:xfrm>
            <a:custGeom>
              <a:avLst/>
              <a:gdLst>
                <a:gd name="T0" fmla="*/ 9 w 494"/>
                <a:gd name="T1" fmla="*/ 191 h 503"/>
                <a:gd name="T2" fmla="*/ 8 w 494"/>
                <a:gd name="T3" fmla="*/ 252 h 503"/>
                <a:gd name="T4" fmla="*/ 56 w 494"/>
                <a:gd name="T5" fmla="*/ 290 h 503"/>
                <a:gd name="T6" fmla="*/ 74 w 494"/>
                <a:gd name="T7" fmla="*/ 316 h 503"/>
                <a:gd name="T8" fmla="*/ 112 w 494"/>
                <a:gd name="T9" fmla="*/ 351 h 503"/>
                <a:gd name="T10" fmla="*/ 118 w 494"/>
                <a:gd name="T11" fmla="*/ 392 h 503"/>
                <a:gd name="T12" fmla="*/ 124 w 494"/>
                <a:gd name="T13" fmla="*/ 450 h 503"/>
                <a:gd name="T14" fmla="*/ 161 w 494"/>
                <a:gd name="T15" fmla="*/ 503 h 503"/>
                <a:gd name="T16" fmla="*/ 354 w 494"/>
                <a:gd name="T17" fmla="*/ 489 h 503"/>
                <a:gd name="T18" fmla="*/ 341 w 494"/>
                <a:gd name="T19" fmla="*/ 411 h 503"/>
                <a:gd name="T20" fmla="*/ 360 w 494"/>
                <a:gd name="T21" fmla="*/ 293 h 503"/>
                <a:gd name="T22" fmla="*/ 358 w 494"/>
                <a:gd name="T23" fmla="*/ 261 h 503"/>
                <a:gd name="T24" fmla="*/ 388 w 494"/>
                <a:gd name="T25" fmla="*/ 168 h 503"/>
                <a:gd name="T26" fmla="*/ 380 w 494"/>
                <a:gd name="T27" fmla="*/ 165 h 503"/>
                <a:gd name="T28" fmla="*/ 362 w 494"/>
                <a:gd name="T29" fmla="*/ 218 h 503"/>
                <a:gd name="T30" fmla="*/ 347 w 494"/>
                <a:gd name="T31" fmla="*/ 222 h 503"/>
                <a:gd name="T32" fmla="*/ 340 w 494"/>
                <a:gd name="T33" fmla="*/ 244 h 503"/>
                <a:gd name="T34" fmla="*/ 325 w 494"/>
                <a:gd name="T35" fmla="*/ 259 h 503"/>
                <a:gd name="T36" fmla="*/ 335 w 494"/>
                <a:gd name="T37" fmla="*/ 210 h 503"/>
                <a:gd name="T38" fmla="*/ 347 w 494"/>
                <a:gd name="T39" fmla="*/ 191 h 503"/>
                <a:gd name="T40" fmla="*/ 327 w 494"/>
                <a:gd name="T41" fmla="*/ 121 h 503"/>
                <a:gd name="T42" fmla="*/ 313 w 494"/>
                <a:gd name="T43" fmla="*/ 117 h 503"/>
                <a:gd name="T44" fmla="*/ 306 w 494"/>
                <a:gd name="T45" fmla="*/ 100 h 503"/>
                <a:gd name="T46" fmla="*/ 156 w 494"/>
                <a:gd name="T47" fmla="*/ 40 h 503"/>
                <a:gd name="T48" fmla="*/ 138 w 494"/>
                <a:gd name="T49" fmla="*/ 29 h 503"/>
                <a:gd name="T50" fmla="*/ 127 w 494"/>
                <a:gd name="T51" fmla="*/ 40 h 503"/>
                <a:gd name="T52" fmla="*/ 123 w 494"/>
                <a:gd name="T53" fmla="*/ 37 h 503"/>
                <a:gd name="T54" fmla="*/ 129 w 494"/>
                <a:gd name="T55" fmla="*/ 16 h 503"/>
                <a:gd name="T56" fmla="*/ 134 w 494"/>
                <a:gd name="T57" fmla="*/ 3 h 503"/>
                <a:gd name="T58" fmla="*/ 128 w 494"/>
                <a:gd name="T59" fmla="*/ 0 h 503"/>
                <a:gd name="T60" fmla="*/ 68 w 494"/>
                <a:gd name="T61" fmla="*/ 32 h 503"/>
                <a:gd name="T62" fmla="*/ 60 w 494"/>
                <a:gd name="T63" fmla="*/ 32 h 503"/>
                <a:gd name="T64" fmla="*/ 48 w 494"/>
                <a:gd name="T65" fmla="*/ 26 h 503"/>
                <a:gd name="T66" fmla="*/ 37 w 494"/>
                <a:gd name="T67" fmla="*/ 36 h 503"/>
                <a:gd name="T68" fmla="*/ 39 w 494"/>
                <a:gd name="T69" fmla="*/ 94 h 503"/>
                <a:gd name="T70" fmla="*/ 0 w 494"/>
                <a:gd name="T71" fmla="*/ 152 h 503"/>
                <a:gd name="T72" fmla="*/ 9 w 494"/>
                <a:gd name="T73" fmla="*/ 191 h 503"/>
                <a:gd name="T74" fmla="*/ 9 w 494"/>
                <a:gd name="T75" fmla="*/ 191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4"/>
                <a:gd name="T115" fmla="*/ 0 h 503"/>
                <a:gd name="T116" fmla="*/ 494 w 494"/>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4" h="503">
                  <a:moveTo>
                    <a:pt x="13" y="191"/>
                  </a:moveTo>
                  <a:lnTo>
                    <a:pt x="11" y="252"/>
                  </a:lnTo>
                  <a:lnTo>
                    <a:pt x="71" y="290"/>
                  </a:lnTo>
                  <a:lnTo>
                    <a:pt x="95" y="316"/>
                  </a:lnTo>
                  <a:lnTo>
                    <a:pt x="142" y="351"/>
                  </a:lnTo>
                  <a:lnTo>
                    <a:pt x="150" y="392"/>
                  </a:lnTo>
                  <a:lnTo>
                    <a:pt x="158" y="450"/>
                  </a:lnTo>
                  <a:lnTo>
                    <a:pt x="205" y="503"/>
                  </a:lnTo>
                  <a:lnTo>
                    <a:pt x="450" y="489"/>
                  </a:lnTo>
                  <a:lnTo>
                    <a:pt x="435" y="411"/>
                  </a:lnTo>
                  <a:lnTo>
                    <a:pt x="458" y="293"/>
                  </a:lnTo>
                  <a:lnTo>
                    <a:pt x="456" y="261"/>
                  </a:lnTo>
                  <a:lnTo>
                    <a:pt x="494" y="168"/>
                  </a:lnTo>
                  <a:lnTo>
                    <a:pt x="484" y="165"/>
                  </a:lnTo>
                  <a:lnTo>
                    <a:pt x="461" y="218"/>
                  </a:lnTo>
                  <a:lnTo>
                    <a:pt x="442" y="222"/>
                  </a:lnTo>
                  <a:lnTo>
                    <a:pt x="432" y="244"/>
                  </a:lnTo>
                  <a:lnTo>
                    <a:pt x="413" y="259"/>
                  </a:lnTo>
                  <a:lnTo>
                    <a:pt x="427" y="210"/>
                  </a:lnTo>
                  <a:lnTo>
                    <a:pt x="442" y="191"/>
                  </a:lnTo>
                  <a:lnTo>
                    <a:pt x="416" y="121"/>
                  </a:lnTo>
                  <a:lnTo>
                    <a:pt x="398" y="117"/>
                  </a:lnTo>
                  <a:lnTo>
                    <a:pt x="390" y="100"/>
                  </a:lnTo>
                  <a:lnTo>
                    <a:pt x="199" y="40"/>
                  </a:lnTo>
                  <a:lnTo>
                    <a:pt x="176" y="29"/>
                  </a:lnTo>
                  <a:lnTo>
                    <a:pt x="162" y="40"/>
                  </a:lnTo>
                  <a:lnTo>
                    <a:pt x="157" y="37"/>
                  </a:lnTo>
                  <a:lnTo>
                    <a:pt x="165" y="16"/>
                  </a:lnTo>
                  <a:lnTo>
                    <a:pt x="170" y="3"/>
                  </a:lnTo>
                  <a:lnTo>
                    <a:pt x="163" y="0"/>
                  </a:lnTo>
                  <a:lnTo>
                    <a:pt x="86" y="32"/>
                  </a:lnTo>
                  <a:lnTo>
                    <a:pt x="76" y="32"/>
                  </a:lnTo>
                  <a:lnTo>
                    <a:pt x="61" y="26"/>
                  </a:lnTo>
                  <a:lnTo>
                    <a:pt x="47" y="36"/>
                  </a:lnTo>
                  <a:lnTo>
                    <a:pt x="50" y="94"/>
                  </a:lnTo>
                  <a:lnTo>
                    <a:pt x="0" y="152"/>
                  </a:lnTo>
                  <a:lnTo>
                    <a:pt x="13" y="19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3" name="Freeform 57"/>
            <p:cNvSpPr>
              <a:spLocks/>
            </p:cNvSpPr>
            <p:nvPr/>
          </p:nvSpPr>
          <p:spPr bwMode="auto">
            <a:xfrm>
              <a:off x="3546" y="1607"/>
              <a:ext cx="342" cy="645"/>
            </a:xfrm>
            <a:custGeom>
              <a:avLst/>
              <a:gdLst>
                <a:gd name="T0" fmla="*/ 6 w 364"/>
                <a:gd name="T1" fmla="*/ 262 h 641"/>
                <a:gd name="T2" fmla="*/ 35 w 364"/>
                <a:gd name="T3" fmla="*/ 181 h 641"/>
                <a:gd name="T4" fmla="*/ 24 w 364"/>
                <a:gd name="T5" fmla="*/ 150 h 641"/>
                <a:gd name="T6" fmla="*/ 73 w 364"/>
                <a:gd name="T7" fmla="*/ 102 h 641"/>
                <a:gd name="T8" fmla="*/ 84 w 364"/>
                <a:gd name="T9" fmla="*/ 66 h 641"/>
                <a:gd name="T10" fmla="*/ 48 w 364"/>
                <a:gd name="T11" fmla="*/ 14 h 641"/>
                <a:gd name="T12" fmla="*/ 240 w 364"/>
                <a:gd name="T13" fmla="*/ 0 h 641"/>
                <a:gd name="T14" fmla="*/ 241 w 364"/>
                <a:gd name="T15" fmla="*/ 37 h 641"/>
                <a:gd name="T16" fmla="*/ 263 w 364"/>
                <a:gd name="T17" fmla="*/ 84 h 641"/>
                <a:gd name="T18" fmla="*/ 279 w 364"/>
                <a:gd name="T19" fmla="*/ 328 h 641"/>
                <a:gd name="T20" fmla="*/ 275 w 364"/>
                <a:gd name="T21" fmla="*/ 380 h 641"/>
                <a:gd name="T22" fmla="*/ 284 w 364"/>
                <a:gd name="T23" fmla="*/ 409 h 641"/>
                <a:gd name="T24" fmla="*/ 273 w 364"/>
                <a:gd name="T25" fmla="*/ 464 h 641"/>
                <a:gd name="T26" fmla="*/ 258 w 364"/>
                <a:gd name="T27" fmla="*/ 489 h 641"/>
                <a:gd name="T28" fmla="*/ 252 w 364"/>
                <a:gd name="T29" fmla="*/ 527 h 641"/>
                <a:gd name="T30" fmla="*/ 259 w 364"/>
                <a:gd name="T31" fmla="*/ 542 h 641"/>
                <a:gd name="T32" fmla="*/ 253 w 364"/>
                <a:gd name="T33" fmla="*/ 563 h 641"/>
                <a:gd name="T34" fmla="*/ 256 w 364"/>
                <a:gd name="T35" fmla="*/ 573 h 641"/>
                <a:gd name="T36" fmla="*/ 233 w 364"/>
                <a:gd name="T37" fmla="*/ 584 h 641"/>
                <a:gd name="T38" fmla="*/ 227 w 364"/>
                <a:gd name="T39" fmla="*/ 625 h 641"/>
                <a:gd name="T40" fmla="*/ 196 w 364"/>
                <a:gd name="T41" fmla="*/ 612 h 641"/>
                <a:gd name="T42" fmla="*/ 179 w 364"/>
                <a:gd name="T43" fmla="*/ 641 h 641"/>
                <a:gd name="T44" fmla="*/ 169 w 364"/>
                <a:gd name="T45" fmla="*/ 638 h 641"/>
                <a:gd name="T46" fmla="*/ 158 w 364"/>
                <a:gd name="T47" fmla="*/ 612 h 641"/>
                <a:gd name="T48" fmla="*/ 140 w 364"/>
                <a:gd name="T49" fmla="*/ 549 h 641"/>
                <a:gd name="T50" fmla="*/ 97 w 364"/>
                <a:gd name="T51" fmla="*/ 516 h 641"/>
                <a:gd name="T52" fmla="*/ 88 w 364"/>
                <a:gd name="T53" fmla="*/ 484 h 641"/>
                <a:gd name="T54" fmla="*/ 102 w 364"/>
                <a:gd name="T55" fmla="*/ 434 h 641"/>
                <a:gd name="T56" fmla="*/ 90 w 364"/>
                <a:gd name="T57" fmla="*/ 424 h 641"/>
                <a:gd name="T58" fmla="*/ 63 w 364"/>
                <a:gd name="T59" fmla="*/ 424 h 641"/>
                <a:gd name="T60" fmla="*/ 57 w 364"/>
                <a:gd name="T61" fmla="*/ 393 h 641"/>
                <a:gd name="T62" fmla="*/ 9 w 364"/>
                <a:gd name="T63" fmla="*/ 332 h 641"/>
                <a:gd name="T64" fmla="*/ 0 w 364"/>
                <a:gd name="T65" fmla="*/ 281 h 641"/>
                <a:gd name="T66" fmla="*/ 6 w 364"/>
                <a:gd name="T67" fmla="*/ 262 h 641"/>
                <a:gd name="T68" fmla="*/ 6 w 364"/>
                <a:gd name="T69" fmla="*/ 262 h 64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4"/>
                <a:gd name="T106" fmla="*/ 0 h 641"/>
                <a:gd name="T107" fmla="*/ 364 w 364"/>
                <a:gd name="T108" fmla="*/ 641 h 64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4" h="641">
                  <a:moveTo>
                    <a:pt x="6" y="262"/>
                  </a:moveTo>
                  <a:lnTo>
                    <a:pt x="44" y="181"/>
                  </a:lnTo>
                  <a:lnTo>
                    <a:pt x="32" y="150"/>
                  </a:lnTo>
                  <a:lnTo>
                    <a:pt x="94" y="102"/>
                  </a:lnTo>
                  <a:lnTo>
                    <a:pt x="107" y="66"/>
                  </a:lnTo>
                  <a:lnTo>
                    <a:pt x="61" y="14"/>
                  </a:lnTo>
                  <a:lnTo>
                    <a:pt x="306" y="0"/>
                  </a:lnTo>
                  <a:lnTo>
                    <a:pt x="311" y="37"/>
                  </a:lnTo>
                  <a:lnTo>
                    <a:pt x="337" y="84"/>
                  </a:lnTo>
                  <a:lnTo>
                    <a:pt x="358" y="328"/>
                  </a:lnTo>
                  <a:lnTo>
                    <a:pt x="353" y="380"/>
                  </a:lnTo>
                  <a:lnTo>
                    <a:pt x="364" y="409"/>
                  </a:lnTo>
                  <a:lnTo>
                    <a:pt x="351" y="464"/>
                  </a:lnTo>
                  <a:lnTo>
                    <a:pt x="332" y="489"/>
                  </a:lnTo>
                  <a:lnTo>
                    <a:pt x="322" y="527"/>
                  </a:lnTo>
                  <a:lnTo>
                    <a:pt x="333" y="542"/>
                  </a:lnTo>
                  <a:lnTo>
                    <a:pt x="324" y="563"/>
                  </a:lnTo>
                  <a:lnTo>
                    <a:pt x="329" y="573"/>
                  </a:lnTo>
                  <a:lnTo>
                    <a:pt x="299" y="584"/>
                  </a:lnTo>
                  <a:lnTo>
                    <a:pt x="293" y="625"/>
                  </a:lnTo>
                  <a:lnTo>
                    <a:pt x="251" y="612"/>
                  </a:lnTo>
                  <a:lnTo>
                    <a:pt x="230" y="641"/>
                  </a:lnTo>
                  <a:lnTo>
                    <a:pt x="217" y="638"/>
                  </a:lnTo>
                  <a:lnTo>
                    <a:pt x="202" y="612"/>
                  </a:lnTo>
                  <a:lnTo>
                    <a:pt x="180" y="549"/>
                  </a:lnTo>
                  <a:lnTo>
                    <a:pt x="125" y="516"/>
                  </a:lnTo>
                  <a:lnTo>
                    <a:pt x="113" y="484"/>
                  </a:lnTo>
                  <a:lnTo>
                    <a:pt x="131" y="434"/>
                  </a:lnTo>
                  <a:lnTo>
                    <a:pt x="116" y="424"/>
                  </a:lnTo>
                  <a:lnTo>
                    <a:pt x="81" y="424"/>
                  </a:lnTo>
                  <a:lnTo>
                    <a:pt x="73" y="393"/>
                  </a:lnTo>
                  <a:lnTo>
                    <a:pt x="13" y="332"/>
                  </a:lnTo>
                  <a:lnTo>
                    <a:pt x="0" y="281"/>
                  </a:lnTo>
                  <a:lnTo>
                    <a:pt x="6" y="26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4" name="Freeform 58"/>
            <p:cNvSpPr>
              <a:spLocks/>
            </p:cNvSpPr>
            <p:nvPr/>
          </p:nvSpPr>
          <p:spPr bwMode="auto">
            <a:xfrm>
              <a:off x="3850" y="1665"/>
              <a:ext cx="269" cy="481"/>
            </a:xfrm>
            <a:custGeom>
              <a:avLst/>
              <a:gdLst>
                <a:gd name="T0" fmla="*/ 8 w 288"/>
                <a:gd name="T1" fmla="*/ 481 h 481"/>
                <a:gd name="T2" fmla="*/ 14 w 288"/>
                <a:gd name="T3" fmla="*/ 468 h 481"/>
                <a:gd name="T4" fmla="*/ 56 w 288"/>
                <a:gd name="T5" fmla="*/ 465 h 481"/>
                <a:gd name="T6" fmla="*/ 91 w 288"/>
                <a:gd name="T7" fmla="*/ 450 h 481"/>
                <a:gd name="T8" fmla="*/ 125 w 288"/>
                <a:gd name="T9" fmla="*/ 423 h 481"/>
                <a:gd name="T10" fmla="*/ 154 w 288"/>
                <a:gd name="T11" fmla="*/ 421 h 481"/>
                <a:gd name="T12" fmla="*/ 188 w 288"/>
                <a:gd name="T13" fmla="*/ 351 h 481"/>
                <a:gd name="T14" fmla="*/ 198 w 288"/>
                <a:gd name="T15" fmla="*/ 356 h 481"/>
                <a:gd name="T16" fmla="*/ 222 w 288"/>
                <a:gd name="T17" fmla="*/ 332 h 481"/>
                <a:gd name="T18" fmla="*/ 217 w 288"/>
                <a:gd name="T19" fmla="*/ 314 h 481"/>
                <a:gd name="T20" fmla="*/ 217 w 288"/>
                <a:gd name="T21" fmla="*/ 303 h 481"/>
                <a:gd name="T22" fmla="*/ 193 w 288"/>
                <a:gd name="T23" fmla="*/ 7 h 481"/>
                <a:gd name="T24" fmla="*/ 190 w 288"/>
                <a:gd name="T25" fmla="*/ 0 h 481"/>
                <a:gd name="T26" fmla="*/ 59 w 288"/>
                <a:gd name="T27" fmla="*/ 19 h 481"/>
                <a:gd name="T28" fmla="*/ 34 w 288"/>
                <a:gd name="T29" fmla="*/ 36 h 481"/>
                <a:gd name="T30" fmla="*/ 11 w 288"/>
                <a:gd name="T31" fmla="*/ 26 h 481"/>
                <a:gd name="T32" fmla="*/ 28 w 288"/>
                <a:gd name="T33" fmla="*/ 270 h 481"/>
                <a:gd name="T34" fmla="*/ 23 w 288"/>
                <a:gd name="T35" fmla="*/ 322 h 481"/>
                <a:gd name="T36" fmla="*/ 33 w 288"/>
                <a:gd name="T37" fmla="*/ 351 h 481"/>
                <a:gd name="T38" fmla="*/ 22 w 288"/>
                <a:gd name="T39" fmla="*/ 406 h 481"/>
                <a:gd name="T40" fmla="*/ 8 w 288"/>
                <a:gd name="T41" fmla="*/ 431 h 481"/>
                <a:gd name="T42" fmla="*/ 0 w 288"/>
                <a:gd name="T43" fmla="*/ 469 h 481"/>
                <a:gd name="T44" fmla="*/ 8 w 288"/>
                <a:gd name="T45" fmla="*/ 481 h 481"/>
                <a:gd name="T46" fmla="*/ 8 w 288"/>
                <a:gd name="T47" fmla="*/ 481 h 48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1"/>
                <a:gd name="T74" fmla="*/ 288 w 288"/>
                <a:gd name="T75" fmla="*/ 481 h 48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1">
                  <a:moveTo>
                    <a:pt x="10" y="481"/>
                  </a:moveTo>
                  <a:lnTo>
                    <a:pt x="18" y="468"/>
                  </a:lnTo>
                  <a:lnTo>
                    <a:pt x="73" y="465"/>
                  </a:lnTo>
                  <a:lnTo>
                    <a:pt x="118" y="450"/>
                  </a:lnTo>
                  <a:lnTo>
                    <a:pt x="162" y="423"/>
                  </a:lnTo>
                  <a:lnTo>
                    <a:pt x="199" y="421"/>
                  </a:lnTo>
                  <a:lnTo>
                    <a:pt x="243" y="351"/>
                  </a:lnTo>
                  <a:lnTo>
                    <a:pt x="256" y="356"/>
                  </a:lnTo>
                  <a:lnTo>
                    <a:pt x="288" y="332"/>
                  </a:lnTo>
                  <a:lnTo>
                    <a:pt x="280" y="314"/>
                  </a:lnTo>
                  <a:lnTo>
                    <a:pt x="283" y="303"/>
                  </a:lnTo>
                  <a:lnTo>
                    <a:pt x="251" y="7"/>
                  </a:lnTo>
                  <a:lnTo>
                    <a:pt x="248" y="0"/>
                  </a:lnTo>
                  <a:lnTo>
                    <a:pt x="76" y="19"/>
                  </a:lnTo>
                  <a:lnTo>
                    <a:pt x="44" y="36"/>
                  </a:lnTo>
                  <a:lnTo>
                    <a:pt x="15" y="26"/>
                  </a:lnTo>
                  <a:lnTo>
                    <a:pt x="36" y="270"/>
                  </a:lnTo>
                  <a:lnTo>
                    <a:pt x="31" y="322"/>
                  </a:lnTo>
                  <a:lnTo>
                    <a:pt x="42" y="351"/>
                  </a:lnTo>
                  <a:lnTo>
                    <a:pt x="29" y="406"/>
                  </a:lnTo>
                  <a:lnTo>
                    <a:pt x="10" y="431"/>
                  </a:lnTo>
                  <a:lnTo>
                    <a:pt x="0" y="469"/>
                  </a:lnTo>
                  <a:lnTo>
                    <a:pt x="10" y="48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5" name="Freeform 59"/>
            <p:cNvSpPr>
              <a:spLocks/>
            </p:cNvSpPr>
            <p:nvPr/>
          </p:nvSpPr>
          <p:spPr bwMode="auto">
            <a:xfrm>
              <a:off x="3747" y="1968"/>
              <a:ext cx="635" cy="336"/>
            </a:xfrm>
            <a:custGeom>
              <a:avLst/>
              <a:gdLst>
                <a:gd name="T0" fmla="*/ 4 w 675"/>
                <a:gd name="T1" fmla="*/ 319 h 336"/>
                <a:gd name="T2" fmla="*/ 17 w 675"/>
                <a:gd name="T3" fmla="*/ 317 h 336"/>
                <a:gd name="T4" fmla="*/ 21 w 675"/>
                <a:gd name="T5" fmla="*/ 281 h 336"/>
                <a:gd name="T6" fmla="*/ 12 w 675"/>
                <a:gd name="T7" fmla="*/ 280 h 336"/>
                <a:gd name="T8" fmla="*/ 29 w 675"/>
                <a:gd name="T9" fmla="*/ 251 h 336"/>
                <a:gd name="T10" fmla="*/ 62 w 675"/>
                <a:gd name="T11" fmla="*/ 264 h 336"/>
                <a:gd name="T12" fmla="*/ 67 w 675"/>
                <a:gd name="T13" fmla="*/ 223 h 336"/>
                <a:gd name="T14" fmla="*/ 90 w 675"/>
                <a:gd name="T15" fmla="*/ 212 h 336"/>
                <a:gd name="T16" fmla="*/ 86 w 675"/>
                <a:gd name="T17" fmla="*/ 202 h 336"/>
                <a:gd name="T18" fmla="*/ 99 w 675"/>
                <a:gd name="T19" fmla="*/ 165 h 336"/>
                <a:gd name="T20" fmla="*/ 142 w 675"/>
                <a:gd name="T21" fmla="*/ 162 h 336"/>
                <a:gd name="T22" fmla="*/ 177 w 675"/>
                <a:gd name="T23" fmla="*/ 147 h 336"/>
                <a:gd name="T24" fmla="*/ 200 w 675"/>
                <a:gd name="T25" fmla="*/ 128 h 336"/>
                <a:gd name="T26" fmla="*/ 212 w 675"/>
                <a:gd name="T27" fmla="*/ 120 h 336"/>
                <a:gd name="T28" fmla="*/ 241 w 675"/>
                <a:gd name="T29" fmla="*/ 118 h 336"/>
                <a:gd name="T30" fmla="*/ 275 w 675"/>
                <a:gd name="T31" fmla="*/ 48 h 336"/>
                <a:gd name="T32" fmla="*/ 285 w 675"/>
                <a:gd name="T33" fmla="*/ 53 h 336"/>
                <a:gd name="T34" fmla="*/ 310 w 675"/>
                <a:gd name="T35" fmla="*/ 29 h 336"/>
                <a:gd name="T36" fmla="*/ 304 w 675"/>
                <a:gd name="T37" fmla="*/ 11 h 336"/>
                <a:gd name="T38" fmla="*/ 306 w 675"/>
                <a:gd name="T39" fmla="*/ 0 h 336"/>
                <a:gd name="T40" fmla="*/ 330 w 675"/>
                <a:gd name="T41" fmla="*/ 0 h 336"/>
                <a:gd name="T42" fmla="*/ 344 w 675"/>
                <a:gd name="T43" fmla="*/ 6 h 336"/>
                <a:gd name="T44" fmla="*/ 389 w 675"/>
                <a:gd name="T45" fmla="*/ 40 h 336"/>
                <a:gd name="T46" fmla="*/ 423 w 675"/>
                <a:gd name="T47" fmla="*/ 39 h 336"/>
                <a:gd name="T48" fmla="*/ 439 w 675"/>
                <a:gd name="T49" fmla="*/ 26 h 336"/>
                <a:gd name="T50" fmla="*/ 473 w 675"/>
                <a:gd name="T51" fmla="*/ 55 h 336"/>
                <a:gd name="T52" fmla="*/ 485 w 675"/>
                <a:gd name="T53" fmla="*/ 110 h 336"/>
                <a:gd name="T54" fmla="*/ 529 w 675"/>
                <a:gd name="T55" fmla="*/ 149 h 336"/>
                <a:gd name="T56" fmla="*/ 509 w 675"/>
                <a:gd name="T57" fmla="*/ 178 h 336"/>
                <a:gd name="T58" fmla="*/ 470 w 675"/>
                <a:gd name="T59" fmla="*/ 223 h 336"/>
                <a:gd name="T60" fmla="*/ 470 w 675"/>
                <a:gd name="T61" fmla="*/ 233 h 336"/>
                <a:gd name="T62" fmla="*/ 420 w 675"/>
                <a:gd name="T63" fmla="*/ 275 h 336"/>
                <a:gd name="T64" fmla="*/ 127 w 675"/>
                <a:gd name="T65" fmla="*/ 309 h 336"/>
                <a:gd name="T66" fmla="*/ 97 w 675"/>
                <a:gd name="T67" fmla="*/ 307 h 336"/>
                <a:gd name="T68" fmla="*/ 97 w 675"/>
                <a:gd name="T69" fmla="*/ 327 h 336"/>
                <a:gd name="T70" fmla="*/ 0 w 675"/>
                <a:gd name="T71" fmla="*/ 336 h 336"/>
                <a:gd name="T72" fmla="*/ 4 w 675"/>
                <a:gd name="T73" fmla="*/ 319 h 336"/>
                <a:gd name="T74" fmla="*/ 4 w 675"/>
                <a:gd name="T75" fmla="*/ 319 h 3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5"/>
                <a:gd name="T115" fmla="*/ 0 h 336"/>
                <a:gd name="T116" fmla="*/ 675 w 675"/>
                <a:gd name="T117" fmla="*/ 336 h 3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5" h="336">
                  <a:moveTo>
                    <a:pt x="4" y="319"/>
                  </a:moveTo>
                  <a:lnTo>
                    <a:pt x="21" y="317"/>
                  </a:lnTo>
                  <a:lnTo>
                    <a:pt x="26" y="281"/>
                  </a:lnTo>
                  <a:lnTo>
                    <a:pt x="16" y="280"/>
                  </a:lnTo>
                  <a:lnTo>
                    <a:pt x="37" y="251"/>
                  </a:lnTo>
                  <a:lnTo>
                    <a:pt x="79" y="264"/>
                  </a:lnTo>
                  <a:lnTo>
                    <a:pt x="85" y="223"/>
                  </a:lnTo>
                  <a:lnTo>
                    <a:pt x="115" y="212"/>
                  </a:lnTo>
                  <a:lnTo>
                    <a:pt x="110" y="202"/>
                  </a:lnTo>
                  <a:lnTo>
                    <a:pt x="126" y="165"/>
                  </a:lnTo>
                  <a:lnTo>
                    <a:pt x="181" y="162"/>
                  </a:lnTo>
                  <a:lnTo>
                    <a:pt x="226" y="147"/>
                  </a:lnTo>
                  <a:lnTo>
                    <a:pt x="255" y="128"/>
                  </a:lnTo>
                  <a:lnTo>
                    <a:pt x="270" y="120"/>
                  </a:lnTo>
                  <a:lnTo>
                    <a:pt x="307" y="118"/>
                  </a:lnTo>
                  <a:lnTo>
                    <a:pt x="351" y="48"/>
                  </a:lnTo>
                  <a:lnTo>
                    <a:pt x="364" y="53"/>
                  </a:lnTo>
                  <a:lnTo>
                    <a:pt x="396" y="29"/>
                  </a:lnTo>
                  <a:lnTo>
                    <a:pt x="388" y="11"/>
                  </a:lnTo>
                  <a:lnTo>
                    <a:pt x="391" y="0"/>
                  </a:lnTo>
                  <a:lnTo>
                    <a:pt x="421" y="0"/>
                  </a:lnTo>
                  <a:lnTo>
                    <a:pt x="440" y="6"/>
                  </a:lnTo>
                  <a:lnTo>
                    <a:pt x="498" y="40"/>
                  </a:lnTo>
                  <a:lnTo>
                    <a:pt x="540" y="39"/>
                  </a:lnTo>
                  <a:lnTo>
                    <a:pt x="560" y="26"/>
                  </a:lnTo>
                  <a:lnTo>
                    <a:pt x="605" y="55"/>
                  </a:lnTo>
                  <a:lnTo>
                    <a:pt x="621" y="110"/>
                  </a:lnTo>
                  <a:lnTo>
                    <a:pt x="675" y="149"/>
                  </a:lnTo>
                  <a:lnTo>
                    <a:pt x="649" y="178"/>
                  </a:lnTo>
                  <a:lnTo>
                    <a:pt x="602" y="223"/>
                  </a:lnTo>
                  <a:lnTo>
                    <a:pt x="602" y="233"/>
                  </a:lnTo>
                  <a:lnTo>
                    <a:pt x="536" y="275"/>
                  </a:lnTo>
                  <a:lnTo>
                    <a:pt x="163" y="309"/>
                  </a:lnTo>
                  <a:lnTo>
                    <a:pt x="123" y="307"/>
                  </a:lnTo>
                  <a:lnTo>
                    <a:pt x="124" y="327"/>
                  </a:lnTo>
                  <a:lnTo>
                    <a:pt x="0" y="336"/>
                  </a:lnTo>
                  <a:lnTo>
                    <a:pt x="4" y="31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6" name="Freeform 60"/>
            <p:cNvSpPr>
              <a:spLocks/>
            </p:cNvSpPr>
            <p:nvPr/>
          </p:nvSpPr>
          <p:spPr bwMode="auto">
            <a:xfrm>
              <a:off x="3678" y="2219"/>
              <a:ext cx="750" cy="261"/>
            </a:xfrm>
            <a:custGeom>
              <a:avLst/>
              <a:gdLst>
                <a:gd name="T0" fmla="*/ 10 w 793"/>
                <a:gd name="T1" fmla="*/ 215 h 262"/>
                <a:gd name="T2" fmla="*/ 8 w 793"/>
                <a:gd name="T3" fmla="*/ 212 h 262"/>
                <a:gd name="T4" fmla="*/ 24 w 793"/>
                <a:gd name="T5" fmla="*/ 194 h 262"/>
                <a:gd name="T6" fmla="*/ 41 w 793"/>
                <a:gd name="T7" fmla="*/ 153 h 262"/>
                <a:gd name="T8" fmla="*/ 37 w 793"/>
                <a:gd name="T9" fmla="*/ 144 h 262"/>
                <a:gd name="T10" fmla="*/ 46 w 793"/>
                <a:gd name="T11" fmla="*/ 124 h 262"/>
                <a:gd name="T12" fmla="*/ 46 w 793"/>
                <a:gd name="T13" fmla="*/ 102 h 262"/>
                <a:gd name="T14" fmla="*/ 57 w 793"/>
                <a:gd name="T15" fmla="*/ 85 h 262"/>
                <a:gd name="T16" fmla="*/ 154 w 793"/>
                <a:gd name="T17" fmla="*/ 76 h 262"/>
                <a:gd name="T18" fmla="*/ 153 w 793"/>
                <a:gd name="T19" fmla="*/ 56 h 262"/>
                <a:gd name="T20" fmla="*/ 185 w 793"/>
                <a:gd name="T21" fmla="*/ 58 h 262"/>
                <a:gd name="T22" fmla="*/ 477 w 793"/>
                <a:gd name="T23" fmla="*/ 24 h 262"/>
                <a:gd name="T24" fmla="*/ 621 w 793"/>
                <a:gd name="T25" fmla="*/ 0 h 262"/>
                <a:gd name="T26" fmla="*/ 596 w 793"/>
                <a:gd name="T27" fmla="*/ 63 h 262"/>
                <a:gd name="T28" fmla="*/ 555 w 793"/>
                <a:gd name="T29" fmla="*/ 74 h 262"/>
                <a:gd name="T30" fmla="*/ 537 w 793"/>
                <a:gd name="T31" fmla="*/ 105 h 262"/>
                <a:gd name="T32" fmla="*/ 468 w 793"/>
                <a:gd name="T33" fmla="*/ 158 h 262"/>
                <a:gd name="T34" fmla="*/ 463 w 793"/>
                <a:gd name="T35" fmla="*/ 178 h 262"/>
                <a:gd name="T36" fmla="*/ 444 w 793"/>
                <a:gd name="T37" fmla="*/ 189 h 262"/>
                <a:gd name="T38" fmla="*/ 444 w 793"/>
                <a:gd name="T39" fmla="*/ 215 h 262"/>
                <a:gd name="T40" fmla="*/ 349 w 793"/>
                <a:gd name="T41" fmla="*/ 228 h 262"/>
                <a:gd name="T42" fmla="*/ 156 w 793"/>
                <a:gd name="T43" fmla="*/ 251 h 262"/>
                <a:gd name="T44" fmla="*/ 0 w 793"/>
                <a:gd name="T45" fmla="*/ 262 h 262"/>
                <a:gd name="T46" fmla="*/ 10 w 793"/>
                <a:gd name="T47" fmla="*/ 215 h 262"/>
                <a:gd name="T48" fmla="*/ 10 w 793"/>
                <a:gd name="T49" fmla="*/ 215 h 26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3"/>
                <a:gd name="T76" fmla="*/ 0 h 262"/>
                <a:gd name="T77" fmla="*/ 793 w 793"/>
                <a:gd name="T78" fmla="*/ 262 h 26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3" h="262">
                  <a:moveTo>
                    <a:pt x="14" y="215"/>
                  </a:moveTo>
                  <a:lnTo>
                    <a:pt x="9" y="212"/>
                  </a:lnTo>
                  <a:lnTo>
                    <a:pt x="32" y="194"/>
                  </a:lnTo>
                  <a:lnTo>
                    <a:pt x="53" y="153"/>
                  </a:lnTo>
                  <a:lnTo>
                    <a:pt x="47" y="144"/>
                  </a:lnTo>
                  <a:lnTo>
                    <a:pt x="58" y="124"/>
                  </a:lnTo>
                  <a:lnTo>
                    <a:pt x="58" y="102"/>
                  </a:lnTo>
                  <a:lnTo>
                    <a:pt x="73" y="85"/>
                  </a:lnTo>
                  <a:lnTo>
                    <a:pt x="197" y="76"/>
                  </a:lnTo>
                  <a:lnTo>
                    <a:pt x="196" y="56"/>
                  </a:lnTo>
                  <a:lnTo>
                    <a:pt x="236" y="58"/>
                  </a:lnTo>
                  <a:lnTo>
                    <a:pt x="609" y="24"/>
                  </a:lnTo>
                  <a:lnTo>
                    <a:pt x="793" y="0"/>
                  </a:lnTo>
                  <a:lnTo>
                    <a:pt x="761" y="63"/>
                  </a:lnTo>
                  <a:lnTo>
                    <a:pt x="709" y="74"/>
                  </a:lnTo>
                  <a:lnTo>
                    <a:pt x="686" y="105"/>
                  </a:lnTo>
                  <a:lnTo>
                    <a:pt x="596" y="158"/>
                  </a:lnTo>
                  <a:lnTo>
                    <a:pt x="591" y="178"/>
                  </a:lnTo>
                  <a:lnTo>
                    <a:pt x="568" y="189"/>
                  </a:lnTo>
                  <a:lnTo>
                    <a:pt x="568" y="215"/>
                  </a:lnTo>
                  <a:lnTo>
                    <a:pt x="445" y="228"/>
                  </a:lnTo>
                  <a:lnTo>
                    <a:pt x="199" y="251"/>
                  </a:lnTo>
                  <a:lnTo>
                    <a:pt x="0" y="262"/>
                  </a:lnTo>
                  <a:lnTo>
                    <a:pt x="14" y="2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7" name="Freeform 61"/>
            <p:cNvSpPr>
              <a:spLocks/>
            </p:cNvSpPr>
            <p:nvPr/>
          </p:nvSpPr>
          <p:spPr bwMode="auto">
            <a:xfrm>
              <a:off x="3576" y="2470"/>
              <a:ext cx="311" cy="557"/>
            </a:xfrm>
            <a:custGeom>
              <a:avLst/>
              <a:gdLst>
                <a:gd name="T0" fmla="*/ 19 w 331"/>
                <a:gd name="T1" fmla="*/ 392 h 556"/>
                <a:gd name="T2" fmla="*/ 43 w 331"/>
                <a:gd name="T3" fmla="*/ 348 h 556"/>
                <a:gd name="T4" fmla="*/ 35 w 331"/>
                <a:gd name="T5" fmla="*/ 337 h 556"/>
                <a:gd name="T6" fmla="*/ 25 w 331"/>
                <a:gd name="T7" fmla="*/ 244 h 556"/>
                <a:gd name="T8" fmla="*/ 21 w 331"/>
                <a:gd name="T9" fmla="*/ 182 h 556"/>
                <a:gd name="T10" fmla="*/ 39 w 331"/>
                <a:gd name="T11" fmla="*/ 114 h 556"/>
                <a:gd name="T12" fmla="*/ 67 w 331"/>
                <a:gd name="T13" fmla="*/ 66 h 556"/>
                <a:gd name="T14" fmla="*/ 65 w 331"/>
                <a:gd name="T15" fmla="*/ 53 h 556"/>
                <a:gd name="T16" fmla="*/ 85 w 331"/>
                <a:gd name="T17" fmla="*/ 11 h 556"/>
                <a:gd name="T18" fmla="*/ 241 w 331"/>
                <a:gd name="T19" fmla="*/ 0 h 556"/>
                <a:gd name="T20" fmla="*/ 248 w 331"/>
                <a:gd name="T21" fmla="*/ 9 h 556"/>
                <a:gd name="T22" fmla="*/ 241 w 331"/>
                <a:gd name="T23" fmla="*/ 360 h 556"/>
                <a:gd name="T24" fmla="*/ 257 w 331"/>
                <a:gd name="T25" fmla="*/ 526 h 556"/>
                <a:gd name="T26" fmla="*/ 252 w 331"/>
                <a:gd name="T27" fmla="*/ 534 h 556"/>
                <a:gd name="T28" fmla="*/ 217 w 331"/>
                <a:gd name="T29" fmla="*/ 525 h 556"/>
                <a:gd name="T30" fmla="*/ 168 w 331"/>
                <a:gd name="T31" fmla="*/ 560 h 556"/>
                <a:gd name="T32" fmla="*/ 143 w 331"/>
                <a:gd name="T33" fmla="*/ 507 h 556"/>
                <a:gd name="T34" fmla="*/ 147 w 331"/>
                <a:gd name="T35" fmla="*/ 468 h 556"/>
                <a:gd name="T36" fmla="*/ 0 w 331"/>
                <a:gd name="T37" fmla="*/ 476 h 556"/>
                <a:gd name="T38" fmla="*/ 19 w 331"/>
                <a:gd name="T39" fmla="*/ 392 h 556"/>
                <a:gd name="T40" fmla="*/ 19 w 331"/>
                <a:gd name="T41" fmla="*/ 392 h 55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1"/>
                <a:gd name="T64" fmla="*/ 0 h 556"/>
                <a:gd name="T65" fmla="*/ 331 w 331"/>
                <a:gd name="T66" fmla="*/ 556 h 55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1" h="556">
                  <a:moveTo>
                    <a:pt x="23" y="388"/>
                  </a:moveTo>
                  <a:lnTo>
                    <a:pt x="55" y="344"/>
                  </a:lnTo>
                  <a:lnTo>
                    <a:pt x="44" y="333"/>
                  </a:lnTo>
                  <a:lnTo>
                    <a:pt x="33" y="244"/>
                  </a:lnTo>
                  <a:lnTo>
                    <a:pt x="26" y="182"/>
                  </a:lnTo>
                  <a:lnTo>
                    <a:pt x="50" y="114"/>
                  </a:lnTo>
                  <a:lnTo>
                    <a:pt x="86" y="66"/>
                  </a:lnTo>
                  <a:lnTo>
                    <a:pt x="83" y="53"/>
                  </a:lnTo>
                  <a:lnTo>
                    <a:pt x="109" y="11"/>
                  </a:lnTo>
                  <a:lnTo>
                    <a:pt x="308" y="0"/>
                  </a:lnTo>
                  <a:lnTo>
                    <a:pt x="318" y="9"/>
                  </a:lnTo>
                  <a:lnTo>
                    <a:pt x="308" y="356"/>
                  </a:lnTo>
                  <a:lnTo>
                    <a:pt x="331" y="522"/>
                  </a:lnTo>
                  <a:lnTo>
                    <a:pt x="322" y="530"/>
                  </a:lnTo>
                  <a:lnTo>
                    <a:pt x="279" y="521"/>
                  </a:lnTo>
                  <a:lnTo>
                    <a:pt x="216" y="556"/>
                  </a:lnTo>
                  <a:lnTo>
                    <a:pt x="183" y="503"/>
                  </a:lnTo>
                  <a:lnTo>
                    <a:pt x="188" y="464"/>
                  </a:lnTo>
                  <a:lnTo>
                    <a:pt x="0" y="472"/>
                  </a:lnTo>
                  <a:lnTo>
                    <a:pt x="23" y="38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8" name="Freeform 62"/>
            <p:cNvSpPr>
              <a:spLocks/>
            </p:cNvSpPr>
            <p:nvPr/>
          </p:nvSpPr>
          <p:spPr bwMode="auto">
            <a:xfrm>
              <a:off x="3866" y="2447"/>
              <a:ext cx="333" cy="564"/>
            </a:xfrm>
            <a:custGeom>
              <a:avLst/>
              <a:gdLst>
                <a:gd name="T0" fmla="*/ 8 w 354"/>
                <a:gd name="T1" fmla="*/ 32 h 563"/>
                <a:gd name="T2" fmla="*/ 0 w 354"/>
                <a:gd name="T3" fmla="*/ 383 h 563"/>
                <a:gd name="T4" fmla="*/ 19 w 354"/>
                <a:gd name="T5" fmla="*/ 549 h 563"/>
                <a:gd name="T6" fmla="*/ 36 w 354"/>
                <a:gd name="T7" fmla="*/ 556 h 563"/>
                <a:gd name="T8" fmla="*/ 53 w 354"/>
                <a:gd name="T9" fmla="*/ 543 h 563"/>
                <a:gd name="T10" fmla="*/ 64 w 354"/>
                <a:gd name="T11" fmla="*/ 556 h 563"/>
                <a:gd name="T12" fmla="*/ 47 w 354"/>
                <a:gd name="T13" fmla="*/ 567 h 563"/>
                <a:gd name="T14" fmla="*/ 86 w 354"/>
                <a:gd name="T15" fmla="*/ 554 h 563"/>
                <a:gd name="T16" fmla="*/ 93 w 354"/>
                <a:gd name="T17" fmla="*/ 538 h 563"/>
                <a:gd name="T18" fmla="*/ 89 w 354"/>
                <a:gd name="T19" fmla="*/ 530 h 563"/>
                <a:gd name="T20" fmla="*/ 92 w 354"/>
                <a:gd name="T21" fmla="*/ 515 h 563"/>
                <a:gd name="T22" fmla="*/ 73 w 354"/>
                <a:gd name="T23" fmla="*/ 494 h 563"/>
                <a:gd name="T24" fmla="*/ 73 w 354"/>
                <a:gd name="T25" fmla="*/ 475 h 563"/>
                <a:gd name="T26" fmla="*/ 274 w 354"/>
                <a:gd name="T27" fmla="*/ 452 h 563"/>
                <a:gd name="T28" fmla="*/ 257 w 354"/>
                <a:gd name="T29" fmla="*/ 365 h 563"/>
                <a:gd name="T30" fmla="*/ 267 w 354"/>
                <a:gd name="T31" fmla="*/ 311 h 563"/>
                <a:gd name="T32" fmla="*/ 242 w 354"/>
                <a:gd name="T33" fmla="*/ 238 h 563"/>
                <a:gd name="T34" fmla="*/ 191 w 354"/>
                <a:gd name="T35" fmla="*/ 0 h 563"/>
                <a:gd name="T36" fmla="*/ 0 w 354"/>
                <a:gd name="T37" fmla="*/ 23 h 563"/>
                <a:gd name="T38" fmla="*/ 8 w 354"/>
                <a:gd name="T39" fmla="*/ 32 h 563"/>
                <a:gd name="T40" fmla="*/ 8 w 354"/>
                <a:gd name="T41" fmla="*/ 32 h 56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3"/>
                <a:gd name="T65" fmla="*/ 354 w 354"/>
                <a:gd name="T66" fmla="*/ 563 h 563"/>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3">
                  <a:moveTo>
                    <a:pt x="10" y="32"/>
                  </a:moveTo>
                  <a:lnTo>
                    <a:pt x="0" y="379"/>
                  </a:lnTo>
                  <a:lnTo>
                    <a:pt x="23" y="545"/>
                  </a:lnTo>
                  <a:lnTo>
                    <a:pt x="47" y="552"/>
                  </a:lnTo>
                  <a:lnTo>
                    <a:pt x="68" y="539"/>
                  </a:lnTo>
                  <a:lnTo>
                    <a:pt x="82" y="552"/>
                  </a:lnTo>
                  <a:lnTo>
                    <a:pt x="61" y="563"/>
                  </a:lnTo>
                  <a:lnTo>
                    <a:pt x="112" y="550"/>
                  </a:lnTo>
                  <a:lnTo>
                    <a:pt x="121" y="534"/>
                  </a:lnTo>
                  <a:lnTo>
                    <a:pt x="115" y="526"/>
                  </a:lnTo>
                  <a:lnTo>
                    <a:pt x="118" y="511"/>
                  </a:lnTo>
                  <a:lnTo>
                    <a:pt x="94" y="490"/>
                  </a:lnTo>
                  <a:lnTo>
                    <a:pt x="95" y="471"/>
                  </a:lnTo>
                  <a:lnTo>
                    <a:pt x="354" y="448"/>
                  </a:lnTo>
                  <a:lnTo>
                    <a:pt x="332" y="361"/>
                  </a:lnTo>
                  <a:lnTo>
                    <a:pt x="346" y="307"/>
                  </a:lnTo>
                  <a:lnTo>
                    <a:pt x="312" y="238"/>
                  </a:lnTo>
                  <a:lnTo>
                    <a:pt x="246" y="0"/>
                  </a:lnTo>
                  <a:lnTo>
                    <a:pt x="0" y="23"/>
                  </a:lnTo>
                  <a:lnTo>
                    <a:pt x="10" y="3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39" name="Freeform 63"/>
            <p:cNvSpPr>
              <a:spLocks/>
            </p:cNvSpPr>
            <p:nvPr/>
          </p:nvSpPr>
          <p:spPr bwMode="auto">
            <a:xfrm>
              <a:off x="4097" y="2419"/>
              <a:ext cx="470" cy="512"/>
            </a:xfrm>
            <a:custGeom>
              <a:avLst/>
              <a:gdLst>
                <a:gd name="T0" fmla="*/ 52 w 500"/>
                <a:gd name="T1" fmla="*/ 266 h 512"/>
                <a:gd name="T2" fmla="*/ 78 w 500"/>
                <a:gd name="T3" fmla="*/ 335 h 512"/>
                <a:gd name="T4" fmla="*/ 67 w 500"/>
                <a:gd name="T5" fmla="*/ 389 h 512"/>
                <a:gd name="T6" fmla="*/ 85 w 500"/>
                <a:gd name="T7" fmla="*/ 476 h 512"/>
                <a:gd name="T8" fmla="*/ 98 w 500"/>
                <a:gd name="T9" fmla="*/ 507 h 512"/>
                <a:gd name="T10" fmla="*/ 308 w 500"/>
                <a:gd name="T11" fmla="*/ 491 h 512"/>
                <a:gd name="T12" fmla="*/ 311 w 500"/>
                <a:gd name="T13" fmla="*/ 510 h 512"/>
                <a:gd name="T14" fmla="*/ 323 w 500"/>
                <a:gd name="T15" fmla="*/ 512 h 512"/>
                <a:gd name="T16" fmla="*/ 319 w 500"/>
                <a:gd name="T17" fmla="*/ 470 h 512"/>
                <a:gd name="T18" fmla="*/ 327 w 500"/>
                <a:gd name="T19" fmla="*/ 458 h 512"/>
                <a:gd name="T20" fmla="*/ 358 w 500"/>
                <a:gd name="T21" fmla="*/ 465 h 512"/>
                <a:gd name="T22" fmla="*/ 363 w 500"/>
                <a:gd name="T23" fmla="*/ 436 h 512"/>
                <a:gd name="T24" fmla="*/ 359 w 500"/>
                <a:gd name="T25" fmla="*/ 395 h 512"/>
                <a:gd name="T26" fmla="*/ 371 w 500"/>
                <a:gd name="T27" fmla="*/ 384 h 512"/>
                <a:gd name="T28" fmla="*/ 390 w 500"/>
                <a:gd name="T29" fmla="*/ 306 h 512"/>
                <a:gd name="T30" fmla="*/ 376 w 500"/>
                <a:gd name="T31" fmla="*/ 303 h 512"/>
                <a:gd name="T32" fmla="*/ 326 w 500"/>
                <a:gd name="T33" fmla="*/ 203 h 512"/>
                <a:gd name="T34" fmla="*/ 216 w 500"/>
                <a:gd name="T35" fmla="*/ 76 h 512"/>
                <a:gd name="T36" fmla="*/ 169 w 500"/>
                <a:gd name="T37" fmla="*/ 38 h 512"/>
                <a:gd name="T38" fmla="*/ 184 w 500"/>
                <a:gd name="T39" fmla="*/ 0 h 512"/>
                <a:gd name="T40" fmla="*/ 96 w 500"/>
                <a:gd name="T41" fmla="*/ 15 h 512"/>
                <a:gd name="T42" fmla="*/ 0 w 500"/>
                <a:gd name="T43" fmla="*/ 28 h 512"/>
                <a:gd name="T44" fmla="*/ 52 w 500"/>
                <a:gd name="T45" fmla="*/ 266 h 512"/>
                <a:gd name="T46" fmla="*/ 52 w 500"/>
                <a:gd name="T47" fmla="*/ 266 h 5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2"/>
                <a:gd name="T74" fmla="*/ 500 w 500"/>
                <a:gd name="T75" fmla="*/ 512 h 5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2">
                  <a:moveTo>
                    <a:pt x="66" y="266"/>
                  </a:moveTo>
                  <a:lnTo>
                    <a:pt x="100" y="335"/>
                  </a:lnTo>
                  <a:lnTo>
                    <a:pt x="86" y="389"/>
                  </a:lnTo>
                  <a:lnTo>
                    <a:pt x="108" y="476"/>
                  </a:lnTo>
                  <a:lnTo>
                    <a:pt x="126" y="507"/>
                  </a:lnTo>
                  <a:lnTo>
                    <a:pt x="395" y="491"/>
                  </a:lnTo>
                  <a:lnTo>
                    <a:pt x="398" y="510"/>
                  </a:lnTo>
                  <a:lnTo>
                    <a:pt x="414" y="512"/>
                  </a:lnTo>
                  <a:lnTo>
                    <a:pt x="408" y="470"/>
                  </a:lnTo>
                  <a:lnTo>
                    <a:pt x="419" y="458"/>
                  </a:lnTo>
                  <a:lnTo>
                    <a:pt x="458" y="465"/>
                  </a:lnTo>
                  <a:lnTo>
                    <a:pt x="465" y="436"/>
                  </a:lnTo>
                  <a:lnTo>
                    <a:pt x="460" y="395"/>
                  </a:lnTo>
                  <a:lnTo>
                    <a:pt x="476" y="384"/>
                  </a:lnTo>
                  <a:lnTo>
                    <a:pt x="500" y="306"/>
                  </a:lnTo>
                  <a:lnTo>
                    <a:pt x="482" y="303"/>
                  </a:lnTo>
                  <a:lnTo>
                    <a:pt x="418" y="203"/>
                  </a:lnTo>
                  <a:lnTo>
                    <a:pt x="278" y="76"/>
                  </a:lnTo>
                  <a:lnTo>
                    <a:pt x="217" y="38"/>
                  </a:lnTo>
                  <a:lnTo>
                    <a:pt x="236" y="0"/>
                  </a:lnTo>
                  <a:lnTo>
                    <a:pt x="123" y="15"/>
                  </a:lnTo>
                  <a:lnTo>
                    <a:pt x="0" y="28"/>
                  </a:lnTo>
                  <a:lnTo>
                    <a:pt x="66" y="266"/>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0" name="Freeform 64"/>
            <p:cNvSpPr>
              <a:spLocks/>
            </p:cNvSpPr>
            <p:nvPr/>
          </p:nvSpPr>
          <p:spPr bwMode="auto">
            <a:xfrm>
              <a:off x="3954" y="2877"/>
              <a:ext cx="794" cy="623"/>
            </a:xfrm>
            <a:custGeom>
              <a:avLst/>
              <a:gdLst>
                <a:gd name="T0" fmla="*/ 0 w 845"/>
                <a:gd name="T1" fmla="*/ 60 h 622"/>
                <a:gd name="T2" fmla="*/ 20 w 845"/>
                <a:gd name="T3" fmla="*/ 81 h 622"/>
                <a:gd name="T4" fmla="*/ 17 w 845"/>
                <a:gd name="T5" fmla="*/ 96 h 622"/>
                <a:gd name="T6" fmla="*/ 21 w 845"/>
                <a:gd name="T7" fmla="*/ 104 h 622"/>
                <a:gd name="T8" fmla="*/ 14 w 845"/>
                <a:gd name="T9" fmla="*/ 120 h 622"/>
                <a:gd name="T10" fmla="*/ 90 w 845"/>
                <a:gd name="T11" fmla="*/ 86 h 622"/>
                <a:gd name="T12" fmla="*/ 189 w 845"/>
                <a:gd name="T13" fmla="*/ 165 h 622"/>
                <a:gd name="T14" fmla="*/ 270 w 845"/>
                <a:gd name="T15" fmla="*/ 110 h 622"/>
                <a:gd name="T16" fmla="*/ 316 w 845"/>
                <a:gd name="T17" fmla="*/ 123 h 622"/>
                <a:gd name="T18" fmla="*/ 376 w 845"/>
                <a:gd name="T19" fmla="*/ 198 h 622"/>
                <a:gd name="T20" fmla="*/ 396 w 845"/>
                <a:gd name="T21" fmla="*/ 198 h 622"/>
                <a:gd name="T22" fmla="*/ 417 w 845"/>
                <a:gd name="T23" fmla="*/ 250 h 622"/>
                <a:gd name="T24" fmla="*/ 412 w 845"/>
                <a:gd name="T25" fmla="*/ 352 h 622"/>
                <a:gd name="T26" fmla="*/ 425 w 845"/>
                <a:gd name="T27" fmla="*/ 364 h 622"/>
                <a:gd name="T28" fmla="*/ 428 w 845"/>
                <a:gd name="T29" fmla="*/ 346 h 622"/>
                <a:gd name="T30" fmla="*/ 446 w 845"/>
                <a:gd name="T31" fmla="*/ 346 h 622"/>
                <a:gd name="T32" fmla="*/ 428 w 845"/>
                <a:gd name="T33" fmla="*/ 393 h 622"/>
                <a:gd name="T34" fmla="*/ 477 w 845"/>
                <a:gd name="T35" fmla="*/ 458 h 622"/>
                <a:gd name="T36" fmla="*/ 486 w 845"/>
                <a:gd name="T37" fmla="*/ 438 h 622"/>
                <a:gd name="T38" fmla="*/ 490 w 845"/>
                <a:gd name="T39" fmla="*/ 485 h 622"/>
                <a:gd name="T40" fmla="*/ 506 w 845"/>
                <a:gd name="T41" fmla="*/ 495 h 622"/>
                <a:gd name="T42" fmla="*/ 523 w 845"/>
                <a:gd name="T43" fmla="*/ 550 h 622"/>
                <a:gd name="T44" fmla="*/ 540 w 845"/>
                <a:gd name="T45" fmla="*/ 550 h 622"/>
                <a:gd name="T46" fmla="*/ 579 w 845"/>
                <a:gd name="T47" fmla="*/ 602 h 622"/>
                <a:gd name="T48" fmla="*/ 600 w 845"/>
                <a:gd name="T49" fmla="*/ 605 h 622"/>
                <a:gd name="T50" fmla="*/ 600 w 845"/>
                <a:gd name="T51" fmla="*/ 613 h 622"/>
                <a:gd name="T52" fmla="*/ 585 w 845"/>
                <a:gd name="T53" fmla="*/ 626 h 622"/>
                <a:gd name="T54" fmla="*/ 620 w 845"/>
                <a:gd name="T55" fmla="*/ 621 h 622"/>
                <a:gd name="T56" fmla="*/ 640 w 845"/>
                <a:gd name="T57" fmla="*/ 608 h 622"/>
                <a:gd name="T58" fmla="*/ 652 w 845"/>
                <a:gd name="T59" fmla="*/ 537 h 622"/>
                <a:gd name="T60" fmla="*/ 659 w 845"/>
                <a:gd name="T61" fmla="*/ 540 h 622"/>
                <a:gd name="T62" fmla="*/ 652 w 845"/>
                <a:gd name="T63" fmla="*/ 440 h 622"/>
                <a:gd name="T64" fmla="*/ 645 w 845"/>
                <a:gd name="T65" fmla="*/ 411 h 622"/>
                <a:gd name="T66" fmla="*/ 574 w 845"/>
                <a:gd name="T67" fmla="*/ 261 h 622"/>
                <a:gd name="T68" fmla="*/ 519 w 845"/>
                <a:gd name="T69" fmla="*/ 123 h 622"/>
                <a:gd name="T70" fmla="*/ 485 w 845"/>
                <a:gd name="T71" fmla="*/ 10 h 622"/>
                <a:gd name="T72" fmla="*/ 475 w 845"/>
                <a:gd name="T73" fmla="*/ 7 h 622"/>
                <a:gd name="T74" fmla="*/ 446 w 845"/>
                <a:gd name="T75" fmla="*/ 0 h 622"/>
                <a:gd name="T76" fmla="*/ 436 w 845"/>
                <a:gd name="T77" fmla="*/ 12 h 622"/>
                <a:gd name="T78" fmla="*/ 442 w 845"/>
                <a:gd name="T79" fmla="*/ 54 h 622"/>
                <a:gd name="T80" fmla="*/ 429 w 845"/>
                <a:gd name="T81" fmla="*/ 52 h 622"/>
                <a:gd name="T82" fmla="*/ 427 w 845"/>
                <a:gd name="T83" fmla="*/ 33 h 622"/>
                <a:gd name="T84" fmla="*/ 216 w 845"/>
                <a:gd name="T85" fmla="*/ 49 h 622"/>
                <a:gd name="T86" fmla="*/ 202 w 845"/>
                <a:gd name="T87" fmla="*/ 18 h 622"/>
                <a:gd name="T88" fmla="*/ 1 w 845"/>
                <a:gd name="T89" fmla="*/ 41 h 622"/>
                <a:gd name="T90" fmla="*/ 0 w 845"/>
                <a:gd name="T91" fmla="*/ 60 h 622"/>
                <a:gd name="T92" fmla="*/ 0 w 845"/>
                <a:gd name="T93" fmla="*/ 60 h 62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5"/>
                <a:gd name="T142" fmla="*/ 0 h 622"/>
                <a:gd name="T143" fmla="*/ 845 w 845"/>
                <a:gd name="T144" fmla="*/ 622 h 622"/>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5" h="622">
                  <a:moveTo>
                    <a:pt x="0" y="60"/>
                  </a:moveTo>
                  <a:lnTo>
                    <a:pt x="24" y="81"/>
                  </a:lnTo>
                  <a:lnTo>
                    <a:pt x="21" y="96"/>
                  </a:lnTo>
                  <a:lnTo>
                    <a:pt x="27" y="104"/>
                  </a:lnTo>
                  <a:lnTo>
                    <a:pt x="18" y="120"/>
                  </a:lnTo>
                  <a:lnTo>
                    <a:pt x="116" y="86"/>
                  </a:lnTo>
                  <a:lnTo>
                    <a:pt x="243" y="165"/>
                  </a:lnTo>
                  <a:lnTo>
                    <a:pt x="346" y="110"/>
                  </a:lnTo>
                  <a:lnTo>
                    <a:pt x="406" y="123"/>
                  </a:lnTo>
                  <a:lnTo>
                    <a:pt x="482" y="198"/>
                  </a:lnTo>
                  <a:lnTo>
                    <a:pt x="508" y="198"/>
                  </a:lnTo>
                  <a:lnTo>
                    <a:pt x="534" y="250"/>
                  </a:lnTo>
                  <a:lnTo>
                    <a:pt x="528" y="348"/>
                  </a:lnTo>
                  <a:lnTo>
                    <a:pt x="545" y="360"/>
                  </a:lnTo>
                  <a:lnTo>
                    <a:pt x="549" y="342"/>
                  </a:lnTo>
                  <a:lnTo>
                    <a:pt x="573" y="342"/>
                  </a:lnTo>
                  <a:lnTo>
                    <a:pt x="549" y="389"/>
                  </a:lnTo>
                  <a:lnTo>
                    <a:pt x="613" y="454"/>
                  </a:lnTo>
                  <a:lnTo>
                    <a:pt x="623" y="434"/>
                  </a:lnTo>
                  <a:lnTo>
                    <a:pt x="628" y="481"/>
                  </a:lnTo>
                  <a:lnTo>
                    <a:pt x="649" y="491"/>
                  </a:lnTo>
                  <a:lnTo>
                    <a:pt x="672" y="546"/>
                  </a:lnTo>
                  <a:lnTo>
                    <a:pt x="693" y="546"/>
                  </a:lnTo>
                  <a:lnTo>
                    <a:pt x="743" y="598"/>
                  </a:lnTo>
                  <a:lnTo>
                    <a:pt x="770" y="601"/>
                  </a:lnTo>
                  <a:lnTo>
                    <a:pt x="770" y="609"/>
                  </a:lnTo>
                  <a:lnTo>
                    <a:pt x="751" y="622"/>
                  </a:lnTo>
                  <a:lnTo>
                    <a:pt x="795" y="617"/>
                  </a:lnTo>
                  <a:lnTo>
                    <a:pt x="822" y="604"/>
                  </a:lnTo>
                  <a:lnTo>
                    <a:pt x="837" y="533"/>
                  </a:lnTo>
                  <a:lnTo>
                    <a:pt x="845" y="536"/>
                  </a:lnTo>
                  <a:lnTo>
                    <a:pt x="837" y="436"/>
                  </a:lnTo>
                  <a:lnTo>
                    <a:pt x="827" y="407"/>
                  </a:lnTo>
                  <a:lnTo>
                    <a:pt x="736" y="261"/>
                  </a:lnTo>
                  <a:lnTo>
                    <a:pt x="665" y="123"/>
                  </a:lnTo>
                  <a:lnTo>
                    <a:pt x="622" y="10"/>
                  </a:lnTo>
                  <a:lnTo>
                    <a:pt x="610" y="7"/>
                  </a:lnTo>
                  <a:lnTo>
                    <a:pt x="571" y="0"/>
                  </a:lnTo>
                  <a:lnTo>
                    <a:pt x="560" y="12"/>
                  </a:lnTo>
                  <a:lnTo>
                    <a:pt x="566" y="54"/>
                  </a:lnTo>
                  <a:lnTo>
                    <a:pt x="550" y="52"/>
                  </a:lnTo>
                  <a:lnTo>
                    <a:pt x="547" y="33"/>
                  </a:lnTo>
                  <a:lnTo>
                    <a:pt x="278" y="49"/>
                  </a:lnTo>
                  <a:lnTo>
                    <a:pt x="260" y="18"/>
                  </a:lnTo>
                  <a:lnTo>
                    <a:pt x="1" y="41"/>
                  </a:lnTo>
                  <a:lnTo>
                    <a:pt x="0" y="6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1" name="Freeform 65"/>
            <p:cNvSpPr>
              <a:spLocks/>
            </p:cNvSpPr>
            <p:nvPr/>
          </p:nvSpPr>
          <p:spPr bwMode="auto">
            <a:xfrm>
              <a:off x="4085" y="1594"/>
              <a:ext cx="366" cy="430"/>
            </a:xfrm>
            <a:custGeom>
              <a:avLst/>
              <a:gdLst>
                <a:gd name="T0" fmla="*/ 0 w 390"/>
                <a:gd name="T1" fmla="*/ 78 h 429"/>
                <a:gd name="T2" fmla="*/ 24 w 390"/>
                <a:gd name="T3" fmla="*/ 374 h 429"/>
                <a:gd name="T4" fmla="*/ 63 w 390"/>
                <a:gd name="T5" fmla="*/ 380 h 429"/>
                <a:gd name="T6" fmla="*/ 107 w 390"/>
                <a:gd name="T7" fmla="*/ 414 h 429"/>
                <a:gd name="T8" fmla="*/ 141 w 390"/>
                <a:gd name="T9" fmla="*/ 413 h 429"/>
                <a:gd name="T10" fmla="*/ 156 w 390"/>
                <a:gd name="T11" fmla="*/ 400 h 429"/>
                <a:gd name="T12" fmla="*/ 191 w 390"/>
                <a:gd name="T13" fmla="*/ 429 h 429"/>
                <a:gd name="T14" fmla="*/ 213 w 390"/>
                <a:gd name="T15" fmla="*/ 403 h 429"/>
                <a:gd name="T16" fmla="*/ 218 w 390"/>
                <a:gd name="T17" fmla="*/ 358 h 429"/>
                <a:gd name="T18" fmla="*/ 234 w 390"/>
                <a:gd name="T19" fmla="*/ 366 h 429"/>
                <a:gd name="T20" fmla="*/ 238 w 390"/>
                <a:gd name="T21" fmla="*/ 328 h 429"/>
                <a:gd name="T22" fmla="*/ 290 w 390"/>
                <a:gd name="T23" fmla="*/ 272 h 429"/>
                <a:gd name="T24" fmla="*/ 298 w 390"/>
                <a:gd name="T25" fmla="*/ 178 h 429"/>
                <a:gd name="T26" fmla="*/ 293 w 390"/>
                <a:gd name="T27" fmla="*/ 158 h 429"/>
                <a:gd name="T28" fmla="*/ 302 w 390"/>
                <a:gd name="T29" fmla="*/ 149 h 429"/>
                <a:gd name="T30" fmla="*/ 283 w 390"/>
                <a:gd name="T31" fmla="*/ 0 h 429"/>
                <a:gd name="T32" fmla="*/ 234 w 390"/>
                <a:gd name="T33" fmla="*/ 34 h 429"/>
                <a:gd name="T34" fmla="*/ 207 w 390"/>
                <a:gd name="T35" fmla="*/ 69 h 429"/>
                <a:gd name="T36" fmla="*/ 187 w 390"/>
                <a:gd name="T37" fmla="*/ 71 h 429"/>
                <a:gd name="T38" fmla="*/ 158 w 390"/>
                <a:gd name="T39" fmla="*/ 90 h 429"/>
                <a:gd name="T40" fmla="*/ 92 w 390"/>
                <a:gd name="T41" fmla="*/ 60 h 429"/>
                <a:gd name="T42" fmla="*/ 0 w 390"/>
                <a:gd name="T43" fmla="*/ 78 h 429"/>
                <a:gd name="T44" fmla="*/ 0 w 390"/>
                <a:gd name="T45" fmla="*/ 78 h 42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9"/>
                <a:gd name="T71" fmla="*/ 390 w 390"/>
                <a:gd name="T72" fmla="*/ 429 h 42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9">
                  <a:moveTo>
                    <a:pt x="0" y="78"/>
                  </a:moveTo>
                  <a:lnTo>
                    <a:pt x="32" y="374"/>
                  </a:lnTo>
                  <a:lnTo>
                    <a:pt x="81" y="380"/>
                  </a:lnTo>
                  <a:lnTo>
                    <a:pt x="139" y="414"/>
                  </a:lnTo>
                  <a:lnTo>
                    <a:pt x="181" y="413"/>
                  </a:lnTo>
                  <a:lnTo>
                    <a:pt x="201" y="400"/>
                  </a:lnTo>
                  <a:lnTo>
                    <a:pt x="246" y="429"/>
                  </a:lnTo>
                  <a:lnTo>
                    <a:pt x="275" y="403"/>
                  </a:lnTo>
                  <a:lnTo>
                    <a:pt x="280" y="358"/>
                  </a:lnTo>
                  <a:lnTo>
                    <a:pt x="300" y="366"/>
                  </a:lnTo>
                  <a:lnTo>
                    <a:pt x="308" y="328"/>
                  </a:lnTo>
                  <a:lnTo>
                    <a:pt x="374" y="272"/>
                  </a:lnTo>
                  <a:lnTo>
                    <a:pt x="385" y="178"/>
                  </a:lnTo>
                  <a:lnTo>
                    <a:pt x="377" y="158"/>
                  </a:lnTo>
                  <a:lnTo>
                    <a:pt x="390" y="149"/>
                  </a:lnTo>
                  <a:lnTo>
                    <a:pt x="366" y="0"/>
                  </a:lnTo>
                  <a:lnTo>
                    <a:pt x="300" y="34"/>
                  </a:lnTo>
                  <a:lnTo>
                    <a:pt x="266" y="69"/>
                  </a:lnTo>
                  <a:lnTo>
                    <a:pt x="241" y="71"/>
                  </a:lnTo>
                  <a:lnTo>
                    <a:pt x="204" y="90"/>
                  </a:lnTo>
                  <a:lnTo>
                    <a:pt x="118" y="60"/>
                  </a:lnTo>
                  <a:lnTo>
                    <a:pt x="0" y="7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2" name="Freeform 66"/>
            <p:cNvSpPr>
              <a:spLocks/>
            </p:cNvSpPr>
            <p:nvPr/>
          </p:nvSpPr>
          <p:spPr bwMode="auto">
            <a:xfrm>
              <a:off x="4316" y="1743"/>
              <a:ext cx="392" cy="403"/>
            </a:xfrm>
            <a:custGeom>
              <a:avLst/>
              <a:gdLst>
                <a:gd name="T0" fmla="*/ 0 w 418"/>
                <a:gd name="T1" fmla="*/ 280 h 403"/>
                <a:gd name="T2" fmla="*/ 12 w 418"/>
                <a:gd name="T3" fmla="*/ 335 h 403"/>
                <a:gd name="T4" fmla="*/ 55 w 418"/>
                <a:gd name="T5" fmla="*/ 374 h 403"/>
                <a:gd name="T6" fmla="*/ 75 w 418"/>
                <a:gd name="T7" fmla="*/ 403 h 403"/>
                <a:gd name="T8" fmla="*/ 137 w 418"/>
                <a:gd name="T9" fmla="*/ 372 h 403"/>
                <a:gd name="T10" fmla="*/ 165 w 418"/>
                <a:gd name="T11" fmla="*/ 366 h 403"/>
                <a:gd name="T12" fmla="*/ 180 w 418"/>
                <a:gd name="T13" fmla="*/ 343 h 403"/>
                <a:gd name="T14" fmla="*/ 203 w 418"/>
                <a:gd name="T15" fmla="*/ 222 h 403"/>
                <a:gd name="T16" fmla="*/ 229 w 418"/>
                <a:gd name="T17" fmla="*/ 236 h 403"/>
                <a:gd name="T18" fmla="*/ 281 w 418"/>
                <a:gd name="T19" fmla="*/ 103 h 403"/>
                <a:gd name="T20" fmla="*/ 320 w 418"/>
                <a:gd name="T21" fmla="*/ 132 h 403"/>
                <a:gd name="T22" fmla="*/ 326 w 418"/>
                <a:gd name="T23" fmla="*/ 108 h 403"/>
                <a:gd name="T24" fmla="*/ 299 w 418"/>
                <a:gd name="T25" fmla="*/ 81 h 403"/>
                <a:gd name="T26" fmla="*/ 277 w 418"/>
                <a:gd name="T27" fmla="*/ 84 h 403"/>
                <a:gd name="T28" fmla="*/ 270 w 418"/>
                <a:gd name="T29" fmla="*/ 98 h 403"/>
                <a:gd name="T30" fmla="*/ 229 w 418"/>
                <a:gd name="T31" fmla="*/ 113 h 403"/>
                <a:gd name="T32" fmla="*/ 204 w 418"/>
                <a:gd name="T33" fmla="*/ 149 h 403"/>
                <a:gd name="T34" fmla="*/ 197 w 418"/>
                <a:gd name="T35" fmla="*/ 90 h 403"/>
                <a:gd name="T36" fmla="*/ 126 w 418"/>
                <a:gd name="T37" fmla="*/ 107 h 403"/>
                <a:gd name="T38" fmla="*/ 112 w 418"/>
                <a:gd name="T39" fmla="*/ 0 h 403"/>
                <a:gd name="T40" fmla="*/ 102 w 418"/>
                <a:gd name="T41" fmla="*/ 9 h 403"/>
                <a:gd name="T42" fmla="*/ 109 w 418"/>
                <a:gd name="T43" fmla="*/ 29 h 403"/>
                <a:gd name="T44" fmla="*/ 100 w 418"/>
                <a:gd name="T45" fmla="*/ 123 h 403"/>
                <a:gd name="T46" fmla="*/ 49 w 418"/>
                <a:gd name="T47" fmla="*/ 179 h 403"/>
                <a:gd name="T48" fmla="*/ 42 w 418"/>
                <a:gd name="T49" fmla="*/ 217 h 403"/>
                <a:gd name="T50" fmla="*/ 26 w 418"/>
                <a:gd name="T51" fmla="*/ 209 h 403"/>
                <a:gd name="T52" fmla="*/ 23 w 418"/>
                <a:gd name="T53" fmla="*/ 254 h 403"/>
                <a:gd name="T54" fmla="*/ 0 w 418"/>
                <a:gd name="T55" fmla="*/ 280 h 403"/>
                <a:gd name="T56" fmla="*/ 0 w 418"/>
                <a:gd name="T57" fmla="*/ 280 h 403"/>
                <a:gd name="T58" fmla="*/ 0 w 418"/>
                <a:gd name="T59" fmla="*/ 280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8"/>
                <a:gd name="T91" fmla="*/ 0 h 403"/>
                <a:gd name="T92" fmla="*/ 418 w 418"/>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8" h="403">
                  <a:moveTo>
                    <a:pt x="0" y="280"/>
                  </a:moveTo>
                  <a:lnTo>
                    <a:pt x="16" y="335"/>
                  </a:lnTo>
                  <a:lnTo>
                    <a:pt x="70" y="374"/>
                  </a:lnTo>
                  <a:lnTo>
                    <a:pt x="96" y="403"/>
                  </a:lnTo>
                  <a:lnTo>
                    <a:pt x="175" y="372"/>
                  </a:lnTo>
                  <a:lnTo>
                    <a:pt x="211" y="366"/>
                  </a:lnTo>
                  <a:lnTo>
                    <a:pt x="230" y="343"/>
                  </a:lnTo>
                  <a:lnTo>
                    <a:pt x="261" y="222"/>
                  </a:lnTo>
                  <a:lnTo>
                    <a:pt x="295" y="236"/>
                  </a:lnTo>
                  <a:lnTo>
                    <a:pt x="360" y="103"/>
                  </a:lnTo>
                  <a:lnTo>
                    <a:pt x="410" y="132"/>
                  </a:lnTo>
                  <a:lnTo>
                    <a:pt x="418" y="108"/>
                  </a:lnTo>
                  <a:lnTo>
                    <a:pt x="382" y="81"/>
                  </a:lnTo>
                  <a:lnTo>
                    <a:pt x="355" y="84"/>
                  </a:lnTo>
                  <a:lnTo>
                    <a:pt x="345" y="98"/>
                  </a:lnTo>
                  <a:lnTo>
                    <a:pt x="295" y="113"/>
                  </a:lnTo>
                  <a:lnTo>
                    <a:pt x="262" y="149"/>
                  </a:lnTo>
                  <a:lnTo>
                    <a:pt x="251" y="90"/>
                  </a:lnTo>
                  <a:lnTo>
                    <a:pt x="162" y="107"/>
                  </a:lnTo>
                  <a:lnTo>
                    <a:pt x="144" y="0"/>
                  </a:lnTo>
                  <a:lnTo>
                    <a:pt x="131" y="9"/>
                  </a:lnTo>
                  <a:lnTo>
                    <a:pt x="139" y="29"/>
                  </a:lnTo>
                  <a:lnTo>
                    <a:pt x="128" y="123"/>
                  </a:lnTo>
                  <a:lnTo>
                    <a:pt x="62" y="179"/>
                  </a:lnTo>
                  <a:lnTo>
                    <a:pt x="54" y="217"/>
                  </a:lnTo>
                  <a:lnTo>
                    <a:pt x="34" y="209"/>
                  </a:lnTo>
                  <a:lnTo>
                    <a:pt x="29" y="254"/>
                  </a:lnTo>
                  <a:lnTo>
                    <a:pt x="0" y="280"/>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3" name="Freeform 67"/>
            <p:cNvSpPr>
              <a:spLocks/>
            </p:cNvSpPr>
            <p:nvPr/>
          </p:nvSpPr>
          <p:spPr bwMode="auto">
            <a:xfrm>
              <a:off x="4552" y="1774"/>
              <a:ext cx="401" cy="203"/>
            </a:xfrm>
            <a:custGeom>
              <a:avLst/>
              <a:gdLst>
                <a:gd name="T0" fmla="*/ 0 w 424"/>
                <a:gd name="T1" fmla="*/ 59 h 203"/>
                <a:gd name="T2" fmla="*/ 8 w 424"/>
                <a:gd name="T3" fmla="*/ 118 h 203"/>
                <a:gd name="T4" fmla="*/ 35 w 424"/>
                <a:gd name="T5" fmla="*/ 82 h 203"/>
                <a:gd name="T6" fmla="*/ 73 w 424"/>
                <a:gd name="T7" fmla="*/ 67 h 203"/>
                <a:gd name="T8" fmla="*/ 82 w 424"/>
                <a:gd name="T9" fmla="*/ 53 h 203"/>
                <a:gd name="T10" fmla="*/ 103 w 424"/>
                <a:gd name="T11" fmla="*/ 50 h 203"/>
                <a:gd name="T12" fmla="*/ 131 w 424"/>
                <a:gd name="T13" fmla="*/ 77 h 203"/>
                <a:gd name="T14" fmla="*/ 150 w 424"/>
                <a:gd name="T15" fmla="*/ 84 h 203"/>
                <a:gd name="T16" fmla="*/ 185 w 424"/>
                <a:gd name="T17" fmla="*/ 126 h 203"/>
                <a:gd name="T18" fmla="*/ 173 w 424"/>
                <a:gd name="T19" fmla="*/ 165 h 203"/>
                <a:gd name="T20" fmla="*/ 178 w 424"/>
                <a:gd name="T21" fmla="*/ 182 h 203"/>
                <a:gd name="T22" fmla="*/ 192 w 424"/>
                <a:gd name="T23" fmla="*/ 174 h 203"/>
                <a:gd name="T24" fmla="*/ 206 w 424"/>
                <a:gd name="T25" fmla="*/ 174 h 203"/>
                <a:gd name="T26" fmla="*/ 215 w 424"/>
                <a:gd name="T27" fmla="*/ 186 h 203"/>
                <a:gd name="T28" fmla="*/ 232 w 424"/>
                <a:gd name="T29" fmla="*/ 186 h 203"/>
                <a:gd name="T30" fmla="*/ 237 w 424"/>
                <a:gd name="T31" fmla="*/ 182 h 203"/>
                <a:gd name="T32" fmla="*/ 226 w 424"/>
                <a:gd name="T33" fmla="*/ 147 h 203"/>
                <a:gd name="T34" fmla="*/ 225 w 424"/>
                <a:gd name="T35" fmla="*/ 82 h 203"/>
                <a:gd name="T36" fmla="*/ 211 w 424"/>
                <a:gd name="T37" fmla="*/ 72 h 203"/>
                <a:gd name="T38" fmla="*/ 237 w 424"/>
                <a:gd name="T39" fmla="*/ 42 h 203"/>
                <a:gd name="T40" fmla="*/ 238 w 424"/>
                <a:gd name="T41" fmla="*/ 24 h 203"/>
                <a:gd name="T42" fmla="*/ 254 w 424"/>
                <a:gd name="T43" fmla="*/ 25 h 203"/>
                <a:gd name="T44" fmla="*/ 234 w 424"/>
                <a:gd name="T45" fmla="*/ 66 h 203"/>
                <a:gd name="T46" fmla="*/ 247 w 424"/>
                <a:gd name="T47" fmla="*/ 113 h 203"/>
                <a:gd name="T48" fmla="*/ 251 w 424"/>
                <a:gd name="T49" fmla="*/ 127 h 203"/>
                <a:gd name="T50" fmla="*/ 260 w 424"/>
                <a:gd name="T51" fmla="*/ 134 h 203"/>
                <a:gd name="T52" fmla="*/ 245 w 424"/>
                <a:gd name="T53" fmla="*/ 132 h 203"/>
                <a:gd name="T54" fmla="*/ 247 w 424"/>
                <a:gd name="T55" fmla="*/ 161 h 203"/>
                <a:gd name="T56" fmla="*/ 276 w 424"/>
                <a:gd name="T57" fmla="*/ 182 h 203"/>
                <a:gd name="T58" fmla="*/ 282 w 424"/>
                <a:gd name="T59" fmla="*/ 186 h 203"/>
                <a:gd name="T60" fmla="*/ 290 w 424"/>
                <a:gd name="T61" fmla="*/ 186 h 203"/>
                <a:gd name="T62" fmla="*/ 286 w 424"/>
                <a:gd name="T63" fmla="*/ 203 h 203"/>
                <a:gd name="T64" fmla="*/ 318 w 424"/>
                <a:gd name="T65" fmla="*/ 182 h 203"/>
                <a:gd name="T66" fmla="*/ 326 w 424"/>
                <a:gd name="T67" fmla="*/ 157 h 203"/>
                <a:gd name="T68" fmla="*/ 332 w 424"/>
                <a:gd name="T69" fmla="*/ 129 h 203"/>
                <a:gd name="T70" fmla="*/ 286 w 424"/>
                <a:gd name="T71" fmla="*/ 140 h 203"/>
                <a:gd name="T72" fmla="*/ 256 w 424"/>
                <a:gd name="T73" fmla="*/ 0 h 203"/>
                <a:gd name="T74" fmla="*/ 0 w 424"/>
                <a:gd name="T75" fmla="*/ 59 h 203"/>
                <a:gd name="T76" fmla="*/ 0 w 424"/>
                <a:gd name="T77" fmla="*/ 59 h 203"/>
                <a:gd name="T78" fmla="*/ 0 w 424"/>
                <a:gd name="T79" fmla="*/ 59 h 20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4"/>
                <a:gd name="T121" fmla="*/ 0 h 203"/>
                <a:gd name="T122" fmla="*/ 424 w 424"/>
                <a:gd name="T123" fmla="*/ 203 h 20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4" h="203">
                  <a:moveTo>
                    <a:pt x="0" y="59"/>
                  </a:moveTo>
                  <a:lnTo>
                    <a:pt x="11" y="118"/>
                  </a:lnTo>
                  <a:lnTo>
                    <a:pt x="44" y="82"/>
                  </a:lnTo>
                  <a:lnTo>
                    <a:pt x="94" y="67"/>
                  </a:lnTo>
                  <a:lnTo>
                    <a:pt x="104" y="53"/>
                  </a:lnTo>
                  <a:lnTo>
                    <a:pt x="131" y="50"/>
                  </a:lnTo>
                  <a:lnTo>
                    <a:pt x="167" y="77"/>
                  </a:lnTo>
                  <a:lnTo>
                    <a:pt x="191" y="84"/>
                  </a:lnTo>
                  <a:lnTo>
                    <a:pt x="236" y="126"/>
                  </a:lnTo>
                  <a:lnTo>
                    <a:pt x="220" y="165"/>
                  </a:lnTo>
                  <a:lnTo>
                    <a:pt x="227" y="182"/>
                  </a:lnTo>
                  <a:lnTo>
                    <a:pt x="246" y="174"/>
                  </a:lnTo>
                  <a:lnTo>
                    <a:pt x="264" y="174"/>
                  </a:lnTo>
                  <a:lnTo>
                    <a:pt x="274" y="186"/>
                  </a:lnTo>
                  <a:lnTo>
                    <a:pt x="295" y="186"/>
                  </a:lnTo>
                  <a:lnTo>
                    <a:pt x="303" y="182"/>
                  </a:lnTo>
                  <a:lnTo>
                    <a:pt x="288" y="147"/>
                  </a:lnTo>
                  <a:lnTo>
                    <a:pt x="287" y="82"/>
                  </a:lnTo>
                  <a:lnTo>
                    <a:pt x="269" y="72"/>
                  </a:lnTo>
                  <a:lnTo>
                    <a:pt x="303" y="42"/>
                  </a:lnTo>
                  <a:lnTo>
                    <a:pt x="304" y="24"/>
                  </a:lnTo>
                  <a:lnTo>
                    <a:pt x="324" y="25"/>
                  </a:lnTo>
                  <a:lnTo>
                    <a:pt x="300" y="66"/>
                  </a:lnTo>
                  <a:lnTo>
                    <a:pt x="314" y="113"/>
                  </a:lnTo>
                  <a:lnTo>
                    <a:pt x="321" y="127"/>
                  </a:lnTo>
                  <a:lnTo>
                    <a:pt x="330" y="134"/>
                  </a:lnTo>
                  <a:lnTo>
                    <a:pt x="311" y="132"/>
                  </a:lnTo>
                  <a:lnTo>
                    <a:pt x="317" y="161"/>
                  </a:lnTo>
                  <a:lnTo>
                    <a:pt x="351" y="182"/>
                  </a:lnTo>
                  <a:lnTo>
                    <a:pt x="360" y="186"/>
                  </a:lnTo>
                  <a:lnTo>
                    <a:pt x="369" y="186"/>
                  </a:lnTo>
                  <a:lnTo>
                    <a:pt x="364" y="203"/>
                  </a:lnTo>
                  <a:lnTo>
                    <a:pt x="406" y="182"/>
                  </a:lnTo>
                  <a:lnTo>
                    <a:pt x="415" y="157"/>
                  </a:lnTo>
                  <a:lnTo>
                    <a:pt x="424" y="129"/>
                  </a:lnTo>
                  <a:lnTo>
                    <a:pt x="364" y="140"/>
                  </a:lnTo>
                  <a:lnTo>
                    <a:pt x="326" y="0"/>
                  </a:lnTo>
                  <a:lnTo>
                    <a:pt x="0" y="5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4" name="Freeform 68"/>
            <p:cNvSpPr>
              <a:spLocks/>
            </p:cNvSpPr>
            <p:nvPr/>
          </p:nvSpPr>
          <p:spPr bwMode="auto">
            <a:xfrm>
              <a:off x="4252" y="1846"/>
              <a:ext cx="673" cy="392"/>
            </a:xfrm>
            <a:custGeom>
              <a:avLst/>
              <a:gdLst>
                <a:gd name="T0" fmla="*/ 52 w 718"/>
                <a:gd name="T1" fmla="*/ 355 h 397"/>
                <a:gd name="T2" fmla="*/ 52 w 718"/>
                <a:gd name="T3" fmla="*/ 345 h 397"/>
                <a:gd name="T4" fmla="*/ 88 w 718"/>
                <a:gd name="T5" fmla="*/ 300 h 397"/>
                <a:gd name="T6" fmla="*/ 109 w 718"/>
                <a:gd name="T7" fmla="*/ 271 h 397"/>
                <a:gd name="T8" fmla="*/ 129 w 718"/>
                <a:gd name="T9" fmla="*/ 300 h 397"/>
                <a:gd name="T10" fmla="*/ 190 w 718"/>
                <a:gd name="T11" fmla="*/ 269 h 397"/>
                <a:gd name="T12" fmla="*/ 218 w 718"/>
                <a:gd name="T13" fmla="*/ 263 h 397"/>
                <a:gd name="T14" fmla="*/ 233 w 718"/>
                <a:gd name="T15" fmla="*/ 240 h 397"/>
                <a:gd name="T16" fmla="*/ 258 w 718"/>
                <a:gd name="T17" fmla="*/ 119 h 397"/>
                <a:gd name="T18" fmla="*/ 285 w 718"/>
                <a:gd name="T19" fmla="*/ 133 h 397"/>
                <a:gd name="T20" fmla="*/ 335 w 718"/>
                <a:gd name="T21" fmla="*/ 0 h 397"/>
                <a:gd name="T22" fmla="*/ 374 w 718"/>
                <a:gd name="T23" fmla="*/ 29 h 397"/>
                <a:gd name="T24" fmla="*/ 381 w 718"/>
                <a:gd name="T25" fmla="*/ 5 h 397"/>
                <a:gd name="T26" fmla="*/ 399 w 718"/>
                <a:gd name="T27" fmla="*/ 12 h 397"/>
                <a:gd name="T28" fmla="*/ 435 w 718"/>
                <a:gd name="T29" fmla="*/ 54 h 397"/>
                <a:gd name="T30" fmla="*/ 422 w 718"/>
                <a:gd name="T31" fmla="*/ 93 h 397"/>
                <a:gd name="T32" fmla="*/ 427 w 718"/>
                <a:gd name="T33" fmla="*/ 110 h 397"/>
                <a:gd name="T34" fmla="*/ 442 w 718"/>
                <a:gd name="T35" fmla="*/ 102 h 397"/>
                <a:gd name="T36" fmla="*/ 453 w 718"/>
                <a:gd name="T37" fmla="*/ 120 h 397"/>
                <a:gd name="T38" fmla="*/ 508 w 718"/>
                <a:gd name="T39" fmla="*/ 143 h 397"/>
                <a:gd name="T40" fmla="*/ 458 w 718"/>
                <a:gd name="T41" fmla="*/ 140 h 397"/>
                <a:gd name="T42" fmla="*/ 510 w 718"/>
                <a:gd name="T43" fmla="*/ 199 h 397"/>
                <a:gd name="T44" fmla="*/ 477 w 718"/>
                <a:gd name="T45" fmla="*/ 193 h 397"/>
                <a:gd name="T46" fmla="*/ 544 w 718"/>
                <a:gd name="T47" fmla="*/ 248 h 397"/>
                <a:gd name="T48" fmla="*/ 561 w 718"/>
                <a:gd name="T49" fmla="*/ 285 h 397"/>
                <a:gd name="T50" fmla="*/ 550 w 718"/>
                <a:gd name="T51" fmla="*/ 280 h 397"/>
                <a:gd name="T52" fmla="*/ 548 w 718"/>
                <a:gd name="T53" fmla="*/ 290 h 397"/>
                <a:gd name="T54" fmla="*/ 326 w 718"/>
                <a:gd name="T55" fmla="*/ 343 h 397"/>
                <a:gd name="T56" fmla="*/ 144 w 718"/>
                <a:gd name="T57" fmla="*/ 373 h 397"/>
                <a:gd name="T58" fmla="*/ 0 w 718"/>
                <a:gd name="T59" fmla="*/ 397 h 397"/>
                <a:gd name="T60" fmla="*/ 52 w 718"/>
                <a:gd name="T61" fmla="*/ 355 h 397"/>
                <a:gd name="T62" fmla="*/ 52 w 718"/>
                <a:gd name="T63" fmla="*/ 355 h 39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8"/>
                <a:gd name="T97" fmla="*/ 0 h 397"/>
                <a:gd name="T98" fmla="*/ 718 w 718"/>
                <a:gd name="T99" fmla="*/ 397 h 39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8" h="397">
                  <a:moveTo>
                    <a:pt x="66" y="355"/>
                  </a:moveTo>
                  <a:lnTo>
                    <a:pt x="66" y="345"/>
                  </a:lnTo>
                  <a:lnTo>
                    <a:pt x="113" y="300"/>
                  </a:lnTo>
                  <a:lnTo>
                    <a:pt x="139" y="271"/>
                  </a:lnTo>
                  <a:lnTo>
                    <a:pt x="165" y="300"/>
                  </a:lnTo>
                  <a:lnTo>
                    <a:pt x="244" y="269"/>
                  </a:lnTo>
                  <a:lnTo>
                    <a:pt x="280" y="263"/>
                  </a:lnTo>
                  <a:lnTo>
                    <a:pt x="299" y="240"/>
                  </a:lnTo>
                  <a:lnTo>
                    <a:pt x="330" y="119"/>
                  </a:lnTo>
                  <a:lnTo>
                    <a:pt x="364" y="133"/>
                  </a:lnTo>
                  <a:lnTo>
                    <a:pt x="429" y="0"/>
                  </a:lnTo>
                  <a:lnTo>
                    <a:pt x="479" y="29"/>
                  </a:lnTo>
                  <a:lnTo>
                    <a:pt x="487" y="5"/>
                  </a:lnTo>
                  <a:lnTo>
                    <a:pt x="511" y="12"/>
                  </a:lnTo>
                  <a:lnTo>
                    <a:pt x="556" y="54"/>
                  </a:lnTo>
                  <a:lnTo>
                    <a:pt x="540" y="93"/>
                  </a:lnTo>
                  <a:lnTo>
                    <a:pt x="547" y="110"/>
                  </a:lnTo>
                  <a:lnTo>
                    <a:pt x="566" y="102"/>
                  </a:lnTo>
                  <a:lnTo>
                    <a:pt x="581" y="120"/>
                  </a:lnTo>
                  <a:lnTo>
                    <a:pt x="650" y="143"/>
                  </a:lnTo>
                  <a:lnTo>
                    <a:pt x="586" y="140"/>
                  </a:lnTo>
                  <a:lnTo>
                    <a:pt x="654" y="199"/>
                  </a:lnTo>
                  <a:lnTo>
                    <a:pt x="610" y="193"/>
                  </a:lnTo>
                  <a:lnTo>
                    <a:pt x="697" y="248"/>
                  </a:lnTo>
                  <a:lnTo>
                    <a:pt x="718" y="285"/>
                  </a:lnTo>
                  <a:lnTo>
                    <a:pt x="704" y="280"/>
                  </a:lnTo>
                  <a:lnTo>
                    <a:pt x="701" y="290"/>
                  </a:lnTo>
                  <a:lnTo>
                    <a:pt x="417" y="343"/>
                  </a:lnTo>
                  <a:lnTo>
                    <a:pt x="184" y="373"/>
                  </a:lnTo>
                  <a:lnTo>
                    <a:pt x="0" y="397"/>
                  </a:lnTo>
                  <a:lnTo>
                    <a:pt x="66" y="35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5" name="Freeform 69"/>
            <p:cNvSpPr>
              <a:spLocks/>
            </p:cNvSpPr>
            <p:nvPr/>
          </p:nvSpPr>
          <p:spPr bwMode="auto">
            <a:xfrm>
              <a:off x="4899" y="1955"/>
              <a:ext cx="40" cy="95"/>
            </a:xfrm>
            <a:custGeom>
              <a:avLst/>
              <a:gdLst>
                <a:gd name="T0" fmla="*/ 0 w 38"/>
                <a:gd name="T1" fmla="*/ 103 h 99"/>
                <a:gd name="T2" fmla="*/ 9 w 38"/>
                <a:gd name="T3" fmla="*/ 76 h 99"/>
                <a:gd name="T4" fmla="*/ 23 w 38"/>
                <a:gd name="T5" fmla="*/ 59 h 99"/>
                <a:gd name="T6" fmla="*/ 30 w 38"/>
                <a:gd name="T7" fmla="*/ 0 h 99"/>
                <a:gd name="T8" fmla="*/ 10 w 38"/>
                <a:gd name="T9" fmla="*/ 13 h 99"/>
                <a:gd name="T10" fmla="*/ 0 w 38"/>
                <a:gd name="T11" fmla="*/ 69 h 99"/>
                <a:gd name="T12" fmla="*/ 0 w 38"/>
                <a:gd name="T13" fmla="*/ 103 h 99"/>
                <a:gd name="T14" fmla="*/ 0 w 38"/>
                <a:gd name="T15" fmla="*/ 103 h 99"/>
                <a:gd name="T16" fmla="*/ 0 60000 65536"/>
                <a:gd name="T17" fmla="*/ 0 60000 65536"/>
                <a:gd name="T18" fmla="*/ 0 60000 65536"/>
                <a:gd name="T19" fmla="*/ 0 60000 65536"/>
                <a:gd name="T20" fmla="*/ 0 60000 65536"/>
                <a:gd name="T21" fmla="*/ 0 60000 65536"/>
                <a:gd name="T22" fmla="*/ 0 60000 65536"/>
                <a:gd name="T23" fmla="*/ 0 60000 65536"/>
                <a:gd name="T24" fmla="*/ 0 w 38"/>
                <a:gd name="T25" fmla="*/ 0 h 99"/>
                <a:gd name="T26" fmla="*/ 38 w 3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8" h="99">
                  <a:moveTo>
                    <a:pt x="0" y="99"/>
                  </a:moveTo>
                  <a:lnTo>
                    <a:pt x="13" y="72"/>
                  </a:lnTo>
                  <a:lnTo>
                    <a:pt x="27" y="55"/>
                  </a:lnTo>
                  <a:lnTo>
                    <a:pt x="38" y="0"/>
                  </a:lnTo>
                  <a:lnTo>
                    <a:pt x="14" y="13"/>
                  </a:lnTo>
                  <a:lnTo>
                    <a:pt x="0" y="65"/>
                  </a:lnTo>
                  <a:lnTo>
                    <a:pt x="0"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6" name="Freeform 70"/>
            <p:cNvSpPr>
              <a:spLocks/>
            </p:cNvSpPr>
            <p:nvPr/>
          </p:nvSpPr>
          <p:spPr bwMode="auto">
            <a:xfrm>
              <a:off x="4213" y="2136"/>
              <a:ext cx="753" cy="346"/>
            </a:xfrm>
            <a:custGeom>
              <a:avLst/>
              <a:gdLst>
                <a:gd name="T0" fmla="*/ 0 w 793"/>
                <a:gd name="T1" fmla="*/ 298 h 346"/>
                <a:gd name="T2" fmla="*/ 88 w 793"/>
                <a:gd name="T3" fmla="*/ 283 h 346"/>
                <a:gd name="T4" fmla="*/ 142 w 793"/>
                <a:gd name="T5" fmla="*/ 251 h 346"/>
                <a:gd name="T6" fmla="*/ 242 w 793"/>
                <a:gd name="T7" fmla="*/ 238 h 346"/>
                <a:gd name="T8" fmla="*/ 281 w 793"/>
                <a:gd name="T9" fmla="*/ 270 h 346"/>
                <a:gd name="T10" fmla="*/ 346 w 793"/>
                <a:gd name="T11" fmla="*/ 259 h 346"/>
                <a:gd name="T12" fmla="*/ 443 w 793"/>
                <a:gd name="T13" fmla="*/ 346 h 346"/>
                <a:gd name="T14" fmla="*/ 483 w 793"/>
                <a:gd name="T15" fmla="*/ 335 h 346"/>
                <a:gd name="T16" fmla="*/ 536 w 793"/>
                <a:gd name="T17" fmla="*/ 235 h 346"/>
                <a:gd name="T18" fmla="*/ 581 w 793"/>
                <a:gd name="T19" fmla="*/ 214 h 346"/>
                <a:gd name="T20" fmla="*/ 594 w 793"/>
                <a:gd name="T21" fmla="*/ 185 h 346"/>
                <a:gd name="T22" fmla="*/ 547 w 793"/>
                <a:gd name="T23" fmla="*/ 194 h 346"/>
                <a:gd name="T24" fmla="*/ 534 w 793"/>
                <a:gd name="T25" fmla="*/ 175 h 346"/>
                <a:gd name="T26" fmla="*/ 563 w 793"/>
                <a:gd name="T27" fmla="*/ 165 h 346"/>
                <a:gd name="T28" fmla="*/ 562 w 793"/>
                <a:gd name="T29" fmla="*/ 152 h 346"/>
                <a:gd name="T30" fmla="*/ 530 w 793"/>
                <a:gd name="T31" fmla="*/ 138 h 346"/>
                <a:gd name="T32" fmla="*/ 572 w 793"/>
                <a:gd name="T33" fmla="*/ 118 h 346"/>
                <a:gd name="T34" fmla="*/ 569 w 793"/>
                <a:gd name="T35" fmla="*/ 139 h 346"/>
                <a:gd name="T36" fmla="*/ 596 w 793"/>
                <a:gd name="T37" fmla="*/ 139 h 346"/>
                <a:gd name="T38" fmla="*/ 611 w 793"/>
                <a:gd name="T39" fmla="*/ 102 h 346"/>
                <a:gd name="T40" fmla="*/ 621 w 793"/>
                <a:gd name="T41" fmla="*/ 100 h 346"/>
                <a:gd name="T42" fmla="*/ 614 w 793"/>
                <a:gd name="T43" fmla="*/ 70 h 346"/>
                <a:gd name="T44" fmla="*/ 596 w 793"/>
                <a:gd name="T45" fmla="*/ 100 h 346"/>
                <a:gd name="T46" fmla="*/ 577 w 793"/>
                <a:gd name="T47" fmla="*/ 31 h 346"/>
                <a:gd name="T48" fmla="*/ 590 w 793"/>
                <a:gd name="T49" fmla="*/ 28 h 346"/>
                <a:gd name="T50" fmla="*/ 608 w 793"/>
                <a:gd name="T51" fmla="*/ 47 h 346"/>
                <a:gd name="T52" fmla="*/ 595 w 793"/>
                <a:gd name="T53" fmla="*/ 15 h 346"/>
                <a:gd name="T54" fmla="*/ 581 w 793"/>
                <a:gd name="T55" fmla="*/ 0 h 346"/>
                <a:gd name="T56" fmla="*/ 358 w 793"/>
                <a:gd name="T57" fmla="*/ 53 h 346"/>
                <a:gd name="T58" fmla="*/ 176 w 793"/>
                <a:gd name="T59" fmla="*/ 83 h 346"/>
                <a:gd name="T60" fmla="*/ 151 w 793"/>
                <a:gd name="T61" fmla="*/ 146 h 346"/>
                <a:gd name="T62" fmla="*/ 111 w 793"/>
                <a:gd name="T63" fmla="*/ 157 h 346"/>
                <a:gd name="T64" fmla="*/ 92 w 793"/>
                <a:gd name="T65" fmla="*/ 188 h 346"/>
                <a:gd name="T66" fmla="*/ 22 w 793"/>
                <a:gd name="T67" fmla="*/ 241 h 346"/>
                <a:gd name="T68" fmla="*/ 19 w 793"/>
                <a:gd name="T69" fmla="*/ 261 h 346"/>
                <a:gd name="T70" fmla="*/ 0 w 793"/>
                <a:gd name="T71" fmla="*/ 272 h 346"/>
                <a:gd name="T72" fmla="*/ 0 w 793"/>
                <a:gd name="T73" fmla="*/ 298 h 346"/>
                <a:gd name="T74" fmla="*/ 0 w 793"/>
                <a:gd name="T75" fmla="*/ 298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3" y="283"/>
                  </a:lnTo>
                  <a:lnTo>
                    <a:pt x="181" y="251"/>
                  </a:lnTo>
                  <a:lnTo>
                    <a:pt x="308" y="238"/>
                  </a:lnTo>
                  <a:lnTo>
                    <a:pt x="359" y="270"/>
                  </a:lnTo>
                  <a:lnTo>
                    <a:pt x="442" y="259"/>
                  </a:lnTo>
                  <a:lnTo>
                    <a:pt x="567" y="346"/>
                  </a:lnTo>
                  <a:lnTo>
                    <a:pt x="615" y="335"/>
                  </a:lnTo>
                  <a:lnTo>
                    <a:pt x="685" y="235"/>
                  </a:lnTo>
                  <a:lnTo>
                    <a:pt x="742" y="214"/>
                  </a:lnTo>
                  <a:lnTo>
                    <a:pt x="758" y="185"/>
                  </a:lnTo>
                  <a:lnTo>
                    <a:pt x="698" y="194"/>
                  </a:lnTo>
                  <a:lnTo>
                    <a:pt x="682" y="175"/>
                  </a:lnTo>
                  <a:lnTo>
                    <a:pt x="719" y="165"/>
                  </a:lnTo>
                  <a:lnTo>
                    <a:pt x="717" y="152"/>
                  </a:lnTo>
                  <a:lnTo>
                    <a:pt x="677" y="138"/>
                  </a:lnTo>
                  <a:lnTo>
                    <a:pt x="730" y="118"/>
                  </a:lnTo>
                  <a:lnTo>
                    <a:pt x="727" y="139"/>
                  </a:lnTo>
                  <a:lnTo>
                    <a:pt x="761" y="139"/>
                  </a:lnTo>
                  <a:lnTo>
                    <a:pt x="780" y="102"/>
                  </a:lnTo>
                  <a:lnTo>
                    <a:pt x="793" y="100"/>
                  </a:lnTo>
                  <a:lnTo>
                    <a:pt x="785" y="70"/>
                  </a:lnTo>
                  <a:lnTo>
                    <a:pt x="761" y="100"/>
                  </a:lnTo>
                  <a:lnTo>
                    <a:pt x="737" y="31"/>
                  </a:lnTo>
                  <a:lnTo>
                    <a:pt x="753" y="28"/>
                  </a:lnTo>
                  <a:lnTo>
                    <a:pt x="776" y="47"/>
                  </a:lnTo>
                  <a:lnTo>
                    <a:pt x="759" y="15"/>
                  </a:lnTo>
                  <a:lnTo>
                    <a:pt x="742" y="0"/>
                  </a:lnTo>
                  <a:lnTo>
                    <a:pt x="458" y="53"/>
                  </a:lnTo>
                  <a:lnTo>
                    <a:pt x="225" y="83"/>
                  </a:lnTo>
                  <a:lnTo>
                    <a:pt x="193" y="146"/>
                  </a:lnTo>
                  <a:lnTo>
                    <a:pt x="141" y="157"/>
                  </a:lnTo>
                  <a:lnTo>
                    <a:pt x="118" y="188"/>
                  </a:lnTo>
                  <a:lnTo>
                    <a:pt x="28" y="241"/>
                  </a:lnTo>
                  <a:lnTo>
                    <a:pt x="23" y="261"/>
                  </a:lnTo>
                  <a:lnTo>
                    <a:pt x="0" y="272"/>
                  </a:lnTo>
                  <a:lnTo>
                    <a:pt x="0" y="29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7" name="Freeform 71"/>
            <p:cNvSpPr>
              <a:spLocks/>
            </p:cNvSpPr>
            <p:nvPr/>
          </p:nvSpPr>
          <p:spPr bwMode="auto">
            <a:xfrm>
              <a:off x="4301" y="2374"/>
              <a:ext cx="445" cy="351"/>
            </a:xfrm>
            <a:custGeom>
              <a:avLst/>
              <a:gdLst>
                <a:gd name="T0" fmla="*/ 15 w 473"/>
                <a:gd name="T1" fmla="*/ 45 h 351"/>
                <a:gd name="T2" fmla="*/ 68 w 473"/>
                <a:gd name="T3" fmla="*/ 13 h 351"/>
                <a:gd name="T4" fmla="*/ 167 w 473"/>
                <a:gd name="T5" fmla="*/ 0 h 351"/>
                <a:gd name="T6" fmla="*/ 207 w 473"/>
                <a:gd name="T7" fmla="*/ 32 h 351"/>
                <a:gd name="T8" fmla="*/ 273 w 473"/>
                <a:gd name="T9" fmla="*/ 21 h 351"/>
                <a:gd name="T10" fmla="*/ 371 w 473"/>
                <a:gd name="T11" fmla="*/ 108 h 351"/>
                <a:gd name="T12" fmla="*/ 327 w 473"/>
                <a:gd name="T13" fmla="*/ 175 h 351"/>
                <a:gd name="T14" fmla="*/ 330 w 473"/>
                <a:gd name="T15" fmla="*/ 204 h 351"/>
                <a:gd name="T16" fmla="*/ 255 w 473"/>
                <a:gd name="T17" fmla="*/ 290 h 351"/>
                <a:gd name="T18" fmla="*/ 245 w 473"/>
                <a:gd name="T19" fmla="*/ 293 h 351"/>
                <a:gd name="T20" fmla="*/ 237 w 473"/>
                <a:gd name="T21" fmla="*/ 319 h 351"/>
                <a:gd name="T22" fmla="*/ 221 w 473"/>
                <a:gd name="T23" fmla="*/ 304 h 351"/>
                <a:gd name="T24" fmla="*/ 235 w 473"/>
                <a:gd name="T25" fmla="*/ 327 h 351"/>
                <a:gd name="T26" fmla="*/ 221 w 473"/>
                <a:gd name="T27" fmla="*/ 351 h 351"/>
                <a:gd name="T28" fmla="*/ 207 w 473"/>
                <a:gd name="T29" fmla="*/ 348 h 351"/>
                <a:gd name="T30" fmla="*/ 157 w 473"/>
                <a:gd name="T31" fmla="*/ 248 h 351"/>
                <a:gd name="T32" fmla="*/ 48 w 473"/>
                <a:gd name="T33" fmla="*/ 121 h 351"/>
                <a:gd name="T34" fmla="*/ 0 w 473"/>
                <a:gd name="T35" fmla="*/ 83 h 351"/>
                <a:gd name="T36" fmla="*/ 15 w 473"/>
                <a:gd name="T37" fmla="*/ 45 h 351"/>
                <a:gd name="T38" fmla="*/ 15 w 473"/>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3"/>
                <a:gd name="T61" fmla="*/ 0 h 351"/>
                <a:gd name="T62" fmla="*/ 473 w 473"/>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3" h="351">
                  <a:moveTo>
                    <a:pt x="19" y="45"/>
                  </a:moveTo>
                  <a:lnTo>
                    <a:pt x="87" y="13"/>
                  </a:lnTo>
                  <a:lnTo>
                    <a:pt x="214" y="0"/>
                  </a:lnTo>
                  <a:lnTo>
                    <a:pt x="265" y="32"/>
                  </a:lnTo>
                  <a:lnTo>
                    <a:pt x="348" y="21"/>
                  </a:lnTo>
                  <a:lnTo>
                    <a:pt x="473" y="108"/>
                  </a:lnTo>
                  <a:lnTo>
                    <a:pt x="418" y="175"/>
                  </a:lnTo>
                  <a:lnTo>
                    <a:pt x="421" y="204"/>
                  </a:lnTo>
                  <a:lnTo>
                    <a:pt x="325" y="290"/>
                  </a:lnTo>
                  <a:lnTo>
                    <a:pt x="311" y="293"/>
                  </a:lnTo>
                  <a:lnTo>
                    <a:pt x="303" y="319"/>
                  </a:lnTo>
                  <a:lnTo>
                    <a:pt x="283" y="304"/>
                  </a:lnTo>
                  <a:lnTo>
                    <a:pt x="301" y="327"/>
                  </a:lnTo>
                  <a:lnTo>
                    <a:pt x="283" y="351"/>
                  </a:lnTo>
                  <a:lnTo>
                    <a:pt x="265" y="348"/>
                  </a:lnTo>
                  <a:lnTo>
                    <a:pt x="201" y="248"/>
                  </a:lnTo>
                  <a:lnTo>
                    <a:pt x="61" y="121"/>
                  </a:lnTo>
                  <a:lnTo>
                    <a:pt x="0" y="83"/>
                  </a:lnTo>
                  <a:lnTo>
                    <a:pt x="19" y="4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8" name="Freeform 72"/>
            <p:cNvSpPr>
              <a:spLocks/>
            </p:cNvSpPr>
            <p:nvPr/>
          </p:nvSpPr>
          <p:spPr bwMode="auto">
            <a:xfrm>
              <a:off x="4859" y="1759"/>
              <a:ext cx="94" cy="157"/>
            </a:xfrm>
            <a:custGeom>
              <a:avLst/>
              <a:gdLst>
                <a:gd name="T0" fmla="*/ 0 w 98"/>
                <a:gd name="T1" fmla="*/ 15 h 155"/>
                <a:gd name="T2" fmla="*/ 9 w 98"/>
                <a:gd name="T3" fmla="*/ 0 h 155"/>
                <a:gd name="T4" fmla="*/ 26 w 98"/>
                <a:gd name="T5" fmla="*/ 0 h 155"/>
                <a:gd name="T6" fmla="*/ 21 w 98"/>
                <a:gd name="T7" fmla="*/ 15 h 155"/>
                <a:gd name="T8" fmla="*/ 17 w 98"/>
                <a:gd name="T9" fmla="*/ 21 h 155"/>
                <a:gd name="T10" fmla="*/ 20 w 98"/>
                <a:gd name="T11" fmla="*/ 39 h 155"/>
                <a:gd name="T12" fmla="*/ 40 w 98"/>
                <a:gd name="T13" fmla="*/ 63 h 155"/>
                <a:gd name="T14" fmla="*/ 42 w 98"/>
                <a:gd name="T15" fmla="*/ 81 h 155"/>
                <a:gd name="T16" fmla="*/ 58 w 98"/>
                <a:gd name="T17" fmla="*/ 104 h 155"/>
                <a:gd name="T18" fmla="*/ 71 w 98"/>
                <a:gd name="T19" fmla="*/ 108 h 155"/>
                <a:gd name="T20" fmla="*/ 76 w 98"/>
                <a:gd name="T21" fmla="*/ 123 h 155"/>
                <a:gd name="T22" fmla="*/ 65 w 98"/>
                <a:gd name="T23" fmla="*/ 134 h 155"/>
                <a:gd name="T24" fmla="*/ 76 w 98"/>
                <a:gd name="T25" fmla="*/ 133 h 155"/>
                <a:gd name="T26" fmla="*/ 80 w 98"/>
                <a:gd name="T27" fmla="*/ 144 h 155"/>
                <a:gd name="T28" fmla="*/ 30 w 98"/>
                <a:gd name="T29" fmla="*/ 155 h 155"/>
                <a:gd name="T30" fmla="*/ 0 w 98"/>
                <a:gd name="T31" fmla="*/ 15 h 155"/>
                <a:gd name="T32" fmla="*/ 0 w 98"/>
                <a:gd name="T33" fmla="*/ 15 h 1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8"/>
                <a:gd name="T52" fmla="*/ 0 h 155"/>
                <a:gd name="T53" fmla="*/ 98 w 98"/>
                <a:gd name="T54" fmla="*/ 155 h 1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8" h="155">
                  <a:moveTo>
                    <a:pt x="0" y="15"/>
                  </a:moveTo>
                  <a:lnTo>
                    <a:pt x="12" y="0"/>
                  </a:lnTo>
                  <a:lnTo>
                    <a:pt x="32" y="0"/>
                  </a:lnTo>
                  <a:lnTo>
                    <a:pt x="25" y="15"/>
                  </a:lnTo>
                  <a:lnTo>
                    <a:pt x="21" y="21"/>
                  </a:lnTo>
                  <a:lnTo>
                    <a:pt x="24" y="39"/>
                  </a:lnTo>
                  <a:lnTo>
                    <a:pt x="48" y="63"/>
                  </a:lnTo>
                  <a:lnTo>
                    <a:pt x="51" y="81"/>
                  </a:lnTo>
                  <a:lnTo>
                    <a:pt x="71" y="104"/>
                  </a:lnTo>
                  <a:lnTo>
                    <a:pt x="87" y="108"/>
                  </a:lnTo>
                  <a:lnTo>
                    <a:pt x="93" y="123"/>
                  </a:lnTo>
                  <a:lnTo>
                    <a:pt x="80" y="134"/>
                  </a:lnTo>
                  <a:lnTo>
                    <a:pt x="93" y="133"/>
                  </a:lnTo>
                  <a:lnTo>
                    <a:pt x="98" y="144"/>
                  </a:lnTo>
                  <a:lnTo>
                    <a:pt x="38" y="155"/>
                  </a:lnTo>
                  <a:lnTo>
                    <a:pt x="0" y="15"/>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49" name="Freeform 73"/>
            <p:cNvSpPr>
              <a:spLocks/>
            </p:cNvSpPr>
            <p:nvPr/>
          </p:nvSpPr>
          <p:spPr bwMode="auto">
            <a:xfrm>
              <a:off x="4429" y="1510"/>
              <a:ext cx="510" cy="338"/>
            </a:xfrm>
            <a:custGeom>
              <a:avLst/>
              <a:gdLst>
                <a:gd name="T0" fmla="*/ 34 w 539"/>
                <a:gd name="T1" fmla="*/ 343 h 339"/>
                <a:gd name="T2" fmla="*/ 103 w 539"/>
                <a:gd name="T3" fmla="*/ 326 h 339"/>
                <a:gd name="T4" fmla="*/ 357 w 539"/>
                <a:gd name="T5" fmla="*/ 267 h 339"/>
                <a:gd name="T6" fmla="*/ 367 w 539"/>
                <a:gd name="T7" fmla="*/ 252 h 339"/>
                <a:gd name="T8" fmla="*/ 383 w 539"/>
                <a:gd name="T9" fmla="*/ 252 h 339"/>
                <a:gd name="T10" fmla="*/ 400 w 539"/>
                <a:gd name="T11" fmla="*/ 237 h 339"/>
                <a:gd name="T12" fmla="*/ 422 w 539"/>
                <a:gd name="T13" fmla="*/ 199 h 339"/>
                <a:gd name="T14" fmla="*/ 381 w 539"/>
                <a:gd name="T15" fmla="*/ 152 h 339"/>
                <a:gd name="T16" fmla="*/ 380 w 539"/>
                <a:gd name="T17" fmla="*/ 114 h 339"/>
                <a:gd name="T18" fmla="*/ 400 w 539"/>
                <a:gd name="T19" fmla="*/ 59 h 339"/>
                <a:gd name="T20" fmla="*/ 372 w 539"/>
                <a:gd name="T21" fmla="*/ 39 h 339"/>
                <a:gd name="T22" fmla="*/ 341 w 539"/>
                <a:gd name="T23" fmla="*/ 0 h 339"/>
                <a:gd name="T24" fmla="*/ 59 w 539"/>
                <a:gd name="T25" fmla="*/ 67 h 339"/>
                <a:gd name="T26" fmla="*/ 46 w 539"/>
                <a:gd name="T27" fmla="*/ 39 h 339"/>
                <a:gd name="T28" fmla="*/ 0 w 539"/>
                <a:gd name="T29" fmla="*/ 83 h 339"/>
                <a:gd name="T30" fmla="*/ 34 w 539"/>
                <a:gd name="T31" fmla="*/ 343 h 339"/>
                <a:gd name="T32" fmla="*/ 34 w 539"/>
                <a:gd name="T33" fmla="*/ 343 h 3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9"/>
                <a:gd name="T52" fmla="*/ 0 h 339"/>
                <a:gd name="T53" fmla="*/ 539 w 539"/>
                <a:gd name="T54" fmla="*/ 339 h 3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9" h="339">
                  <a:moveTo>
                    <a:pt x="42" y="339"/>
                  </a:moveTo>
                  <a:lnTo>
                    <a:pt x="131" y="322"/>
                  </a:lnTo>
                  <a:lnTo>
                    <a:pt x="457" y="263"/>
                  </a:lnTo>
                  <a:lnTo>
                    <a:pt x="469" y="248"/>
                  </a:lnTo>
                  <a:lnTo>
                    <a:pt x="489" y="248"/>
                  </a:lnTo>
                  <a:lnTo>
                    <a:pt x="510" y="233"/>
                  </a:lnTo>
                  <a:lnTo>
                    <a:pt x="539" y="195"/>
                  </a:lnTo>
                  <a:lnTo>
                    <a:pt x="487" y="152"/>
                  </a:lnTo>
                  <a:lnTo>
                    <a:pt x="486" y="114"/>
                  </a:lnTo>
                  <a:lnTo>
                    <a:pt x="510" y="59"/>
                  </a:lnTo>
                  <a:lnTo>
                    <a:pt x="474" y="39"/>
                  </a:lnTo>
                  <a:lnTo>
                    <a:pt x="435" y="0"/>
                  </a:lnTo>
                  <a:lnTo>
                    <a:pt x="76" y="67"/>
                  </a:lnTo>
                  <a:lnTo>
                    <a:pt x="58" y="39"/>
                  </a:lnTo>
                  <a:lnTo>
                    <a:pt x="0" y="83"/>
                  </a:lnTo>
                  <a:lnTo>
                    <a:pt x="42" y="33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0" name="Freeform 74"/>
            <p:cNvSpPr>
              <a:spLocks/>
            </p:cNvSpPr>
            <p:nvPr/>
          </p:nvSpPr>
          <p:spPr bwMode="auto">
            <a:xfrm>
              <a:off x="4882" y="1569"/>
              <a:ext cx="108" cy="280"/>
            </a:xfrm>
            <a:custGeom>
              <a:avLst/>
              <a:gdLst>
                <a:gd name="T0" fmla="*/ 7 w 117"/>
                <a:gd name="T1" fmla="*/ 193 h 276"/>
                <a:gd name="T2" fmla="*/ 22 w 117"/>
                <a:gd name="T3" fmla="*/ 178 h 276"/>
                <a:gd name="T4" fmla="*/ 45 w 117"/>
                <a:gd name="T5" fmla="*/ 136 h 276"/>
                <a:gd name="T6" fmla="*/ 5 w 117"/>
                <a:gd name="T7" fmla="*/ 93 h 276"/>
                <a:gd name="T8" fmla="*/ 4 w 117"/>
                <a:gd name="T9" fmla="*/ 55 h 276"/>
                <a:gd name="T10" fmla="*/ 22 w 117"/>
                <a:gd name="T11" fmla="*/ 0 h 276"/>
                <a:gd name="T12" fmla="*/ 84 w 117"/>
                <a:gd name="T13" fmla="*/ 25 h 276"/>
                <a:gd name="T14" fmla="*/ 84 w 117"/>
                <a:gd name="T15" fmla="*/ 37 h 276"/>
                <a:gd name="T16" fmla="*/ 77 w 117"/>
                <a:gd name="T17" fmla="*/ 68 h 276"/>
                <a:gd name="T18" fmla="*/ 71 w 117"/>
                <a:gd name="T19" fmla="*/ 74 h 276"/>
                <a:gd name="T20" fmla="*/ 69 w 117"/>
                <a:gd name="T21" fmla="*/ 90 h 276"/>
                <a:gd name="T22" fmla="*/ 76 w 117"/>
                <a:gd name="T23" fmla="*/ 95 h 276"/>
                <a:gd name="T24" fmla="*/ 91 w 117"/>
                <a:gd name="T25" fmla="*/ 90 h 276"/>
                <a:gd name="T26" fmla="*/ 91 w 117"/>
                <a:gd name="T27" fmla="*/ 137 h 276"/>
                <a:gd name="T28" fmla="*/ 91 w 117"/>
                <a:gd name="T29" fmla="*/ 170 h 276"/>
                <a:gd name="T30" fmla="*/ 91 w 117"/>
                <a:gd name="T31" fmla="*/ 186 h 276"/>
                <a:gd name="T32" fmla="*/ 86 w 117"/>
                <a:gd name="T33" fmla="*/ 201 h 276"/>
                <a:gd name="T34" fmla="*/ 80 w 117"/>
                <a:gd name="T35" fmla="*/ 201 h 276"/>
                <a:gd name="T36" fmla="*/ 83 w 117"/>
                <a:gd name="T37" fmla="*/ 216 h 276"/>
                <a:gd name="T38" fmla="*/ 60 w 117"/>
                <a:gd name="T39" fmla="*/ 280 h 276"/>
                <a:gd name="T40" fmla="*/ 53 w 117"/>
                <a:gd name="T41" fmla="*/ 280 h 276"/>
                <a:gd name="T42" fmla="*/ 52 w 117"/>
                <a:gd name="T43" fmla="*/ 256 h 276"/>
                <a:gd name="T44" fmla="*/ 36 w 117"/>
                <a:gd name="T45" fmla="*/ 256 h 276"/>
                <a:gd name="T46" fmla="*/ 5 w 117"/>
                <a:gd name="T47" fmla="*/ 230 h 276"/>
                <a:gd name="T48" fmla="*/ 0 w 117"/>
                <a:gd name="T49" fmla="*/ 208 h 276"/>
                <a:gd name="T50" fmla="*/ 7 w 117"/>
                <a:gd name="T51" fmla="*/ 193 h 276"/>
                <a:gd name="T52" fmla="*/ 7 w 117"/>
                <a:gd name="T53" fmla="*/ 193 h 27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6"/>
                <a:gd name="T83" fmla="*/ 117 w 117"/>
                <a:gd name="T84" fmla="*/ 276 h 27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6">
                  <a:moveTo>
                    <a:pt x="7" y="189"/>
                  </a:moveTo>
                  <a:lnTo>
                    <a:pt x="28" y="174"/>
                  </a:lnTo>
                  <a:lnTo>
                    <a:pt x="57" y="136"/>
                  </a:lnTo>
                  <a:lnTo>
                    <a:pt x="5" y="93"/>
                  </a:lnTo>
                  <a:lnTo>
                    <a:pt x="4" y="55"/>
                  </a:lnTo>
                  <a:lnTo>
                    <a:pt x="28" y="0"/>
                  </a:lnTo>
                  <a:lnTo>
                    <a:pt x="107" y="25"/>
                  </a:lnTo>
                  <a:lnTo>
                    <a:pt x="107" y="37"/>
                  </a:lnTo>
                  <a:lnTo>
                    <a:pt x="99" y="68"/>
                  </a:lnTo>
                  <a:lnTo>
                    <a:pt x="91" y="74"/>
                  </a:lnTo>
                  <a:lnTo>
                    <a:pt x="88" y="90"/>
                  </a:lnTo>
                  <a:lnTo>
                    <a:pt x="98" y="95"/>
                  </a:lnTo>
                  <a:lnTo>
                    <a:pt x="117" y="90"/>
                  </a:lnTo>
                  <a:lnTo>
                    <a:pt x="117" y="137"/>
                  </a:lnTo>
                  <a:lnTo>
                    <a:pt x="117" y="166"/>
                  </a:lnTo>
                  <a:lnTo>
                    <a:pt x="117" y="182"/>
                  </a:lnTo>
                  <a:lnTo>
                    <a:pt x="111" y="197"/>
                  </a:lnTo>
                  <a:lnTo>
                    <a:pt x="102" y="197"/>
                  </a:lnTo>
                  <a:lnTo>
                    <a:pt x="106" y="212"/>
                  </a:lnTo>
                  <a:lnTo>
                    <a:pt x="77" y="276"/>
                  </a:lnTo>
                  <a:lnTo>
                    <a:pt x="68" y="276"/>
                  </a:lnTo>
                  <a:lnTo>
                    <a:pt x="67" y="252"/>
                  </a:lnTo>
                  <a:lnTo>
                    <a:pt x="46" y="252"/>
                  </a:lnTo>
                  <a:lnTo>
                    <a:pt x="5" y="226"/>
                  </a:lnTo>
                  <a:lnTo>
                    <a:pt x="0" y="204"/>
                  </a:lnTo>
                  <a:lnTo>
                    <a:pt x="7" y="18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1" name="Freeform 75"/>
            <p:cNvSpPr>
              <a:spLocks/>
            </p:cNvSpPr>
            <p:nvPr/>
          </p:nvSpPr>
          <p:spPr bwMode="auto">
            <a:xfrm>
              <a:off x="4483" y="1136"/>
              <a:ext cx="524" cy="484"/>
            </a:xfrm>
            <a:custGeom>
              <a:avLst/>
              <a:gdLst>
                <a:gd name="T0" fmla="*/ 14 w 552"/>
                <a:gd name="T1" fmla="*/ 445 h 481"/>
                <a:gd name="T2" fmla="*/ 294 w 552"/>
                <a:gd name="T3" fmla="*/ 378 h 481"/>
                <a:gd name="T4" fmla="*/ 325 w 552"/>
                <a:gd name="T5" fmla="*/ 417 h 481"/>
                <a:gd name="T6" fmla="*/ 354 w 552"/>
                <a:gd name="T7" fmla="*/ 437 h 481"/>
                <a:gd name="T8" fmla="*/ 415 w 552"/>
                <a:gd name="T9" fmla="*/ 462 h 481"/>
                <a:gd name="T10" fmla="*/ 421 w 552"/>
                <a:gd name="T11" fmla="*/ 485 h 481"/>
                <a:gd name="T12" fmla="*/ 431 w 552"/>
                <a:gd name="T13" fmla="*/ 456 h 481"/>
                <a:gd name="T14" fmla="*/ 432 w 552"/>
                <a:gd name="T15" fmla="*/ 414 h 481"/>
                <a:gd name="T16" fmla="*/ 421 w 552"/>
                <a:gd name="T17" fmla="*/ 338 h 481"/>
                <a:gd name="T18" fmla="*/ 419 w 552"/>
                <a:gd name="T19" fmla="*/ 257 h 481"/>
                <a:gd name="T20" fmla="*/ 390 w 552"/>
                <a:gd name="T21" fmla="*/ 135 h 481"/>
                <a:gd name="T22" fmla="*/ 385 w 552"/>
                <a:gd name="T23" fmla="*/ 83 h 481"/>
                <a:gd name="T24" fmla="*/ 366 w 552"/>
                <a:gd name="T25" fmla="*/ 0 h 481"/>
                <a:gd name="T26" fmla="*/ 275 w 552"/>
                <a:gd name="T27" fmla="*/ 26 h 481"/>
                <a:gd name="T28" fmla="*/ 225 w 552"/>
                <a:gd name="T29" fmla="*/ 96 h 481"/>
                <a:gd name="T30" fmla="*/ 222 w 552"/>
                <a:gd name="T31" fmla="*/ 114 h 481"/>
                <a:gd name="T32" fmla="*/ 192 w 552"/>
                <a:gd name="T33" fmla="*/ 154 h 481"/>
                <a:gd name="T34" fmla="*/ 200 w 552"/>
                <a:gd name="T35" fmla="*/ 169 h 481"/>
                <a:gd name="T36" fmla="*/ 205 w 552"/>
                <a:gd name="T37" fmla="*/ 180 h 481"/>
                <a:gd name="T38" fmla="*/ 201 w 552"/>
                <a:gd name="T39" fmla="*/ 183 h 481"/>
                <a:gd name="T40" fmla="*/ 211 w 552"/>
                <a:gd name="T41" fmla="*/ 199 h 481"/>
                <a:gd name="T42" fmla="*/ 212 w 552"/>
                <a:gd name="T43" fmla="*/ 214 h 481"/>
                <a:gd name="T44" fmla="*/ 184 w 552"/>
                <a:gd name="T45" fmla="*/ 250 h 481"/>
                <a:gd name="T46" fmla="*/ 142 w 552"/>
                <a:gd name="T47" fmla="*/ 267 h 481"/>
                <a:gd name="T48" fmla="*/ 132 w 552"/>
                <a:gd name="T49" fmla="*/ 276 h 481"/>
                <a:gd name="T50" fmla="*/ 116 w 552"/>
                <a:gd name="T51" fmla="*/ 268 h 481"/>
                <a:gd name="T52" fmla="*/ 70 w 552"/>
                <a:gd name="T53" fmla="*/ 275 h 481"/>
                <a:gd name="T54" fmla="*/ 35 w 552"/>
                <a:gd name="T55" fmla="*/ 293 h 481"/>
                <a:gd name="T56" fmla="*/ 35 w 552"/>
                <a:gd name="T57" fmla="*/ 314 h 481"/>
                <a:gd name="T58" fmla="*/ 42 w 552"/>
                <a:gd name="T59" fmla="*/ 330 h 481"/>
                <a:gd name="T60" fmla="*/ 47 w 552"/>
                <a:gd name="T61" fmla="*/ 328 h 481"/>
                <a:gd name="T62" fmla="*/ 52 w 552"/>
                <a:gd name="T63" fmla="*/ 348 h 481"/>
                <a:gd name="T64" fmla="*/ 43 w 552"/>
                <a:gd name="T65" fmla="*/ 356 h 481"/>
                <a:gd name="T66" fmla="*/ 38 w 552"/>
                <a:gd name="T67" fmla="*/ 372 h 481"/>
                <a:gd name="T68" fmla="*/ 0 w 552"/>
                <a:gd name="T69" fmla="*/ 417 h 481"/>
                <a:gd name="T70" fmla="*/ 14 w 552"/>
                <a:gd name="T71" fmla="*/ 445 h 481"/>
                <a:gd name="T72" fmla="*/ 14 w 552"/>
                <a:gd name="T73" fmla="*/ 445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1"/>
                  </a:moveTo>
                  <a:lnTo>
                    <a:pt x="377" y="374"/>
                  </a:lnTo>
                  <a:lnTo>
                    <a:pt x="416" y="413"/>
                  </a:lnTo>
                  <a:lnTo>
                    <a:pt x="452" y="433"/>
                  </a:lnTo>
                  <a:lnTo>
                    <a:pt x="531" y="458"/>
                  </a:lnTo>
                  <a:lnTo>
                    <a:pt x="538" y="481"/>
                  </a:lnTo>
                  <a:lnTo>
                    <a:pt x="551" y="452"/>
                  </a:lnTo>
                  <a:lnTo>
                    <a:pt x="552" y="410"/>
                  </a:lnTo>
                  <a:lnTo>
                    <a:pt x="538" y="334"/>
                  </a:lnTo>
                  <a:lnTo>
                    <a:pt x="536" y="253"/>
                  </a:lnTo>
                  <a:lnTo>
                    <a:pt x="499" y="135"/>
                  </a:lnTo>
                  <a:lnTo>
                    <a:pt x="492" y="83"/>
                  </a:lnTo>
                  <a:lnTo>
                    <a:pt x="468" y="0"/>
                  </a:lnTo>
                  <a:lnTo>
                    <a:pt x="352" y="26"/>
                  </a:lnTo>
                  <a:lnTo>
                    <a:pt x="287" y="96"/>
                  </a:lnTo>
                  <a:lnTo>
                    <a:pt x="284" y="114"/>
                  </a:lnTo>
                  <a:lnTo>
                    <a:pt x="246" y="154"/>
                  </a:lnTo>
                  <a:lnTo>
                    <a:pt x="256" y="169"/>
                  </a:lnTo>
                  <a:lnTo>
                    <a:pt x="263" y="180"/>
                  </a:lnTo>
                  <a:lnTo>
                    <a:pt x="258" y="183"/>
                  </a:lnTo>
                  <a:lnTo>
                    <a:pt x="269" y="199"/>
                  </a:lnTo>
                  <a:lnTo>
                    <a:pt x="271" y="214"/>
                  </a:lnTo>
                  <a:lnTo>
                    <a:pt x="235" y="246"/>
                  </a:lnTo>
                  <a:lnTo>
                    <a:pt x="182" y="263"/>
                  </a:lnTo>
                  <a:lnTo>
                    <a:pt x="169" y="272"/>
                  </a:lnTo>
                  <a:lnTo>
                    <a:pt x="148" y="264"/>
                  </a:lnTo>
                  <a:lnTo>
                    <a:pt x="89" y="271"/>
                  </a:lnTo>
                  <a:lnTo>
                    <a:pt x="44" y="289"/>
                  </a:lnTo>
                  <a:lnTo>
                    <a:pt x="44" y="310"/>
                  </a:lnTo>
                  <a:lnTo>
                    <a:pt x="54" y="326"/>
                  </a:lnTo>
                  <a:lnTo>
                    <a:pt x="60" y="324"/>
                  </a:lnTo>
                  <a:lnTo>
                    <a:pt x="67" y="344"/>
                  </a:lnTo>
                  <a:lnTo>
                    <a:pt x="55" y="352"/>
                  </a:lnTo>
                  <a:lnTo>
                    <a:pt x="49" y="368"/>
                  </a:lnTo>
                  <a:lnTo>
                    <a:pt x="0" y="413"/>
                  </a:lnTo>
                  <a:lnTo>
                    <a:pt x="18" y="44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2" name="Freeform 76"/>
            <p:cNvSpPr>
              <a:spLocks/>
            </p:cNvSpPr>
            <p:nvPr/>
          </p:nvSpPr>
          <p:spPr bwMode="auto">
            <a:xfrm>
              <a:off x="4965" y="1637"/>
              <a:ext cx="14" cy="23"/>
            </a:xfrm>
            <a:custGeom>
              <a:avLst/>
              <a:gdLst>
                <a:gd name="T0" fmla="*/ 0 w 16"/>
                <a:gd name="T1" fmla="*/ 26 h 22"/>
                <a:gd name="T2" fmla="*/ 3 w 16"/>
                <a:gd name="T3" fmla="*/ 6 h 22"/>
                <a:gd name="T4" fmla="*/ 8 w 16"/>
                <a:gd name="T5" fmla="*/ 0 h 22"/>
                <a:gd name="T6" fmla="*/ 12 w 16"/>
                <a:gd name="T7" fmla="*/ 4 h 22"/>
                <a:gd name="T8" fmla="*/ 0 w 16"/>
                <a:gd name="T9" fmla="*/ 26 h 22"/>
                <a:gd name="T10" fmla="*/ 0 w 16"/>
                <a:gd name="T11" fmla="*/ 26 h 22"/>
                <a:gd name="T12" fmla="*/ 0 w 16"/>
                <a:gd name="T13" fmla="*/ 26 h 22"/>
                <a:gd name="T14" fmla="*/ 0 60000 65536"/>
                <a:gd name="T15" fmla="*/ 0 60000 65536"/>
                <a:gd name="T16" fmla="*/ 0 60000 65536"/>
                <a:gd name="T17" fmla="*/ 0 60000 65536"/>
                <a:gd name="T18" fmla="*/ 0 60000 65536"/>
                <a:gd name="T19" fmla="*/ 0 60000 65536"/>
                <a:gd name="T20" fmla="*/ 0 60000 65536"/>
                <a:gd name="T21" fmla="*/ 0 w 16"/>
                <a:gd name="T22" fmla="*/ 0 h 22"/>
                <a:gd name="T23" fmla="*/ 16 w 16"/>
                <a:gd name="T24" fmla="*/ 22 h 2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 h="22">
                  <a:moveTo>
                    <a:pt x="0" y="22"/>
                  </a:moveTo>
                  <a:lnTo>
                    <a:pt x="3" y="6"/>
                  </a:lnTo>
                  <a:lnTo>
                    <a:pt x="11" y="0"/>
                  </a:lnTo>
                  <a:lnTo>
                    <a:pt x="16" y="4"/>
                  </a:lnTo>
                  <a:lnTo>
                    <a:pt x="0" y="2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3" name="Freeform 77"/>
            <p:cNvSpPr>
              <a:spLocks/>
            </p:cNvSpPr>
            <p:nvPr/>
          </p:nvSpPr>
          <p:spPr bwMode="auto">
            <a:xfrm>
              <a:off x="4982" y="1547"/>
              <a:ext cx="160" cy="98"/>
            </a:xfrm>
            <a:custGeom>
              <a:avLst/>
              <a:gdLst>
                <a:gd name="T0" fmla="*/ 9 w 171"/>
                <a:gd name="T1" fmla="*/ 95 h 99"/>
                <a:gd name="T2" fmla="*/ 56 w 171"/>
                <a:gd name="T3" fmla="*/ 61 h 99"/>
                <a:gd name="T4" fmla="*/ 87 w 171"/>
                <a:gd name="T5" fmla="*/ 45 h 99"/>
                <a:gd name="T6" fmla="*/ 54 w 171"/>
                <a:gd name="T7" fmla="*/ 72 h 99"/>
                <a:gd name="T8" fmla="*/ 57 w 171"/>
                <a:gd name="T9" fmla="*/ 74 h 99"/>
                <a:gd name="T10" fmla="*/ 107 w 171"/>
                <a:gd name="T11" fmla="*/ 34 h 99"/>
                <a:gd name="T12" fmla="*/ 131 w 171"/>
                <a:gd name="T13" fmla="*/ 5 h 99"/>
                <a:gd name="T14" fmla="*/ 129 w 171"/>
                <a:gd name="T15" fmla="*/ 0 h 99"/>
                <a:gd name="T16" fmla="*/ 107 w 171"/>
                <a:gd name="T17" fmla="*/ 16 h 99"/>
                <a:gd name="T18" fmla="*/ 104 w 171"/>
                <a:gd name="T19" fmla="*/ 14 h 99"/>
                <a:gd name="T20" fmla="*/ 93 w 171"/>
                <a:gd name="T21" fmla="*/ 34 h 99"/>
                <a:gd name="T22" fmla="*/ 85 w 171"/>
                <a:gd name="T23" fmla="*/ 34 h 99"/>
                <a:gd name="T24" fmla="*/ 102 w 171"/>
                <a:gd name="T25" fmla="*/ 0 h 99"/>
                <a:gd name="T26" fmla="*/ 85 w 171"/>
                <a:gd name="T27" fmla="*/ 24 h 99"/>
                <a:gd name="T28" fmla="*/ 26 w 171"/>
                <a:gd name="T29" fmla="*/ 49 h 99"/>
                <a:gd name="T30" fmla="*/ 15 w 171"/>
                <a:gd name="T31" fmla="*/ 67 h 99"/>
                <a:gd name="T32" fmla="*/ 6 w 171"/>
                <a:gd name="T33" fmla="*/ 70 h 99"/>
                <a:gd name="T34" fmla="*/ 0 w 171"/>
                <a:gd name="T35" fmla="*/ 85 h 99"/>
                <a:gd name="T36" fmla="*/ 9 w 171"/>
                <a:gd name="T37" fmla="*/ 95 h 99"/>
                <a:gd name="T38" fmla="*/ 9 w 171"/>
                <a:gd name="T39" fmla="*/ 95 h 9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1"/>
                <a:gd name="T61" fmla="*/ 0 h 99"/>
                <a:gd name="T62" fmla="*/ 171 w 171"/>
                <a:gd name="T63" fmla="*/ 99 h 9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1" h="99">
                  <a:moveTo>
                    <a:pt x="13" y="99"/>
                  </a:moveTo>
                  <a:lnTo>
                    <a:pt x="73" y="65"/>
                  </a:lnTo>
                  <a:lnTo>
                    <a:pt x="113" y="45"/>
                  </a:lnTo>
                  <a:lnTo>
                    <a:pt x="71" y="76"/>
                  </a:lnTo>
                  <a:lnTo>
                    <a:pt x="74" y="78"/>
                  </a:lnTo>
                  <a:lnTo>
                    <a:pt x="139" y="34"/>
                  </a:lnTo>
                  <a:lnTo>
                    <a:pt x="171" y="5"/>
                  </a:lnTo>
                  <a:lnTo>
                    <a:pt x="168" y="0"/>
                  </a:lnTo>
                  <a:lnTo>
                    <a:pt x="139" y="16"/>
                  </a:lnTo>
                  <a:lnTo>
                    <a:pt x="136" y="14"/>
                  </a:lnTo>
                  <a:lnTo>
                    <a:pt x="121" y="34"/>
                  </a:lnTo>
                  <a:lnTo>
                    <a:pt x="111" y="34"/>
                  </a:lnTo>
                  <a:lnTo>
                    <a:pt x="134" y="0"/>
                  </a:lnTo>
                  <a:lnTo>
                    <a:pt x="111" y="24"/>
                  </a:lnTo>
                  <a:lnTo>
                    <a:pt x="34" y="52"/>
                  </a:lnTo>
                  <a:lnTo>
                    <a:pt x="19" y="71"/>
                  </a:lnTo>
                  <a:lnTo>
                    <a:pt x="6" y="74"/>
                  </a:lnTo>
                  <a:lnTo>
                    <a:pt x="0" y="89"/>
                  </a:lnTo>
                  <a:lnTo>
                    <a:pt x="13" y="99"/>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4" name="Freeform 78"/>
            <p:cNvSpPr>
              <a:spLocks/>
            </p:cNvSpPr>
            <p:nvPr/>
          </p:nvSpPr>
          <p:spPr bwMode="auto">
            <a:xfrm>
              <a:off x="4989" y="1440"/>
              <a:ext cx="149" cy="148"/>
            </a:xfrm>
            <a:custGeom>
              <a:avLst/>
              <a:gdLst>
                <a:gd name="T0" fmla="*/ 10 w 160"/>
                <a:gd name="T1" fmla="*/ 103 h 149"/>
                <a:gd name="T2" fmla="*/ 9 w 160"/>
                <a:gd name="T3" fmla="*/ 145 h 149"/>
                <a:gd name="T4" fmla="*/ 22 w 160"/>
                <a:gd name="T5" fmla="*/ 142 h 149"/>
                <a:gd name="T6" fmla="*/ 44 w 160"/>
                <a:gd name="T7" fmla="*/ 119 h 149"/>
                <a:gd name="T8" fmla="*/ 53 w 160"/>
                <a:gd name="T9" fmla="*/ 100 h 149"/>
                <a:gd name="T10" fmla="*/ 58 w 160"/>
                <a:gd name="T11" fmla="*/ 103 h 149"/>
                <a:gd name="T12" fmla="*/ 92 w 160"/>
                <a:gd name="T13" fmla="*/ 92 h 149"/>
                <a:gd name="T14" fmla="*/ 92 w 160"/>
                <a:gd name="T15" fmla="*/ 85 h 149"/>
                <a:gd name="T16" fmla="*/ 97 w 160"/>
                <a:gd name="T17" fmla="*/ 88 h 149"/>
                <a:gd name="T18" fmla="*/ 104 w 160"/>
                <a:gd name="T19" fmla="*/ 82 h 149"/>
                <a:gd name="T20" fmla="*/ 112 w 160"/>
                <a:gd name="T21" fmla="*/ 80 h 149"/>
                <a:gd name="T22" fmla="*/ 127 w 160"/>
                <a:gd name="T23" fmla="*/ 74 h 149"/>
                <a:gd name="T24" fmla="*/ 114 w 160"/>
                <a:gd name="T25" fmla="*/ 0 h 149"/>
                <a:gd name="T26" fmla="*/ 0 w 160"/>
                <a:gd name="T27" fmla="*/ 31 h 149"/>
                <a:gd name="T28" fmla="*/ 10 w 160"/>
                <a:gd name="T29" fmla="*/ 103 h 149"/>
                <a:gd name="T30" fmla="*/ 10 w 160"/>
                <a:gd name="T31" fmla="*/ 103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0"/>
                <a:gd name="T49" fmla="*/ 0 h 149"/>
                <a:gd name="T50" fmla="*/ 160 w 160"/>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0" h="149">
                  <a:moveTo>
                    <a:pt x="14" y="107"/>
                  </a:moveTo>
                  <a:lnTo>
                    <a:pt x="13" y="149"/>
                  </a:lnTo>
                  <a:lnTo>
                    <a:pt x="26" y="146"/>
                  </a:lnTo>
                  <a:lnTo>
                    <a:pt x="56" y="123"/>
                  </a:lnTo>
                  <a:lnTo>
                    <a:pt x="66" y="104"/>
                  </a:lnTo>
                  <a:lnTo>
                    <a:pt x="73" y="107"/>
                  </a:lnTo>
                  <a:lnTo>
                    <a:pt x="115" y="96"/>
                  </a:lnTo>
                  <a:lnTo>
                    <a:pt x="115" y="89"/>
                  </a:lnTo>
                  <a:lnTo>
                    <a:pt x="123" y="92"/>
                  </a:lnTo>
                  <a:lnTo>
                    <a:pt x="131" y="86"/>
                  </a:lnTo>
                  <a:lnTo>
                    <a:pt x="142" y="84"/>
                  </a:lnTo>
                  <a:lnTo>
                    <a:pt x="160" y="76"/>
                  </a:lnTo>
                  <a:lnTo>
                    <a:pt x="144" y="0"/>
                  </a:lnTo>
                  <a:lnTo>
                    <a:pt x="0" y="31"/>
                  </a:lnTo>
                  <a:lnTo>
                    <a:pt x="14" y="10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5" name="Freeform 79"/>
            <p:cNvSpPr>
              <a:spLocks/>
            </p:cNvSpPr>
            <p:nvPr/>
          </p:nvSpPr>
          <p:spPr bwMode="auto">
            <a:xfrm>
              <a:off x="5126" y="1432"/>
              <a:ext cx="67" cy="83"/>
            </a:xfrm>
            <a:custGeom>
              <a:avLst/>
              <a:gdLst>
                <a:gd name="T0" fmla="*/ 12 w 71"/>
                <a:gd name="T1" fmla="*/ 80 h 84"/>
                <a:gd name="T2" fmla="*/ 33 w 71"/>
                <a:gd name="T3" fmla="*/ 69 h 84"/>
                <a:gd name="T4" fmla="*/ 35 w 71"/>
                <a:gd name="T5" fmla="*/ 39 h 84"/>
                <a:gd name="T6" fmla="*/ 41 w 71"/>
                <a:gd name="T7" fmla="*/ 43 h 84"/>
                <a:gd name="T8" fmla="*/ 43 w 71"/>
                <a:gd name="T9" fmla="*/ 59 h 84"/>
                <a:gd name="T10" fmla="*/ 47 w 71"/>
                <a:gd name="T11" fmla="*/ 57 h 84"/>
                <a:gd name="T12" fmla="*/ 53 w 71"/>
                <a:gd name="T13" fmla="*/ 43 h 84"/>
                <a:gd name="T14" fmla="*/ 47 w 71"/>
                <a:gd name="T15" fmla="*/ 29 h 84"/>
                <a:gd name="T16" fmla="*/ 35 w 71"/>
                <a:gd name="T17" fmla="*/ 26 h 84"/>
                <a:gd name="T18" fmla="*/ 27 w 71"/>
                <a:gd name="T19" fmla="*/ 3 h 84"/>
                <a:gd name="T20" fmla="*/ 19 w 71"/>
                <a:gd name="T21" fmla="*/ 0 h 84"/>
                <a:gd name="T22" fmla="*/ 0 w 71"/>
                <a:gd name="T23" fmla="*/ 8 h 84"/>
                <a:gd name="T24" fmla="*/ 12 w 71"/>
                <a:gd name="T25" fmla="*/ 80 h 84"/>
                <a:gd name="T26" fmla="*/ 12 w 71"/>
                <a:gd name="T27" fmla="*/ 80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84"/>
                <a:gd name="T44" fmla="*/ 71 w 71"/>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84">
                  <a:moveTo>
                    <a:pt x="16" y="84"/>
                  </a:moveTo>
                  <a:lnTo>
                    <a:pt x="45" y="73"/>
                  </a:lnTo>
                  <a:lnTo>
                    <a:pt x="47" y="39"/>
                  </a:lnTo>
                  <a:lnTo>
                    <a:pt x="55" y="47"/>
                  </a:lnTo>
                  <a:lnTo>
                    <a:pt x="57" y="63"/>
                  </a:lnTo>
                  <a:lnTo>
                    <a:pt x="63" y="61"/>
                  </a:lnTo>
                  <a:lnTo>
                    <a:pt x="71" y="47"/>
                  </a:lnTo>
                  <a:lnTo>
                    <a:pt x="63" y="29"/>
                  </a:lnTo>
                  <a:lnTo>
                    <a:pt x="47" y="26"/>
                  </a:lnTo>
                  <a:lnTo>
                    <a:pt x="35" y="3"/>
                  </a:lnTo>
                  <a:lnTo>
                    <a:pt x="26" y="0"/>
                  </a:lnTo>
                  <a:lnTo>
                    <a:pt x="0" y="8"/>
                  </a:lnTo>
                  <a:lnTo>
                    <a:pt x="16" y="8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6" name="Freeform 80"/>
            <p:cNvSpPr>
              <a:spLocks/>
            </p:cNvSpPr>
            <p:nvPr/>
          </p:nvSpPr>
          <p:spPr bwMode="auto">
            <a:xfrm>
              <a:off x="4987" y="1326"/>
              <a:ext cx="293" cy="153"/>
            </a:xfrm>
            <a:custGeom>
              <a:avLst/>
              <a:gdLst>
                <a:gd name="T0" fmla="*/ 2 w 311"/>
                <a:gd name="T1" fmla="*/ 148 h 152"/>
                <a:gd name="T2" fmla="*/ 115 w 311"/>
                <a:gd name="T3" fmla="*/ 117 h 152"/>
                <a:gd name="T4" fmla="*/ 136 w 311"/>
                <a:gd name="T5" fmla="*/ 109 h 152"/>
                <a:gd name="T6" fmla="*/ 143 w 311"/>
                <a:gd name="T7" fmla="*/ 112 h 152"/>
                <a:gd name="T8" fmla="*/ 152 w 311"/>
                <a:gd name="T9" fmla="*/ 135 h 152"/>
                <a:gd name="T10" fmla="*/ 165 w 311"/>
                <a:gd name="T11" fmla="*/ 138 h 152"/>
                <a:gd name="T12" fmla="*/ 171 w 311"/>
                <a:gd name="T13" fmla="*/ 156 h 152"/>
                <a:gd name="T14" fmla="*/ 180 w 311"/>
                <a:gd name="T15" fmla="*/ 156 h 152"/>
                <a:gd name="T16" fmla="*/ 189 w 311"/>
                <a:gd name="T17" fmla="*/ 140 h 152"/>
                <a:gd name="T18" fmla="*/ 191 w 311"/>
                <a:gd name="T19" fmla="*/ 125 h 152"/>
                <a:gd name="T20" fmla="*/ 202 w 311"/>
                <a:gd name="T21" fmla="*/ 145 h 152"/>
                <a:gd name="T22" fmla="*/ 245 w 311"/>
                <a:gd name="T23" fmla="*/ 127 h 152"/>
                <a:gd name="T24" fmla="*/ 243 w 311"/>
                <a:gd name="T25" fmla="*/ 106 h 152"/>
                <a:gd name="T26" fmla="*/ 231 w 311"/>
                <a:gd name="T27" fmla="*/ 74 h 152"/>
                <a:gd name="T28" fmla="*/ 223 w 311"/>
                <a:gd name="T29" fmla="*/ 71 h 152"/>
                <a:gd name="T30" fmla="*/ 217 w 311"/>
                <a:gd name="T31" fmla="*/ 71 h 152"/>
                <a:gd name="T32" fmla="*/ 219 w 311"/>
                <a:gd name="T33" fmla="*/ 81 h 152"/>
                <a:gd name="T34" fmla="*/ 228 w 311"/>
                <a:gd name="T35" fmla="*/ 83 h 152"/>
                <a:gd name="T36" fmla="*/ 233 w 311"/>
                <a:gd name="T37" fmla="*/ 109 h 152"/>
                <a:gd name="T38" fmla="*/ 214 w 311"/>
                <a:gd name="T39" fmla="*/ 119 h 152"/>
                <a:gd name="T40" fmla="*/ 189 w 311"/>
                <a:gd name="T41" fmla="*/ 98 h 152"/>
                <a:gd name="T42" fmla="*/ 180 w 311"/>
                <a:gd name="T43" fmla="*/ 71 h 152"/>
                <a:gd name="T44" fmla="*/ 169 w 311"/>
                <a:gd name="T45" fmla="*/ 63 h 152"/>
                <a:gd name="T46" fmla="*/ 167 w 311"/>
                <a:gd name="T47" fmla="*/ 71 h 152"/>
                <a:gd name="T48" fmla="*/ 156 w 311"/>
                <a:gd name="T49" fmla="*/ 58 h 152"/>
                <a:gd name="T50" fmla="*/ 166 w 311"/>
                <a:gd name="T51" fmla="*/ 42 h 152"/>
                <a:gd name="T52" fmla="*/ 173 w 311"/>
                <a:gd name="T53" fmla="*/ 26 h 152"/>
                <a:gd name="T54" fmla="*/ 158 w 311"/>
                <a:gd name="T55" fmla="*/ 0 h 152"/>
                <a:gd name="T56" fmla="*/ 136 w 311"/>
                <a:gd name="T57" fmla="*/ 21 h 152"/>
                <a:gd name="T58" fmla="*/ 54 w 311"/>
                <a:gd name="T59" fmla="*/ 48 h 152"/>
                <a:gd name="T60" fmla="*/ 0 w 311"/>
                <a:gd name="T61" fmla="*/ 63 h 152"/>
                <a:gd name="T62" fmla="*/ 2 w 311"/>
                <a:gd name="T63" fmla="*/ 148 h 152"/>
                <a:gd name="T64" fmla="*/ 2 w 311"/>
                <a:gd name="T65" fmla="*/ 148 h 1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2"/>
                <a:gd name="T101" fmla="*/ 311 w 311"/>
                <a:gd name="T102" fmla="*/ 152 h 15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2">
                  <a:moveTo>
                    <a:pt x="2" y="144"/>
                  </a:moveTo>
                  <a:lnTo>
                    <a:pt x="146" y="113"/>
                  </a:lnTo>
                  <a:lnTo>
                    <a:pt x="172" y="105"/>
                  </a:lnTo>
                  <a:lnTo>
                    <a:pt x="181" y="108"/>
                  </a:lnTo>
                  <a:lnTo>
                    <a:pt x="193" y="131"/>
                  </a:lnTo>
                  <a:lnTo>
                    <a:pt x="209" y="134"/>
                  </a:lnTo>
                  <a:lnTo>
                    <a:pt x="217" y="152"/>
                  </a:lnTo>
                  <a:lnTo>
                    <a:pt x="228" y="152"/>
                  </a:lnTo>
                  <a:lnTo>
                    <a:pt x="240" y="136"/>
                  </a:lnTo>
                  <a:lnTo>
                    <a:pt x="243" y="121"/>
                  </a:lnTo>
                  <a:lnTo>
                    <a:pt x="256" y="141"/>
                  </a:lnTo>
                  <a:lnTo>
                    <a:pt x="311" y="123"/>
                  </a:lnTo>
                  <a:lnTo>
                    <a:pt x="309" y="102"/>
                  </a:lnTo>
                  <a:lnTo>
                    <a:pt x="293" y="74"/>
                  </a:lnTo>
                  <a:lnTo>
                    <a:pt x="283" y="71"/>
                  </a:lnTo>
                  <a:lnTo>
                    <a:pt x="275" y="71"/>
                  </a:lnTo>
                  <a:lnTo>
                    <a:pt x="277" y="77"/>
                  </a:lnTo>
                  <a:lnTo>
                    <a:pt x="290" y="79"/>
                  </a:lnTo>
                  <a:lnTo>
                    <a:pt x="295" y="105"/>
                  </a:lnTo>
                  <a:lnTo>
                    <a:pt x="272" y="115"/>
                  </a:lnTo>
                  <a:lnTo>
                    <a:pt x="240" y="94"/>
                  </a:lnTo>
                  <a:lnTo>
                    <a:pt x="228" y="71"/>
                  </a:lnTo>
                  <a:lnTo>
                    <a:pt x="214" y="63"/>
                  </a:lnTo>
                  <a:lnTo>
                    <a:pt x="212" y="71"/>
                  </a:lnTo>
                  <a:lnTo>
                    <a:pt x="199" y="58"/>
                  </a:lnTo>
                  <a:lnTo>
                    <a:pt x="211" y="42"/>
                  </a:lnTo>
                  <a:lnTo>
                    <a:pt x="220" y="26"/>
                  </a:lnTo>
                  <a:lnTo>
                    <a:pt x="201" y="0"/>
                  </a:lnTo>
                  <a:lnTo>
                    <a:pt x="172" y="21"/>
                  </a:lnTo>
                  <a:lnTo>
                    <a:pt x="68" y="48"/>
                  </a:lnTo>
                  <a:lnTo>
                    <a:pt x="0" y="63"/>
                  </a:lnTo>
                  <a:lnTo>
                    <a:pt x="2" y="144"/>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7" name="Freeform 81"/>
            <p:cNvSpPr>
              <a:spLocks/>
            </p:cNvSpPr>
            <p:nvPr/>
          </p:nvSpPr>
          <p:spPr bwMode="auto">
            <a:xfrm>
              <a:off x="5222" y="1476"/>
              <a:ext cx="27" cy="23"/>
            </a:xfrm>
            <a:custGeom>
              <a:avLst/>
              <a:gdLst>
                <a:gd name="T0" fmla="*/ 0 w 28"/>
                <a:gd name="T1" fmla="*/ 21 h 21"/>
                <a:gd name="T2" fmla="*/ 12 w 28"/>
                <a:gd name="T3" fmla="*/ 0 h 21"/>
                <a:gd name="T4" fmla="*/ 24 w 28"/>
                <a:gd name="T5" fmla="*/ 9 h 21"/>
                <a:gd name="T6" fmla="*/ 0 w 28"/>
                <a:gd name="T7" fmla="*/ 21 h 21"/>
                <a:gd name="T8" fmla="*/ 0 w 28"/>
                <a:gd name="T9" fmla="*/ 21 h 21"/>
                <a:gd name="T10" fmla="*/ 0 w 28"/>
                <a:gd name="T11" fmla="*/ 21 h 21"/>
                <a:gd name="T12" fmla="*/ 0 60000 65536"/>
                <a:gd name="T13" fmla="*/ 0 60000 65536"/>
                <a:gd name="T14" fmla="*/ 0 60000 65536"/>
                <a:gd name="T15" fmla="*/ 0 60000 65536"/>
                <a:gd name="T16" fmla="*/ 0 60000 65536"/>
                <a:gd name="T17" fmla="*/ 0 60000 65536"/>
                <a:gd name="T18" fmla="*/ 0 w 28"/>
                <a:gd name="T19" fmla="*/ 0 h 21"/>
                <a:gd name="T20" fmla="*/ 28 w 28"/>
                <a:gd name="T21" fmla="*/ 21 h 21"/>
              </a:gdLst>
              <a:ahLst/>
              <a:cxnLst>
                <a:cxn ang="T12">
                  <a:pos x="T0" y="T1"/>
                </a:cxn>
                <a:cxn ang="T13">
                  <a:pos x="T2" y="T3"/>
                </a:cxn>
                <a:cxn ang="T14">
                  <a:pos x="T4" y="T5"/>
                </a:cxn>
                <a:cxn ang="T15">
                  <a:pos x="T6" y="T7"/>
                </a:cxn>
                <a:cxn ang="T16">
                  <a:pos x="T8" y="T9"/>
                </a:cxn>
                <a:cxn ang="T17">
                  <a:pos x="T10" y="T11"/>
                </a:cxn>
              </a:cxnLst>
              <a:rect l="T18" t="T19" r="T20" b="T21"/>
              <a:pathLst>
                <a:path w="28" h="21">
                  <a:moveTo>
                    <a:pt x="0" y="21"/>
                  </a:moveTo>
                  <a:lnTo>
                    <a:pt x="12" y="0"/>
                  </a:lnTo>
                  <a:lnTo>
                    <a:pt x="28" y="9"/>
                  </a:lnTo>
                  <a:lnTo>
                    <a:pt x="0" y="21"/>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8" name="Freeform 82"/>
            <p:cNvSpPr>
              <a:spLocks/>
            </p:cNvSpPr>
            <p:nvPr/>
          </p:nvSpPr>
          <p:spPr bwMode="auto">
            <a:xfrm>
              <a:off x="5270" y="1472"/>
              <a:ext cx="22" cy="17"/>
            </a:xfrm>
            <a:custGeom>
              <a:avLst/>
              <a:gdLst>
                <a:gd name="T0" fmla="*/ 0 w 23"/>
                <a:gd name="T1" fmla="*/ 17 h 17"/>
                <a:gd name="T2" fmla="*/ 11 w 23"/>
                <a:gd name="T3" fmla="*/ 0 h 17"/>
                <a:gd name="T4" fmla="*/ 19 w 23"/>
                <a:gd name="T5" fmla="*/ 12 h 17"/>
                <a:gd name="T6" fmla="*/ 0 w 23"/>
                <a:gd name="T7" fmla="*/ 17 h 17"/>
                <a:gd name="T8" fmla="*/ 0 w 23"/>
                <a:gd name="T9" fmla="*/ 17 h 17"/>
                <a:gd name="T10" fmla="*/ 0 w 23"/>
                <a:gd name="T11" fmla="*/ 17 h 17"/>
                <a:gd name="T12" fmla="*/ 0 60000 65536"/>
                <a:gd name="T13" fmla="*/ 0 60000 65536"/>
                <a:gd name="T14" fmla="*/ 0 60000 65536"/>
                <a:gd name="T15" fmla="*/ 0 60000 65536"/>
                <a:gd name="T16" fmla="*/ 0 60000 65536"/>
                <a:gd name="T17" fmla="*/ 0 60000 65536"/>
                <a:gd name="T18" fmla="*/ 0 w 23"/>
                <a:gd name="T19" fmla="*/ 0 h 17"/>
                <a:gd name="T20" fmla="*/ 23 w 23"/>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3" h="17">
                  <a:moveTo>
                    <a:pt x="0" y="17"/>
                  </a:moveTo>
                  <a:lnTo>
                    <a:pt x="13" y="0"/>
                  </a:lnTo>
                  <a:lnTo>
                    <a:pt x="23" y="12"/>
                  </a:lnTo>
                  <a:lnTo>
                    <a:pt x="0" y="1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59" name="Freeform 83"/>
            <p:cNvSpPr>
              <a:spLocks/>
            </p:cNvSpPr>
            <p:nvPr/>
          </p:nvSpPr>
          <p:spPr bwMode="auto">
            <a:xfrm>
              <a:off x="4923" y="1102"/>
              <a:ext cx="142" cy="287"/>
            </a:xfrm>
            <a:custGeom>
              <a:avLst/>
              <a:gdLst>
                <a:gd name="T0" fmla="*/ 20 w 151"/>
                <a:gd name="T1" fmla="*/ 118 h 288"/>
                <a:gd name="T2" fmla="*/ 24 w 151"/>
                <a:gd name="T3" fmla="*/ 166 h 288"/>
                <a:gd name="T4" fmla="*/ 53 w 151"/>
                <a:gd name="T5" fmla="*/ 284 h 288"/>
                <a:gd name="T6" fmla="*/ 106 w 151"/>
                <a:gd name="T7" fmla="*/ 269 h 288"/>
                <a:gd name="T8" fmla="*/ 103 w 151"/>
                <a:gd name="T9" fmla="*/ 105 h 288"/>
                <a:gd name="T10" fmla="*/ 115 w 151"/>
                <a:gd name="T11" fmla="*/ 71 h 288"/>
                <a:gd name="T12" fmla="*/ 118 w 151"/>
                <a:gd name="T13" fmla="*/ 0 h 288"/>
                <a:gd name="T14" fmla="*/ 0 w 151"/>
                <a:gd name="T15" fmla="*/ 35 h 288"/>
                <a:gd name="T16" fmla="*/ 20 w 151"/>
                <a:gd name="T17" fmla="*/ 118 h 288"/>
                <a:gd name="T18" fmla="*/ 20 w 151"/>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1"/>
                <a:gd name="T31" fmla="*/ 0 h 288"/>
                <a:gd name="T32" fmla="*/ 151 w 151"/>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1" h="288">
                  <a:moveTo>
                    <a:pt x="24" y="118"/>
                  </a:moveTo>
                  <a:lnTo>
                    <a:pt x="31" y="170"/>
                  </a:lnTo>
                  <a:lnTo>
                    <a:pt x="68" y="288"/>
                  </a:lnTo>
                  <a:lnTo>
                    <a:pt x="136" y="273"/>
                  </a:lnTo>
                  <a:lnTo>
                    <a:pt x="131" y="105"/>
                  </a:lnTo>
                  <a:lnTo>
                    <a:pt x="147" y="71"/>
                  </a:lnTo>
                  <a:lnTo>
                    <a:pt x="151" y="0"/>
                  </a:lnTo>
                  <a:lnTo>
                    <a:pt x="0" y="35"/>
                  </a:lnTo>
                  <a:lnTo>
                    <a:pt x="24" y="118"/>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0" name="Freeform 84"/>
            <p:cNvSpPr>
              <a:spLocks/>
            </p:cNvSpPr>
            <p:nvPr/>
          </p:nvSpPr>
          <p:spPr bwMode="auto">
            <a:xfrm>
              <a:off x="5047" y="1059"/>
              <a:ext cx="134" cy="318"/>
            </a:xfrm>
            <a:custGeom>
              <a:avLst/>
              <a:gdLst>
                <a:gd name="T0" fmla="*/ 0 w 140"/>
                <a:gd name="T1" fmla="*/ 147 h 315"/>
                <a:gd name="T2" fmla="*/ 12 w 140"/>
                <a:gd name="T3" fmla="*/ 113 h 315"/>
                <a:gd name="T4" fmla="*/ 16 w 140"/>
                <a:gd name="T5" fmla="*/ 42 h 315"/>
                <a:gd name="T6" fmla="*/ 14 w 140"/>
                <a:gd name="T7" fmla="*/ 14 h 315"/>
                <a:gd name="T8" fmla="*/ 35 w 140"/>
                <a:gd name="T9" fmla="*/ 0 h 315"/>
                <a:gd name="T10" fmla="*/ 83 w 140"/>
                <a:gd name="T11" fmla="*/ 201 h 315"/>
                <a:gd name="T12" fmla="*/ 108 w 140"/>
                <a:gd name="T13" fmla="*/ 243 h 315"/>
                <a:gd name="T14" fmla="*/ 106 w 140"/>
                <a:gd name="T15" fmla="*/ 271 h 315"/>
                <a:gd name="T16" fmla="*/ 83 w 140"/>
                <a:gd name="T17" fmla="*/ 292 h 315"/>
                <a:gd name="T18" fmla="*/ 5 w 140"/>
                <a:gd name="T19" fmla="*/ 319 h 315"/>
                <a:gd name="T20" fmla="*/ 0 w 140"/>
                <a:gd name="T21" fmla="*/ 147 h 315"/>
                <a:gd name="T22" fmla="*/ 0 w 140"/>
                <a:gd name="T23" fmla="*/ 147 h 31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
                <a:gd name="T37" fmla="*/ 0 h 315"/>
                <a:gd name="T38" fmla="*/ 140 w 140"/>
                <a:gd name="T39" fmla="*/ 315 h 31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 h="315">
                  <a:moveTo>
                    <a:pt x="0" y="147"/>
                  </a:moveTo>
                  <a:lnTo>
                    <a:pt x="16" y="113"/>
                  </a:lnTo>
                  <a:lnTo>
                    <a:pt x="20" y="42"/>
                  </a:lnTo>
                  <a:lnTo>
                    <a:pt x="18" y="14"/>
                  </a:lnTo>
                  <a:lnTo>
                    <a:pt x="46" y="0"/>
                  </a:lnTo>
                  <a:lnTo>
                    <a:pt x="109" y="197"/>
                  </a:lnTo>
                  <a:lnTo>
                    <a:pt x="140" y="239"/>
                  </a:lnTo>
                  <a:lnTo>
                    <a:pt x="138" y="267"/>
                  </a:lnTo>
                  <a:lnTo>
                    <a:pt x="109" y="288"/>
                  </a:lnTo>
                  <a:lnTo>
                    <a:pt x="5" y="315"/>
                  </a:lnTo>
                  <a:lnTo>
                    <a:pt x="0" y="147"/>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1" name="Freeform 85"/>
            <p:cNvSpPr>
              <a:spLocks/>
            </p:cNvSpPr>
            <p:nvPr/>
          </p:nvSpPr>
          <p:spPr bwMode="auto">
            <a:xfrm>
              <a:off x="5090" y="777"/>
              <a:ext cx="320" cy="522"/>
            </a:xfrm>
            <a:custGeom>
              <a:avLst/>
              <a:gdLst>
                <a:gd name="T0" fmla="*/ 0 w 340"/>
                <a:gd name="T1" fmla="*/ 286 h 521"/>
                <a:gd name="T2" fmla="*/ 15 w 340"/>
                <a:gd name="T3" fmla="*/ 287 h 521"/>
                <a:gd name="T4" fmla="*/ 17 w 340"/>
                <a:gd name="T5" fmla="*/ 249 h 521"/>
                <a:gd name="T6" fmla="*/ 36 w 340"/>
                <a:gd name="T7" fmla="*/ 202 h 521"/>
                <a:gd name="T8" fmla="*/ 26 w 340"/>
                <a:gd name="T9" fmla="*/ 168 h 521"/>
                <a:gd name="T10" fmla="*/ 64 w 340"/>
                <a:gd name="T11" fmla="*/ 5 h 521"/>
                <a:gd name="T12" fmla="*/ 72 w 340"/>
                <a:gd name="T13" fmla="*/ 5 h 521"/>
                <a:gd name="T14" fmla="*/ 76 w 340"/>
                <a:gd name="T15" fmla="*/ 26 h 521"/>
                <a:gd name="T16" fmla="*/ 113 w 340"/>
                <a:gd name="T17" fmla="*/ 8 h 521"/>
                <a:gd name="T18" fmla="*/ 115 w 340"/>
                <a:gd name="T19" fmla="*/ 0 h 521"/>
                <a:gd name="T20" fmla="*/ 146 w 340"/>
                <a:gd name="T21" fmla="*/ 8 h 521"/>
                <a:gd name="T22" fmla="*/ 195 w 340"/>
                <a:gd name="T23" fmla="*/ 170 h 521"/>
                <a:gd name="T24" fmla="*/ 218 w 340"/>
                <a:gd name="T25" fmla="*/ 172 h 521"/>
                <a:gd name="T26" fmla="*/ 260 w 340"/>
                <a:gd name="T27" fmla="*/ 232 h 521"/>
                <a:gd name="T28" fmla="*/ 253 w 340"/>
                <a:gd name="T29" fmla="*/ 243 h 521"/>
                <a:gd name="T30" fmla="*/ 266 w 340"/>
                <a:gd name="T31" fmla="*/ 243 h 521"/>
                <a:gd name="T32" fmla="*/ 258 w 340"/>
                <a:gd name="T33" fmla="*/ 276 h 521"/>
                <a:gd name="T34" fmla="*/ 236 w 340"/>
                <a:gd name="T35" fmla="*/ 294 h 521"/>
                <a:gd name="T36" fmla="*/ 214 w 340"/>
                <a:gd name="T37" fmla="*/ 310 h 521"/>
                <a:gd name="T38" fmla="*/ 210 w 340"/>
                <a:gd name="T39" fmla="*/ 329 h 521"/>
                <a:gd name="T40" fmla="*/ 200 w 340"/>
                <a:gd name="T41" fmla="*/ 312 h 521"/>
                <a:gd name="T42" fmla="*/ 177 w 340"/>
                <a:gd name="T43" fmla="*/ 333 h 521"/>
                <a:gd name="T44" fmla="*/ 168 w 340"/>
                <a:gd name="T45" fmla="*/ 333 h 521"/>
                <a:gd name="T46" fmla="*/ 160 w 340"/>
                <a:gd name="T47" fmla="*/ 320 h 521"/>
                <a:gd name="T48" fmla="*/ 154 w 340"/>
                <a:gd name="T49" fmla="*/ 383 h 521"/>
                <a:gd name="T50" fmla="*/ 136 w 340"/>
                <a:gd name="T51" fmla="*/ 393 h 521"/>
                <a:gd name="T52" fmla="*/ 127 w 340"/>
                <a:gd name="T53" fmla="*/ 417 h 521"/>
                <a:gd name="T54" fmla="*/ 115 w 340"/>
                <a:gd name="T55" fmla="*/ 417 h 521"/>
                <a:gd name="T56" fmla="*/ 88 w 340"/>
                <a:gd name="T57" fmla="*/ 452 h 521"/>
                <a:gd name="T58" fmla="*/ 87 w 340"/>
                <a:gd name="T59" fmla="*/ 482 h 521"/>
                <a:gd name="T60" fmla="*/ 81 w 340"/>
                <a:gd name="T61" fmla="*/ 493 h 521"/>
                <a:gd name="T62" fmla="*/ 73 w 340"/>
                <a:gd name="T63" fmla="*/ 525 h 521"/>
                <a:gd name="T64" fmla="*/ 50 w 340"/>
                <a:gd name="T65" fmla="*/ 483 h 521"/>
                <a:gd name="T66" fmla="*/ 0 w 340"/>
                <a:gd name="T67" fmla="*/ 286 h 521"/>
                <a:gd name="T68" fmla="*/ 0 w 340"/>
                <a:gd name="T69" fmla="*/ 286 h 5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1"/>
                <a:gd name="T107" fmla="*/ 340 w 340"/>
                <a:gd name="T108" fmla="*/ 521 h 52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1">
                  <a:moveTo>
                    <a:pt x="0" y="282"/>
                  </a:moveTo>
                  <a:lnTo>
                    <a:pt x="19" y="283"/>
                  </a:lnTo>
                  <a:lnTo>
                    <a:pt x="21" y="249"/>
                  </a:lnTo>
                  <a:lnTo>
                    <a:pt x="45" y="202"/>
                  </a:lnTo>
                  <a:lnTo>
                    <a:pt x="34" y="168"/>
                  </a:lnTo>
                  <a:lnTo>
                    <a:pt x="82" y="5"/>
                  </a:lnTo>
                  <a:lnTo>
                    <a:pt x="92" y="5"/>
                  </a:lnTo>
                  <a:lnTo>
                    <a:pt x="97" y="26"/>
                  </a:lnTo>
                  <a:lnTo>
                    <a:pt x="145" y="8"/>
                  </a:lnTo>
                  <a:lnTo>
                    <a:pt x="147" y="0"/>
                  </a:lnTo>
                  <a:lnTo>
                    <a:pt x="186" y="8"/>
                  </a:lnTo>
                  <a:lnTo>
                    <a:pt x="249" y="170"/>
                  </a:lnTo>
                  <a:lnTo>
                    <a:pt x="278" y="172"/>
                  </a:lnTo>
                  <a:lnTo>
                    <a:pt x="330" y="232"/>
                  </a:lnTo>
                  <a:lnTo>
                    <a:pt x="323" y="243"/>
                  </a:lnTo>
                  <a:lnTo>
                    <a:pt x="340" y="243"/>
                  </a:lnTo>
                  <a:lnTo>
                    <a:pt x="328" y="272"/>
                  </a:lnTo>
                  <a:lnTo>
                    <a:pt x="302" y="290"/>
                  </a:lnTo>
                  <a:lnTo>
                    <a:pt x="272" y="306"/>
                  </a:lnTo>
                  <a:lnTo>
                    <a:pt x="268" y="325"/>
                  </a:lnTo>
                  <a:lnTo>
                    <a:pt x="254" y="308"/>
                  </a:lnTo>
                  <a:lnTo>
                    <a:pt x="226" y="329"/>
                  </a:lnTo>
                  <a:lnTo>
                    <a:pt x="215" y="329"/>
                  </a:lnTo>
                  <a:lnTo>
                    <a:pt x="204" y="316"/>
                  </a:lnTo>
                  <a:lnTo>
                    <a:pt x="197" y="379"/>
                  </a:lnTo>
                  <a:lnTo>
                    <a:pt x="173" y="389"/>
                  </a:lnTo>
                  <a:lnTo>
                    <a:pt x="162" y="413"/>
                  </a:lnTo>
                  <a:lnTo>
                    <a:pt x="147" y="413"/>
                  </a:lnTo>
                  <a:lnTo>
                    <a:pt x="113" y="448"/>
                  </a:lnTo>
                  <a:lnTo>
                    <a:pt x="111" y="478"/>
                  </a:lnTo>
                  <a:lnTo>
                    <a:pt x="103" y="489"/>
                  </a:lnTo>
                  <a:lnTo>
                    <a:pt x="94" y="521"/>
                  </a:lnTo>
                  <a:lnTo>
                    <a:pt x="63" y="479"/>
                  </a:lnTo>
                  <a:lnTo>
                    <a:pt x="0" y="282"/>
                  </a:lnTo>
                  <a:close/>
                </a:path>
              </a:pathLst>
            </a:custGeom>
            <a:solidFill>
              <a:srgbClr val="000000"/>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2" name="Freeform 86"/>
            <p:cNvSpPr>
              <a:spLocks/>
            </p:cNvSpPr>
            <p:nvPr/>
          </p:nvSpPr>
          <p:spPr bwMode="auto">
            <a:xfrm>
              <a:off x="1035" y="576"/>
              <a:ext cx="581" cy="441"/>
            </a:xfrm>
            <a:custGeom>
              <a:avLst/>
              <a:gdLst>
                <a:gd name="T0" fmla="*/ 19 w 622"/>
                <a:gd name="T1" fmla="*/ 96 h 441"/>
                <a:gd name="T2" fmla="*/ 11 w 622"/>
                <a:gd name="T3" fmla="*/ 217 h 441"/>
                <a:gd name="T4" fmla="*/ 23 w 622"/>
                <a:gd name="T5" fmla="*/ 217 h 441"/>
                <a:gd name="T6" fmla="*/ 17 w 622"/>
                <a:gd name="T7" fmla="*/ 243 h 441"/>
                <a:gd name="T8" fmla="*/ 8 w 622"/>
                <a:gd name="T9" fmla="*/ 229 h 441"/>
                <a:gd name="T10" fmla="*/ 0 w 622"/>
                <a:gd name="T11" fmla="*/ 259 h 441"/>
                <a:gd name="T12" fmla="*/ 35 w 622"/>
                <a:gd name="T13" fmla="*/ 284 h 441"/>
                <a:gd name="T14" fmla="*/ 36 w 622"/>
                <a:gd name="T15" fmla="*/ 295 h 441"/>
                <a:gd name="T16" fmla="*/ 45 w 622"/>
                <a:gd name="T17" fmla="*/ 297 h 441"/>
                <a:gd name="T18" fmla="*/ 88 w 622"/>
                <a:gd name="T19" fmla="*/ 386 h 441"/>
                <a:gd name="T20" fmla="*/ 138 w 622"/>
                <a:gd name="T21" fmla="*/ 382 h 441"/>
                <a:gd name="T22" fmla="*/ 175 w 622"/>
                <a:gd name="T23" fmla="*/ 403 h 441"/>
                <a:gd name="T24" fmla="*/ 192 w 622"/>
                <a:gd name="T25" fmla="*/ 400 h 441"/>
                <a:gd name="T26" fmla="*/ 305 w 622"/>
                <a:gd name="T27" fmla="*/ 403 h 441"/>
                <a:gd name="T28" fmla="*/ 431 w 622"/>
                <a:gd name="T29" fmla="*/ 441 h 441"/>
                <a:gd name="T30" fmla="*/ 434 w 622"/>
                <a:gd name="T31" fmla="*/ 392 h 441"/>
                <a:gd name="T32" fmla="*/ 486 w 622"/>
                <a:gd name="T33" fmla="*/ 110 h 441"/>
                <a:gd name="T34" fmla="*/ 150 w 622"/>
                <a:gd name="T35" fmla="*/ 0 h 441"/>
                <a:gd name="T36" fmla="*/ 151 w 622"/>
                <a:gd name="T37" fmla="*/ 83 h 441"/>
                <a:gd name="T38" fmla="*/ 135 w 622"/>
                <a:gd name="T39" fmla="*/ 151 h 441"/>
                <a:gd name="T40" fmla="*/ 133 w 622"/>
                <a:gd name="T41" fmla="*/ 187 h 441"/>
                <a:gd name="T42" fmla="*/ 98 w 622"/>
                <a:gd name="T43" fmla="*/ 199 h 441"/>
                <a:gd name="T44" fmla="*/ 96 w 622"/>
                <a:gd name="T45" fmla="*/ 182 h 441"/>
                <a:gd name="T46" fmla="*/ 125 w 622"/>
                <a:gd name="T47" fmla="*/ 159 h 441"/>
                <a:gd name="T48" fmla="*/ 122 w 622"/>
                <a:gd name="T49" fmla="*/ 141 h 441"/>
                <a:gd name="T50" fmla="*/ 97 w 622"/>
                <a:gd name="T51" fmla="*/ 144 h 441"/>
                <a:gd name="T52" fmla="*/ 115 w 622"/>
                <a:gd name="T53" fmla="*/ 123 h 441"/>
                <a:gd name="T54" fmla="*/ 129 w 622"/>
                <a:gd name="T55" fmla="*/ 109 h 441"/>
                <a:gd name="T56" fmla="*/ 21 w 622"/>
                <a:gd name="T57" fmla="*/ 21 h 441"/>
                <a:gd name="T58" fmla="*/ 11 w 622"/>
                <a:gd name="T59" fmla="*/ 46 h 441"/>
                <a:gd name="T60" fmla="*/ 19 w 622"/>
                <a:gd name="T61" fmla="*/ 96 h 441"/>
                <a:gd name="T62" fmla="*/ 19 w 622"/>
                <a:gd name="T63" fmla="*/ 96 h 44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22"/>
                <a:gd name="T97" fmla="*/ 0 h 441"/>
                <a:gd name="T98" fmla="*/ 622 w 622"/>
                <a:gd name="T99" fmla="*/ 441 h 44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22" h="441">
                  <a:moveTo>
                    <a:pt x="23" y="96"/>
                  </a:moveTo>
                  <a:lnTo>
                    <a:pt x="15" y="217"/>
                  </a:lnTo>
                  <a:lnTo>
                    <a:pt x="29" y="217"/>
                  </a:lnTo>
                  <a:lnTo>
                    <a:pt x="21" y="243"/>
                  </a:lnTo>
                  <a:lnTo>
                    <a:pt x="10" y="229"/>
                  </a:lnTo>
                  <a:lnTo>
                    <a:pt x="0" y="259"/>
                  </a:lnTo>
                  <a:lnTo>
                    <a:pt x="44" y="284"/>
                  </a:lnTo>
                  <a:lnTo>
                    <a:pt x="45" y="295"/>
                  </a:lnTo>
                  <a:lnTo>
                    <a:pt x="57" y="297"/>
                  </a:lnTo>
                  <a:lnTo>
                    <a:pt x="113" y="386"/>
                  </a:lnTo>
                  <a:lnTo>
                    <a:pt x="177" y="382"/>
                  </a:lnTo>
                  <a:lnTo>
                    <a:pt x="224" y="403"/>
                  </a:lnTo>
                  <a:lnTo>
                    <a:pt x="246" y="400"/>
                  </a:lnTo>
                  <a:lnTo>
                    <a:pt x="389" y="403"/>
                  </a:lnTo>
                  <a:lnTo>
                    <a:pt x="551" y="441"/>
                  </a:lnTo>
                  <a:lnTo>
                    <a:pt x="554" y="392"/>
                  </a:lnTo>
                  <a:lnTo>
                    <a:pt x="622" y="110"/>
                  </a:lnTo>
                  <a:lnTo>
                    <a:pt x="191" y="0"/>
                  </a:lnTo>
                  <a:lnTo>
                    <a:pt x="194" y="83"/>
                  </a:lnTo>
                  <a:lnTo>
                    <a:pt x="173" y="151"/>
                  </a:lnTo>
                  <a:lnTo>
                    <a:pt x="170" y="187"/>
                  </a:lnTo>
                  <a:lnTo>
                    <a:pt x="125" y="199"/>
                  </a:lnTo>
                  <a:lnTo>
                    <a:pt x="122" y="182"/>
                  </a:lnTo>
                  <a:lnTo>
                    <a:pt x="159" y="159"/>
                  </a:lnTo>
                  <a:lnTo>
                    <a:pt x="156" y="141"/>
                  </a:lnTo>
                  <a:lnTo>
                    <a:pt x="123" y="144"/>
                  </a:lnTo>
                  <a:lnTo>
                    <a:pt x="147" y="123"/>
                  </a:lnTo>
                  <a:lnTo>
                    <a:pt x="165" y="109"/>
                  </a:lnTo>
                  <a:lnTo>
                    <a:pt x="26" y="21"/>
                  </a:lnTo>
                  <a:lnTo>
                    <a:pt x="15" y="46"/>
                  </a:lnTo>
                  <a:lnTo>
                    <a:pt x="23" y="9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3" name="Freeform 87"/>
            <p:cNvSpPr>
              <a:spLocks/>
            </p:cNvSpPr>
            <p:nvPr/>
          </p:nvSpPr>
          <p:spPr bwMode="auto">
            <a:xfrm>
              <a:off x="1575" y="1511"/>
              <a:ext cx="495" cy="643"/>
            </a:xfrm>
            <a:custGeom>
              <a:avLst/>
              <a:gdLst>
                <a:gd name="T0" fmla="*/ 89 w 526"/>
                <a:gd name="T1" fmla="*/ 0 h 641"/>
                <a:gd name="T2" fmla="*/ 287 w 526"/>
                <a:gd name="T3" fmla="*/ 47 h 641"/>
                <a:gd name="T4" fmla="*/ 272 w 526"/>
                <a:gd name="T5" fmla="*/ 159 h 641"/>
                <a:gd name="T6" fmla="*/ 409 w 526"/>
                <a:gd name="T7" fmla="*/ 186 h 641"/>
                <a:gd name="T8" fmla="*/ 356 w 526"/>
                <a:gd name="T9" fmla="*/ 645 h 641"/>
                <a:gd name="T10" fmla="*/ 0 w 526"/>
                <a:gd name="T11" fmla="*/ 569 h 641"/>
                <a:gd name="T12" fmla="*/ 89 w 526"/>
                <a:gd name="T13" fmla="*/ 0 h 641"/>
                <a:gd name="T14" fmla="*/ 89 w 526"/>
                <a:gd name="T15" fmla="*/ 0 h 641"/>
                <a:gd name="T16" fmla="*/ 0 60000 65536"/>
                <a:gd name="T17" fmla="*/ 0 60000 65536"/>
                <a:gd name="T18" fmla="*/ 0 60000 65536"/>
                <a:gd name="T19" fmla="*/ 0 60000 65536"/>
                <a:gd name="T20" fmla="*/ 0 60000 65536"/>
                <a:gd name="T21" fmla="*/ 0 60000 65536"/>
                <a:gd name="T22" fmla="*/ 0 60000 65536"/>
                <a:gd name="T23" fmla="*/ 0 60000 65536"/>
                <a:gd name="T24" fmla="*/ 0 w 526"/>
                <a:gd name="T25" fmla="*/ 0 h 641"/>
                <a:gd name="T26" fmla="*/ 526 w 526"/>
                <a:gd name="T27" fmla="*/ 641 h 64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26" h="641">
                  <a:moveTo>
                    <a:pt x="115" y="0"/>
                  </a:moveTo>
                  <a:lnTo>
                    <a:pt x="369" y="47"/>
                  </a:lnTo>
                  <a:lnTo>
                    <a:pt x="350" y="159"/>
                  </a:lnTo>
                  <a:lnTo>
                    <a:pt x="526" y="186"/>
                  </a:lnTo>
                  <a:lnTo>
                    <a:pt x="458" y="641"/>
                  </a:lnTo>
                  <a:lnTo>
                    <a:pt x="0" y="565"/>
                  </a:lnTo>
                  <a:lnTo>
                    <a:pt x="115" y="0"/>
                  </a:lnTo>
                  <a:close/>
                </a:path>
              </a:pathLst>
            </a:custGeom>
            <a:solidFill>
              <a:srgbClr val="0072C6"/>
            </a:solidFill>
            <a:ln w="19050">
              <a:solidFill>
                <a:schemeClr val="accent6">
                  <a:lumMod val="75000"/>
                </a:schemeClr>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4" name="Freeform 88"/>
            <p:cNvSpPr>
              <a:spLocks/>
            </p:cNvSpPr>
            <p:nvPr/>
          </p:nvSpPr>
          <p:spPr bwMode="auto">
            <a:xfrm>
              <a:off x="868" y="835"/>
              <a:ext cx="697" cy="614"/>
            </a:xfrm>
            <a:custGeom>
              <a:avLst/>
              <a:gdLst>
                <a:gd name="T0" fmla="*/ 0 w 741"/>
                <a:gd name="T1" fmla="*/ 458 h 614"/>
                <a:gd name="T2" fmla="*/ 24 w 741"/>
                <a:gd name="T3" fmla="*/ 303 h 614"/>
                <a:gd name="T4" fmla="*/ 54 w 741"/>
                <a:gd name="T5" fmla="*/ 257 h 614"/>
                <a:gd name="T6" fmla="*/ 125 w 741"/>
                <a:gd name="T7" fmla="*/ 0 h 614"/>
                <a:gd name="T8" fmla="*/ 162 w 741"/>
                <a:gd name="T9" fmla="*/ 13 h 614"/>
                <a:gd name="T10" fmla="*/ 163 w 741"/>
                <a:gd name="T11" fmla="*/ 24 h 614"/>
                <a:gd name="T12" fmla="*/ 172 w 741"/>
                <a:gd name="T13" fmla="*/ 26 h 614"/>
                <a:gd name="T14" fmla="*/ 216 w 741"/>
                <a:gd name="T15" fmla="*/ 115 h 614"/>
                <a:gd name="T16" fmla="*/ 266 w 741"/>
                <a:gd name="T17" fmla="*/ 113 h 614"/>
                <a:gd name="T18" fmla="*/ 303 w 741"/>
                <a:gd name="T19" fmla="*/ 134 h 614"/>
                <a:gd name="T20" fmla="*/ 321 w 741"/>
                <a:gd name="T21" fmla="*/ 130 h 614"/>
                <a:gd name="T22" fmla="*/ 432 w 741"/>
                <a:gd name="T23" fmla="*/ 134 h 614"/>
                <a:gd name="T24" fmla="*/ 559 w 741"/>
                <a:gd name="T25" fmla="*/ 170 h 614"/>
                <a:gd name="T26" fmla="*/ 565 w 741"/>
                <a:gd name="T27" fmla="*/ 191 h 614"/>
                <a:gd name="T28" fmla="*/ 580 w 741"/>
                <a:gd name="T29" fmla="*/ 219 h 614"/>
                <a:gd name="T30" fmla="*/ 537 w 741"/>
                <a:gd name="T31" fmla="*/ 301 h 614"/>
                <a:gd name="T32" fmla="*/ 511 w 741"/>
                <a:gd name="T33" fmla="*/ 332 h 614"/>
                <a:gd name="T34" fmla="*/ 507 w 741"/>
                <a:gd name="T35" fmla="*/ 355 h 614"/>
                <a:gd name="T36" fmla="*/ 522 w 741"/>
                <a:gd name="T37" fmla="*/ 379 h 614"/>
                <a:gd name="T38" fmla="*/ 504 w 741"/>
                <a:gd name="T39" fmla="*/ 429 h 614"/>
                <a:gd name="T40" fmla="*/ 469 w 741"/>
                <a:gd name="T41" fmla="*/ 614 h 614"/>
                <a:gd name="T42" fmla="*/ 274 w 741"/>
                <a:gd name="T43" fmla="*/ 554 h 614"/>
                <a:gd name="T44" fmla="*/ 0 w 741"/>
                <a:gd name="T45" fmla="*/ 458 h 614"/>
                <a:gd name="T46" fmla="*/ 0 w 741"/>
                <a:gd name="T47" fmla="*/ 458 h 6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741"/>
                <a:gd name="T73" fmla="*/ 0 h 614"/>
                <a:gd name="T74" fmla="*/ 741 w 741"/>
                <a:gd name="T75" fmla="*/ 614 h 61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741" h="614">
                  <a:moveTo>
                    <a:pt x="0" y="458"/>
                  </a:moveTo>
                  <a:lnTo>
                    <a:pt x="32" y="303"/>
                  </a:lnTo>
                  <a:lnTo>
                    <a:pt x="69" y="257"/>
                  </a:lnTo>
                  <a:lnTo>
                    <a:pt x="160" y="0"/>
                  </a:lnTo>
                  <a:lnTo>
                    <a:pt x="207" y="13"/>
                  </a:lnTo>
                  <a:lnTo>
                    <a:pt x="208" y="24"/>
                  </a:lnTo>
                  <a:lnTo>
                    <a:pt x="220" y="26"/>
                  </a:lnTo>
                  <a:lnTo>
                    <a:pt x="276" y="115"/>
                  </a:lnTo>
                  <a:lnTo>
                    <a:pt x="340" y="113"/>
                  </a:lnTo>
                  <a:lnTo>
                    <a:pt x="387" y="134"/>
                  </a:lnTo>
                  <a:lnTo>
                    <a:pt x="409" y="130"/>
                  </a:lnTo>
                  <a:lnTo>
                    <a:pt x="552" y="134"/>
                  </a:lnTo>
                  <a:lnTo>
                    <a:pt x="714" y="170"/>
                  </a:lnTo>
                  <a:lnTo>
                    <a:pt x="722" y="191"/>
                  </a:lnTo>
                  <a:lnTo>
                    <a:pt x="741" y="219"/>
                  </a:lnTo>
                  <a:lnTo>
                    <a:pt x="686" y="301"/>
                  </a:lnTo>
                  <a:lnTo>
                    <a:pt x="652" y="332"/>
                  </a:lnTo>
                  <a:lnTo>
                    <a:pt x="647" y="355"/>
                  </a:lnTo>
                  <a:lnTo>
                    <a:pt x="667" y="379"/>
                  </a:lnTo>
                  <a:lnTo>
                    <a:pt x="644" y="429"/>
                  </a:lnTo>
                  <a:lnTo>
                    <a:pt x="599" y="614"/>
                  </a:lnTo>
                  <a:lnTo>
                    <a:pt x="349" y="554"/>
                  </a:lnTo>
                  <a:lnTo>
                    <a:pt x="0" y="45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5" name="Freeform 89"/>
            <p:cNvSpPr>
              <a:spLocks/>
            </p:cNvSpPr>
            <p:nvPr/>
          </p:nvSpPr>
          <p:spPr bwMode="auto">
            <a:xfrm>
              <a:off x="816" y="1302"/>
              <a:ext cx="692" cy="1229"/>
            </a:xfrm>
            <a:custGeom>
              <a:avLst/>
              <a:gdLst>
                <a:gd name="T0" fmla="*/ 20 w 737"/>
                <a:gd name="T1" fmla="*/ 249 h 1229"/>
                <a:gd name="T2" fmla="*/ 3 w 737"/>
                <a:gd name="T3" fmla="*/ 345 h 1229"/>
                <a:gd name="T4" fmla="*/ 58 w 737"/>
                <a:gd name="T5" fmla="*/ 499 h 1229"/>
                <a:gd name="T6" fmla="*/ 68 w 737"/>
                <a:gd name="T7" fmla="*/ 489 h 1229"/>
                <a:gd name="T8" fmla="*/ 86 w 737"/>
                <a:gd name="T9" fmla="*/ 554 h 1229"/>
                <a:gd name="T10" fmla="*/ 58 w 737"/>
                <a:gd name="T11" fmla="*/ 508 h 1229"/>
                <a:gd name="T12" fmla="*/ 52 w 737"/>
                <a:gd name="T13" fmla="*/ 580 h 1229"/>
                <a:gd name="T14" fmla="*/ 84 w 737"/>
                <a:gd name="T15" fmla="*/ 623 h 1229"/>
                <a:gd name="T16" fmla="*/ 62 w 737"/>
                <a:gd name="T17" fmla="*/ 683 h 1229"/>
                <a:gd name="T18" fmla="*/ 123 w 737"/>
                <a:gd name="T19" fmla="*/ 847 h 1229"/>
                <a:gd name="T20" fmla="*/ 109 w 737"/>
                <a:gd name="T21" fmla="*/ 907 h 1229"/>
                <a:gd name="T22" fmla="*/ 188 w 737"/>
                <a:gd name="T23" fmla="*/ 953 h 1229"/>
                <a:gd name="T24" fmla="*/ 216 w 737"/>
                <a:gd name="T25" fmla="*/ 1002 h 1229"/>
                <a:gd name="T26" fmla="*/ 252 w 737"/>
                <a:gd name="T27" fmla="*/ 1018 h 1229"/>
                <a:gd name="T28" fmla="*/ 252 w 737"/>
                <a:gd name="T29" fmla="*/ 1047 h 1229"/>
                <a:gd name="T30" fmla="*/ 274 w 737"/>
                <a:gd name="T31" fmla="*/ 1054 h 1229"/>
                <a:gd name="T32" fmla="*/ 321 w 737"/>
                <a:gd name="T33" fmla="*/ 1148 h 1229"/>
                <a:gd name="T34" fmla="*/ 321 w 737"/>
                <a:gd name="T35" fmla="*/ 1214 h 1229"/>
                <a:gd name="T36" fmla="*/ 526 w 737"/>
                <a:gd name="T37" fmla="*/ 1229 h 1229"/>
                <a:gd name="T38" fmla="*/ 512 w 737"/>
                <a:gd name="T39" fmla="*/ 1203 h 1229"/>
                <a:gd name="T40" fmla="*/ 519 w 737"/>
                <a:gd name="T41" fmla="*/ 1162 h 1229"/>
                <a:gd name="T42" fmla="*/ 552 w 737"/>
                <a:gd name="T43" fmla="*/ 1096 h 1229"/>
                <a:gd name="T44" fmla="*/ 576 w 737"/>
                <a:gd name="T45" fmla="*/ 1076 h 1229"/>
                <a:gd name="T46" fmla="*/ 562 w 737"/>
                <a:gd name="T47" fmla="*/ 1052 h 1229"/>
                <a:gd name="T48" fmla="*/ 554 w 737"/>
                <a:gd name="T49" fmla="*/ 987 h 1229"/>
                <a:gd name="T50" fmla="*/ 258 w 737"/>
                <a:gd name="T51" fmla="*/ 423 h 1229"/>
                <a:gd name="T52" fmla="*/ 327 w 737"/>
                <a:gd name="T53" fmla="*/ 96 h 1229"/>
                <a:gd name="T54" fmla="*/ 55 w 737"/>
                <a:gd name="T55" fmla="*/ 0 h 1229"/>
                <a:gd name="T56" fmla="*/ 47 w 737"/>
                <a:gd name="T57" fmla="*/ 20 h 1229"/>
                <a:gd name="T58" fmla="*/ 0 w 737"/>
                <a:gd name="T59" fmla="*/ 164 h 1229"/>
                <a:gd name="T60" fmla="*/ 20 w 737"/>
                <a:gd name="T61" fmla="*/ 249 h 1229"/>
                <a:gd name="T62" fmla="*/ 20 w 737"/>
                <a:gd name="T63" fmla="*/ 249 h 122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37"/>
                <a:gd name="T97" fmla="*/ 0 h 1229"/>
                <a:gd name="T98" fmla="*/ 737 w 737"/>
                <a:gd name="T99" fmla="*/ 1229 h 122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37" h="1229">
                  <a:moveTo>
                    <a:pt x="24" y="249"/>
                  </a:moveTo>
                  <a:lnTo>
                    <a:pt x="3" y="345"/>
                  </a:lnTo>
                  <a:lnTo>
                    <a:pt x="74" y="499"/>
                  </a:lnTo>
                  <a:lnTo>
                    <a:pt x="87" y="489"/>
                  </a:lnTo>
                  <a:lnTo>
                    <a:pt x="110" y="554"/>
                  </a:lnTo>
                  <a:lnTo>
                    <a:pt x="74" y="508"/>
                  </a:lnTo>
                  <a:lnTo>
                    <a:pt x="66" y="580"/>
                  </a:lnTo>
                  <a:lnTo>
                    <a:pt x="107" y="623"/>
                  </a:lnTo>
                  <a:lnTo>
                    <a:pt x="79" y="683"/>
                  </a:lnTo>
                  <a:lnTo>
                    <a:pt x="157" y="847"/>
                  </a:lnTo>
                  <a:lnTo>
                    <a:pt x="139" y="907"/>
                  </a:lnTo>
                  <a:lnTo>
                    <a:pt x="241" y="953"/>
                  </a:lnTo>
                  <a:lnTo>
                    <a:pt x="278" y="1002"/>
                  </a:lnTo>
                  <a:lnTo>
                    <a:pt x="322" y="1018"/>
                  </a:lnTo>
                  <a:lnTo>
                    <a:pt x="322" y="1047"/>
                  </a:lnTo>
                  <a:lnTo>
                    <a:pt x="350" y="1054"/>
                  </a:lnTo>
                  <a:lnTo>
                    <a:pt x="410" y="1148"/>
                  </a:lnTo>
                  <a:lnTo>
                    <a:pt x="410" y="1214"/>
                  </a:lnTo>
                  <a:lnTo>
                    <a:pt x="672" y="1229"/>
                  </a:lnTo>
                  <a:lnTo>
                    <a:pt x="656" y="1203"/>
                  </a:lnTo>
                  <a:lnTo>
                    <a:pt x="664" y="1162"/>
                  </a:lnTo>
                  <a:lnTo>
                    <a:pt x="706" y="1096"/>
                  </a:lnTo>
                  <a:lnTo>
                    <a:pt x="737" y="1076"/>
                  </a:lnTo>
                  <a:lnTo>
                    <a:pt x="719" y="1052"/>
                  </a:lnTo>
                  <a:lnTo>
                    <a:pt x="708" y="987"/>
                  </a:lnTo>
                  <a:lnTo>
                    <a:pt x="330" y="423"/>
                  </a:lnTo>
                  <a:lnTo>
                    <a:pt x="419" y="96"/>
                  </a:lnTo>
                  <a:lnTo>
                    <a:pt x="70" y="0"/>
                  </a:lnTo>
                  <a:lnTo>
                    <a:pt x="60" y="20"/>
                  </a:lnTo>
                  <a:lnTo>
                    <a:pt x="0" y="164"/>
                  </a:lnTo>
                  <a:lnTo>
                    <a:pt x="24" y="24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6" name="Freeform 90"/>
            <p:cNvSpPr>
              <a:spLocks/>
            </p:cNvSpPr>
            <p:nvPr/>
          </p:nvSpPr>
          <p:spPr bwMode="auto">
            <a:xfrm>
              <a:off x="1126" y="1399"/>
              <a:ext cx="557" cy="892"/>
            </a:xfrm>
            <a:custGeom>
              <a:avLst/>
              <a:gdLst>
                <a:gd name="T0" fmla="*/ 0 w 593"/>
                <a:gd name="T1" fmla="*/ 327 h 891"/>
                <a:gd name="T2" fmla="*/ 296 w 593"/>
                <a:gd name="T3" fmla="*/ 895 h 891"/>
                <a:gd name="T4" fmla="*/ 306 w 593"/>
                <a:gd name="T5" fmla="*/ 774 h 891"/>
                <a:gd name="T6" fmla="*/ 323 w 593"/>
                <a:gd name="T7" fmla="*/ 768 h 891"/>
                <a:gd name="T8" fmla="*/ 351 w 593"/>
                <a:gd name="T9" fmla="*/ 789 h 891"/>
                <a:gd name="T10" fmla="*/ 375 w 593"/>
                <a:gd name="T11" fmla="*/ 682 h 891"/>
                <a:gd name="T12" fmla="*/ 465 w 593"/>
                <a:gd name="T13" fmla="*/ 113 h 891"/>
                <a:gd name="T14" fmla="*/ 265 w 593"/>
                <a:gd name="T15" fmla="*/ 60 h 891"/>
                <a:gd name="T16" fmla="*/ 70 w 593"/>
                <a:gd name="T17" fmla="*/ 0 h 891"/>
                <a:gd name="T18" fmla="*/ 0 w 593"/>
                <a:gd name="T19" fmla="*/ 327 h 891"/>
                <a:gd name="T20" fmla="*/ 0 w 593"/>
                <a:gd name="T21" fmla="*/ 327 h 89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3"/>
                <a:gd name="T34" fmla="*/ 0 h 891"/>
                <a:gd name="T35" fmla="*/ 593 w 593"/>
                <a:gd name="T36" fmla="*/ 891 h 89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3" h="891">
                  <a:moveTo>
                    <a:pt x="0" y="327"/>
                  </a:moveTo>
                  <a:lnTo>
                    <a:pt x="378" y="891"/>
                  </a:lnTo>
                  <a:lnTo>
                    <a:pt x="390" y="770"/>
                  </a:lnTo>
                  <a:lnTo>
                    <a:pt x="412" y="764"/>
                  </a:lnTo>
                  <a:lnTo>
                    <a:pt x="447" y="785"/>
                  </a:lnTo>
                  <a:lnTo>
                    <a:pt x="478" y="678"/>
                  </a:lnTo>
                  <a:lnTo>
                    <a:pt x="593" y="113"/>
                  </a:lnTo>
                  <a:lnTo>
                    <a:pt x="339" y="60"/>
                  </a:lnTo>
                  <a:lnTo>
                    <a:pt x="89" y="0"/>
                  </a:lnTo>
                  <a:lnTo>
                    <a:pt x="0" y="327"/>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7" name="Freeform 91"/>
            <p:cNvSpPr>
              <a:spLocks/>
            </p:cNvSpPr>
            <p:nvPr/>
          </p:nvSpPr>
          <p:spPr bwMode="auto">
            <a:xfrm>
              <a:off x="1445" y="685"/>
              <a:ext cx="524" cy="875"/>
            </a:xfrm>
            <a:custGeom>
              <a:avLst/>
              <a:gdLst>
                <a:gd name="T0" fmla="*/ 0 w 557"/>
                <a:gd name="T1" fmla="*/ 778 h 874"/>
                <a:gd name="T2" fmla="*/ 36 w 557"/>
                <a:gd name="T3" fmla="*/ 593 h 874"/>
                <a:gd name="T4" fmla="*/ 53 w 557"/>
                <a:gd name="T5" fmla="*/ 543 h 874"/>
                <a:gd name="T6" fmla="*/ 38 w 557"/>
                <a:gd name="T7" fmla="*/ 519 h 874"/>
                <a:gd name="T8" fmla="*/ 41 w 557"/>
                <a:gd name="T9" fmla="*/ 496 h 874"/>
                <a:gd name="T10" fmla="*/ 68 w 557"/>
                <a:gd name="T11" fmla="*/ 465 h 874"/>
                <a:gd name="T12" fmla="*/ 112 w 557"/>
                <a:gd name="T13" fmla="*/ 379 h 874"/>
                <a:gd name="T14" fmla="*/ 97 w 557"/>
                <a:gd name="T15" fmla="*/ 351 h 874"/>
                <a:gd name="T16" fmla="*/ 90 w 557"/>
                <a:gd name="T17" fmla="*/ 330 h 874"/>
                <a:gd name="T18" fmla="*/ 92 w 557"/>
                <a:gd name="T19" fmla="*/ 283 h 874"/>
                <a:gd name="T20" fmla="*/ 146 w 557"/>
                <a:gd name="T21" fmla="*/ 0 h 874"/>
                <a:gd name="T22" fmla="*/ 203 w 557"/>
                <a:gd name="T23" fmla="*/ 16 h 874"/>
                <a:gd name="T24" fmla="*/ 183 w 557"/>
                <a:gd name="T25" fmla="*/ 126 h 874"/>
                <a:gd name="T26" fmla="*/ 197 w 557"/>
                <a:gd name="T27" fmla="*/ 165 h 874"/>
                <a:gd name="T28" fmla="*/ 198 w 557"/>
                <a:gd name="T29" fmla="*/ 189 h 874"/>
                <a:gd name="T30" fmla="*/ 191 w 557"/>
                <a:gd name="T31" fmla="*/ 194 h 874"/>
                <a:gd name="T32" fmla="*/ 214 w 557"/>
                <a:gd name="T33" fmla="*/ 220 h 874"/>
                <a:gd name="T34" fmla="*/ 235 w 557"/>
                <a:gd name="T35" fmla="*/ 291 h 874"/>
                <a:gd name="T36" fmla="*/ 245 w 557"/>
                <a:gd name="T37" fmla="*/ 354 h 874"/>
                <a:gd name="T38" fmla="*/ 246 w 557"/>
                <a:gd name="T39" fmla="*/ 388 h 874"/>
                <a:gd name="T40" fmla="*/ 231 w 557"/>
                <a:gd name="T41" fmla="*/ 421 h 874"/>
                <a:gd name="T42" fmla="*/ 243 w 557"/>
                <a:gd name="T43" fmla="*/ 435 h 874"/>
                <a:gd name="T44" fmla="*/ 273 w 557"/>
                <a:gd name="T45" fmla="*/ 414 h 874"/>
                <a:gd name="T46" fmla="*/ 293 w 557"/>
                <a:gd name="T47" fmla="*/ 530 h 874"/>
                <a:gd name="T48" fmla="*/ 307 w 557"/>
                <a:gd name="T49" fmla="*/ 536 h 874"/>
                <a:gd name="T50" fmla="*/ 310 w 557"/>
                <a:gd name="T51" fmla="*/ 569 h 874"/>
                <a:gd name="T52" fmla="*/ 349 w 557"/>
                <a:gd name="T53" fmla="*/ 582 h 874"/>
                <a:gd name="T54" fmla="*/ 411 w 557"/>
                <a:gd name="T55" fmla="*/ 582 h 874"/>
                <a:gd name="T56" fmla="*/ 437 w 557"/>
                <a:gd name="T57" fmla="*/ 596 h 874"/>
                <a:gd name="T58" fmla="*/ 400 w 557"/>
                <a:gd name="T59" fmla="*/ 878 h 874"/>
                <a:gd name="T60" fmla="*/ 199 w 557"/>
                <a:gd name="T61" fmla="*/ 831 h 874"/>
                <a:gd name="T62" fmla="*/ 0 w 557"/>
                <a:gd name="T63" fmla="*/ 778 h 874"/>
                <a:gd name="T64" fmla="*/ 0 w 557"/>
                <a:gd name="T65" fmla="*/ 778 h 87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557"/>
                <a:gd name="T100" fmla="*/ 0 h 874"/>
                <a:gd name="T101" fmla="*/ 557 w 557"/>
                <a:gd name="T102" fmla="*/ 874 h 87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557" h="874">
                  <a:moveTo>
                    <a:pt x="0" y="774"/>
                  </a:moveTo>
                  <a:lnTo>
                    <a:pt x="45" y="589"/>
                  </a:lnTo>
                  <a:lnTo>
                    <a:pt x="68" y="539"/>
                  </a:lnTo>
                  <a:lnTo>
                    <a:pt x="48" y="515"/>
                  </a:lnTo>
                  <a:lnTo>
                    <a:pt x="53" y="492"/>
                  </a:lnTo>
                  <a:lnTo>
                    <a:pt x="87" y="461"/>
                  </a:lnTo>
                  <a:lnTo>
                    <a:pt x="142" y="379"/>
                  </a:lnTo>
                  <a:lnTo>
                    <a:pt x="123" y="351"/>
                  </a:lnTo>
                  <a:lnTo>
                    <a:pt x="115" y="330"/>
                  </a:lnTo>
                  <a:lnTo>
                    <a:pt x="118" y="283"/>
                  </a:lnTo>
                  <a:lnTo>
                    <a:pt x="186" y="0"/>
                  </a:lnTo>
                  <a:lnTo>
                    <a:pt x="259" y="16"/>
                  </a:lnTo>
                  <a:lnTo>
                    <a:pt x="234" y="126"/>
                  </a:lnTo>
                  <a:lnTo>
                    <a:pt x="251" y="165"/>
                  </a:lnTo>
                  <a:lnTo>
                    <a:pt x="252" y="189"/>
                  </a:lnTo>
                  <a:lnTo>
                    <a:pt x="244" y="194"/>
                  </a:lnTo>
                  <a:lnTo>
                    <a:pt x="272" y="220"/>
                  </a:lnTo>
                  <a:lnTo>
                    <a:pt x="301" y="291"/>
                  </a:lnTo>
                  <a:lnTo>
                    <a:pt x="311" y="354"/>
                  </a:lnTo>
                  <a:lnTo>
                    <a:pt x="315" y="388"/>
                  </a:lnTo>
                  <a:lnTo>
                    <a:pt x="294" y="421"/>
                  </a:lnTo>
                  <a:lnTo>
                    <a:pt x="309" y="435"/>
                  </a:lnTo>
                  <a:lnTo>
                    <a:pt x="348" y="414"/>
                  </a:lnTo>
                  <a:lnTo>
                    <a:pt x="374" y="526"/>
                  </a:lnTo>
                  <a:lnTo>
                    <a:pt x="391" y="532"/>
                  </a:lnTo>
                  <a:lnTo>
                    <a:pt x="395" y="565"/>
                  </a:lnTo>
                  <a:lnTo>
                    <a:pt x="445" y="578"/>
                  </a:lnTo>
                  <a:lnTo>
                    <a:pt x="524" y="578"/>
                  </a:lnTo>
                  <a:lnTo>
                    <a:pt x="557" y="592"/>
                  </a:lnTo>
                  <a:lnTo>
                    <a:pt x="510" y="874"/>
                  </a:lnTo>
                  <a:lnTo>
                    <a:pt x="254" y="827"/>
                  </a:lnTo>
                  <a:lnTo>
                    <a:pt x="0" y="77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8" name="Freeform 92"/>
            <p:cNvSpPr>
              <a:spLocks/>
            </p:cNvSpPr>
            <p:nvPr/>
          </p:nvSpPr>
          <p:spPr bwMode="auto">
            <a:xfrm>
              <a:off x="1665" y="701"/>
              <a:ext cx="892" cy="590"/>
            </a:xfrm>
            <a:custGeom>
              <a:avLst/>
              <a:gdLst>
                <a:gd name="T0" fmla="*/ 13 w 952"/>
                <a:gd name="T1" fmla="*/ 149 h 589"/>
                <a:gd name="T2" fmla="*/ 14 w 952"/>
                <a:gd name="T3" fmla="*/ 173 h 589"/>
                <a:gd name="T4" fmla="*/ 8 w 952"/>
                <a:gd name="T5" fmla="*/ 178 h 589"/>
                <a:gd name="T6" fmla="*/ 30 w 952"/>
                <a:gd name="T7" fmla="*/ 204 h 589"/>
                <a:gd name="T8" fmla="*/ 52 w 952"/>
                <a:gd name="T9" fmla="*/ 275 h 589"/>
                <a:gd name="T10" fmla="*/ 60 w 952"/>
                <a:gd name="T11" fmla="*/ 342 h 589"/>
                <a:gd name="T12" fmla="*/ 63 w 952"/>
                <a:gd name="T13" fmla="*/ 376 h 589"/>
                <a:gd name="T14" fmla="*/ 47 w 952"/>
                <a:gd name="T15" fmla="*/ 409 h 589"/>
                <a:gd name="T16" fmla="*/ 59 w 952"/>
                <a:gd name="T17" fmla="*/ 423 h 589"/>
                <a:gd name="T18" fmla="*/ 89 w 952"/>
                <a:gd name="T19" fmla="*/ 402 h 589"/>
                <a:gd name="T20" fmla="*/ 110 w 952"/>
                <a:gd name="T21" fmla="*/ 514 h 589"/>
                <a:gd name="T22" fmla="*/ 123 w 952"/>
                <a:gd name="T23" fmla="*/ 520 h 589"/>
                <a:gd name="T24" fmla="*/ 125 w 952"/>
                <a:gd name="T25" fmla="*/ 553 h 589"/>
                <a:gd name="T26" fmla="*/ 137 w 952"/>
                <a:gd name="T27" fmla="*/ 567 h 589"/>
                <a:gd name="T28" fmla="*/ 165 w 952"/>
                <a:gd name="T29" fmla="*/ 566 h 589"/>
                <a:gd name="T30" fmla="*/ 228 w 952"/>
                <a:gd name="T31" fmla="*/ 566 h 589"/>
                <a:gd name="T32" fmla="*/ 253 w 952"/>
                <a:gd name="T33" fmla="*/ 580 h 589"/>
                <a:gd name="T34" fmla="*/ 259 w 952"/>
                <a:gd name="T35" fmla="*/ 522 h 589"/>
                <a:gd name="T36" fmla="*/ 463 w 952"/>
                <a:gd name="T37" fmla="*/ 561 h 589"/>
                <a:gd name="T38" fmla="*/ 712 w 952"/>
                <a:gd name="T39" fmla="*/ 593 h 589"/>
                <a:gd name="T40" fmla="*/ 718 w 952"/>
                <a:gd name="T41" fmla="*/ 486 h 589"/>
                <a:gd name="T42" fmla="*/ 744 w 952"/>
                <a:gd name="T43" fmla="*/ 138 h 589"/>
                <a:gd name="T44" fmla="*/ 414 w 952"/>
                <a:gd name="T45" fmla="*/ 89 h 589"/>
                <a:gd name="T46" fmla="*/ 251 w 952"/>
                <a:gd name="T47" fmla="*/ 57 h 589"/>
                <a:gd name="T48" fmla="*/ 21 w 952"/>
                <a:gd name="T49" fmla="*/ 0 h 589"/>
                <a:gd name="T50" fmla="*/ 0 w 952"/>
                <a:gd name="T51" fmla="*/ 110 h 589"/>
                <a:gd name="T52" fmla="*/ 13 w 952"/>
                <a:gd name="T53" fmla="*/ 149 h 589"/>
                <a:gd name="T54" fmla="*/ 13 w 952"/>
                <a:gd name="T55" fmla="*/ 149 h 589"/>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952"/>
                <a:gd name="T85" fmla="*/ 0 h 589"/>
                <a:gd name="T86" fmla="*/ 952 w 952"/>
                <a:gd name="T87" fmla="*/ 589 h 589"/>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952" h="589">
                  <a:moveTo>
                    <a:pt x="17" y="149"/>
                  </a:moveTo>
                  <a:lnTo>
                    <a:pt x="18" y="173"/>
                  </a:lnTo>
                  <a:lnTo>
                    <a:pt x="10" y="178"/>
                  </a:lnTo>
                  <a:lnTo>
                    <a:pt x="38" y="204"/>
                  </a:lnTo>
                  <a:lnTo>
                    <a:pt x="67" y="275"/>
                  </a:lnTo>
                  <a:lnTo>
                    <a:pt x="77" y="338"/>
                  </a:lnTo>
                  <a:lnTo>
                    <a:pt x="81" y="372"/>
                  </a:lnTo>
                  <a:lnTo>
                    <a:pt x="60" y="405"/>
                  </a:lnTo>
                  <a:lnTo>
                    <a:pt x="75" y="419"/>
                  </a:lnTo>
                  <a:lnTo>
                    <a:pt x="114" y="398"/>
                  </a:lnTo>
                  <a:lnTo>
                    <a:pt x="140" y="510"/>
                  </a:lnTo>
                  <a:lnTo>
                    <a:pt x="157" y="516"/>
                  </a:lnTo>
                  <a:lnTo>
                    <a:pt x="161" y="549"/>
                  </a:lnTo>
                  <a:lnTo>
                    <a:pt x="175" y="563"/>
                  </a:lnTo>
                  <a:lnTo>
                    <a:pt x="211" y="562"/>
                  </a:lnTo>
                  <a:lnTo>
                    <a:pt x="290" y="562"/>
                  </a:lnTo>
                  <a:lnTo>
                    <a:pt x="323" y="576"/>
                  </a:lnTo>
                  <a:lnTo>
                    <a:pt x="332" y="518"/>
                  </a:lnTo>
                  <a:lnTo>
                    <a:pt x="591" y="557"/>
                  </a:lnTo>
                  <a:lnTo>
                    <a:pt x="910" y="589"/>
                  </a:lnTo>
                  <a:lnTo>
                    <a:pt x="920" y="482"/>
                  </a:lnTo>
                  <a:lnTo>
                    <a:pt x="952" y="138"/>
                  </a:lnTo>
                  <a:lnTo>
                    <a:pt x="530" y="89"/>
                  </a:lnTo>
                  <a:lnTo>
                    <a:pt x="321" y="57"/>
                  </a:lnTo>
                  <a:lnTo>
                    <a:pt x="25" y="0"/>
                  </a:lnTo>
                  <a:lnTo>
                    <a:pt x="0" y="110"/>
                  </a:lnTo>
                  <a:lnTo>
                    <a:pt x="17" y="149"/>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69" name="Freeform 93"/>
            <p:cNvSpPr>
              <a:spLocks/>
            </p:cNvSpPr>
            <p:nvPr/>
          </p:nvSpPr>
          <p:spPr bwMode="auto">
            <a:xfrm>
              <a:off x="1409" y="2078"/>
              <a:ext cx="596" cy="715"/>
            </a:xfrm>
            <a:custGeom>
              <a:avLst/>
              <a:gdLst>
                <a:gd name="T0" fmla="*/ 33 w 635"/>
                <a:gd name="T1" fmla="*/ 455 h 715"/>
                <a:gd name="T2" fmla="*/ 21 w 635"/>
                <a:gd name="T3" fmla="*/ 429 h 715"/>
                <a:gd name="T4" fmla="*/ 25 w 635"/>
                <a:gd name="T5" fmla="*/ 388 h 715"/>
                <a:gd name="T6" fmla="*/ 59 w 635"/>
                <a:gd name="T7" fmla="*/ 322 h 715"/>
                <a:gd name="T8" fmla="*/ 83 w 635"/>
                <a:gd name="T9" fmla="*/ 302 h 715"/>
                <a:gd name="T10" fmla="*/ 69 w 635"/>
                <a:gd name="T11" fmla="*/ 278 h 715"/>
                <a:gd name="T12" fmla="*/ 60 w 635"/>
                <a:gd name="T13" fmla="*/ 213 h 715"/>
                <a:gd name="T14" fmla="*/ 70 w 635"/>
                <a:gd name="T15" fmla="*/ 92 h 715"/>
                <a:gd name="T16" fmla="*/ 86 w 635"/>
                <a:gd name="T17" fmla="*/ 86 h 715"/>
                <a:gd name="T18" fmla="*/ 114 w 635"/>
                <a:gd name="T19" fmla="*/ 107 h 715"/>
                <a:gd name="T20" fmla="*/ 138 w 635"/>
                <a:gd name="T21" fmla="*/ 0 h 715"/>
                <a:gd name="T22" fmla="*/ 495 w 635"/>
                <a:gd name="T23" fmla="*/ 76 h 715"/>
                <a:gd name="T24" fmla="*/ 422 w 635"/>
                <a:gd name="T25" fmla="*/ 715 h 715"/>
                <a:gd name="T26" fmla="*/ 312 w 635"/>
                <a:gd name="T27" fmla="*/ 696 h 715"/>
                <a:gd name="T28" fmla="*/ 244 w 635"/>
                <a:gd name="T29" fmla="*/ 672 h 715"/>
                <a:gd name="T30" fmla="*/ 103 w 635"/>
                <a:gd name="T31" fmla="*/ 600 h 715"/>
                <a:gd name="T32" fmla="*/ 0 w 635"/>
                <a:gd name="T33" fmla="*/ 490 h 715"/>
                <a:gd name="T34" fmla="*/ 33 w 635"/>
                <a:gd name="T35" fmla="*/ 455 h 715"/>
                <a:gd name="T36" fmla="*/ 33 w 635"/>
                <a:gd name="T37" fmla="*/ 455 h 7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35"/>
                <a:gd name="T58" fmla="*/ 0 h 715"/>
                <a:gd name="T59" fmla="*/ 635 w 635"/>
                <a:gd name="T60" fmla="*/ 715 h 7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35" h="715">
                  <a:moveTo>
                    <a:pt x="41" y="455"/>
                  </a:moveTo>
                  <a:lnTo>
                    <a:pt x="25" y="429"/>
                  </a:lnTo>
                  <a:lnTo>
                    <a:pt x="33" y="388"/>
                  </a:lnTo>
                  <a:lnTo>
                    <a:pt x="75" y="322"/>
                  </a:lnTo>
                  <a:lnTo>
                    <a:pt x="106" y="302"/>
                  </a:lnTo>
                  <a:lnTo>
                    <a:pt x="88" y="278"/>
                  </a:lnTo>
                  <a:lnTo>
                    <a:pt x="77" y="213"/>
                  </a:lnTo>
                  <a:lnTo>
                    <a:pt x="89" y="92"/>
                  </a:lnTo>
                  <a:lnTo>
                    <a:pt x="111" y="86"/>
                  </a:lnTo>
                  <a:lnTo>
                    <a:pt x="146" y="107"/>
                  </a:lnTo>
                  <a:lnTo>
                    <a:pt x="177" y="0"/>
                  </a:lnTo>
                  <a:lnTo>
                    <a:pt x="635" y="76"/>
                  </a:lnTo>
                  <a:lnTo>
                    <a:pt x="540" y="715"/>
                  </a:lnTo>
                  <a:lnTo>
                    <a:pt x="399" y="696"/>
                  </a:lnTo>
                  <a:lnTo>
                    <a:pt x="311" y="672"/>
                  </a:lnTo>
                  <a:lnTo>
                    <a:pt x="132" y="600"/>
                  </a:lnTo>
                  <a:lnTo>
                    <a:pt x="0" y="490"/>
                  </a:lnTo>
                  <a:lnTo>
                    <a:pt x="41" y="45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rgbClr val="FFFFFF"/>
                </a:solidFill>
                <a:latin typeface="Arial" pitchFamily="34" charset="0"/>
                <a:cs typeface="Arial" pitchFamily="34" charset="0"/>
              </a:endParaRPr>
            </a:p>
          </p:txBody>
        </p:sp>
        <p:sp>
          <p:nvSpPr>
            <p:cNvPr id="70" name="Freeform 94"/>
            <p:cNvSpPr>
              <a:spLocks/>
            </p:cNvSpPr>
            <p:nvPr/>
          </p:nvSpPr>
          <p:spPr bwMode="auto">
            <a:xfrm>
              <a:off x="1905" y="1219"/>
              <a:ext cx="616" cy="529"/>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5" h="528">
                  <a:moveTo>
                    <a:pt x="0" y="452"/>
                  </a:moveTo>
                  <a:lnTo>
                    <a:pt x="77" y="0"/>
                  </a:lnTo>
                  <a:lnTo>
                    <a:pt x="336" y="39"/>
                  </a:lnTo>
                  <a:lnTo>
                    <a:pt x="655" y="71"/>
                  </a:lnTo>
                  <a:lnTo>
                    <a:pt x="633" y="299"/>
                  </a:lnTo>
                  <a:lnTo>
                    <a:pt x="612" y="528"/>
                  </a:lnTo>
                  <a:lnTo>
                    <a:pt x="176" y="479"/>
                  </a:lnTo>
                  <a:lnTo>
                    <a:pt x="0" y="452"/>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1" name="Freeform 95"/>
            <p:cNvSpPr>
              <a:spLocks/>
            </p:cNvSpPr>
            <p:nvPr/>
          </p:nvSpPr>
          <p:spPr bwMode="auto">
            <a:xfrm>
              <a:off x="2005" y="1698"/>
              <a:ext cx="632" cy="522"/>
            </a:xfrm>
            <a:custGeom>
              <a:avLst/>
              <a:gdLst>
                <a:gd name="T0" fmla="*/ 53 w 678"/>
                <a:gd name="T1" fmla="*/ 0 h 521"/>
                <a:gd name="T2" fmla="*/ 395 w 678"/>
                <a:gd name="T3" fmla="*/ 49 h 521"/>
                <a:gd name="T4" fmla="*/ 532 w 678"/>
                <a:gd name="T5" fmla="*/ 63 h 521"/>
                <a:gd name="T6" fmla="*/ 527 w 678"/>
                <a:gd name="T7" fmla="*/ 176 h 521"/>
                <a:gd name="T8" fmla="*/ 508 w 678"/>
                <a:gd name="T9" fmla="*/ 525 h 521"/>
                <a:gd name="T10" fmla="*/ 439 w 678"/>
                <a:gd name="T11" fmla="*/ 519 h 521"/>
                <a:gd name="T12" fmla="*/ 220 w 678"/>
                <a:gd name="T13" fmla="*/ 494 h 521"/>
                <a:gd name="T14" fmla="*/ 0 w 678"/>
                <a:gd name="T15" fmla="*/ 459 h 521"/>
                <a:gd name="T16" fmla="*/ 53 w 678"/>
                <a:gd name="T17" fmla="*/ 0 h 521"/>
                <a:gd name="T18" fmla="*/ 53 w 678"/>
                <a:gd name="T19" fmla="*/ 0 h 5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8"/>
                <a:gd name="T31" fmla="*/ 0 h 521"/>
                <a:gd name="T32" fmla="*/ 678 w 678"/>
                <a:gd name="T33" fmla="*/ 521 h 5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8" h="521">
                  <a:moveTo>
                    <a:pt x="68" y="0"/>
                  </a:moveTo>
                  <a:lnTo>
                    <a:pt x="504" y="49"/>
                  </a:lnTo>
                  <a:lnTo>
                    <a:pt x="678" y="63"/>
                  </a:lnTo>
                  <a:lnTo>
                    <a:pt x="672" y="176"/>
                  </a:lnTo>
                  <a:lnTo>
                    <a:pt x="648" y="521"/>
                  </a:lnTo>
                  <a:lnTo>
                    <a:pt x="559" y="515"/>
                  </a:lnTo>
                  <a:lnTo>
                    <a:pt x="282" y="490"/>
                  </a:lnTo>
                  <a:lnTo>
                    <a:pt x="0" y="455"/>
                  </a:lnTo>
                  <a:lnTo>
                    <a:pt x="68"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2" name="Freeform 96"/>
            <p:cNvSpPr>
              <a:spLocks/>
            </p:cNvSpPr>
            <p:nvPr/>
          </p:nvSpPr>
          <p:spPr bwMode="auto">
            <a:xfrm>
              <a:off x="1917" y="2154"/>
              <a:ext cx="615" cy="649"/>
            </a:xfrm>
            <a:custGeom>
              <a:avLst/>
              <a:gdLst>
                <a:gd name="T0" fmla="*/ 64 w 654"/>
                <a:gd name="T1" fmla="*/ 651 h 651"/>
                <a:gd name="T2" fmla="*/ 71 w 654"/>
                <a:gd name="T3" fmla="*/ 602 h 651"/>
                <a:gd name="T4" fmla="*/ 199 w 654"/>
                <a:gd name="T5" fmla="*/ 623 h 651"/>
                <a:gd name="T6" fmla="*/ 193 w 654"/>
                <a:gd name="T7" fmla="*/ 599 h 651"/>
                <a:gd name="T8" fmla="*/ 468 w 654"/>
                <a:gd name="T9" fmla="*/ 631 h 651"/>
                <a:gd name="T10" fmla="*/ 512 w 654"/>
                <a:gd name="T11" fmla="*/ 60 h 651"/>
                <a:gd name="T12" fmla="*/ 295 w 654"/>
                <a:gd name="T13" fmla="*/ 35 h 651"/>
                <a:gd name="T14" fmla="*/ 74 w 654"/>
                <a:gd name="T15" fmla="*/ 0 h 651"/>
                <a:gd name="T16" fmla="*/ 0 w 654"/>
                <a:gd name="T17" fmla="*/ 639 h 651"/>
                <a:gd name="T18" fmla="*/ 64 w 654"/>
                <a:gd name="T19" fmla="*/ 651 h 651"/>
                <a:gd name="T20" fmla="*/ 64 w 654"/>
                <a:gd name="T21" fmla="*/ 651 h 6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4"/>
                <a:gd name="T34" fmla="*/ 0 h 651"/>
                <a:gd name="T35" fmla="*/ 654 w 654"/>
                <a:gd name="T36" fmla="*/ 651 h 6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4" h="651">
                  <a:moveTo>
                    <a:pt x="82" y="651"/>
                  </a:moveTo>
                  <a:lnTo>
                    <a:pt x="90" y="602"/>
                  </a:lnTo>
                  <a:lnTo>
                    <a:pt x="254" y="623"/>
                  </a:lnTo>
                  <a:lnTo>
                    <a:pt x="247" y="599"/>
                  </a:lnTo>
                  <a:lnTo>
                    <a:pt x="600" y="631"/>
                  </a:lnTo>
                  <a:lnTo>
                    <a:pt x="654" y="60"/>
                  </a:lnTo>
                  <a:lnTo>
                    <a:pt x="377" y="35"/>
                  </a:lnTo>
                  <a:lnTo>
                    <a:pt x="95" y="0"/>
                  </a:lnTo>
                  <a:lnTo>
                    <a:pt x="0" y="639"/>
                  </a:lnTo>
                  <a:lnTo>
                    <a:pt x="82" y="651"/>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3" name="Freeform 97"/>
            <p:cNvSpPr>
              <a:spLocks/>
            </p:cNvSpPr>
            <p:nvPr/>
          </p:nvSpPr>
          <p:spPr bwMode="auto">
            <a:xfrm>
              <a:off x="2149" y="2274"/>
              <a:ext cx="1223" cy="1226"/>
            </a:xfrm>
            <a:custGeom>
              <a:avLst/>
              <a:gdLst>
                <a:gd name="T0" fmla="*/ 0 w 1300"/>
                <a:gd name="T1" fmla="*/ 479 h 1225"/>
                <a:gd name="T2" fmla="*/ 277 w 1300"/>
                <a:gd name="T3" fmla="*/ 511 h 1225"/>
                <a:gd name="T4" fmla="*/ 315 w 1300"/>
                <a:gd name="T5" fmla="*/ 0 h 1225"/>
                <a:gd name="T6" fmla="*/ 535 w 1300"/>
                <a:gd name="T7" fmla="*/ 16 h 1225"/>
                <a:gd name="T8" fmla="*/ 528 w 1300"/>
                <a:gd name="T9" fmla="*/ 236 h 1225"/>
                <a:gd name="T10" fmla="*/ 548 w 1300"/>
                <a:gd name="T11" fmla="*/ 259 h 1225"/>
                <a:gd name="T12" fmla="*/ 569 w 1300"/>
                <a:gd name="T13" fmla="*/ 259 h 1225"/>
                <a:gd name="T14" fmla="*/ 586 w 1300"/>
                <a:gd name="T15" fmla="*/ 280 h 1225"/>
                <a:gd name="T16" fmla="*/ 619 w 1300"/>
                <a:gd name="T17" fmla="*/ 289 h 1225"/>
                <a:gd name="T18" fmla="*/ 686 w 1300"/>
                <a:gd name="T19" fmla="*/ 327 h 1225"/>
                <a:gd name="T20" fmla="*/ 697 w 1300"/>
                <a:gd name="T21" fmla="*/ 310 h 1225"/>
                <a:gd name="T22" fmla="*/ 740 w 1300"/>
                <a:gd name="T23" fmla="*/ 343 h 1225"/>
                <a:gd name="T24" fmla="*/ 799 w 1300"/>
                <a:gd name="T25" fmla="*/ 341 h 1225"/>
                <a:gd name="T26" fmla="*/ 837 w 1300"/>
                <a:gd name="T27" fmla="*/ 327 h 1225"/>
                <a:gd name="T28" fmla="*/ 892 w 1300"/>
                <a:gd name="T29" fmla="*/ 314 h 1225"/>
                <a:gd name="T30" fmla="*/ 942 w 1300"/>
                <a:gd name="T31" fmla="*/ 348 h 1225"/>
                <a:gd name="T32" fmla="*/ 949 w 1300"/>
                <a:gd name="T33" fmla="*/ 359 h 1225"/>
                <a:gd name="T34" fmla="*/ 976 w 1300"/>
                <a:gd name="T35" fmla="*/ 359 h 1225"/>
                <a:gd name="T36" fmla="*/ 980 w 1300"/>
                <a:gd name="T37" fmla="*/ 540 h 1225"/>
                <a:gd name="T38" fmla="*/ 1019 w 1300"/>
                <a:gd name="T39" fmla="*/ 633 h 1225"/>
                <a:gd name="T40" fmla="*/ 1006 w 1300"/>
                <a:gd name="T41" fmla="*/ 703 h 1225"/>
                <a:gd name="T42" fmla="*/ 1008 w 1300"/>
                <a:gd name="T43" fmla="*/ 761 h 1225"/>
                <a:gd name="T44" fmla="*/ 992 w 1300"/>
                <a:gd name="T45" fmla="*/ 790 h 1225"/>
                <a:gd name="T46" fmla="*/ 997 w 1300"/>
                <a:gd name="T47" fmla="*/ 800 h 1225"/>
                <a:gd name="T48" fmla="*/ 955 w 1300"/>
                <a:gd name="T49" fmla="*/ 816 h 1225"/>
                <a:gd name="T50" fmla="*/ 921 w 1300"/>
                <a:gd name="T51" fmla="*/ 821 h 1225"/>
                <a:gd name="T52" fmla="*/ 929 w 1300"/>
                <a:gd name="T53" fmla="*/ 790 h 1225"/>
                <a:gd name="T54" fmla="*/ 911 w 1300"/>
                <a:gd name="T55" fmla="*/ 808 h 1225"/>
                <a:gd name="T56" fmla="*/ 912 w 1300"/>
                <a:gd name="T57" fmla="*/ 844 h 1225"/>
                <a:gd name="T58" fmla="*/ 889 w 1300"/>
                <a:gd name="T59" fmla="*/ 881 h 1225"/>
                <a:gd name="T60" fmla="*/ 769 w 1300"/>
                <a:gd name="T61" fmla="*/ 959 h 1225"/>
                <a:gd name="T62" fmla="*/ 731 w 1300"/>
                <a:gd name="T63" fmla="*/ 1009 h 1225"/>
                <a:gd name="T64" fmla="*/ 695 w 1300"/>
                <a:gd name="T65" fmla="*/ 1117 h 1225"/>
                <a:gd name="T66" fmla="*/ 724 w 1300"/>
                <a:gd name="T67" fmla="*/ 1229 h 1225"/>
                <a:gd name="T68" fmla="*/ 695 w 1300"/>
                <a:gd name="T69" fmla="*/ 1229 h 1225"/>
                <a:gd name="T70" fmla="*/ 565 w 1300"/>
                <a:gd name="T71" fmla="*/ 1171 h 1225"/>
                <a:gd name="T72" fmla="*/ 552 w 1300"/>
                <a:gd name="T73" fmla="*/ 1122 h 1225"/>
                <a:gd name="T74" fmla="*/ 538 w 1300"/>
                <a:gd name="T75" fmla="*/ 1101 h 1225"/>
                <a:gd name="T76" fmla="*/ 534 w 1300"/>
                <a:gd name="T77" fmla="*/ 1036 h 1225"/>
                <a:gd name="T78" fmla="*/ 510 w 1300"/>
                <a:gd name="T79" fmla="*/ 1014 h 1225"/>
                <a:gd name="T80" fmla="*/ 439 w 1300"/>
                <a:gd name="T81" fmla="*/ 842 h 1225"/>
                <a:gd name="T82" fmla="*/ 405 w 1300"/>
                <a:gd name="T83" fmla="*/ 810 h 1225"/>
                <a:gd name="T84" fmla="*/ 395 w 1300"/>
                <a:gd name="T85" fmla="*/ 782 h 1225"/>
                <a:gd name="T86" fmla="*/ 292 w 1300"/>
                <a:gd name="T87" fmla="*/ 776 h 1225"/>
                <a:gd name="T88" fmla="*/ 237 w 1300"/>
                <a:gd name="T89" fmla="*/ 857 h 1225"/>
                <a:gd name="T90" fmla="*/ 145 w 1300"/>
                <a:gd name="T91" fmla="*/ 772 h 1225"/>
                <a:gd name="T92" fmla="*/ 117 w 1300"/>
                <a:gd name="T93" fmla="*/ 656 h 1225"/>
                <a:gd name="T94" fmla="*/ 28 w 1300"/>
                <a:gd name="T95" fmla="*/ 544 h 1225"/>
                <a:gd name="T96" fmla="*/ 19 w 1300"/>
                <a:gd name="T97" fmla="*/ 508 h 1225"/>
                <a:gd name="T98" fmla="*/ 7 w 1300"/>
                <a:gd name="T99" fmla="*/ 503 h 1225"/>
                <a:gd name="T100" fmla="*/ 0 w 1300"/>
                <a:gd name="T101" fmla="*/ 479 h 1225"/>
                <a:gd name="T102" fmla="*/ 0 w 1300"/>
                <a:gd name="T103" fmla="*/ 479 h 12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00"/>
                <a:gd name="T157" fmla="*/ 0 h 1225"/>
                <a:gd name="T158" fmla="*/ 1300 w 1300"/>
                <a:gd name="T159" fmla="*/ 1225 h 12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00" h="1225">
                  <a:moveTo>
                    <a:pt x="0" y="479"/>
                  </a:moveTo>
                  <a:lnTo>
                    <a:pt x="353" y="511"/>
                  </a:lnTo>
                  <a:lnTo>
                    <a:pt x="402" y="0"/>
                  </a:lnTo>
                  <a:lnTo>
                    <a:pt x="684" y="16"/>
                  </a:lnTo>
                  <a:lnTo>
                    <a:pt x="674" y="236"/>
                  </a:lnTo>
                  <a:lnTo>
                    <a:pt x="701" y="259"/>
                  </a:lnTo>
                  <a:lnTo>
                    <a:pt x="727" y="259"/>
                  </a:lnTo>
                  <a:lnTo>
                    <a:pt x="748" y="280"/>
                  </a:lnTo>
                  <a:lnTo>
                    <a:pt x="790" y="289"/>
                  </a:lnTo>
                  <a:lnTo>
                    <a:pt x="876" y="327"/>
                  </a:lnTo>
                  <a:lnTo>
                    <a:pt x="891" y="310"/>
                  </a:lnTo>
                  <a:lnTo>
                    <a:pt x="946" y="343"/>
                  </a:lnTo>
                  <a:lnTo>
                    <a:pt x="1019" y="341"/>
                  </a:lnTo>
                  <a:lnTo>
                    <a:pt x="1069" y="327"/>
                  </a:lnTo>
                  <a:lnTo>
                    <a:pt x="1138" y="314"/>
                  </a:lnTo>
                  <a:lnTo>
                    <a:pt x="1202" y="348"/>
                  </a:lnTo>
                  <a:lnTo>
                    <a:pt x="1211" y="359"/>
                  </a:lnTo>
                  <a:lnTo>
                    <a:pt x="1245" y="359"/>
                  </a:lnTo>
                  <a:lnTo>
                    <a:pt x="1252" y="540"/>
                  </a:lnTo>
                  <a:lnTo>
                    <a:pt x="1300" y="629"/>
                  </a:lnTo>
                  <a:lnTo>
                    <a:pt x="1283" y="699"/>
                  </a:lnTo>
                  <a:lnTo>
                    <a:pt x="1286" y="757"/>
                  </a:lnTo>
                  <a:lnTo>
                    <a:pt x="1265" y="786"/>
                  </a:lnTo>
                  <a:lnTo>
                    <a:pt x="1273" y="796"/>
                  </a:lnTo>
                  <a:lnTo>
                    <a:pt x="1219" y="812"/>
                  </a:lnTo>
                  <a:lnTo>
                    <a:pt x="1177" y="817"/>
                  </a:lnTo>
                  <a:lnTo>
                    <a:pt x="1185" y="786"/>
                  </a:lnTo>
                  <a:lnTo>
                    <a:pt x="1163" y="804"/>
                  </a:lnTo>
                  <a:lnTo>
                    <a:pt x="1164" y="840"/>
                  </a:lnTo>
                  <a:lnTo>
                    <a:pt x="1135" y="877"/>
                  </a:lnTo>
                  <a:lnTo>
                    <a:pt x="981" y="955"/>
                  </a:lnTo>
                  <a:lnTo>
                    <a:pt x="933" y="1005"/>
                  </a:lnTo>
                  <a:lnTo>
                    <a:pt x="888" y="1113"/>
                  </a:lnTo>
                  <a:lnTo>
                    <a:pt x="925" y="1225"/>
                  </a:lnTo>
                  <a:lnTo>
                    <a:pt x="889" y="1225"/>
                  </a:lnTo>
                  <a:lnTo>
                    <a:pt x="722" y="1167"/>
                  </a:lnTo>
                  <a:lnTo>
                    <a:pt x="705" y="1118"/>
                  </a:lnTo>
                  <a:lnTo>
                    <a:pt x="687" y="1097"/>
                  </a:lnTo>
                  <a:lnTo>
                    <a:pt x="682" y="1032"/>
                  </a:lnTo>
                  <a:lnTo>
                    <a:pt x="650" y="1010"/>
                  </a:lnTo>
                  <a:lnTo>
                    <a:pt x="560" y="838"/>
                  </a:lnTo>
                  <a:lnTo>
                    <a:pt x="517" y="806"/>
                  </a:lnTo>
                  <a:lnTo>
                    <a:pt x="504" y="778"/>
                  </a:lnTo>
                  <a:lnTo>
                    <a:pt x="373" y="772"/>
                  </a:lnTo>
                  <a:lnTo>
                    <a:pt x="303" y="853"/>
                  </a:lnTo>
                  <a:lnTo>
                    <a:pt x="185" y="768"/>
                  </a:lnTo>
                  <a:lnTo>
                    <a:pt x="149" y="652"/>
                  </a:lnTo>
                  <a:lnTo>
                    <a:pt x="36" y="544"/>
                  </a:lnTo>
                  <a:lnTo>
                    <a:pt x="23" y="508"/>
                  </a:lnTo>
                  <a:lnTo>
                    <a:pt x="7" y="503"/>
                  </a:lnTo>
                  <a:lnTo>
                    <a:pt x="0" y="47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4" name="Freeform 98"/>
            <p:cNvSpPr>
              <a:spLocks/>
            </p:cNvSpPr>
            <p:nvPr/>
          </p:nvSpPr>
          <p:spPr bwMode="auto">
            <a:xfrm>
              <a:off x="2532" y="839"/>
              <a:ext cx="578" cy="377"/>
            </a:xfrm>
            <a:custGeom>
              <a:avLst/>
              <a:gdLst>
                <a:gd name="T0" fmla="*/ 24 w 612"/>
                <a:gd name="T1" fmla="*/ 0 h 375"/>
                <a:gd name="T2" fmla="*/ 444 w 612"/>
                <a:gd name="T3" fmla="*/ 27 h 375"/>
                <a:gd name="T4" fmla="*/ 446 w 612"/>
                <a:gd name="T5" fmla="*/ 121 h 375"/>
                <a:gd name="T6" fmla="*/ 465 w 612"/>
                <a:gd name="T7" fmla="*/ 199 h 375"/>
                <a:gd name="T8" fmla="*/ 468 w 612"/>
                <a:gd name="T9" fmla="*/ 296 h 375"/>
                <a:gd name="T10" fmla="*/ 480 w 612"/>
                <a:gd name="T11" fmla="*/ 375 h 375"/>
                <a:gd name="T12" fmla="*/ 228 w 612"/>
                <a:gd name="T13" fmla="*/ 365 h 375"/>
                <a:gd name="T14" fmla="*/ 0 w 612"/>
                <a:gd name="T15" fmla="*/ 344 h 375"/>
                <a:gd name="T16" fmla="*/ 24 w 612"/>
                <a:gd name="T17" fmla="*/ 0 h 375"/>
                <a:gd name="T18" fmla="*/ 24 w 612"/>
                <a:gd name="T19" fmla="*/ 0 h 37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12"/>
                <a:gd name="T31" fmla="*/ 0 h 375"/>
                <a:gd name="T32" fmla="*/ 612 w 612"/>
                <a:gd name="T33" fmla="*/ 375 h 37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12" h="375">
                  <a:moveTo>
                    <a:pt x="32" y="0"/>
                  </a:moveTo>
                  <a:lnTo>
                    <a:pt x="565" y="27"/>
                  </a:lnTo>
                  <a:lnTo>
                    <a:pt x="568" y="121"/>
                  </a:lnTo>
                  <a:lnTo>
                    <a:pt x="593" y="199"/>
                  </a:lnTo>
                  <a:lnTo>
                    <a:pt x="596" y="296"/>
                  </a:lnTo>
                  <a:lnTo>
                    <a:pt x="612" y="375"/>
                  </a:lnTo>
                  <a:lnTo>
                    <a:pt x="290" y="365"/>
                  </a:lnTo>
                  <a:lnTo>
                    <a:pt x="0" y="344"/>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5" name="Freeform 99"/>
            <p:cNvSpPr>
              <a:spLocks/>
            </p:cNvSpPr>
            <p:nvPr/>
          </p:nvSpPr>
          <p:spPr bwMode="auto">
            <a:xfrm>
              <a:off x="2500" y="1184"/>
              <a:ext cx="615" cy="428"/>
            </a:xfrm>
            <a:custGeom>
              <a:avLst/>
              <a:gdLst>
                <a:gd name="T0" fmla="*/ 24 w 654"/>
                <a:gd name="T1" fmla="*/ 0 h 428"/>
                <a:gd name="T2" fmla="*/ 252 w 654"/>
                <a:gd name="T3" fmla="*/ 21 h 428"/>
                <a:gd name="T4" fmla="*/ 504 w 654"/>
                <a:gd name="T5" fmla="*/ 31 h 428"/>
                <a:gd name="T6" fmla="*/ 487 w 654"/>
                <a:gd name="T7" fmla="*/ 72 h 428"/>
                <a:gd name="T8" fmla="*/ 512 w 654"/>
                <a:gd name="T9" fmla="*/ 101 h 428"/>
                <a:gd name="T10" fmla="*/ 510 w 654"/>
                <a:gd name="T11" fmla="*/ 311 h 428"/>
                <a:gd name="T12" fmla="*/ 499 w 654"/>
                <a:gd name="T13" fmla="*/ 309 h 428"/>
                <a:gd name="T14" fmla="*/ 501 w 654"/>
                <a:gd name="T15" fmla="*/ 337 h 428"/>
                <a:gd name="T16" fmla="*/ 510 w 654"/>
                <a:gd name="T17" fmla="*/ 358 h 428"/>
                <a:gd name="T18" fmla="*/ 504 w 654"/>
                <a:gd name="T19" fmla="*/ 377 h 428"/>
                <a:gd name="T20" fmla="*/ 510 w 654"/>
                <a:gd name="T21" fmla="*/ 428 h 428"/>
                <a:gd name="T22" fmla="*/ 497 w 654"/>
                <a:gd name="T23" fmla="*/ 423 h 428"/>
                <a:gd name="T24" fmla="*/ 484 w 654"/>
                <a:gd name="T25" fmla="*/ 403 h 428"/>
                <a:gd name="T26" fmla="*/ 439 w 654"/>
                <a:gd name="T27" fmla="*/ 384 h 428"/>
                <a:gd name="T28" fmla="*/ 395 w 654"/>
                <a:gd name="T29" fmla="*/ 387 h 428"/>
                <a:gd name="T30" fmla="*/ 370 w 654"/>
                <a:gd name="T31" fmla="*/ 363 h 428"/>
                <a:gd name="T32" fmla="*/ 0 w 654"/>
                <a:gd name="T33" fmla="*/ 335 h 428"/>
                <a:gd name="T34" fmla="*/ 24 w 654"/>
                <a:gd name="T35" fmla="*/ 0 h 428"/>
                <a:gd name="T36" fmla="*/ 24 w 654"/>
                <a:gd name="T37" fmla="*/ 0 h 42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54"/>
                <a:gd name="T58" fmla="*/ 0 h 428"/>
                <a:gd name="T59" fmla="*/ 654 w 654"/>
                <a:gd name="T60" fmla="*/ 428 h 42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54" h="428">
                  <a:moveTo>
                    <a:pt x="32" y="0"/>
                  </a:moveTo>
                  <a:lnTo>
                    <a:pt x="322" y="21"/>
                  </a:lnTo>
                  <a:lnTo>
                    <a:pt x="644" y="31"/>
                  </a:lnTo>
                  <a:lnTo>
                    <a:pt x="623" y="72"/>
                  </a:lnTo>
                  <a:lnTo>
                    <a:pt x="654" y="101"/>
                  </a:lnTo>
                  <a:lnTo>
                    <a:pt x="652" y="311"/>
                  </a:lnTo>
                  <a:lnTo>
                    <a:pt x="639" y="309"/>
                  </a:lnTo>
                  <a:lnTo>
                    <a:pt x="641" y="337"/>
                  </a:lnTo>
                  <a:lnTo>
                    <a:pt x="651" y="358"/>
                  </a:lnTo>
                  <a:lnTo>
                    <a:pt x="644" y="377"/>
                  </a:lnTo>
                  <a:lnTo>
                    <a:pt x="651" y="428"/>
                  </a:lnTo>
                  <a:lnTo>
                    <a:pt x="636" y="423"/>
                  </a:lnTo>
                  <a:lnTo>
                    <a:pt x="620" y="403"/>
                  </a:lnTo>
                  <a:lnTo>
                    <a:pt x="561" y="384"/>
                  </a:lnTo>
                  <a:lnTo>
                    <a:pt x="505" y="387"/>
                  </a:lnTo>
                  <a:lnTo>
                    <a:pt x="472" y="363"/>
                  </a:lnTo>
                  <a:lnTo>
                    <a:pt x="0" y="335"/>
                  </a:lnTo>
                  <a:lnTo>
                    <a:pt x="32" y="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6" name="Freeform 100"/>
            <p:cNvSpPr>
              <a:spLocks/>
            </p:cNvSpPr>
            <p:nvPr/>
          </p:nvSpPr>
          <p:spPr bwMode="auto">
            <a:xfrm>
              <a:off x="2480" y="1518"/>
              <a:ext cx="724" cy="374"/>
            </a:xfrm>
            <a:custGeom>
              <a:avLst/>
              <a:gdLst>
                <a:gd name="T0" fmla="*/ 17 w 767"/>
                <a:gd name="T1" fmla="*/ 0 h 374"/>
                <a:gd name="T2" fmla="*/ 387 w 767"/>
                <a:gd name="T3" fmla="*/ 28 h 374"/>
                <a:gd name="T4" fmla="*/ 413 w 767"/>
                <a:gd name="T5" fmla="*/ 52 h 374"/>
                <a:gd name="T6" fmla="*/ 457 w 767"/>
                <a:gd name="T7" fmla="*/ 49 h 374"/>
                <a:gd name="T8" fmla="*/ 504 w 767"/>
                <a:gd name="T9" fmla="*/ 68 h 374"/>
                <a:gd name="T10" fmla="*/ 516 w 767"/>
                <a:gd name="T11" fmla="*/ 88 h 374"/>
                <a:gd name="T12" fmla="*/ 528 w 767"/>
                <a:gd name="T13" fmla="*/ 93 h 374"/>
                <a:gd name="T14" fmla="*/ 548 w 767"/>
                <a:gd name="T15" fmla="*/ 164 h 374"/>
                <a:gd name="T16" fmla="*/ 548 w 767"/>
                <a:gd name="T17" fmla="*/ 185 h 374"/>
                <a:gd name="T18" fmla="*/ 562 w 767"/>
                <a:gd name="T19" fmla="*/ 219 h 374"/>
                <a:gd name="T20" fmla="*/ 568 w 767"/>
                <a:gd name="T21" fmla="*/ 272 h 374"/>
                <a:gd name="T22" fmla="*/ 564 w 767"/>
                <a:gd name="T23" fmla="*/ 289 h 374"/>
                <a:gd name="T24" fmla="*/ 573 w 767"/>
                <a:gd name="T25" fmla="*/ 306 h 374"/>
                <a:gd name="T26" fmla="*/ 602 w 767"/>
                <a:gd name="T27" fmla="*/ 374 h 374"/>
                <a:gd name="T28" fmla="*/ 334 w 767"/>
                <a:gd name="T29" fmla="*/ 371 h 374"/>
                <a:gd name="T30" fmla="*/ 132 w 767"/>
                <a:gd name="T31" fmla="*/ 356 h 374"/>
                <a:gd name="T32" fmla="*/ 136 w 767"/>
                <a:gd name="T33" fmla="*/ 243 h 374"/>
                <a:gd name="T34" fmla="*/ 0 w 767"/>
                <a:gd name="T35" fmla="*/ 229 h 374"/>
                <a:gd name="T36" fmla="*/ 17 w 767"/>
                <a:gd name="T37" fmla="*/ 0 h 374"/>
                <a:gd name="T38" fmla="*/ 17 w 767"/>
                <a:gd name="T39" fmla="*/ 0 h 37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767"/>
                <a:gd name="T61" fmla="*/ 0 h 374"/>
                <a:gd name="T62" fmla="*/ 767 w 767"/>
                <a:gd name="T63" fmla="*/ 374 h 37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767" h="374">
                  <a:moveTo>
                    <a:pt x="21" y="0"/>
                  </a:moveTo>
                  <a:lnTo>
                    <a:pt x="493" y="28"/>
                  </a:lnTo>
                  <a:lnTo>
                    <a:pt x="526" y="52"/>
                  </a:lnTo>
                  <a:lnTo>
                    <a:pt x="582" y="49"/>
                  </a:lnTo>
                  <a:lnTo>
                    <a:pt x="641" y="68"/>
                  </a:lnTo>
                  <a:lnTo>
                    <a:pt x="657" y="88"/>
                  </a:lnTo>
                  <a:lnTo>
                    <a:pt x="672" y="93"/>
                  </a:lnTo>
                  <a:lnTo>
                    <a:pt x="697" y="164"/>
                  </a:lnTo>
                  <a:lnTo>
                    <a:pt x="697" y="185"/>
                  </a:lnTo>
                  <a:lnTo>
                    <a:pt x="715" y="219"/>
                  </a:lnTo>
                  <a:lnTo>
                    <a:pt x="723" y="272"/>
                  </a:lnTo>
                  <a:lnTo>
                    <a:pt x="718" y="289"/>
                  </a:lnTo>
                  <a:lnTo>
                    <a:pt x="730" y="306"/>
                  </a:lnTo>
                  <a:lnTo>
                    <a:pt x="767" y="374"/>
                  </a:lnTo>
                  <a:lnTo>
                    <a:pt x="425" y="371"/>
                  </a:lnTo>
                  <a:lnTo>
                    <a:pt x="168" y="356"/>
                  </a:lnTo>
                  <a:lnTo>
                    <a:pt x="174" y="243"/>
                  </a:lnTo>
                  <a:lnTo>
                    <a:pt x="0" y="229"/>
                  </a:lnTo>
                  <a:lnTo>
                    <a:pt x="21" y="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7" name="Freeform 101"/>
            <p:cNvSpPr>
              <a:spLocks/>
            </p:cNvSpPr>
            <p:nvPr/>
          </p:nvSpPr>
          <p:spPr bwMode="auto">
            <a:xfrm>
              <a:off x="2616" y="1876"/>
              <a:ext cx="650" cy="363"/>
            </a:xfrm>
            <a:custGeom>
              <a:avLst/>
              <a:gdLst>
                <a:gd name="T0" fmla="*/ 20 w 691"/>
                <a:gd name="T1" fmla="*/ 0 h 363"/>
                <a:gd name="T2" fmla="*/ 219 w 691"/>
                <a:gd name="T3" fmla="*/ 15 h 363"/>
                <a:gd name="T4" fmla="*/ 487 w 691"/>
                <a:gd name="T5" fmla="*/ 18 h 363"/>
                <a:gd name="T6" fmla="*/ 502 w 691"/>
                <a:gd name="T7" fmla="*/ 34 h 363"/>
                <a:gd name="T8" fmla="*/ 511 w 691"/>
                <a:gd name="T9" fmla="*/ 31 h 363"/>
                <a:gd name="T10" fmla="*/ 521 w 691"/>
                <a:gd name="T11" fmla="*/ 49 h 363"/>
                <a:gd name="T12" fmla="*/ 513 w 691"/>
                <a:gd name="T13" fmla="*/ 49 h 363"/>
                <a:gd name="T14" fmla="*/ 502 w 691"/>
                <a:gd name="T15" fmla="*/ 73 h 363"/>
                <a:gd name="T16" fmla="*/ 525 w 691"/>
                <a:gd name="T17" fmla="*/ 112 h 363"/>
                <a:gd name="T18" fmla="*/ 541 w 691"/>
                <a:gd name="T19" fmla="*/ 117 h 363"/>
                <a:gd name="T20" fmla="*/ 539 w 691"/>
                <a:gd name="T21" fmla="*/ 361 h 363"/>
                <a:gd name="T22" fmla="*/ 309 w 691"/>
                <a:gd name="T23" fmla="*/ 363 h 363"/>
                <a:gd name="T24" fmla="*/ 0 w 691"/>
                <a:gd name="T25" fmla="*/ 345 h 363"/>
                <a:gd name="T26" fmla="*/ 20 w 691"/>
                <a:gd name="T27" fmla="*/ 0 h 363"/>
                <a:gd name="T28" fmla="*/ 20 w 691"/>
                <a:gd name="T29" fmla="*/ 0 h 3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91"/>
                <a:gd name="T46" fmla="*/ 0 h 363"/>
                <a:gd name="T47" fmla="*/ 691 w 691"/>
                <a:gd name="T48" fmla="*/ 363 h 36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91" h="363">
                  <a:moveTo>
                    <a:pt x="24" y="0"/>
                  </a:moveTo>
                  <a:lnTo>
                    <a:pt x="281" y="15"/>
                  </a:lnTo>
                  <a:lnTo>
                    <a:pt x="623" y="18"/>
                  </a:lnTo>
                  <a:lnTo>
                    <a:pt x="642" y="34"/>
                  </a:lnTo>
                  <a:lnTo>
                    <a:pt x="652" y="31"/>
                  </a:lnTo>
                  <a:lnTo>
                    <a:pt x="665" y="49"/>
                  </a:lnTo>
                  <a:lnTo>
                    <a:pt x="654" y="49"/>
                  </a:lnTo>
                  <a:lnTo>
                    <a:pt x="642" y="73"/>
                  </a:lnTo>
                  <a:lnTo>
                    <a:pt x="670" y="112"/>
                  </a:lnTo>
                  <a:lnTo>
                    <a:pt x="691" y="117"/>
                  </a:lnTo>
                  <a:lnTo>
                    <a:pt x="688" y="361"/>
                  </a:lnTo>
                  <a:lnTo>
                    <a:pt x="395" y="363"/>
                  </a:lnTo>
                  <a:lnTo>
                    <a:pt x="0" y="345"/>
                  </a:lnTo>
                  <a:lnTo>
                    <a:pt x="24" y="0"/>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8" name="Freeform 102"/>
            <p:cNvSpPr>
              <a:spLocks/>
            </p:cNvSpPr>
            <p:nvPr/>
          </p:nvSpPr>
          <p:spPr bwMode="auto">
            <a:xfrm>
              <a:off x="2527" y="2214"/>
              <a:ext cx="755" cy="408"/>
            </a:xfrm>
            <a:custGeom>
              <a:avLst/>
              <a:gdLst>
                <a:gd name="T0" fmla="*/ 5 w 803"/>
                <a:gd name="T1" fmla="*/ 0 h 408"/>
                <a:gd name="T2" fmla="*/ 73 w 803"/>
                <a:gd name="T3" fmla="*/ 6 h 408"/>
                <a:gd name="T4" fmla="*/ 383 w 803"/>
                <a:gd name="T5" fmla="*/ 24 h 408"/>
                <a:gd name="T6" fmla="*/ 611 w 803"/>
                <a:gd name="T7" fmla="*/ 22 h 408"/>
                <a:gd name="T8" fmla="*/ 614 w 803"/>
                <a:gd name="T9" fmla="*/ 82 h 408"/>
                <a:gd name="T10" fmla="*/ 628 w 803"/>
                <a:gd name="T11" fmla="*/ 210 h 408"/>
                <a:gd name="T12" fmla="*/ 625 w 803"/>
                <a:gd name="T13" fmla="*/ 408 h 408"/>
                <a:gd name="T14" fmla="*/ 575 w 803"/>
                <a:gd name="T15" fmla="*/ 374 h 408"/>
                <a:gd name="T16" fmla="*/ 522 w 803"/>
                <a:gd name="T17" fmla="*/ 387 h 408"/>
                <a:gd name="T18" fmla="*/ 481 w 803"/>
                <a:gd name="T19" fmla="*/ 401 h 408"/>
                <a:gd name="T20" fmla="*/ 424 w 803"/>
                <a:gd name="T21" fmla="*/ 403 h 408"/>
                <a:gd name="T22" fmla="*/ 383 w 803"/>
                <a:gd name="T23" fmla="*/ 370 h 408"/>
                <a:gd name="T24" fmla="*/ 370 w 803"/>
                <a:gd name="T25" fmla="*/ 387 h 408"/>
                <a:gd name="T26" fmla="*/ 303 w 803"/>
                <a:gd name="T27" fmla="*/ 349 h 408"/>
                <a:gd name="T28" fmla="*/ 271 w 803"/>
                <a:gd name="T29" fmla="*/ 340 h 408"/>
                <a:gd name="T30" fmla="*/ 255 w 803"/>
                <a:gd name="T31" fmla="*/ 320 h 408"/>
                <a:gd name="T32" fmla="*/ 233 w 803"/>
                <a:gd name="T33" fmla="*/ 319 h 408"/>
                <a:gd name="T34" fmla="*/ 213 w 803"/>
                <a:gd name="T35" fmla="*/ 296 h 408"/>
                <a:gd name="T36" fmla="*/ 220 w 803"/>
                <a:gd name="T37" fmla="*/ 76 h 408"/>
                <a:gd name="T38" fmla="*/ 0 w 803"/>
                <a:gd name="T39" fmla="*/ 60 h 408"/>
                <a:gd name="T40" fmla="*/ 5 w 803"/>
                <a:gd name="T41" fmla="*/ 0 h 408"/>
                <a:gd name="T42" fmla="*/ 5 w 803"/>
                <a:gd name="T43" fmla="*/ 0 h 408"/>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03"/>
                <a:gd name="T67" fmla="*/ 0 h 408"/>
                <a:gd name="T68" fmla="*/ 803 w 803"/>
                <a:gd name="T69" fmla="*/ 408 h 408"/>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03" h="408">
                  <a:moveTo>
                    <a:pt x="5" y="0"/>
                  </a:moveTo>
                  <a:lnTo>
                    <a:pt x="94" y="6"/>
                  </a:lnTo>
                  <a:lnTo>
                    <a:pt x="489" y="24"/>
                  </a:lnTo>
                  <a:lnTo>
                    <a:pt x="782" y="22"/>
                  </a:lnTo>
                  <a:lnTo>
                    <a:pt x="785" y="82"/>
                  </a:lnTo>
                  <a:lnTo>
                    <a:pt x="803" y="210"/>
                  </a:lnTo>
                  <a:lnTo>
                    <a:pt x="800" y="408"/>
                  </a:lnTo>
                  <a:lnTo>
                    <a:pt x="736" y="374"/>
                  </a:lnTo>
                  <a:lnTo>
                    <a:pt x="667" y="387"/>
                  </a:lnTo>
                  <a:lnTo>
                    <a:pt x="617" y="401"/>
                  </a:lnTo>
                  <a:lnTo>
                    <a:pt x="544" y="403"/>
                  </a:lnTo>
                  <a:lnTo>
                    <a:pt x="489" y="370"/>
                  </a:lnTo>
                  <a:lnTo>
                    <a:pt x="474" y="387"/>
                  </a:lnTo>
                  <a:lnTo>
                    <a:pt x="388" y="349"/>
                  </a:lnTo>
                  <a:lnTo>
                    <a:pt x="346" y="340"/>
                  </a:lnTo>
                  <a:lnTo>
                    <a:pt x="325" y="320"/>
                  </a:lnTo>
                  <a:lnTo>
                    <a:pt x="299" y="319"/>
                  </a:lnTo>
                  <a:lnTo>
                    <a:pt x="272" y="296"/>
                  </a:lnTo>
                  <a:lnTo>
                    <a:pt x="282" y="76"/>
                  </a:lnTo>
                  <a:lnTo>
                    <a:pt x="0" y="60"/>
                  </a:lnTo>
                  <a:lnTo>
                    <a:pt x="5" y="0"/>
                  </a:lnTo>
                  <a:close/>
                </a:path>
              </a:pathLst>
            </a:custGeom>
            <a:solidFill>
              <a:srgbClr val="EEECE1"/>
            </a:solidFill>
            <a:ln w="19050">
              <a:solidFill>
                <a:schemeClr val="tx1"/>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79" name="Freeform 103"/>
            <p:cNvSpPr>
              <a:spLocks/>
            </p:cNvSpPr>
            <p:nvPr/>
          </p:nvSpPr>
          <p:spPr bwMode="auto">
            <a:xfrm>
              <a:off x="3062" y="835"/>
              <a:ext cx="569" cy="660"/>
            </a:xfrm>
            <a:custGeom>
              <a:avLst/>
              <a:gdLst>
                <a:gd name="T0" fmla="*/ 3 w 606"/>
                <a:gd name="T1" fmla="*/ 125 h 659"/>
                <a:gd name="T2" fmla="*/ 22 w 606"/>
                <a:gd name="T3" fmla="*/ 203 h 659"/>
                <a:gd name="T4" fmla="*/ 23 w 606"/>
                <a:gd name="T5" fmla="*/ 300 h 659"/>
                <a:gd name="T6" fmla="*/ 36 w 606"/>
                <a:gd name="T7" fmla="*/ 383 h 659"/>
                <a:gd name="T8" fmla="*/ 21 w 606"/>
                <a:gd name="T9" fmla="*/ 424 h 659"/>
                <a:gd name="T10" fmla="*/ 45 w 606"/>
                <a:gd name="T11" fmla="*/ 453 h 659"/>
                <a:gd name="T12" fmla="*/ 43 w 606"/>
                <a:gd name="T13" fmla="*/ 663 h 659"/>
                <a:gd name="T14" fmla="*/ 386 w 606"/>
                <a:gd name="T15" fmla="*/ 655 h 659"/>
                <a:gd name="T16" fmla="*/ 382 w 606"/>
                <a:gd name="T17" fmla="*/ 613 h 659"/>
                <a:gd name="T18" fmla="*/ 344 w 606"/>
                <a:gd name="T19" fmla="*/ 577 h 659"/>
                <a:gd name="T20" fmla="*/ 325 w 606"/>
                <a:gd name="T21" fmla="*/ 551 h 659"/>
                <a:gd name="T22" fmla="*/ 279 w 606"/>
                <a:gd name="T23" fmla="*/ 514 h 659"/>
                <a:gd name="T24" fmla="*/ 281 w 606"/>
                <a:gd name="T25" fmla="*/ 454 h 659"/>
                <a:gd name="T26" fmla="*/ 270 w 606"/>
                <a:gd name="T27" fmla="*/ 414 h 659"/>
                <a:gd name="T28" fmla="*/ 309 w 606"/>
                <a:gd name="T29" fmla="*/ 356 h 659"/>
                <a:gd name="T30" fmla="*/ 305 w 606"/>
                <a:gd name="T31" fmla="*/ 293 h 659"/>
                <a:gd name="T32" fmla="*/ 368 w 606"/>
                <a:gd name="T33" fmla="*/ 233 h 659"/>
                <a:gd name="T34" fmla="*/ 384 w 606"/>
                <a:gd name="T35" fmla="*/ 199 h 659"/>
                <a:gd name="T36" fmla="*/ 470 w 606"/>
                <a:gd name="T37" fmla="*/ 141 h 659"/>
                <a:gd name="T38" fmla="*/ 431 w 606"/>
                <a:gd name="T39" fmla="*/ 120 h 659"/>
                <a:gd name="T40" fmla="*/ 398 w 606"/>
                <a:gd name="T41" fmla="*/ 125 h 659"/>
                <a:gd name="T42" fmla="*/ 390 w 606"/>
                <a:gd name="T43" fmla="*/ 109 h 659"/>
                <a:gd name="T44" fmla="*/ 327 w 606"/>
                <a:gd name="T45" fmla="*/ 107 h 659"/>
                <a:gd name="T46" fmla="*/ 286 w 606"/>
                <a:gd name="T47" fmla="*/ 91 h 659"/>
                <a:gd name="T48" fmla="*/ 198 w 606"/>
                <a:gd name="T49" fmla="*/ 80 h 659"/>
                <a:gd name="T50" fmla="*/ 186 w 606"/>
                <a:gd name="T51" fmla="*/ 60 h 659"/>
                <a:gd name="T52" fmla="*/ 151 w 606"/>
                <a:gd name="T53" fmla="*/ 42 h 659"/>
                <a:gd name="T54" fmla="*/ 145 w 606"/>
                <a:gd name="T55" fmla="*/ 0 h 659"/>
                <a:gd name="T56" fmla="*/ 123 w 606"/>
                <a:gd name="T57" fmla="*/ 0 h 659"/>
                <a:gd name="T58" fmla="*/ 123 w 606"/>
                <a:gd name="T59" fmla="*/ 31 h 659"/>
                <a:gd name="T60" fmla="*/ 0 w 606"/>
                <a:gd name="T61" fmla="*/ 31 h 659"/>
                <a:gd name="T62" fmla="*/ 3 w 606"/>
                <a:gd name="T63" fmla="*/ 125 h 659"/>
                <a:gd name="T64" fmla="*/ 3 w 606"/>
                <a:gd name="T65" fmla="*/ 125 h 65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606"/>
                <a:gd name="T100" fmla="*/ 0 h 659"/>
                <a:gd name="T101" fmla="*/ 606 w 606"/>
                <a:gd name="T102" fmla="*/ 659 h 659"/>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606" h="659">
                  <a:moveTo>
                    <a:pt x="3" y="125"/>
                  </a:moveTo>
                  <a:lnTo>
                    <a:pt x="28" y="203"/>
                  </a:lnTo>
                  <a:lnTo>
                    <a:pt x="31" y="300"/>
                  </a:lnTo>
                  <a:lnTo>
                    <a:pt x="47" y="379"/>
                  </a:lnTo>
                  <a:lnTo>
                    <a:pt x="26" y="420"/>
                  </a:lnTo>
                  <a:lnTo>
                    <a:pt x="57" y="449"/>
                  </a:lnTo>
                  <a:lnTo>
                    <a:pt x="55" y="659"/>
                  </a:lnTo>
                  <a:lnTo>
                    <a:pt x="497" y="651"/>
                  </a:lnTo>
                  <a:lnTo>
                    <a:pt x="491" y="609"/>
                  </a:lnTo>
                  <a:lnTo>
                    <a:pt x="442" y="573"/>
                  </a:lnTo>
                  <a:lnTo>
                    <a:pt x="419" y="547"/>
                  </a:lnTo>
                  <a:lnTo>
                    <a:pt x="359" y="510"/>
                  </a:lnTo>
                  <a:lnTo>
                    <a:pt x="361" y="450"/>
                  </a:lnTo>
                  <a:lnTo>
                    <a:pt x="348" y="410"/>
                  </a:lnTo>
                  <a:lnTo>
                    <a:pt x="397" y="352"/>
                  </a:lnTo>
                  <a:lnTo>
                    <a:pt x="393" y="293"/>
                  </a:lnTo>
                  <a:lnTo>
                    <a:pt x="474" y="233"/>
                  </a:lnTo>
                  <a:lnTo>
                    <a:pt x="494" y="199"/>
                  </a:lnTo>
                  <a:lnTo>
                    <a:pt x="606" y="141"/>
                  </a:lnTo>
                  <a:lnTo>
                    <a:pt x="555" y="120"/>
                  </a:lnTo>
                  <a:lnTo>
                    <a:pt x="512" y="125"/>
                  </a:lnTo>
                  <a:lnTo>
                    <a:pt x="502" y="109"/>
                  </a:lnTo>
                  <a:lnTo>
                    <a:pt x="421" y="107"/>
                  </a:lnTo>
                  <a:lnTo>
                    <a:pt x="368" y="91"/>
                  </a:lnTo>
                  <a:lnTo>
                    <a:pt x="256" y="80"/>
                  </a:lnTo>
                  <a:lnTo>
                    <a:pt x="240" y="60"/>
                  </a:lnTo>
                  <a:lnTo>
                    <a:pt x="194" y="42"/>
                  </a:lnTo>
                  <a:lnTo>
                    <a:pt x="186" y="0"/>
                  </a:lnTo>
                  <a:lnTo>
                    <a:pt x="159" y="0"/>
                  </a:lnTo>
                  <a:lnTo>
                    <a:pt x="159" y="31"/>
                  </a:lnTo>
                  <a:lnTo>
                    <a:pt x="0" y="31"/>
                  </a:lnTo>
                  <a:lnTo>
                    <a:pt x="3" y="12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0" name="Freeform 104"/>
            <p:cNvSpPr>
              <a:spLocks/>
            </p:cNvSpPr>
            <p:nvPr/>
          </p:nvSpPr>
          <p:spPr bwMode="auto">
            <a:xfrm>
              <a:off x="3101" y="1487"/>
              <a:ext cx="522" cy="362"/>
            </a:xfrm>
            <a:custGeom>
              <a:avLst/>
              <a:gdLst>
                <a:gd name="T0" fmla="*/ 2 w 555"/>
                <a:gd name="T1" fmla="*/ 34 h 358"/>
                <a:gd name="T2" fmla="*/ 8 w 555"/>
                <a:gd name="T3" fmla="*/ 55 h 358"/>
                <a:gd name="T4" fmla="*/ 5 w 555"/>
                <a:gd name="T5" fmla="*/ 74 h 358"/>
                <a:gd name="T6" fmla="*/ 8 w 555"/>
                <a:gd name="T7" fmla="*/ 125 h 358"/>
                <a:gd name="T8" fmla="*/ 29 w 555"/>
                <a:gd name="T9" fmla="*/ 196 h 358"/>
                <a:gd name="T10" fmla="*/ 29 w 555"/>
                <a:gd name="T11" fmla="*/ 217 h 358"/>
                <a:gd name="T12" fmla="*/ 43 w 555"/>
                <a:gd name="T13" fmla="*/ 251 h 358"/>
                <a:gd name="T14" fmla="*/ 49 w 555"/>
                <a:gd name="T15" fmla="*/ 304 h 358"/>
                <a:gd name="T16" fmla="*/ 46 w 555"/>
                <a:gd name="T17" fmla="*/ 321 h 358"/>
                <a:gd name="T18" fmla="*/ 55 w 555"/>
                <a:gd name="T19" fmla="*/ 338 h 358"/>
                <a:gd name="T20" fmla="*/ 335 w 555"/>
                <a:gd name="T21" fmla="*/ 330 h 358"/>
                <a:gd name="T22" fmla="*/ 356 w 555"/>
                <a:gd name="T23" fmla="*/ 358 h 358"/>
                <a:gd name="T24" fmla="*/ 385 w 555"/>
                <a:gd name="T25" fmla="*/ 277 h 358"/>
                <a:gd name="T26" fmla="*/ 376 w 555"/>
                <a:gd name="T27" fmla="*/ 246 h 358"/>
                <a:gd name="T28" fmla="*/ 426 w 555"/>
                <a:gd name="T29" fmla="*/ 197 h 358"/>
                <a:gd name="T30" fmla="*/ 435 w 555"/>
                <a:gd name="T31" fmla="*/ 162 h 358"/>
                <a:gd name="T32" fmla="*/ 399 w 555"/>
                <a:gd name="T33" fmla="*/ 110 h 358"/>
                <a:gd name="T34" fmla="*/ 364 w 555"/>
                <a:gd name="T35" fmla="*/ 57 h 358"/>
                <a:gd name="T36" fmla="*/ 356 w 555"/>
                <a:gd name="T37" fmla="*/ 0 h 358"/>
                <a:gd name="T38" fmla="*/ 9 w 555"/>
                <a:gd name="T39" fmla="*/ 8 h 358"/>
                <a:gd name="T40" fmla="*/ 0 w 555"/>
                <a:gd name="T41" fmla="*/ 6 h 358"/>
                <a:gd name="T42" fmla="*/ 2 w 555"/>
                <a:gd name="T43" fmla="*/ 34 h 358"/>
                <a:gd name="T44" fmla="*/ 2 w 555"/>
                <a:gd name="T45" fmla="*/ 34 h 35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555"/>
                <a:gd name="T70" fmla="*/ 0 h 358"/>
                <a:gd name="T71" fmla="*/ 555 w 555"/>
                <a:gd name="T72" fmla="*/ 358 h 35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555" h="358">
                  <a:moveTo>
                    <a:pt x="2" y="34"/>
                  </a:moveTo>
                  <a:lnTo>
                    <a:pt x="12" y="55"/>
                  </a:lnTo>
                  <a:lnTo>
                    <a:pt x="5" y="74"/>
                  </a:lnTo>
                  <a:lnTo>
                    <a:pt x="12" y="125"/>
                  </a:lnTo>
                  <a:lnTo>
                    <a:pt x="37" y="196"/>
                  </a:lnTo>
                  <a:lnTo>
                    <a:pt x="37" y="217"/>
                  </a:lnTo>
                  <a:lnTo>
                    <a:pt x="55" y="251"/>
                  </a:lnTo>
                  <a:lnTo>
                    <a:pt x="63" y="304"/>
                  </a:lnTo>
                  <a:lnTo>
                    <a:pt x="58" y="321"/>
                  </a:lnTo>
                  <a:lnTo>
                    <a:pt x="70" y="338"/>
                  </a:lnTo>
                  <a:lnTo>
                    <a:pt x="429" y="330"/>
                  </a:lnTo>
                  <a:lnTo>
                    <a:pt x="455" y="358"/>
                  </a:lnTo>
                  <a:lnTo>
                    <a:pt x="492" y="277"/>
                  </a:lnTo>
                  <a:lnTo>
                    <a:pt x="481" y="246"/>
                  </a:lnTo>
                  <a:lnTo>
                    <a:pt x="544" y="197"/>
                  </a:lnTo>
                  <a:lnTo>
                    <a:pt x="555" y="162"/>
                  </a:lnTo>
                  <a:lnTo>
                    <a:pt x="510" y="110"/>
                  </a:lnTo>
                  <a:lnTo>
                    <a:pt x="465" y="57"/>
                  </a:lnTo>
                  <a:lnTo>
                    <a:pt x="455" y="0"/>
                  </a:lnTo>
                  <a:lnTo>
                    <a:pt x="13" y="8"/>
                  </a:lnTo>
                  <a:lnTo>
                    <a:pt x="0" y="6"/>
                  </a:lnTo>
                  <a:lnTo>
                    <a:pt x="2" y="34"/>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1" name="Freeform 105"/>
            <p:cNvSpPr>
              <a:spLocks/>
            </p:cNvSpPr>
            <p:nvPr/>
          </p:nvSpPr>
          <p:spPr bwMode="auto">
            <a:xfrm>
              <a:off x="3167" y="1817"/>
              <a:ext cx="581" cy="525"/>
            </a:xfrm>
            <a:custGeom>
              <a:avLst/>
              <a:gdLst>
                <a:gd name="T0" fmla="*/ 29 w 618"/>
                <a:gd name="T1" fmla="*/ 76 h 525"/>
                <a:gd name="T2" fmla="*/ 44 w 618"/>
                <a:gd name="T3" fmla="*/ 92 h 525"/>
                <a:gd name="T4" fmla="*/ 52 w 618"/>
                <a:gd name="T5" fmla="*/ 89 h 525"/>
                <a:gd name="T6" fmla="*/ 62 w 618"/>
                <a:gd name="T7" fmla="*/ 107 h 525"/>
                <a:gd name="T8" fmla="*/ 53 w 618"/>
                <a:gd name="T9" fmla="*/ 107 h 525"/>
                <a:gd name="T10" fmla="*/ 44 w 618"/>
                <a:gd name="T11" fmla="*/ 131 h 525"/>
                <a:gd name="T12" fmla="*/ 66 w 618"/>
                <a:gd name="T13" fmla="*/ 170 h 525"/>
                <a:gd name="T14" fmla="*/ 82 w 618"/>
                <a:gd name="T15" fmla="*/ 175 h 525"/>
                <a:gd name="T16" fmla="*/ 80 w 618"/>
                <a:gd name="T17" fmla="*/ 419 h 525"/>
                <a:gd name="T18" fmla="*/ 82 w 618"/>
                <a:gd name="T19" fmla="*/ 479 h 525"/>
                <a:gd name="T20" fmla="*/ 403 w 618"/>
                <a:gd name="T21" fmla="*/ 466 h 525"/>
                <a:gd name="T22" fmla="*/ 407 w 618"/>
                <a:gd name="T23" fmla="*/ 502 h 525"/>
                <a:gd name="T24" fmla="*/ 393 w 618"/>
                <a:gd name="T25" fmla="*/ 525 h 525"/>
                <a:gd name="T26" fmla="*/ 442 w 618"/>
                <a:gd name="T27" fmla="*/ 521 h 525"/>
                <a:gd name="T28" fmla="*/ 450 w 618"/>
                <a:gd name="T29" fmla="*/ 502 h 525"/>
                <a:gd name="T30" fmla="*/ 450 w 618"/>
                <a:gd name="T31" fmla="*/ 479 h 525"/>
                <a:gd name="T32" fmla="*/ 464 w 618"/>
                <a:gd name="T33" fmla="*/ 463 h 525"/>
                <a:gd name="T34" fmla="*/ 465 w 618"/>
                <a:gd name="T35" fmla="*/ 445 h 525"/>
                <a:gd name="T36" fmla="*/ 479 w 618"/>
                <a:gd name="T37" fmla="*/ 444 h 525"/>
                <a:gd name="T38" fmla="*/ 482 w 618"/>
                <a:gd name="T39" fmla="*/ 408 h 525"/>
                <a:gd name="T40" fmla="*/ 465 w 618"/>
                <a:gd name="T41" fmla="*/ 403 h 525"/>
                <a:gd name="T42" fmla="*/ 453 w 618"/>
                <a:gd name="T43" fmla="*/ 377 h 525"/>
                <a:gd name="T44" fmla="*/ 436 w 618"/>
                <a:gd name="T45" fmla="*/ 314 h 525"/>
                <a:gd name="T46" fmla="*/ 416 w 618"/>
                <a:gd name="T47" fmla="*/ 306 h 525"/>
                <a:gd name="T48" fmla="*/ 393 w 618"/>
                <a:gd name="T49" fmla="*/ 282 h 525"/>
                <a:gd name="T50" fmla="*/ 385 w 618"/>
                <a:gd name="T51" fmla="*/ 249 h 525"/>
                <a:gd name="T52" fmla="*/ 398 w 618"/>
                <a:gd name="T53" fmla="*/ 199 h 525"/>
                <a:gd name="T54" fmla="*/ 386 w 618"/>
                <a:gd name="T55" fmla="*/ 190 h 525"/>
                <a:gd name="T56" fmla="*/ 359 w 618"/>
                <a:gd name="T57" fmla="*/ 190 h 525"/>
                <a:gd name="T58" fmla="*/ 353 w 618"/>
                <a:gd name="T59" fmla="*/ 159 h 525"/>
                <a:gd name="T60" fmla="*/ 306 w 618"/>
                <a:gd name="T61" fmla="*/ 97 h 525"/>
                <a:gd name="T62" fmla="*/ 296 w 618"/>
                <a:gd name="T63" fmla="*/ 47 h 525"/>
                <a:gd name="T64" fmla="*/ 301 w 618"/>
                <a:gd name="T65" fmla="*/ 28 h 525"/>
                <a:gd name="T66" fmla="*/ 281 w 618"/>
                <a:gd name="T67" fmla="*/ 0 h 525"/>
                <a:gd name="T68" fmla="*/ 0 w 618"/>
                <a:gd name="T69" fmla="*/ 8 h 525"/>
                <a:gd name="T70" fmla="*/ 29 w 618"/>
                <a:gd name="T71" fmla="*/ 76 h 525"/>
                <a:gd name="T72" fmla="*/ 29 w 618"/>
                <a:gd name="T73" fmla="*/ 76 h 525"/>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18"/>
                <a:gd name="T112" fmla="*/ 0 h 525"/>
                <a:gd name="T113" fmla="*/ 618 w 618"/>
                <a:gd name="T114" fmla="*/ 525 h 525"/>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18" h="525">
                  <a:moveTo>
                    <a:pt x="37" y="76"/>
                  </a:moveTo>
                  <a:lnTo>
                    <a:pt x="56" y="92"/>
                  </a:lnTo>
                  <a:lnTo>
                    <a:pt x="66" y="89"/>
                  </a:lnTo>
                  <a:lnTo>
                    <a:pt x="79" y="107"/>
                  </a:lnTo>
                  <a:lnTo>
                    <a:pt x="68" y="107"/>
                  </a:lnTo>
                  <a:lnTo>
                    <a:pt x="56" y="131"/>
                  </a:lnTo>
                  <a:lnTo>
                    <a:pt x="84" y="170"/>
                  </a:lnTo>
                  <a:lnTo>
                    <a:pt x="105" y="175"/>
                  </a:lnTo>
                  <a:lnTo>
                    <a:pt x="102" y="419"/>
                  </a:lnTo>
                  <a:lnTo>
                    <a:pt x="105" y="479"/>
                  </a:lnTo>
                  <a:lnTo>
                    <a:pt x="516" y="466"/>
                  </a:lnTo>
                  <a:lnTo>
                    <a:pt x="521" y="502"/>
                  </a:lnTo>
                  <a:lnTo>
                    <a:pt x="503" y="525"/>
                  </a:lnTo>
                  <a:lnTo>
                    <a:pt x="566" y="521"/>
                  </a:lnTo>
                  <a:lnTo>
                    <a:pt x="578" y="502"/>
                  </a:lnTo>
                  <a:lnTo>
                    <a:pt x="578" y="479"/>
                  </a:lnTo>
                  <a:lnTo>
                    <a:pt x="594" y="463"/>
                  </a:lnTo>
                  <a:lnTo>
                    <a:pt x="597" y="445"/>
                  </a:lnTo>
                  <a:lnTo>
                    <a:pt x="613" y="444"/>
                  </a:lnTo>
                  <a:lnTo>
                    <a:pt x="618" y="408"/>
                  </a:lnTo>
                  <a:lnTo>
                    <a:pt x="596" y="403"/>
                  </a:lnTo>
                  <a:lnTo>
                    <a:pt x="581" y="377"/>
                  </a:lnTo>
                  <a:lnTo>
                    <a:pt x="558" y="314"/>
                  </a:lnTo>
                  <a:lnTo>
                    <a:pt x="532" y="306"/>
                  </a:lnTo>
                  <a:lnTo>
                    <a:pt x="503" y="282"/>
                  </a:lnTo>
                  <a:lnTo>
                    <a:pt x="492" y="249"/>
                  </a:lnTo>
                  <a:lnTo>
                    <a:pt x="510" y="199"/>
                  </a:lnTo>
                  <a:lnTo>
                    <a:pt x="495" y="190"/>
                  </a:lnTo>
                  <a:lnTo>
                    <a:pt x="460" y="190"/>
                  </a:lnTo>
                  <a:lnTo>
                    <a:pt x="451" y="159"/>
                  </a:lnTo>
                  <a:lnTo>
                    <a:pt x="393" y="97"/>
                  </a:lnTo>
                  <a:lnTo>
                    <a:pt x="379" y="47"/>
                  </a:lnTo>
                  <a:lnTo>
                    <a:pt x="385" y="28"/>
                  </a:lnTo>
                  <a:lnTo>
                    <a:pt x="359" y="0"/>
                  </a:lnTo>
                  <a:lnTo>
                    <a:pt x="0" y="8"/>
                  </a:lnTo>
                  <a:lnTo>
                    <a:pt x="37" y="76"/>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2" name="Freeform 106"/>
            <p:cNvSpPr>
              <a:spLocks/>
            </p:cNvSpPr>
            <p:nvPr/>
          </p:nvSpPr>
          <p:spPr bwMode="auto">
            <a:xfrm>
              <a:off x="3266" y="2283"/>
              <a:ext cx="442" cy="410"/>
            </a:xfrm>
            <a:custGeom>
              <a:avLst/>
              <a:gdLst>
                <a:gd name="T0" fmla="*/ 14 w 470"/>
                <a:gd name="T1" fmla="*/ 141 h 410"/>
                <a:gd name="T2" fmla="*/ 11 w 470"/>
                <a:gd name="T3" fmla="*/ 339 h 410"/>
                <a:gd name="T4" fmla="*/ 20 w 470"/>
                <a:gd name="T5" fmla="*/ 350 h 410"/>
                <a:gd name="T6" fmla="*/ 46 w 470"/>
                <a:gd name="T7" fmla="*/ 350 h 410"/>
                <a:gd name="T8" fmla="*/ 47 w 470"/>
                <a:gd name="T9" fmla="*/ 410 h 410"/>
                <a:gd name="T10" fmla="*/ 264 w 470"/>
                <a:gd name="T11" fmla="*/ 407 h 410"/>
                <a:gd name="T12" fmla="*/ 260 w 470"/>
                <a:gd name="T13" fmla="*/ 345 h 410"/>
                <a:gd name="T14" fmla="*/ 278 w 470"/>
                <a:gd name="T15" fmla="*/ 277 h 410"/>
                <a:gd name="T16" fmla="*/ 307 w 470"/>
                <a:gd name="T17" fmla="*/ 230 h 410"/>
                <a:gd name="T18" fmla="*/ 305 w 470"/>
                <a:gd name="T19" fmla="*/ 217 h 410"/>
                <a:gd name="T20" fmla="*/ 324 w 470"/>
                <a:gd name="T21" fmla="*/ 174 h 410"/>
                <a:gd name="T22" fmla="*/ 335 w 470"/>
                <a:gd name="T23" fmla="*/ 127 h 410"/>
                <a:gd name="T24" fmla="*/ 332 w 470"/>
                <a:gd name="T25" fmla="*/ 123 h 410"/>
                <a:gd name="T26" fmla="*/ 349 w 470"/>
                <a:gd name="T27" fmla="*/ 106 h 410"/>
                <a:gd name="T28" fmla="*/ 368 w 470"/>
                <a:gd name="T29" fmla="*/ 65 h 410"/>
                <a:gd name="T30" fmla="*/ 361 w 470"/>
                <a:gd name="T31" fmla="*/ 55 h 410"/>
                <a:gd name="T32" fmla="*/ 311 w 470"/>
                <a:gd name="T33" fmla="*/ 59 h 410"/>
                <a:gd name="T34" fmla="*/ 325 w 470"/>
                <a:gd name="T35" fmla="*/ 36 h 410"/>
                <a:gd name="T36" fmla="*/ 322 w 470"/>
                <a:gd name="T37" fmla="*/ 0 h 410"/>
                <a:gd name="T38" fmla="*/ 0 w 470"/>
                <a:gd name="T39" fmla="*/ 13 h 410"/>
                <a:gd name="T40" fmla="*/ 14 w 470"/>
                <a:gd name="T41" fmla="*/ 141 h 410"/>
                <a:gd name="T42" fmla="*/ 14 w 470"/>
                <a:gd name="T43" fmla="*/ 141 h 41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70"/>
                <a:gd name="T67" fmla="*/ 0 h 410"/>
                <a:gd name="T68" fmla="*/ 470 w 470"/>
                <a:gd name="T69" fmla="*/ 410 h 41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70" h="410">
                  <a:moveTo>
                    <a:pt x="18" y="141"/>
                  </a:moveTo>
                  <a:lnTo>
                    <a:pt x="15" y="339"/>
                  </a:lnTo>
                  <a:lnTo>
                    <a:pt x="24" y="350"/>
                  </a:lnTo>
                  <a:lnTo>
                    <a:pt x="58" y="350"/>
                  </a:lnTo>
                  <a:lnTo>
                    <a:pt x="60" y="410"/>
                  </a:lnTo>
                  <a:lnTo>
                    <a:pt x="338" y="407"/>
                  </a:lnTo>
                  <a:lnTo>
                    <a:pt x="334" y="345"/>
                  </a:lnTo>
                  <a:lnTo>
                    <a:pt x="356" y="277"/>
                  </a:lnTo>
                  <a:lnTo>
                    <a:pt x="392" y="230"/>
                  </a:lnTo>
                  <a:lnTo>
                    <a:pt x="389" y="217"/>
                  </a:lnTo>
                  <a:lnTo>
                    <a:pt x="414" y="174"/>
                  </a:lnTo>
                  <a:lnTo>
                    <a:pt x="429" y="127"/>
                  </a:lnTo>
                  <a:lnTo>
                    <a:pt x="424" y="123"/>
                  </a:lnTo>
                  <a:lnTo>
                    <a:pt x="447" y="106"/>
                  </a:lnTo>
                  <a:lnTo>
                    <a:pt x="470" y="65"/>
                  </a:lnTo>
                  <a:lnTo>
                    <a:pt x="461" y="55"/>
                  </a:lnTo>
                  <a:lnTo>
                    <a:pt x="398" y="59"/>
                  </a:lnTo>
                  <a:lnTo>
                    <a:pt x="416" y="36"/>
                  </a:lnTo>
                  <a:lnTo>
                    <a:pt x="411" y="0"/>
                  </a:lnTo>
                  <a:lnTo>
                    <a:pt x="0" y="13"/>
                  </a:lnTo>
                  <a:lnTo>
                    <a:pt x="18" y="141"/>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latin typeface="Arial" pitchFamily="34" charset="0"/>
                <a:cs typeface="Arial" pitchFamily="34" charset="0"/>
              </a:endParaRPr>
            </a:p>
          </p:txBody>
        </p:sp>
        <p:sp>
          <p:nvSpPr>
            <p:cNvPr id="83" name="Freeform 107"/>
            <p:cNvSpPr>
              <a:spLocks/>
            </p:cNvSpPr>
            <p:nvPr/>
          </p:nvSpPr>
          <p:spPr bwMode="auto">
            <a:xfrm>
              <a:off x="3323" y="2692"/>
              <a:ext cx="498" cy="448"/>
            </a:xfrm>
            <a:custGeom>
              <a:avLst/>
              <a:gdLst>
                <a:gd name="T0" fmla="*/ 0 w 531"/>
                <a:gd name="T1" fmla="*/ 3 h 450"/>
                <a:gd name="T2" fmla="*/ 5 w 531"/>
                <a:gd name="T3" fmla="*/ 124 h 450"/>
                <a:gd name="T4" fmla="*/ 41 w 531"/>
                <a:gd name="T5" fmla="*/ 213 h 450"/>
                <a:gd name="T6" fmla="*/ 28 w 531"/>
                <a:gd name="T7" fmla="*/ 287 h 450"/>
                <a:gd name="T8" fmla="*/ 31 w 531"/>
                <a:gd name="T9" fmla="*/ 345 h 450"/>
                <a:gd name="T10" fmla="*/ 14 w 531"/>
                <a:gd name="T11" fmla="*/ 374 h 450"/>
                <a:gd name="T12" fmla="*/ 21 w 531"/>
                <a:gd name="T13" fmla="*/ 384 h 450"/>
                <a:gd name="T14" fmla="*/ 76 w 531"/>
                <a:gd name="T15" fmla="*/ 376 h 450"/>
                <a:gd name="T16" fmla="*/ 144 w 531"/>
                <a:gd name="T17" fmla="*/ 399 h 450"/>
                <a:gd name="T18" fmla="*/ 167 w 531"/>
                <a:gd name="T19" fmla="*/ 376 h 450"/>
                <a:gd name="T20" fmla="*/ 233 w 531"/>
                <a:gd name="T21" fmla="*/ 412 h 450"/>
                <a:gd name="T22" fmla="*/ 240 w 531"/>
                <a:gd name="T23" fmla="*/ 431 h 450"/>
                <a:gd name="T24" fmla="*/ 264 w 531"/>
                <a:gd name="T25" fmla="*/ 446 h 450"/>
                <a:gd name="T26" fmla="*/ 278 w 531"/>
                <a:gd name="T27" fmla="*/ 428 h 450"/>
                <a:gd name="T28" fmla="*/ 310 w 531"/>
                <a:gd name="T29" fmla="*/ 444 h 450"/>
                <a:gd name="T30" fmla="*/ 330 w 531"/>
                <a:gd name="T31" fmla="*/ 431 h 450"/>
                <a:gd name="T32" fmla="*/ 326 w 531"/>
                <a:gd name="T33" fmla="*/ 405 h 450"/>
                <a:gd name="T34" fmla="*/ 380 w 531"/>
                <a:gd name="T35" fmla="*/ 428 h 450"/>
                <a:gd name="T36" fmla="*/ 378 w 531"/>
                <a:gd name="T37" fmla="*/ 454 h 450"/>
                <a:gd name="T38" fmla="*/ 414 w 531"/>
                <a:gd name="T39" fmla="*/ 421 h 450"/>
                <a:gd name="T40" fmla="*/ 382 w 531"/>
                <a:gd name="T41" fmla="*/ 416 h 450"/>
                <a:gd name="T42" fmla="*/ 357 w 531"/>
                <a:gd name="T43" fmla="*/ 382 h 450"/>
                <a:gd name="T44" fmla="*/ 388 w 531"/>
                <a:gd name="T45" fmla="*/ 340 h 450"/>
                <a:gd name="T46" fmla="*/ 388 w 531"/>
                <a:gd name="T47" fmla="*/ 316 h 450"/>
                <a:gd name="T48" fmla="*/ 353 w 531"/>
                <a:gd name="T49" fmla="*/ 352 h 450"/>
                <a:gd name="T50" fmla="*/ 337 w 531"/>
                <a:gd name="T51" fmla="*/ 340 h 450"/>
                <a:gd name="T52" fmla="*/ 351 w 531"/>
                <a:gd name="T53" fmla="*/ 321 h 450"/>
                <a:gd name="T54" fmla="*/ 313 w 531"/>
                <a:gd name="T55" fmla="*/ 335 h 450"/>
                <a:gd name="T56" fmla="*/ 289 w 531"/>
                <a:gd name="T57" fmla="*/ 323 h 450"/>
                <a:gd name="T58" fmla="*/ 296 w 531"/>
                <a:gd name="T59" fmla="*/ 301 h 450"/>
                <a:gd name="T60" fmla="*/ 359 w 531"/>
                <a:gd name="T61" fmla="*/ 316 h 450"/>
                <a:gd name="T62" fmla="*/ 335 w 531"/>
                <a:gd name="T63" fmla="*/ 263 h 450"/>
                <a:gd name="T64" fmla="*/ 338 w 531"/>
                <a:gd name="T65" fmla="*/ 220 h 450"/>
                <a:gd name="T66" fmla="*/ 192 w 531"/>
                <a:gd name="T67" fmla="*/ 232 h 450"/>
                <a:gd name="T68" fmla="*/ 211 w 531"/>
                <a:gd name="T69" fmla="*/ 144 h 450"/>
                <a:gd name="T70" fmla="*/ 235 w 531"/>
                <a:gd name="T71" fmla="*/ 102 h 450"/>
                <a:gd name="T72" fmla="*/ 227 w 531"/>
                <a:gd name="T73" fmla="*/ 90 h 450"/>
                <a:gd name="T74" fmla="*/ 216 w 531"/>
                <a:gd name="T75" fmla="*/ 0 h 450"/>
                <a:gd name="T76" fmla="*/ 0 w 531"/>
                <a:gd name="T77" fmla="*/ 3 h 450"/>
                <a:gd name="T78" fmla="*/ 0 w 531"/>
                <a:gd name="T79" fmla="*/ 3 h 450"/>
                <a:gd name="T80" fmla="*/ 0 w 531"/>
                <a:gd name="T81" fmla="*/ 3 h 45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31"/>
                <a:gd name="T124" fmla="*/ 0 h 450"/>
                <a:gd name="T125" fmla="*/ 531 w 531"/>
                <a:gd name="T126" fmla="*/ 450 h 45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31" h="450">
                  <a:moveTo>
                    <a:pt x="0" y="3"/>
                  </a:moveTo>
                  <a:lnTo>
                    <a:pt x="5" y="124"/>
                  </a:lnTo>
                  <a:lnTo>
                    <a:pt x="53" y="213"/>
                  </a:lnTo>
                  <a:lnTo>
                    <a:pt x="36" y="283"/>
                  </a:lnTo>
                  <a:lnTo>
                    <a:pt x="39" y="341"/>
                  </a:lnTo>
                  <a:lnTo>
                    <a:pt x="18" y="370"/>
                  </a:lnTo>
                  <a:lnTo>
                    <a:pt x="26" y="380"/>
                  </a:lnTo>
                  <a:lnTo>
                    <a:pt x="97" y="372"/>
                  </a:lnTo>
                  <a:lnTo>
                    <a:pt x="184" y="395"/>
                  </a:lnTo>
                  <a:lnTo>
                    <a:pt x="214" y="372"/>
                  </a:lnTo>
                  <a:lnTo>
                    <a:pt x="299" y="408"/>
                  </a:lnTo>
                  <a:lnTo>
                    <a:pt x="306" y="427"/>
                  </a:lnTo>
                  <a:lnTo>
                    <a:pt x="338" y="442"/>
                  </a:lnTo>
                  <a:lnTo>
                    <a:pt x="356" y="424"/>
                  </a:lnTo>
                  <a:lnTo>
                    <a:pt x="397" y="440"/>
                  </a:lnTo>
                  <a:lnTo>
                    <a:pt x="422" y="427"/>
                  </a:lnTo>
                  <a:lnTo>
                    <a:pt x="418" y="401"/>
                  </a:lnTo>
                  <a:lnTo>
                    <a:pt x="487" y="424"/>
                  </a:lnTo>
                  <a:lnTo>
                    <a:pt x="484" y="450"/>
                  </a:lnTo>
                  <a:lnTo>
                    <a:pt x="531" y="417"/>
                  </a:lnTo>
                  <a:lnTo>
                    <a:pt x="489" y="412"/>
                  </a:lnTo>
                  <a:lnTo>
                    <a:pt x="458" y="378"/>
                  </a:lnTo>
                  <a:lnTo>
                    <a:pt x="497" y="336"/>
                  </a:lnTo>
                  <a:lnTo>
                    <a:pt x="497" y="312"/>
                  </a:lnTo>
                  <a:lnTo>
                    <a:pt x="453" y="348"/>
                  </a:lnTo>
                  <a:lnTo>
                    <a:pt x="432" y="336"/>
                  </a:lnTo>
                  <a:lnTo>
                    <a:pt x="450" y="317"/>
                  </a:lnTo>
                  <a:lnTo>
                    <a:pt x="401" y="331"/>
                  </a:lnTo>
                  <a:lnTo>
                    <a:pt x="371" y="319"/>
                  </a:lnTo>
                  <a:lnTo>
                    <a:pt x="379" y="297"/>
                  </a:lnTo>
                  <a:lnTo>
                    <a:pt x="461" y="312"/>
                  </a:lnTo>
                  <a:lnTo>
                    <a:pt x="429" y="259"/>
                  </a:lnTo>
                  <a:lnTo>
                    <a:pt x="434" y="220"/>
                  </a:lnTo>
                  <a:lnTo>
                    <a:pt x="246" y="228"/>
                  </a:lnTo>
                  <a:lnTo>
                    <a:pt x="269" y="144"/>
                  </a:lnTo>
                  <a:lnTo>
                    <a:pt x="301" y="102"/>
                  </a:lnTo>
                  <a:lnTo>
                    <a:pt x="291" y="90"/>
                  </a:lnTo>
                  <a:lnTo>
                    <a:pt x="278" y="0"/>
                  </a:lnTo>
                  <a:lnTo>
                    <a:pt x="0" y="3"/>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4" name="Freeform 108"/>
            <p:cNvSpPr>
              <a:spLocks/>
            </p:cNvSpPr>
            <p:nvPr/>
          </p:nvSpPr>
          <p:spPr bwMode="auto">
            <a:xfrm>
              <a:off x="3576" y="1020"/>
              <a:ext cx="498" cy="265"/>
            </a:xfrm>
            <a:custGeom>
              <a:avLst/>
              <a:gdLst>
                <a:gd name="T0" fmla="*/ 148 w 530"/>
                <a:gd name="T1" fmla="*/ 177 h 264"/>
                <a:gd name="T2" fmla="*/ 154 w 530"/>
                <a:gd name="T3" fmla="*/ 193 h 264"/>
                <a:gd name="T4" fmla="*/ 168 w 530"/>
                <a:gd name="T5" fmla="*/ 198 h 264"/>
                <a:gd name="T6" fmla="*/ 188 w 530"/>
                <a:gd name="T7" fmla="*/ 268 h 264"/>
                <a:gd name="T8" fmla="*/ 226 w 530"/>
                <a:gd name="T9" fmla="*/ 172 h 264"/>
                <a:gd name="T10" fmla="*/ 243 w 530"/>
                <a:gd name="T11" fmla="*/ 175 h 264"/>
                <a:gd name="T12" fmla="*/ 268 w 530"/>
                <a:gd name="T13" fmla="*/ 161 h 264"/>
                <a:gd name="T14" fmla="*/ 307 w 530"/>
                <a:gd name="T15" fmla="*/ 161 h 264"/>
                <a:gd name="T16" fmla="*/ 321 w 530"/>
                <a:gd name="T17" fmla="*/ 138 h 264"/>
                <a:gd name="T18" fmla="*/ 397 w 530"/>
                <a:gd name="T19" fmla="*/ 141 h 264"/>
                <a:gd name="T20" fmla="*/ 413 w 530"/>
                <a:gd name="T21" fmla="*/ 123 h 264"/>
                <a:gd name="T22" fmla="*/ 387 w 530"/>
                <a:gd name="T23" fmla="*/ 86 h 264"/>
                <a:gd name="T24" fmla="*/ 341 w 530"/>
                <a:gd name="T25" fmla="*/ 87 h 264"/>
                <a:gd name="T26" fmla="*/ 303 w 530"/>
                <a:gd name="T27" fmla="*/ 81 h 264"/>
                <a:gd name="T28" fmla="*/ 255 w 530"/>
                <a:gd name="T29" fmla="*/ 81 h 264"/>
                <a:gd name="T30" fmla="*/ 240 w 530"/>
                <a:gd name="T31" fmla="*/ 112 h 264"/>
                <a:gd name="T32" fmla="*/ 214 w 530"/>
                <a:gd name="T33" fmla="*/ 94 h 264"/>
                <a:gd name="T34" fmla="*/ 189 w 530"/>
                <a:gd name="T35" fmla="*/ 97 h 264"/>
                <a:gd name="T36" fmla="*/ 181 w 530"/>
                <a:gd name="T37" fmla="*/ 65 h 264"/>
                <a:gd name="T38" fmla="*/ 126 w 530"/>
                <a:gd name="T39" fmla="*/ 60 h 264"/>
                <a:gd name="T40" fmla="*/ 120 w 530"/>
                <a:gd name="T41" fmla="*/ 48 h 264"/>
                <a:gd name="T42" fmla="*/ 144 w 530"/>
                <a:gd name="T43" fmla="*/ 14 h 264"/>
                <a:gd name="T44" fmla="*/ 164 w 530"/>
                <a:gd name="T45" fmla="*/ 13 h 264"/>
                <a:gd name="T46" fmla="*/ 144 w 530"/>
                <a:gd name="T47" fmla="*/ 0 h 264"/>
                <a:gd name="T48" fmla="*/ 114 w 530"/>
                <a:gd name="T49" fmla="*/ 10 h 264"/>
                <a:gd name="T50" fmla="*/ 63 w 530"/>
                <a:gd name="T51" fmla="*/ 74 h 264"/>
                <a:gd name="T52" fmla="*/ 38 w 530"/>
                <a:gd name="T53" fmla="*/ 81 h 264"/>
                <a:gd name="T54" fmla="*/ 0 w 530"/>
                <a:gd name="T55" fmla="*/ 113 h 264"/>
                <a:gd name="T56" fmla="*/ 148 w 530"/>
                <a:gd name="T57" fmla="*/ 177 h 264"/>
                <a:gd name="T58" fmla="*/ 148 w 530"/>
                <a:gd name="T59" fmla="*/ 177 h 2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530"/>
                <a:gd name="T91" fmla="*/ 0 h 264"/>
                <a:gd name="T92" fmla="*/ 530 w 530"/>
                <a:gd name="T93" fmla="*/ 264 h 264"/>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530" h="264">
                  <a:moveTo>
                    <a:pt x="191" y="173"/>
                  </a:moveTo>
                  <a:lnTo>
                    <a:pt x="198" y="189"/>
                  </a:lnTo>
                  <a:lnTo>
                    <a:pt x="216" y="194"/>
                  </a:lnTo>
                  <a:lnTo>
                    <a:pt x="242" y="264"/>
                  </a:lnTo>
                  <a:lnTo>
                    <a:pt x="288" y="168"/>
                  </a:lnTo>
                  <a:lnTo>
                    <a:pt x="313" y="171"/>
                  </a:lnTo>
                  <a:lnTo>
                    <a:pt x="344" y="157"/>
                  </a:lnTo>
                  <a:lnTo>
                    <a:pt x="394" y="157"/>
                  </a:lnTo>
                  <a:lnTo>
                    <a:pt x="412" y="134"/>
                  </a:lnTo>
                  <a:lnTo>
                    <a:pt x="510" y="137"/>
                  </a:lnTo>
                  <a:lnTo>
                    <a:pt x="530" y="123"/>
                  </a:lnTo>
                  <a:lnTo>
                    <a:pt x="497" y="86"/>
                  </a:lnTo>
                  <a:lnTo>
                    <a:pt x="437" y="87"/>
                  </a:lnTo>
                  <a:lnTo>
                    <a:pt x="389" y="81"/>
                  </a:lnTo>
                  <a:lnTo>
                    <a:pt x="327" y="81"/>
                  </a:lnTo>
                  <a:lnTo>
                    <a:pt x="306" y="112"/>
                  </a:lnTo>
                  <a:lnTo>
                    <a:pt x="276" y="94"/>
                  </a:lnTo>
                  <a:lnTo>
                    <a:pt x="243" y="97"/>
                  </a:lnTo>
                  <a:lnTo>
                    <a:pt x="232" y="65"/>
                  </a:lnTo>
                  <a:lnTo>
                    <a:pt x="162" y="60"/>
                  </a:lnTo>
                  <a:lnTo>
                    <a:pt x="154" y="48"/>
                  </a:lnTo>
                  <a:lnTo>
                    <a:pt x="185" y="14"/>
                  </a:lnTo>
                  <a:lnTo>
                    <a:pt x="211" y="13"/>
                  </a:lnTo>
                  <a:lnTo>
                    <a:pt x="185" y="0"/>
                  </a:lnTo>
                  <a:lnTo>
                    <a:pt x="146" y="10"/>
                  </a:lnTo>
                  <a:lnTo>
                    <a:pt x="81" y="74"/>
                  </a:lnTo>
                  <a:lnTo>
                    <a:pt x="49" y="81"/>
                  </a:lnTo>
                  <a:lnTo>
                    <a:pt x="0" y="113"/>
                  </a:lnTo>
                  <a:lnTo>
                    <a:pt x="191" y="173"/>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5" name="Freeform 109"/>
            <p:cNvSpPr>
              <a:spLocks/>
            </p:cNvSpPr>
            <p:nvPr/>
          </p:nvSpPr>
          <p:spPr bwMode="auto">
            <a:xfrm>
              <a:off x="3897" y="1184"/>
              <a:ext cx="338" cy="475"/>
            </a:xfrm>
            <a:custGeom>
              <a:avLst/>
              <a:gdLst>
                <a:gd name="T0" fmla="*/ 32 w 359"/>
                <a:gd name="T1" fmla="*/ 395 h 476"/>
                <a:gd name="T2" fmla="*/ 28 w 359"/>
                <a:gd name="T3" fmla="*/ 316 h 476"/>
                <a:gd name="T4" fmla="*/ 5 w 359"/>
                <a:gd name="T5" fmla="*/ 258 h 476"/>
                <a:gd name="T6" fmla="*/ 14 w 359"/>
                <a:gd name="T7" fmla="*/ 136 h 476"/>
                <a:gd name="T8" fmla="*/ 55 w 359"/>
                <a:gd name="T9" fmla="*/ 73 h 476"/>
                <a:gd name="T10" fmla="*/ 52 w 359"/>
                <a:gd name="T11" fmla="*/ 120 h 476"/>
                <a:gd name="T12" fmla="*/ 64 w 359"/>
                <a:gd name="T13" fmla="*/ 110 h 476"/>
                <a:gd name="T14" fmla="*/ 64 w 359"/>
                <a:gd name="T15" fmla="*/ 72 h 476"/>
                <a:gd name="T16" fmla="*/ 80 w 359"/>
                <a:gd name="T17" fmla="*/ 49 h 476"/>
                <a:gd name="T18" fmla="*/ 85 w 359"/>
                <a:gd name="T19" fmla="*/ 7 h 476"/>
                <a:gd name="T20" fmla="*/ 99 w 359"/>
                <a:gd name="T21" fmla="*/ 0 h 476"/>
                <a:gd name="T22" fmla="*/ 185 w 359"/>
                <a:gd name="T23" fmla="*/ 38 h 476"/>
                <a:gd name="T24" fmla="*/ 192 w 359"/>
                <a:gd name="T25" fmla="*/ 68 h 476"/>
                <a:gd name="T26" fmla="*/ 204 w 359"/>
                <a:gd name="T27" fmla="*/ 97 h 476"/>
                <a:gd name="T28" fmla="*/ 206 w 359"/>
                <a:gd name="T29" fmla="*/ 149 h 476"/>
                <a:gd name="T30" fmla="*/ 177 w 359"/>
                <a:gd name="T31" fmla="*/ 195 h 476"/>
                <a:gd name="T32" fmla="*/ 175 w 359"/>
                <a:gd name="T33" fmla="*/ 229 h 476"/>
                <a:gd name="T34" fmla="*/ 192 w 359"/>
                <a:gd name="T35" fmla="*/ 240 h 476"/>
                <a:gd name="T36" fmla="*/ 216 w 359"/>
                <a:gd name="T37" fmla="*/ 193 h 476"/>
                <a:gd name="T38" fmla="*/ 237 w 359"/>
                <a:gd name="T39" fmla="*/ 177 h 476"/>
                <a:gd name="T40" fmla="*/ 252 w 359"/>
                <a:gd name="T41" fmla="*/ 186 h 476"/>
                <a:gd name="T42" fmla="*/ 282 w 359"/>
                <a:gd name="T43" fmla="*/ 292 h 476"/>
                <a:gd name="T44" fmla="*/ 263 w 359"/>
                <a:gd name="T45" fmla="*/ 337 h 476"/>
                <a:gd name="T46" fmla="*/ 257 w 359"/>
                <a:gd name="T47" fmla="*/ 369 h 476"/>
                <a:gd name="T48" fmla="*/ 246 w 359"/>
                <a:gd name="T49" fmla="*/ 379 h 476"/>
                <a:gd name="T50" fmla="*/ 246 w 359"/>
                <a:gd name="T51" fmla="*/ 408 h 476"/>
                <a:gd name="T52" fmla="*/ 231 w 359"/>
                <a:gd name="T53" fmla="*/ 447 h 476"/>
                <a:gd name="T54" fmla="*/ 137 w 359"/>
                <a:gd name="T55" fmla="*/ 463 h 476"/>
                <a:gd name="T56" fmla="*/ 136 w 359"/>
                <a:gd name="T57" fmla="*/ 457 h 476"/>
                <a:gd name="T58" fmla="*/ 0 w 359"/>
                <a:gd name="T59" fmla="*/ 476 h 476"/>
                <a:gd name="T60" fmla="*/ 32 w 359"/>
                <a:gd name="T61" fmla="*/ 395 h 476"/>
                <a:gd name="T62" fmla="*/ 32 w 359"/>
                <a:gd name="T63" fmla="*/ 395 h 47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59"/>
                <a:gd name="T97" fmla="*/ 0 h 476"/>
                <a:gd name="T98" fmla="*/ 359 w 359"/>
                <a:gd name="T99" fmla="*/ 476 h 47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59" h="476">
                  <a:moveTo>
                    <a:pt x="40" y="395"/>
                  </a:moveTo>
                  <a:lnTo>
                    <a:pt x="36" y="316"/>
                  </a:lnTo>
                  <a:lnTo>
                    <a:pt x="5" y="258"/>
                  </a:lnTo>
                  <a:lnTo>
                    <a:pt x="18" y="136"/>
                  </a:lnTo>
                  <a:lnTo>
                    <a:pt x="70" y="73"/>
                  </a:lnTo>
                  <a:lnTo>
                    <a:pt x="66" y="120"/>
                  </a:lnTo>
                  <a:lnTo>
                    <a:pt x="82" y="110"/>
                  </a:lnTo>
                  <a:lnTo>
                    <a:pt x="82" y="72"/>
                  </a:lnTo>
                  <a:lnTo>
                    <a:pt x="102" y="49"/>
                  </a:lnTo>
                  <a:lnTo>
                    <a:pt x="108" y="7"/>
                  </a:lnTo>
                  <a:lnTo>
                    <a:pt x="126" y="0"/>
                  </a:lnTo>
                  <a:lnTo>
                    <a:pt x="235" y="38"/>
                  </a:lnTo>
                  <a:lnTo>
                    <a:pt x="244" y="68"/>
                  </a:lnTo>
                  <a:lnTo>
                    <a:pt x="259" y="97"/>
                  </a:lnTo>
                  <a:lnTo>
                    <a:pt x="262" y="149"/>
                  </a:lnTo>
                  <a:lnTo>
                    <a:pt x="225" y="195"/>
                  </a:lnTo>
                  <a:lnTo>
                    <a:pt x="223" y="229"/>
                  </a:lnTo>
                  <a:lnTo>
                    <a:pt x="244" y="240"/>
                  </a:lnTo>
                  <a:lnTo>
                    <a:pt x="274" y="193"/>
                  </a:lnTo>
                  <a:lnTo>
                    <a:pt x="303" y="177"/>
                  </a:lnTo>
                  <a:lnTo>
                    <a:pt x="322" y="186"/>
                  </a:lnTo>
                  <a:lnTo>
                    <a:pt x="359" y="292"/>
                  </a:lnTo>
                  <a:lnTo>
                    <a:pt x="333" y="337"/>
                  </a:lnTo>
                  <a:lnTo>
                    <a:pt x="327" y="369"/>
                  </a:lnTo>
                  <a:lnTo>
                    <a:pt x="312" y="379"/>
                  </a:lnTo>
                  <a:lnTo>
                    <a:pt x="312" y="408"/>
                  </a:lnTo>
                  <a:lnTo>
                    <a:pt x="293" y="447"/>
                  </a:lnTo>
                  <a:lnTo>
                    <a:pt x="175" y="463"/>
                  </a:lnTo>
                  <a:lnTo>
                    <a:pt x="172" y="457"/>
                  </a:lnTo>
                  <a:lnTo>
                    <a:pt x="0" y="476"/>
                  </a:lnTo>
                  <a:lnTo>
                    <a:pt x="40" y="395"/>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6" name="Freeform 110"/>
            <p:cNvSpPr>
              <a:spLocks/>
            </p:cNvSpPr>
            <p:nvPr/>
          </p:nvSpPr>
          <p:spPr bwMode="auto">
            <a:xfrm>
              <a:off x="3389" y="1093"/>
              <a:ext cx="459" cy="499"/>
            </a:xfrm>
            <a:custGeom>
              <a:avLst/>
              <a:gdLst>
                <a:gd name="T0" fmla="*/ 9 w 492"/>
                <a:gd name="T1" fmla="*/ 192 h 503"/>
                <a:gd name="T2" fmla="*/ 8 w 492"/>
                <a:gd name="T3" fmla="*/ 256 h 503"/>
                <a:gd name="T4" fmla="*/ 55 w 492"/>
                <a:gd name="T5" fmla="*/ 293 h 503"/>
                <a:gd name="T6" fmla="*/ 73 w 492"/>
                <a:gd name="T7" fmla="*/ 319 h 503"/>
                <a:gd name="T8" fmla="*/ 111 w 492"/>
                <a:gd name="T9" fmla="*/ 355 h 503"/>
                <a:gd name="T10" fmla="*/ 116 w 492"/>
                <a:gd name="T11" fmla="*/ 397 h 503"/>
                <a:gd name="T12" fmla="*/ 123 w 492"/>
                <a:gd name="T13" fmla="*/ 454 h 503"/>
                <a:gd name="T14" fmla="*/ 159 w 492"/>
                <a:gd name="T15" fmla="*/ 507 h 503"/>
                <a:gd name="T16" fmla="*/ 349 w 492"/>
                <a:gd name="T17" fmla="*/ 493 h 503"/>
                <a:gd name="T18" fmla="*/ 339 w 492"/>
                <a:gd name="T19" fmla="*/ 415 h 503"/>
                <a:gd name="T20" fmla="*/ 355 w 492"/>
                <a:gd name="T21" fmla="*/ 297 h 503"/>
                <a:gd name="T22" fmla="*/ 355 w 492"/>
                <a:gd name="T23" fmla="*/ 264 h 503"/>
                <a:gd name="T24" fmla="*/ 383 w 492"/>
                <a:gd name="T25" fmla="*/ 168 h 503"/>
                <a:gd name="T26" fmla="*/ 376 w 492"/>
                <a:gd name="T27" fmla="*/ 165 h 503"/>
                <a:gd name="T28" fmla="*/ 358 w 492"/>
                <a:gd name="T29" fmla="*/ 218 h 503"/>
                <a:gd name="T30" fmla="*/ 343 w 492"/>
                <a:gd name="T31" fmla="*/ 221 h 503"/>
                <a:gd name="T32" fmla="*/ 336 w 492"/>
                <a:gd name="T33" fmla="*/ 244 h 503"/>
                <a:gd name="T34" fmla="*/ 319 w 492"/>
                <a:gd name="T35" fmla="*/ 263 h 503"/>
                <a:gd name="T36" fmla="*/ 331 w 492"/>
                <a:gd name="T37" fmla="*/ 210 h 503"/>
                <a:gd name="T38" fmla="*/ 343 w 492"/>
                <a:gd name="T39" fmla="*/ 191 h 503"/>
                <a:gd name="T40" fmla="*/ 323 w 492"/>
                <a:gd name="T41" fmla="*/ 121 h 503"/>
                <a:gd name="T42" fmla="*/ 309 w 492"/>
                <a:gd name="T43" fmla="*/ 116 h 503"/>
                <a:gd name="T44" fmla="*/ 303 w 492"/>
                <a:gd name="T45" fmla="*/ 100 h 503"/>
                <a:gd name="T46" fmla="*/ 155 w 492"/>
                <a:gd name="T47" fmla="*/ 40 h 503"/>
                <a:gd name="T48" fmla="*/ 136 w 492"/>
                <a:gd name="T49" fmla="*/ 29 h 503"/>
                <a:gd name="T50" fmla="*/ 126 w 492"/>
                <a:gd name="T51" fmla="*/ 40 h 503"/>
                <a:gd name="T52" fmla="*/ 122 w 492"/>
                <a:gd name="T53" fmla="*/ 37 h 503"/>
                <a:gd name="T54" fmla="*/ 128 w 492"/>
                <a:gd name="T55" fmla="*/ 16 h 503"/>
                <a:gd name="T56" fmla="*/ 131 w 492"/>
                <a:gd name="T57" fmla="*/ 3 h 503"/>
                <a:gd name="T58" fmla="*/ 126 w 492"/>
                <a:gd name="T59" fmla="*/ 0 h 503"/>
                <a:gd name="T60" fmla="*/ 65 w 492"/>
                <a:gd name="T61" fmla="*/ 32 h 503"/>
                <a:gd name="T62" fmla="*/ 59 w 492"/>
                <a:gd name="T63" fmla="*/ 34 h 503"/>
                <a:gd name="T64" fmla="*/ 47 w 492"/>
                <a:gd name="T65" fmla="*/ 26 h 503"/>
                <a:gd name="T66" fmla="*/ 35 w 492"/>
                <a:gd name="T67" fmla="*/ 35 h 503"/>
                <a:gd name="T68" fmla="*/ 38 w 492"/>
                <a:gd name="T69" fmla="*/ 94 h 503"/>
                <a:gd name="T70" fmla="*/ 0 w 492"/>
                <a:gd name="T71" fmla="*/ 152 h 503"/>
                <a:gd name="T72" fmla="*/ 9 w 492"/>
                <a:gd name="T73" fmla="*/ 192 h 503"/>
                <a:gd name="T74" fmla="*/ 9 w 492"/>
                <a:gd name="T75" fmla="*/ 192 h 50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2"/>
                <a:gd name="T115" fmla="*/ 0 h 503"/>
                <a:gd name="T116" fmla="*/ 492 w 492"/>
                <a:gd name="T117" fmla="*/ 503 h 50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2" h="503">
                  <a:moveTo>
                    <a:pt x="13" y="192"/>
                  </a:moveTo>
                  <a:lnTo>
                    <a:pt x="11" y="252"/>
                  </a:lnTo>
                  <a:lnTo>
                    <a:pt x="71" y="289"/>
                  </a:lnTo>
                  <a:lnTo>
                    <a:pt x="94" y="315"/>
                  </a:lnTo>
                  <a:lnTo>
                    <a:pt x="143" y="351"/>
                  </a:lnTo>
                  <a:lnTo>
                    <a:pt x="149" y="393"/>
                  </a:lnTo>
                  <a:lnTo>
                    <a:pt x="159" y="450"/>
                  </a:lnTo>
                  <a:lnTo>
                    <a:pt x="204" y="503"/>
                  </a:lnTo>
                  <a:lnTo>
                    <a:pt x="449" y="489"/>
                  </a:lnTo>
                  <a:lnTo>
                    <a:pt x="436" y="411"/>
                  </a:lnTo>
                  <a:lnTo>
                    <a:pt x="457" y="293"/>
                  </a:lnTo>
                  <a:lnTo>
                    <a:pt x="457" y="260"/>
                  </a:lnTo>
                  <a:lnTo>
                    <a:pt x="492" y="168"/>
                  </a:lnTo>
                  <a:lnTo>
                    <a:pt x="483" y="165"/>
                  </a:lnTo>
                  <a:lnTo>
                    <a:pt x="460" y="218"/>
                  </a:lnTo>
                  <a:lnTo>
                    <a:pt x="441" y="221"/>
                  </a:lnTo>
                  <a:lnTo>
                    <a:pt x="432" y="244"/>
                  </a:lnTo>
                  <a:lnTo>
                    <a:pt x="411" y="259"/>
                  </a:lnTo>
                  <a:lnTo>
                    <a:pt x="426" y="210"/>
                  </a:lnTo>
                  <a:lnTo>
                    <a:pt x="441" y="191"/>
                  </a:lnTo>
                  <a:lnTo>
                    <a:pt x="415" y="121"/>
                  </a:lnTo>
                  <a:lnTo>
                    <a:pt x="397" y="116"/>
                  </a:lnTo>
                  <a:lnTo>
                    <a:pt x="390" y="100"/>
                  </a:lnTo>
                  <a:lnTo>
                    <a:pt x="199" y="40"/>
                  </a:lnTo>
                  <a:lnTo>
                    <a:pt x="175" y="29"/>
                  </a:lnTo>
                  <a:lnTo>
                    <a:pt x="162" y="40"/>
                  </a:lnTo>
                  <a:lnTo>
                    <a:pt x="157" y="37"/>
                  </a:lnTo>
                  <a:lnTo>
                    <a:pt x="164" y="16"/>
                  </a:lnTo>
                  <a:lnTo>
                    <a:pt x="169" y="3"/>
                  </a:lnTo>
                  <a:lnTo>
                    <a:pt x="162" y="0"/>
                  </a:lnTo>
                  <a:lnTo>
                    <a:pt x="84" y="32"/>
                  </a:lnTo>
                  <a:lnTo>
                    <a:pt x="76" y="34"/>
                  </a:lnTo>
                  <a:lnTo>
                    <a:pt x="60" y="26"/>
                  </a:lnTo>
                  <a:lnTo>
                    <a:pt x="45" y="35"/>
                  </a:lnTo>
                  <a:lnTo>
                    <a:pt x="49" y="94"/>
                  </a:lnTo>
                  <a:lnTo>
                    <a:pt x="0" y="152"/>
                  </a:lnTo>
                  <a:lnTo>
                    <a:pt x="13" y="19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7" name="Freeform 111"/>
            <p:cNvSpPr>
              <a:spLocks/>
            </p:cNvSpPr>
            <p:nvPr/>
          </p:nvSpPr>
          <p:spPr bwMode="auto">
            <a:xfrm>
              <a:off x="3523" y="1582"/>
              <a:ext cx="344" cy="643"/>
            </a:xfrm>
            <a:custGeom>
              <a:avLst/>
              <a:gdLst>
                <a:gd name="T0" fmla="*/ 6 w 366"/>
                <a:gd name="T1" fmla="*/ 262 h 640"/>
                <a:gd name="T2" fmla="*/ 34 w 366"/>
                <a:gd name="T3" fmla="*/ 181 h 640"/>
                <a:gd name="T4" fmla="*/ 24 w 366"/>
                <a:gd name="T5" fmla="*/ 150 h 640"/>
                <a:gd name="T6" fmla="*/ 74 w 366"/>
                <a:gd name="T7" fmla="*/ 101 h 640"/>
                <a:gd name="T8" fmla="*/ 83 w 366"/>
                <a:gd name="T9" fmla="*/ 66 h 640"/>
                <a:gd name="T10" fmla="*/ 48 w 366"/>
                <a:gd name="T11" fmla="*/ 14 h 640"/>
                <a:gd name="T12" fmla="*/ 240 w 366"/>
                <a:gd name="T13" fmla="*/ 0 h 640"/>
                <a:gd name="T14" fmla="*/ 242 w 366"/>
                <a:gd name="T15" fmla="*/ 37 h 640"/>
                <a:gd name="T16" fmla="*/ 262 w 366"/>
                <a:gd name="T17" fmla="*/ 85 h 640"/>
                <a:gd name="T18" fmla="*/ 279 w 366"/>
                <a:gd name="T19" fmla="*/ 334 h 640"/>
                <a:gd name="T20" fmla="*/ 275 w 366"/>
                <a:gd name="T21" fmla="*/ 384 h 640"/>
                <a:gd name="T22" fmla="*/ 286 w 366"/>
                <a:gd name="T23" fmla="*/ 413 h 640"/>
                <a:gd name="T24" fmla="*/ 274 w 366"/>
                <a:gd name="T25" fmla="*/ 468 h 640"/>
                <a:gd name="T26" fmla="*/ 258 w 366"/>
                <a:gd name="T27" fmla="*/ 492 h 640"/>
                <a:gd name="T28" fmla="*/ 252 w 366"/>
                <a:gd name="T29" fmla="*/ 533 h 640"/>
                <a:gd name="T30" fmla="*/ 259 w 366"/>
                <a:gd name="T31" fmla="*/ 546 h 640"/>
                <a:gd name="T32" fmla="*/ 253 w 366"/>
                <a:gd name="T33" fmla="*/ 568 h 640"/>
                <a:gd name="T34" fmla="*/ 256 w 366"/>
                <a:gd name="T35" fmla="*/ 577 h 640"/>
                <a:gd name="T36" fmla="*/ 233 w 366"/>
                <a:gd name="T37" fmla="*/ 588 h 640"/>
                <a:gd name="T38" fmla="*/ 227 w 366"/>
                <a:gd name="T39" fmla="*/ 628 h 640"/>
                <a:gd name="T40" fmla="*/ 196 w 366"/>
                <a:gd name="T41" fmla="*/ 615 h 640"/>
                <a:gd name="T42" fmla="*/ 180 w 366"/>
                <a:gd name="T43" fmla="*/ 644 h 640"/>
                <a:gd name="T44" fmla="*/ 169 w 366"/>
                <a:gd name="T45" fmla="*/ 641 h 640"/>
                <a:gd name="T46" fmla="*/ 158 w 366"/>
                <a:gd name="T47" fmla="*/ 615 h 640"/>
                <a:gd name="T48" fmla="*/ 140 w 366"/>
                <a:gd name="T49" fmla="*/ 552 h 640"/>
                <a:gd name="T50" fmla="*/ 97 w 366"/>
                <a:gd name="T51" fmla="*/ 520 h 640"/>
                <a:gd name="T52" fmla="*/ 88 w 366"/>
                <a:gd name="T53" fmla="*/ 487 h 640"/>
                <a:gd name="T54" fmla="*/ 102 w 366"/>
                <a:gd name="T55" fmla="*/ 437 h 640"/>
                <a:gd name="T56" fmla="*/ 90 w 366"/>
                <a:gd name="T57" fmla="*/ 428 h 640"/>
                <a:gd name="T58" fmla="*/ 63 w 366"/>
                <a:gd name="T59" fmla="*/ 428 h 640"/>
                <a:gd name="T60" fmla="*/ 56 w 366"/>
                <a:gd name="T61" fmla="*/ 397 h 640"/>
                <a:gd name="T62" fmla="*/ 10 w 366"/>
                <a:gd name="T63" fmla="*/ 335 h 640"/>
                <a:gd name="T64" fmla="*/ 0 w 366"/>
                <a:gd name="T65" fmla="*/ 281 h 640"/>
                <a:gd name="T66" fmla="*/ 6 w 366"/>
                <a:gd name="T67" fmla="*/ 262 h 640"/>
                <a:gd name="T68" fmla="*/ 6 w 366"/>
                <a:gd name="T69" fmla="*/ 262 h 64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66"/>
                <a:gd name="T106" fmla="*/ 0 h 640"/>
                <a:gd name="T107" fmla="*/ 366 w 366"/>
                <a:gd name="T108" fmla="*/ 640 h 64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66" h="640">
                  <a:moveTo>
                    <a:pt x="6" y="262"/>
                  </a:moveTo>
                  <a:lnTo>
                    <a:pt x="43" y="181"/>
                  </a:lnTo>
                  <a:lnTo>
                    <a:pt x="32" y="150"/>
                  </a:lnTo>
                  <a:lnTo>
                    <a:pt x="95" y="101"/>
                  </a:lnTo>
                  <a:lnTo>
                    <a:pt x="106" y="66"/>
                  </a:lnTo>
                  <a:lnTo>
                    <a:pt x="61" y="14"/>
                  </a:lnTo>
                  <a:lnTo>
                    <a:pt x="306" y="0"/>
                  </a:lnTo>
                  <a:lnTo>
                    <a:pt x="312" y="37"/>
                  </a:lnTo>
                  <a:lnTo>
                    <a:pt x="336" y="85"/>
                  </a:lnTo>
                  <a:lnTo>
                    <a:pt x="357" y="330"/>
                  </a:lnTo>
                  <a:lnTo>
                    <a:pt x="353" y="380"/>
                  </a:lnTo>
                  <a:lnTo>
                    <a:pt x="366" y="409"/>
                  </a:lnTo>
                  <a:lnTo>
                    <a:pt x="351" y="464"/>
                  </a:lnTo>
                  <a:lnTo>
                    <a:pt x="332" y="488"/>
                  </a:lnTo>
                  <a:lnTo>
                    <a:pt x="322" y="529"/>
                  </a:lnTo>
                  <a:lnTo>
                    <a:pt x="333" y="542"/>
                  </a:lnTo>
                  <a:lnTo>
                    <a:pt x="323" y="564"/>
                  </a:lnTo>
                  <a:lnTo>
                    <a:pt x="328" y="573"/>
                  </a:lnTo>
                  <a:lnTo>
                    <a:pt x="299" y="584"/>
                  </a:lnTo>
                  <a:lnTo>
                    <a:pt x="293" y="624"/>
                  </a:lnTo>
                  <a:lnTo>
                    <a:pt x="251" y="611"/>
                  </a:lnTo>
                  <a:lnTo>
                    <a:pt x="230" y="640"/>
                  </a:lnTo>
                  <a:lnTo>
                    <a:pt x="217" y="637"/>
                  </a:lnTo>
                  <a:lnTo>
                    <a:pt x="202" y="611"/>
                  </a:lnTo>
                  <a:lnTo>
                    <a:pt x="179" y="548"/>
                  </a:lnTo>
                  <a:lnTo>
                    <a:pt x="124" y="516"/>
                  </a:lnTo>
                  <a:lnTo>
                    <a:pt x="113" y="483"/>
                  </a:lnTo>
                  <a:lnTo>
                    <a:pt x="131" y="433"/>
                  </a:lnTo>
                  <a:lnTo>
                    <a:pt x="116" y="424"/>
                  </a:lnTo>
                  <a:lnTo>
                    <a:pt x="81" y="424"/>
                  </a:lnTo>
                  <a:lnTo>
                    <a:pt x="72" y="393"/>
                  </a:lnTo>
                  <a:lnTo>
                    <a:pt x="14" y="331"/>
                  </a:lnTo>
                  <a:lnTo>
                    <a:pt x="0" y="281"/>
                  </a:lnTo>
                  <a:lnTo>
                    <a:pt x="6" y="2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8" name="Freeform 112"/>
            <p:cNvSpPr>
              <a:spLocks/>
            </p:cNvSpPr>
            <p:nvPr/>
          </p:nvSpPr>
          <p:spPr bwMode="auto">
            <a:xfrm>
              <a:off x="3826" y="1640"/>
              <a:ext cx="271" cy="483"/>
            </a:xfrm>
            <a:custGeom>
              <a:avLst/>
              <a:gdLst>
                <a:gd name="T0" fmla="*/ 8 w 288"/>
                <a:gd name="T1" fmla="*/ 486 h 482"/>
                <a:gd name="T2" fmla="*/ 14 w 288"/>
                <a:gd name="T3" fmla="*/ 472 h 482"/>
                <a:gd name="T4" fmla="*/ 57 w 288"/>
                <a:gd name="T5" fmla="*/ 468 h 482"/>
                <a:gd name="T6" fmla="*/ 92 w 288"/>
                <a:gd name="T7" fmla="*/ 454 h 482"/>
                <a:gd name="T8" fmla="*/ 128 w 288"/>
                <a:gd name="T9" fmla="*/ 426 h 482"/>
                <a:gd name="T10" fmla="*/ 157 w 288"/>
                <a:gd name="T11" fmla="*/ 425 h 482"/>
                <a:gd name="T12" fmla="*/ 190 w 288"/>
                <a:gd name="T13" fmla="*/ 355 h 482"/>
                <a:gd name="T14" fmla="*/ 201 w 288"/>
                <a:gd name="T15" fmla="*/ 360 h 482"/>
                <a:gd name="T16" fmla="*/ 226 w 288"/>
                <a:gd name="T17" fmla="*/ 336 h 482"/>
                <a:gd name="T18" fmla="*/ 218 w 288"/>
                <a:gd name="T19" fmla="*/ 318 h 482"/>
                <a:gd name="T20" fmla="*/ 221 w 288"/>
                <a:gd name="T21" fmla="*/ 308 h 482"/>
                <a:gd name="T22" fmla="*/ 197 w 288"/>
                <a:gd name="T23" fmla="*/ 6 h 482"/>
                <a:gd name="T24" fmla="*/ 194 w 288"/>
                <a:gd name="T25" fmla="*/ 0 h 482"/>
                <a:gd name="T26" fmla="*/ 60 w 288"/>
                <a:gd name="T27" fmla="*/ 19 h 482"/>
                <a:gd name="T28" fmla="*/ 35 w 288"/>
                <a:gd name="T29" fmla="*/ 35 h 482"/>
                <a:gd name="T30" fmla="*/ 10 w 288"/>
                <a:gd name="T31" fmla="*/ 27 h 482"/>
                <a:gd name="T32" fmla="*/ 27 w 288"/>
                <a:gd name="T33" fmla="*/ 276 h 482"/>
                <a:gd name="T34" fmla="*/ 24 w 288"/>
                <a:gd name="T35" fmla="*/ 326 h 482"/>
                <a:gd name="T36" fmla="*/ 35 w 288"/>
                <a:gd name="T37" fmla="*/ 355 h 482"/>
                <a:gd name="T38" fmla="*/ 23 w 288"/>
                <a:gd name="T39" fmla="*/ 410 h 482"/>
                <a:gd name="T40" fmla="*/ 8 w 288"/>
                <a:gd name="T41" fmla="*/ 434 h 482"/>
                <a:gd name="T42" fmla="*/ 0 w 288"/>
                <a:gd name="T43" fmla="*/ 475 h 482"/>
                <a:gd name="T44" fmla="*/ 8 w 288"/>
                <a:gd name="T45" fmla="*/ 486 h 482"/>
                <a:gd name="T46" fmla="*/ 8 w 288"/>
                <a:gd name="T47" fmla="*/ 486 h 4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88"/>
                <a:gd name="T73" fmla="*/ 0 h 482"/>
                <a:gd name="T74" fmla="*/ 288 w 288"/>
                <a:gd name="T75" fmla="*/ 482 h 48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88" h="482">
                  <a:moveTo>
                    <a:pt x="10" y="482"/>
                  </a:moveTo>
                  <a:lnTo>
                    <a:pt x="18" y="468"/>
                  </a:lnTo>
                  <a:lnTo>
                    <a:pt x="73" y="464"/>
                  </a:lnTo>
                  <a:lnTo>
                    <a:pt x="118" y="450"/>
                  </a:lnTo>
                  <a:lnTo>
                    <a:pt x="163" y="422"/>
                  </a:lnTo>
                  <a:lnTo>
                    <a:pt x="201" y="421"/>
                  </a:lnTo>
                  <a:lnTo>
                    <a:pt x="243" y="351"/>
                  </a:lnTo>
                  <a:lnTo>
                    <a:pt x="256" y="356"/>
                  </a:lnTo>
                  <a:lnTo>
                    <a:pt x="288" y="332"/>
                  </a:lnTo>
                  <a:lnTo>
                    <a:pt x="280" y="314"/>
                  </a:lnTo>
                  <a:lnTo>
                    <a:pt x="283" y="304"/>
                  </a:lnTo>
                  <a:lnTo>
                    <a:pt x="251" y="6"/>
                  </a:lnTo>
                  <a:lnTo>
                    <a:pt x="248" y="0"/>
                  </a:lnTo>
                  <a:lnTo>
                    <a:pt x="76" y="19"/>
                  </a:lnTo>
                  <a:lnTo>
                    <a:pt x="44" y="35"/>
                  </a:lnTo>
                  <a:lnTo>
                    <a:pt x="14" y="27"/>
                  </a:lnTo>
                  <a:lnTo>
                    <a:pt x="35" y="272"/>
                  </a:lnTo>
                  <a:lnTo>
                    <a:pt x="31" y="322"/>
                  </a:lnTo>
                  <a:lnTo>
                    <a:pt x="44" y="351"/>
                  </a:lnTo>
                  <a:lnTo>
                    <a:pt x="29" y="406"/>
                  </a:lnTo>
                  <a:lnTo>
                    <a:pt x="10" y="430"/>
                  </a:lnTo>
                  <a:lnTo>
                    <a:pt x="0" y="471"/>
                  </a:lnTo>
                  <a:lnTo>
                    <a:pt x="10" y="482"/>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89" name="Freeform 113"/>
            <p:cNvSpPr>
              <a:spLocks/>
            </p:cNvSpPr>
            <p:nvPr/>
          </p:nvSpPr>
          <p:spPr bwMode="auto">
            <a:xfrm>
              <a:off x="3725" y="1943"/>
              <a:ext cx="633" cy="337"/>
            </a:xfrm>
            <a:custGeom>
              <a:avLst/>
              <a:gdLst>
                <a:gd name="T0" fmla="*/ 3 w 673"/>
                <a:gd name="T1" fmla="*/ 319 h 337"/>
                <a:gd name="T2" fmla="*/ 15 w 673"/>
                <a:gd name="T3" fmla="*/ 318 h 337"/>
                <a:gd name="T4" fmla="*/ 20 w 673"/>
                <a:gd name="T5" fmla="*/ 282 h 337"/>
                <a:gd name="T6" fmla="*/ 11 w 673"/>
                <a:gd name="T7" fmla="*/ 280 h 337"/>
                <a:gd name="T8" fmla="*/ 28 w 673"/>
                <a:gd name="T9" fmla="*/ 251 h 337"/>
                <a:gd name="T10" fmla="*/ 61 w 673"/>
                <a:gd name="T11" fmla="*/ 264 h 337"/>
                <a:gd name="T12" fmla="*/ 66 w 673"/>
                <a:gd name="T13" fmla="*/ 224 h 337"/>
                <a:gd name="T14" fmla="*/ 88 w 673"/>
                <a:gd name="T15" fmla="*/ 213 h 337"/>
                <a:gd name="T16" fmla="*/ 85 w 673"/>
                <a:gd name="T17" fmla="*/ 204 h 337"/>
                <a:gd name="T18" fmla="*/ 98 w 673"/>
                <a:gd name="T19" fmla="*/ 166 h 337"/>
                <a:gd name="T20" fmla="*/ 141 w 673"/>
                <a:gd name="T21" fmla="*/ 162 h 337"/>
                <a:gd name="T22" fmla="*/ 176 w 673"/>
                <a:gd name="T23" fmla="*/ 148 h 337"/>
                <a:gd name="T24" fmla="*/ 199 w 673"/>
                <a:gd name="T25" fmla="*/ 128 h 337"/>
                <a:gd name="T26" fmla="*/ 212 w 673"/>
                <a:gd name="T27" fmla="*/ 120 h 337"/>
                <a:gd name="T28" fmla="*/ 242 w 673"/>
                <a:gd name="T29" fmla="*/ 119 h 337"/>
                <a:gd name="T30" fmla="*/ 274 w 673"/>
                <a:gd name="T31" fmla="*/ 49 h 337"/>
                <a:gd name="T32" fmla="*/ 284 w 673"/>
                <a:gd name="T33" fmla="*/ 54 h 337"/>
                <a:gd name="T34" fmla="*/ 309 w 673"/>
                <a:gd name="T35" fmla="*/ 30 h 337"/>
                <a:gd name="T36" fmla="*/ 303 w 673"/>
                <a:gd name="T37" fmla="*/ 12 h 337"/>
                <a:gd name="T38" fmla="*/ 305 w 673"/>
                <a:gd name="T39" fmla="*/ 2 h 337"/>
                <a:gd name="T40" fmla="*/ 328 w 673"/>
                <a:gd name="T41" fmla="*/ 0 h 337"/>
                <a:gd name="T42" fmla="*/ 343 w 673"/>
                <a:gd name="T43" fmla="*/ 7 h 337"/>
                <a:gd name="T44" fmla="*/ 388 w 673"/>
                <a:gd name="T45" fmla="*/ 41 h 337"/>
                <a:gd name="T46" fmla="*/ 422 w 673"/>
                <a:gd name="T47" fmla="*/ 39 h 337"/>
                <a:gd name="T48" fmla="*/ 438 w 673"/>
                <a:gd name="T49" fmla="*/ 26 h 337"/>
                <a:gd name="T50" fmla="*/ 473 w 673"/>
                <a:gd name="T51" fmla="*/ 55 h 337"/>
                <a:gd name="T52" fmla="*/ 484 w 673"/>
                <a:gd name="T53" fmla="*/ 111 h 337"/>
                <a:gd name="T54" fmla="*/ 527 w 673"/>
                <a:gd name="T55" fmla="*/ 149 h 337"/>
                <a:gd name="T56" fmla="*/ 507 w 673"/>
                <a:gd name="T57" fmla="*/ 180 h 337"/>
                <a:gd name="T58" fmla="*/ 470 w 673"/>
                <a:gd name="T59" fmla="*/ 224 h 337"/>
                <a:gd name="T60" fmla="*/ 469 w 673"/>
                <a:gd name="T61" fmla="*/ 234 h 337"/>
                <a:gd name="T62" fmla="*/ 418 w 673"/>
                <a:gd name="T63" fmla="*/ 276 h 337"/>
                <a:gd name="T64" fmla="*/ 127 w 673"/>
                <a:gd name="T65" fmla="*/ 311 h 337"/>
                <a:gd name="T66" fmla="*/ 95 w 673"/>
                <a:gd name="T67" fmla="*/ 308 h 337"/>
                <a:gd name="T68" fmla="*/ 97 w 673"/>
                <a:gd name="T69" fmla="*/ 327 h 337"/>
                <a:gd name="T70" fmla="*/ 0 w 673"/>
                <a:gd name="T71" fmla="*/ 337 h 337"/>
                <a:gd name="T72" fmla="*/ 3 w 673"/>
                <a:gd name="T73" fmla="*/ 319 h 337"/>
                <a:gd name="T74" fmla="*/ 3 w 673"/>
                <a:gd name="T75" fmla="*/ 319 h 33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673"/>
                <a:gd name="T115" fmla="*/ 0 h 337"/>
                <a:gd name="T116" fmla="*/ 673 w 673"/>
                <a:gd name="T117" fmla="*/ 337 h 33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673" h="337">
                  <a:moveTo>
                    <a:pt x="3" y="319"/>
                  </a:moveTo>
                  <a:lnTo>
                    <a:pt x="19" y="318"/>
                  </a:lnTo>
                  <a:lnTo>
                    <a:pt x="24" y="282"/>
                  </a:lnTo>
                  <a:lnTo>
                    <a:pt x="15" y="280"/>
                  </a:lnTo>
                  <a:lnTo>
                    <a:pt x="36" y="251"/>
                  </a:lnTo>
                  <a:lnTo>
                    <a:pt x="78" y="264"/>
                  </a:lnTo>
                  <a:lnTo>
                    <a:pt x="84" y="224"/>
                  </a:lnTo>
                  <a:lnTo>
                    <a:pt x="113" y="213"/>
                  </a:lnTo>
                  <a:lnTo>
                    <a:pt x="108" y="204"/>
                  </a:lnTo>
                  <a:lnTo>
                    <a:pt x="125" y="166"/>
                  </a:lnTo>
                  <a:lnTo>
                    <a:pt x="180" y="162"/>
                  </a:lnTo>
                  <a:lnTo>
                    <a:pt x="225" y="148"/>
                  </a:lnTo>
                  <a:lnTo>
                    <a:pt x="254" y="128"/>
                  </a:lnTo>
                  <a:lnTo>
                    <a:pt x="270" y="120"/>
                  </a:lnTo>
                  <a:lnTo>
                    <a:pt x="308" y="119"/>
                  </a:lnTo>
                  <a:lnTo>
                    <a:pt x="350" y="49"/>
                  </a:lnTo>
                  <a:lnTo>
                    <a:pt x="363" y="54"/>
                  </a:lnTo>
                  <a:lnTo>
                    <a:pt x="395" y="30"/>
                  </a:lnTo>
                  <a:lnTo>
                    <a:pt x="387" y="12"/>
                  </a:lnTo>
                  <a:lnTo>
                    <a:pt x="390" y="2"/>
                  </a:lnTo>
                  <a:lnTo>
                    <a:pt x="419" y="0"/>
                  </a:lnTo>
                  <a:lnTo>
                    <a:pt x="439" y="7"/>
                  </a:lnTo>
                  <a:lnTo>
                    <a:pt x="497" y="41"/>
                  </a:lnTo>
                  <a:lnTo>
                    <a:pt x="539" y="39"/>
                  </a:lnTo>
                  <a:lnTo>
                    <a:pt x="559" y="26"/>
                  </a:lnTo>
                  <a:lnTo>
                    <a:pt x="605" y="55"/>
                  </a:lnTo>
                  <a:lnTo>
                    <a:pt x="620" y="111"/>
                  </a:lnTo>
                  <a:lnTo>
                    <a:pt x="673" y="149"/>
                  </a:lnTo>
                  <a:lnTo>
                    <a:pt x="648" y="180"/>
                  </a:lnTo>
                  <a:lnTo>
                    <a:pt x="602" y="224"/>
                  </a:lnTo>
                  <a:lnTo>
                    <a:pt x="601" y="234"/>
                  </a:lnTo>
                  <a:lnTo>
                    <a:pt x="534" y="276"/>
                  </a:lnTo>
                  <a:lnTo>
                    <a:pt x="162" y="311"/>
                  </a:lnTo>
                  <a:lnTo>
                    <a:pt x="121" y="308"/>
                  </a:lnTo>
                  <a:lnTo>
                    <a:pt x="123" y="327"/>
                  </a:lnTo>
                  <a:lnTo>
                    <a:pt x="0" y="337"/>
                  </a:lnTo>
                  <a:lnTo>
                    <a:pt x="3" y="31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0" name="Freeform 114"/>
            <p:cNvSpPr>
              <a:spLocks/>
            </p:cNvSpPr>
            <p:nvPr/>
          </p:nvSpPr>
          <p:spPr bwMode="auto">
            <a:xfrm>
              <a:off x="3655" y="2194"/>
              <a:ext cx="744" cy="264"/>
            </a:xfrm>
            <a:custGeom>
              <a:avLst/>
              <a:gdLst>
                <a:gd name="T0" fmla="*/ 11 w 794"/>
                <a:gd name="T1" fmla="*/ 220 h 263"/>
                <a:gd name="T2" fmla="*/ 8 w 794"/>
                <a:gd name="T3" fmla="*/ 216 h 263"/>
                <a:gd name="T4" fmla="*/ 25 w 794"/>
                <a:gd name="T5" fmla="*/ 199 h 263"/>
                <a:gd name="T6" fmla="*/ 44 w 794"/>
                <a:gd name="T7" fmla="*/ 158 h 263"/>
                <a:gd name="T8" fmla="*/ 37 w 794"/>
                <a:gd name="T9" fmla="*/ 148 h 263"/>
                <a:gd name="T10" fmla="*/ 46 w 794"/>
                <a:gd name="T11" fmla="*/ 125 h 263"/>
                <a:gd name="T12" fmla="*/ 46 w 794"/>
                <a:gd name="T13" fmla="*/ 102 h 263"/>
                <a:gd name="T14" fmla="*/ 58 w 794"/>
                <a:gd name="T15" fmla="*/ 86 h 263"/>
                <a:gd name="T16" fmla="*/ 154 w 794"/>
                <a:gd name="T17" fmla="*/ 76 h 263"/>
                <a:gd name="T18" fmla="*/ 153 w 794"/>
                <a:gd name="T19" fmla="*/ 57 h 263"/>
                <a:gd name="T20" fmla="*/ 185 w 794"/>
                <a:gd name="T21" fmla="*/ 60 h 263"/>
                <a:gd name="T22" fmla="*/ 474 w 794"/>
                <a:gd name="T23" fmla="*/ 25 h 263"/>
                <a:gd name="T24" fmla="*/ 619 w 794"/>
                <a:gd name="T25" fmla="*/ 0 h 263"/>
                <a:gd name="T26" fmla="*/ 593 w 794"/>
                <a:gd name="T27" fmla="*/ 63 h 263"/>
                <a:gd name="T28" fmla="*/ 554 w 794"/>
                <a:gd name="T29" fmla="*/ 75 h 263"/>
                <a:gd name="T30" fmla="*/ 535 w 794"/>
                <a:gd name="T31" fmla="*/ 107 h 263"/>
                <a:gd name="T32" fmla="*/ 464 w 794"/>
                <a:gd name="T33" fmla="*/ 163 h 263"/>
                <a:gd name="T34" fmla="*/ 460 w 794"/>
                <a:gd name="T35" fmla="*/ 182 h 263"/>
                <a:gd name="T36" fmla="*/ 444 w 794"/>
                <a:gd name="T37" fmla="*/ 194 h 263"/>
                <a:gd name="T38" fmla="*/ 444 w 794"/>
                <a:gd name="T39" fmla="*/ 220 h 263"/>
                <a:gd name="T40" fmla="*/ 348 w 794"/>
                <a:gd name="T41" fmla="*/ 234 h 263"/>
                <a:gd name="T42" fmla="*/ 156 w 794"/>
                <a:gd name="T43" fmla="*/ 255 h 263"/>
                <a:gd name="T44" fmla="*/ 0 w 794"/>
                <a:gd name="T45" fmla="*/ 267 h 263"/>
                <a:gd name="T46" fmla="*/ 11 w 794"/>
                <a:gd name="T47" fmla="*/ 220 h 263"/>
                <a:gd name="T48" fmla="*/ 11 w 794"/>
                <a:gd name="T49" fmla="*/ 220 h 26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794"/>
                <a:gd name="T76" fmla="*/ 0 h 263"/>
                <a:gd name="T77" fmla="*/ 794 w 794"/>
                <a:gd name="T78" fmla="*/ 263 h 26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794" h="263">
                  <a:moveTo>
                    <a:pt x="15" y="216"/>
                  </a:moveTo>
                  <a:lnTo>
                    <a:pt x="10" y="212"/>
                  </a:lnTo>
                  <a:lnTo>
                    <a:pt x="33" y="195"/>
                  </a:lnTo>
                  <a:lnTo>
                    <a:pt x="56" y="154"/>
                  </a:lnTo>
                  <a:lnTo>
                    <a:pt x="47" y="144"/>
                  </a:lnTo>
                  <a:lnTo>
                    <a:pt x="59" y="125"/>
                  </a:lnTo>
                  <a:lnTo>
                    <a:pt x="59" y="102"/>
                  </a:lnTo>
                  <a:lnTo>
                    <a:pt x="75" y="86"/>
                  </a:lnTo>
                  <a:lnTo>
                    <a:pt x="198" y="76"/>
                  </a:lnTo>
                  <a:lnTo>
                    <a:pt x="196" y="57"/>
                  </a:lnTo>
                  <a:lnTo>
                    <a:pt x="237" y="60"/>
                  </a:lnTo>
                  <a:lnTo>
                    <a:pt x="609" y="25"/>
                  </a:lnTo>
                  <a:lnTo>
                    <a:pt x="794" y="0"/>
                  </a:lnTo>
                  <a:lnTo>
                    <a:pt x="761" y="63"/>
                  </a:lnTo>
                  <a:lnTo>
                    <a:pt x="711" y="75"/>
                  </a:lnTo>
                  <a:lnTo>
                    <a:pt x="687" y="107"/>
                  </a:lnTo>
                  <a:lnTo>
                    <a:pt x="596" y="159"/>
                  </a:lnTo>
                  <a:lnTo>
                    <a:pt x="591" y="178"/>
                  </a:lnTo>
                  <a:lnTo>
                    <a:pt x="569" y="190"/>
                  </a:lnTo>
                  <a:lnTo>
                    <a:pt x="569" y="216"/>
                  </a:lnTo>
                  <a:lnTo>
                    <a:pt x="446" y="230"/>
                  </a:lnTo>
                  <a:lnTo>
                    <a:pt x="200" y="251"/>
                  </a:lnTo>
                  <a:lnTo>
                    <a:pt x="0" y="263"/>
                  </a:lnTo>
                  <a:lnTo>
                    <a:pt x="15" y="216"/>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1" name="Freeform 115"/>
            <p:cNvSpPr>
              <a:spLocks/>
            </p:cNvSpPr>
            <p:nvPr/>
          </p:nvSpPr>
          <p:spPr bwMode="auto">
            <a:xfrm>
              <a:off x="3554" y="2445"/>
              <a:ext cx="310" cy="558"/>
            </a:xfrm>
            <a:custGeom>
              <a:avLst/>
              <a:gdLst>
                <a:gd name="T0" fmla="*/ 19 w 330"/>
                <a:gd name="T1" fmla="*/ 393 h 557"/>
                <a:gd name="T2" fmla="*/ 43 w 330"/>
                <a:gd name="T3" fmla="*/ 351 h 557"/>
                <a:gd name="T4" fmla="*/ 36 w 330"/>
                <a:gd name="T5" fmla="*/ 339 h 557"/>
                <a:gd name="T6" fmla="*/ 25 w 330"/>
                <a:gd name="T7" fmla="*/ 245 h 557"/>
                <a:gd name="T8" fmla="*/ 23 w 330"/>
                <a:gd name="T9" fmla="*/ 183 h 557"/>
                <a:gd name="T10" fmla="*/ 39 w 330"/>
                <a:gd name="T11" fmla="*/ 115 h 557"/>
                <a:gd name="T12" fmla="*/ 68 w 330"/>
                <a:gd name="T13" fmla="*/ 68 h 557"/>
                <a:gd name="T14" fmla="*/ 66 w 330"/>
                <a:gd name="T15" fmla="*/ 55 h 557"/>
                <a:gd name="T16" fmla="*/ 85 w 330"/>
                <a:gd name="T17" fmla="*/ 12 h 557"/>
                <a:gd name="T18" fmla="*/ 242 w 330"/>
                <a:gd name="T19" fmla="*/ 0 h 557"/>
                <a:gd name="T20" fmla="*/ 251 w 330"/>
                <a:gd name="T21" fmla="*/ 10 h 557"/>
                <a:gd name="T22" fmla="*/ 242 w 330"/>
                <a:gd name="T23" fmla="*/ 360 h 557"/>
                <a:gd name="T24" fmla="*/ 260 w 330"/>
                <a:gd name="T25" fmla="*/ 527 h 557"/>
                <a:gd name="T26" fmla="*/ 254 w 330"/>
                <a:gd name="T27" fmla="*/ 535 h 557"/>
                <a:gd name="T28" fmla="*/ 221 w 330"/>
                <a:gd name="T29" fmla="*/ 525 h 557"/>
                <a:gd name="T30" fmla="*/ 170 w 330"/>
                <a:gd name="T31" fmla="*/ 561 h 557"/>
                <a:gd name="T32" fmla="*/ 144 w 330"/>
                <a:gd name="T33" fmla="*/ 508 h 557"/>
                <a:gd name="T34" fmla="*/ 148 w 330"/>
                <a:gd name="T35" fmla="*/ 469 h 557"/>
                <a:gd name="T36" fmla="*/ 0 w 330"/>
                <a:gd name="T37" fmla="*/ 477 h 557"/>
                <a:gd name="T38" fmla="*/ 19 w 330"/>
                <a:gd name="T39" fmla="*/ 393 h 557"/>
                <a:gd name="T40" fmla="*/ 19 w 330"/>
                <a:gd name="T41" fmla="*/ 393 h 55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30"/>
                <a:gd name="T64" fmla="*/ 0 h 557"/>
                <a:gd name="T65" fmla="*/ 330 w 330"/>
                <a:gd name="T66" fmla="*/ 557 h 55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30" h="557">
                  <a:moveTo>
                    <a:pt x="23" y="389"/>
                  </a:moveTo>
                  <a:lnTo>
                    <a:pt x="55" y="347"/>
                  </a:lnTo>
                  <a:lnTo>
                    <a:pt x="45" y="335"/>
                  </a:lnTo>
                  <a:lnTo>
                    <a:pt x="32" y="245"/>
                  </a:lnTo>
                  <a:lnTo>
                    <a:pt x="28" y="183"/>
                  </a:lnTo>
                  <a:lnTo>
                    <a:pt x="50" y="115"/>
                  </a:lnTo>
                  <a:lnTo>
                    <a:pt x="86" y="68"/>
                  </a:lnTo>
                  <a:lnTo>
                    <a:pt x="83" y="55"/>
                  </a:lnTo>
                  <a:lnTo>
                    <a:pt x="108" y="12"/>
                  </a:lnTo>
                  <a:lnTo>
                    <a:pt x="308" y="0"/>
                  </a:lnTo>
                  <a:lnTo>
                    <a:pt x="317" y="10"/>
                  </a:lnTo>
                  <a:lnTo>
                    <a:pt x="308" y="356"/>
                  </a:lnTo>
                  <a:lnTo>
                    <a:pt x="330" y="523"/>
                  </a:lnTo>
                  <a:lnTo>
                    <a:pt x="322" y="531"/>
                  </a:lnTo>
                  <a:lnTo>
                    <a:pt x="280" y="521"/>
                  </a:lnTo>
                  <a:lnTo>
                    <a:pt x="215" y="557"/>
                  </a:lnTo>
                  <a:lnTo>
                    <a:pt x="183" y="504"/>
                  </a:lnTo>
                  <a:lnTo>
                    <a:pt x="188" y="465"/>
                  </a:lnTo>
                  <a:lnTo>
                    <a:pt x="0" y="473"/>
                  </a:lnTo>
                  <a:lnTo>
                    <a:pt x="23" y="389"/>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2" name="Freeform 116"/>
            <p:cNvSpPr>
              <a:spLocks/>
            </p:cNvSpPr>
            <p:nvPr/>
          </p:nvSpPr>
          <p:spPr bwMode="auto">
            <a:xfrm>
              <a:off x="3843" y="2424"/>
              <a:ext cx="333" cy="562"/>
            </a:xfrm>
            <a:custGeom>
              <a:avLst/>
              <a:gdLst>
                <a:gd name="T0" fmla="*/ 8 w 354"/>
                <a:gd name="T1" fmla="*/ 31 h 562"/>
                <a:gd name="T2" fmla="*/ 0 w 354"/>
                <a:gd name="T3" fmla="*/ 377 h 562"/>
                <a:gd name="T4" fmla="*/ 18 w 354"/>
                <a:gd name="T5" fmla="*/ 544 h 562"/>
                <a:gd name="T6" fmla="*/ 37 w 354"/>
                <a:gd name="T7" fmla="*/ 551 h 562"/>
                <a:gd name="T8" fmla="*/ 54 w 354"/>
                <a:gd name="T9" fmla="*/ 538 h 562"/>
                <a:gd name="T10" fmla="*/ 64 w 354"/>
                <a:gd name="T11" fmla="*/ 551 h 562"/>
                <a:gd name="T12" fmla="*/ 49 w 354"/>
                <a:gd name="T13" fmla="*/ 562 h 562"/>
                <a:gd name="T14" fmla="*/ 87 w 354"/>
                <a:gd name="T15" fmla="*/ 549 h 562"/>
                <a:gd name="T16" fmla="*/ 95 w 354"/>
                <a:gd name="T17" fmla="*/ 534 h 562"/>
                <a:gd name="T18" fmla="*/ 90 w 354"/>
                <a:gd name="T19" fmla="*/ 525 h 562"/>
                <a:gd name="T20" fmla="*/ 92 w 354"/>
                <a:gd name="T21" fmla="*/ 510 h 562"/>
                <a:gd name="T22" fmla="*/ 74 w 354"/>
                <a:gd name="T23" fmla="*/ 489 h 562"/>
                <a:gd name="T24" fmla="*/ 74 w 354"/>
                <a:gd name="T25" fmla="*/ 471 h 562"/>
                <a:gd name="T26" fmla="*/ 277 w 354"/>
                <a:gd name="T27" fmla="*/ 449 h 562"/>
                <a:gd name="T28" fmla="*/ 261 w 354"/>
                <a:gd name="T29" fmla="*/ 360 h 562"/>
                <a:gd name="T30" fmla="*/ 271 w 354"/>
                <a:gd name="T31" fmla="*/ 306 h 562"/>
                <a:gd name="T32" fmla="*/ 246 w 354"/>
                <a:gd name="T33" fmla="*/ 237 h 562"/>
                <a:gd name="T34" fmla="*/ 192 w 354"/>
                <a:gd name="T35" fmla="*/ 0 h 562"/>
                <a:gd name="T36" fmla="*/ 0 w 354"/>
                <a:gd name="T37" fmla="*/ 21 h 562"/>
                <a:gd name="T38" fmla="*/ 8 w 354"/>
                <a:gd name="T39" fmla="*/ 31 h 562"/>
                <a:gd name="T40" fmla="*/ 8 w 354"/>
                <a:gd name="T41" fmla="*/ 31 h 56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354"/>
                <a:gd name="T64" fmla="*/ 0 h 562"/>
                <a:gd name="T65" fmla="*/ 354 w 354"/>
                <a:gd name="T66" fmla="*/ 562 h 56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354" h="562">
                  <a:moveTo>
                    <a:pt x="9" y="31"/>
                  </a:moveTo>
                  <a:lnTo>
                    <a:pt x="0" y="377"/>
                  </a:lnTo>
                  <a:lnTo>
                    <a:pt x="22" y="544"/>
                  </a:lnTo>
                  <a:lnTo>
                    <a:pt x="47" y="551"/>
                  </a:lnTo>
                  <a:lnTo>
                    <a:pt x="69" y="538"/>
                  </a:lnTo>
                  <a:lnTo>
                    <a:pt x="82" y="551"/>
                  </a:lnTo>
                  <a:lnTo>
                    <a:pt x="63" y="562"/>
                  </a:lnTo>
                  <a:lnTo>
                    <a:pt x="111" y="549"/>
                  </a:lnTo>
                  <a:lnTo>
                    <a:pt x="121" y="534"/>
                  </a:lnTo>
                  <a:lnTo>
                    <a:pt x="115" y="525"/>
                  </a:lnTo>
                  <a:lnTo>
                    <a:pt x="118" y="510"/>
                  </a:lnTo>
                  <a:lnTo>
                    <a:pt x="95" y="489"/>
                  </a:lnTo>
                  <a:lnTo>
                    <a:pt x="95" y="471"/>
                  </a:lnTo>
                  <a:lnTo>
                    <a:pt x="354" y="449"/>
                  </a:lnTo>
                  <a:lnTo>
                    <a:pt x="333" y="360"/>
                  </a:lnTo>
                  <a:lnTo>
                    <a:pt x="346" y="306"/>
                  </a:lnTo>
                  <a:lnTo>
                    <a:pt x="314" y="237"/>
                  </a:lnTo>
                  <a:lnTo>
                    <a:pt x="246" y="0"/>
                  </a:lnTo>
                  <a:lnTo>
                    <a:pt x="0" y="21"/>
                  </a:lnTo>
                  <a:lnTo>
                    <a:pt x="9" y="31"/>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3" name="Freeform 117"/>
            <p:cNvSpPr>
              <a:spLocks/>
            </p:cNvSpPr>
            <p:nvPr/>
          </p:nvSpPr>
          <p:spPr bwMode="auto">
            <a:xfrm>
              <a:off x="4074" y="2396"/>
              <a:ext cx="470" cy="513"/>
            </a:xfrm>
            <a:custGeom>
              <a:avLst/>
              <a:gdLst>
                <a:gd name="T0" fmla="*/ 53 w 500"/>
                <a:gd name="T1" fmla="*/ 266 h 513"/>
                <a:gd name="T2" fmla="*/ 78 w 500"/>
                <a:gd name="T3" fmla="*/ 335 h 513"/>
                <a:gd name="T4" fmla="*/ 68 w 500"/>
                <a:gd name="T5" fmla="*/ 389 h 513"/>
                <a:gd name="T6" fmla="*/ 85 w 500"/>
                <a:gd name="T7" fmla="*/ 478 h 513"/>
                <a:gd name="T8" fmla="*/ 100 w 500"/>
                <a:gd name="T9" fmla="*/ 507 h 513"/>
                <a:gd name="T10" fmla="*/ 308 w 500"/>
                <a:gd name="T11" fmla="*/ 492 h 513"/>
                <a:gd name="T12" fmla="*/ 311 w 500"/>
                <a:gd name="T13" fmla="*/ 510 h 513"/>
                <a:gd name="T14" fmla="*/ 323 w 500"/>
                <a:gd name="T15" fmla="*/ 513 h 513"/>
                <a:gd name="T16" fmla="*/ 319 w 500"/>
                <a:gd name="T17" fmla="*/ 469 h 513"/>
                <a:gd name="T18" fmla="*/ 327 w 500"/>
                <a:gd name="T19" fmla="*/ 458 h 513"/>
                <a:gd name="T20" fmla="*/ 358 w 500"/>
                <a:gd name="T21" fmla="*/ 466 h 513"/>
                <a:gd name="T22" fmla="*/ 362 w 500"/>
                <a:gd name="T23" fmla="*/ 435 h 513"/>
                <a:gd name="T24" fmla="*/ 359 w 500"/>
                <a:gd name="T25" fmla="*/ 395 h 513"/>
                <a:gd name="T26" fmla="*/ 371 w 500"/>
                <a:gd name="T27" fmla="*/ 384 h 513"/>
                <a:gd name="T28" fmla="*/ 390 w 500"/>
                <a:gd name="T29" fmla="*/ 306 h 513"/>
                <a:gd name="T30" fmla="*/ 378 w 500"/>
                <a:gd name="T31" fmla="*/ 303 h 513"/>
                <a:gd name="T32" fmla="*/ 327 w 500"/>
                <a:gd name="T33" fmla="*/ 202 h 513"/>
                <a:gd name="T34" fmla="*/ 216 w 500"/>
                <a:gd name="T35" fmla="*/ 76 h 513"/>
                <a:gd name="T36" fmla="*/ 169 w 500"/>
                <a:gd name="T37" fmla="*/ 37 h 513"/>
                <a:gd name="T38" fmla="*/ 186 w 500"/>
                <a:gd name="T39" fmla="*/ 0 h 513"/>
                <a:gd name="T40" fmla="*/ 96 w 500"/>
                <a:gd name="T41" fmla="*/ 15 h 513"/>
                <a:gd name="T42" fmla="*/ 0 w 500"/>
                <a:gd name="T43" fmla="*/ 29 h 513"/>
                <a:gd name="T44" fmla="*/ 53 w 500"/>
                <a:gd name="T45" fmla="*/ 266 h 513"/>
                <a:gd name="T46" fmla="*/ 53 w 500"/>
                <a:gd name="T47" fmla="*/ 266 h 51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500"/>
                <a:gd name="T73" fmla="*/ 0 h 513"/>
                <a:gd name="T74" fmla="*/ 500 w 500"/>
                <a:gd name="T75" fmla="*/ 513 h 51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500" h="513">
                  <a:moveTo>
                    <a:pt x="68" y="266"/>
                  </a:moveTo>
                  <a:lnTo>
                    <a:pt x="100" y="335"/>
                  </a:lnTo>
                  <a:lnTo>
                    <a:pt x="87" y="389"/>
                  </a:lnTo>
                  <a:lnTo>
                    <a:pt x="108" y="478"/>
                  </a:lnTo>
                  <a:lnTo>
                    <a:pt x="128" y="507"/>
                  </a:lnTo>
                  <a:lnTo>
                    <a:pt x="395" y="492"/>
                  </a:lnTo>
                  <a:lnTo>
                    <a:pt x="398" y="510"/>
                  </a:lnTo>
                  <a:lnTo>
                    <a:pt x="414" y="513"/>
                  </a:lnTo>
                  <a:lnTo>
                    <a:pt x="408" y="469"/>
                  </a:lnTo>
                  <a:lnTo>
                    <a:pt x="419" y="458"/>
                  </a:lnTo>
                  <a:lnTo>
                    <a:pt x="458" y="466"/>
                  </a:lnTo>
                  <a:lnTo>
                    <a:pt x="464" y="435"/>
                  </a:lnTo>
                  <a:lnTo>
                    <a:pt x="460" y="395"/>
                  </a:lnTo>
                  <a:lnTo>
                    <a:pt x="476" y="384"/>
                  </a:lnTo>
                  <a:lnTo>
                    <a:pt x="500" y="306"/>
                  </a:lnTo>
                  <a:lnTo>
                    <a:pt x="484" y="303"/>
                  </a:lnTo>
                  <a:lnTo>
                    <a:pt x="419" y="202"/>
                  </a:lnTo>
                  <a:lnTo>
                    <a:pt x="278" y="76"/>
                  </a:lnTo>
                  <a:lnTo>
                    <a:pt x="217" y="37"/>
                  </a:lnTo>
                  <a:lnTo>
                    <a:pt x="238" y="0"/>
                  </a:lnTo>
                  <a:lnTo>
                    <a:pt x="123" y="15"/>
                  </a:lnTo>
                  <a:lnTo>
                    <a:pt x="0" y="29"/>
                  </a:lnTo>
                  <a:lnTo>
                    <a:pt x="68" y="266"/>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4" name="Freeform 118"/>
            <p:cNvSpPr>
              <a:spLocks/>
            </p:cNvSpPr>
            <p:nvPr/>
          </p:nvSpPr>
          <p:spPr bwMode="auto">
            <a:xfrm>
              <a:off x="3932" y="2853"/>
              <a:ext cx="794" cy="623"/>
            </a:xfrm>
            <a:custGeom>
              <a:avLst/>
              <a:gdLst>
                <a:gd name="T0" fmla="*/ 0 w 844"/>
                <a:gd name="T1" fmla="*/ 60 h 623"/>
                <a:gd name="T2" fmla="*/ 19 w 844"/>
                <a:gd name="T3" fmla="*/ 81 h 623"/>
                <a:gd name="T4" fmla="*/ 16 w 844"/>
                <a:gd name="T5" fmla="*/ 96 h 623"/>
                <a:gd name="T6" fmla="*/ 21 w 844"/>
                <a:gd name="T7" fmla="*/ 105 h 623"/>
                <a:gd name="T8" fmla="*/ 12 w 844"/>
                <a:gd name="T9" fmla="*/ 120 h 623"/>
                <a:gd name="T10" fmla="*/ 90 w 844"/>
                <a:gd name="T11" fmla="*/ 86 h 623"/>
                <a:gd name="T12" fmla="*/ 189 w 844"/>
                <a:gd name="T13" fmla="*/ 165 h 623"/>
                <a:gd name="T14" fmla="*/ 271 w 844"/>
                <a:gd name="T15" fmla="*/ 110 h 623"/>
                <a:gd name="T16" fmla="*/ 317 w 844"/>
                <a:gd name="T17" fmla="*/ 123 h 623"/>
                <a:gd name="T18" fmla="*/ 377 w 844"/>
                <a:gd name="T19" fmla="*/ 198 h 623"/>
                <a:gd name="T20" fmla="*/ 399 w 844"/>
                <a:gd name="T21" fmla="*/ 198 h 623"/>
                <a:gd name="T22" fmla="*/ 417 w 844"/>
                <a:gd name="T23" fmla="*/ 249 h 623"/>
                <a:gd name="T24" fmla="*/ 412 w 844"/>
                <a:gd name="T25" fmla="*/ 352 h 623"/>
                <a:gd name="T26" fmla="*/ 426 w 844"/>
                <a:gd name="T27" fmla="*/ 363 h 623"/>
                <a:gd name="T28" fmla="*/ 428 w 844"/>
                <a:gd name="T29" fmla="*/ 346 h 623"/>
                <a:gd name="T30" fmla="*/ 448 w 844"/>
                <a:gd name="T31" fmla="*/ 346 h 623"/>
                <a:gd name="T32" fmla="*/ 428 w 844"/>
                <a:gd name="T33" fmla="*/ 393 h 623"/>
                <a:gd name="T34" fmla="*/ 480 w 844"/>
                <a:gd name="T35" fmla="*/ 457 h 623"/>
                <a:gd name="T36" fmla="*/ 486 w 844"/>
                <a:gd name="T37" fmla="*/ 440 h 623"/>
                <a:gd name="T38" fmla="*/ 491 w 844"/>
                <a:gd name="T39" fmla="*/ 485 h 623"/>
                <a:gd name="T40" fmla="*/ 508 w 844"/>
                <a:gd name="T41" fmla="*/ 495 h 623"/>
                <a:gd name="T42" fmla="*/ 525 w 844"/>
                <a:gd name="T43" fmla="*/ 550 h 623"/>
                <a:gd name="T44" fmla="*/ 543 w 844"/>
                <a:gd name="T45" fmla="*/ 550 h 623"/>
                <a:gd name="T46" fmla="*/ 581 w 844"/>
                <a:gd name="T47" fmla="*/ 601 h 623"/>
                <a:gd name="T48" fmla="*/ 602 w 844"/>
                <a:gd name="T49" fmla="*/ 605 h 623"/>
                <a:gd name="T50" fmla="*/ 602 w 844"/>
                <a:gd name="T51" fmla="*/ 613 h 623"/>
                <a:gd name="T52" fmla="*/ 588 w 844"/>
                <a:gd name="T53" fmla="*/ 627 h 623"/>
                <a:gd name="T54" fmla="*/ 621 w 844"/>
                <a:gd name="T55" fmla="*/ 621 h 623"/>
                <a:gd name="T56" fmla="*/ 643 w 844"/>
                <a:gd name="T57" fmla="*/ 609 h 623"/>
                <a:gd name="T58" fmla="*/ 654 w 844"/>
                <a:gd name="T59" fmla="*/ 537 h 623"/>
                <a:gd name="T60" fmla="*/ 661 w 844"/>
                <a:gd name="T61" fmla="*/ 540 h 623"/>
                <a:gd name="T62" fmla="*/ 655 w 844"/>
                <a:gd name="T63" fmla="*/ 440 h 623"/>
                <a:gd name="T64" fmla="*/ 647 w 844"/>
                <a:gd name="T65" fmla="*/ 410 h 623"/>
                <a:gd name="T66" fmla="*/ 575 w 844"/>
                <a:gd name="T67" fmla="*/ 261 h 623"/>
                <a:gd name="T68" fmla="*/ 520 w 844"/>
                <a:gd name="T69" fmla="*/ 123 h 623"/>
                <a:gd name="T70" fmla="*/ 485 w 844"/>
                <a:gd name="T71" fmla="*/ 10 h 623"/>
                <a:gd name="T72" fmla="*/ 477 w 844"/>
                <a:gd name="T73" fmla="*/ 8 h 623"/>
                <a:gd name="T74" fmla="*/ 446 w 844"/>
                <a:gd name="T75" fmla="*/ 0 h 623"/>
                <a:gd name="T76" fmla="*/ 438 w 844"/>
                <a:gd name="T77" fmla="*/ 11 h 623"/>
                <a:gd name="T78" fmla="*/ 442 w 844"/>
                <a:gd name="T79" fmla="*/ 55 h 623"/>
                <a:gd name="T80" fmla="*/ 429 w 844"/>
                <a:gd name="T81" fmla="*/ 52 h 623"/>
                <a:gd name="T82" fmla="*/ 428 w 844"/>
                <a:gd name="T83" fmla="*/ 34 h 623"/>
                <a:gd name="T84" fmla="*/ 217 w 844"/>
                <a:gd name="T85" fmla="*/ 49 h 623"/>
                <a:gd name="T86" fmla="*/ 203 w 844"/>
                <a:gd name="T87" fmla="*/ 20 h 623"/>
                <a:gd name="T88" fmla="*/ 0 w 844"/>
                <a:gd name="T89" fmla="*/ 42 h 623"/>
                <a:gd name="T90" fmla="*/ 0 w 844"/>
                <a:gd name="T91" fmla="*/ 60 h 623"/>
                <a:gd name="T92" fmla="*/ 0 w 844"/>
                <a:gd name="T93" fmla="*/ 60 h 623"/>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4"/>
                <a:gd name="T142" fmla="*/ 0 h 623"/>
                <a:gd name="T143" fmla="*/ 844 w 844"/>
                <a:gd name="T144" fmla="*/ 623 h 623"/>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4" h="623">
                  <a:moveTo>
                    <a:pt x="0" y="60"/>
                  </a:moveTo>
                  <a:lnTo>
                    <a:pt x="23" y="81"/>
                  </a:lnTo>
                  <a:lnTo>
                    <a:pt x="20" y="96"/>
                  </a:lnTo>
                  <a:lnTo>
                    <a:pt x="26" y="105"/>
                  </a:lnTo>
                  <a:lnTo>
                    <a:pt x="16" y="120"/>
                  </a:lnTo>
                  <a:lnTo>
                    <a:pt x="115" y="86"/>
                  </a:lnTo>
                  <a:lnTo>
                    <a:pt x="241" y="165"/>
                  </a:lnTo>
                  <a:lnTo>
                    <a:pt x="345" y="110"/>
                  </a:lnTo>
                  <a:lnTo>
                    <a:pt x="405" y="123"/>
                  </a:lnTo>
                  <a:lnTo>
                    <a:pt x="481" y="198"/>
                  </a:lnTo>
                  <a:lnTo>
                    <a:pt x="509" y="198"/>
                  </a:lnTo>
                  <a:lnTo>
                    <a:pt x="533" y="249"/>
                  </a:lnTo>
                  <a:lnTo>
                    <a:pt x="526" y="348"/>
                  </a:lnTo>
                  <a:lnTo>
                    <a:pt x="544" y="359"/>
                  </a:lnTo>
                  <a:lnTo>
                    <a:pt x="547" y="342"/>
                  </a:lnTo>
                  <a:lnTo>
                    <a:pt x="572" y="342"/>
                  </a:lnTo>
                  <a:lnTo>
                    <a:pt x="547" y="389"/>
                  </a:lnTo>
                  <a:lnTo>
                    <a:pt x="612" y="453"/>
                  </a:lnTo>
                  <a:lnTo>
                    <a:pt x="622" y="436"/>
                  </a:lnTo>
                  <a:lnTo>
                    <a:pt x="627" y="481"/>
                  </a:lnTo>
                  <a:lnTo>
                    <a:pt x="648" y="491"/>
                  </a:lnTo>
                  <a:lnTo>
                    <a:pt x="670" y="546"/>
                  </a:lnTo>
                  <a:lnTo>
                    <a:pt x="693" y="546"/>
                  </a:lnTo>
                  <a:lnTo>
                    <a:pt x="742" y="597"/>
                  </a:lnTo>
                  <a:lnTo>
                    <a:pt x="769" y="601"/>
                  </a:lnTo>
                  <a:lnTo>
                    <a:pt x="769" y="609"/>
                  </a:lnTo>
                  <a:lnTo>
                    <a:pt x="750" y="623"/>
                  </a:lnTo>
                  <a:lnTo>
                    <a:pt x="793" y="617"/>
                  </a:lnTo>
                  <a:lnTo>
                    <a:pt x="821" y="605"/>
                  </a:lnTo>
                  <a:lnTo>
                    <a:pt x="836" y="533"/>
                  </a:lnTo>
                  <a:lnTo>
                    <a:pt x="844" y="536"/>
                  </a:lnTo>
                  <a:lnTo>
                    <a:pt x="837" y="436"/>
                  </a:lnTo>
                  <a:lnTo>
                    <a:pt x="826" y="406"/>
                  </a:lnTo>
                  <a:lnTo>
                    <a:pt x="735" y="261"/>
                  </a:lnTo>
                  <a:lnTo>
                    <a:pt x="664" y="123"/>
                  </a:lnTo>
                  <a:lnTo>
                    <a:pt x="620" y="10"/>
                  </a:lnTo>
                  <a:lnTo>
                    <a:pt x="609" y="8"/>
                  </a:lnTo>
                  <a:lnTo>
                    <a:pt x="570" y="0"/>
                  </a:lnTo>
                  <a:lnTo>
                    <a:pt x="559" y="11"/>
                  </a:lnTo>
                  <a:lnTo>
                    <a:pt x="565" y="55"/>
                  </a:lnTo>
                  <a:lnTo>
                    <a:pt x="549" y="52"/>
                  </a:lnTo>
                  <a:lnTo>
                    <a:pt x="546" y="34"/>
                  </a:lnTo>
                  <a:lnTo>
                    <a:pt x="279" y="49"/>
                  </a:lnTo>
                  <a:lnTo>
                    <a:pt x="259" y="20"/>
                  </a:lnTo>
                  <a:lnTo>
                    <a:pt x="0" y="42"/>
                  </a:lnTo>
                  <a:lnTo>
                    <a:pt x="0" y="6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5" name="Freeform 119"/>
            <p:cNvSpPr>
              <a:spLocks/>
            </p:cNvSpPr>
            <p:nvPr/>
          </p:nvSpPr>
          <p:spPr bwMode="auto">
            <a:xfrm>
              <a:off x="4062" y="1569"/>
              <a:ext cx="364" cy="429"/>
            </a:xfrm>
            <a:custGeom>
              <a:avLst/>
              <a:gdLst>
                <a:gd name="T0" fmla="*/ 0 w 390"/>
                <a:gd name="T1" fmla="*/ 77 h 428"/>
                <a:gd name="T2" fmla="*/ 24 w 390"/>
                <a:gd name="T3" fmla="*/ 379 h 428"/>
                <a:gd name="T4" fmla="*/ 64 w 390"/>
                <a:gd name="T5" fmla="*/ 384 h 428"/>
                <a:gd name="T6" fmla="*/ 109 w 390"/>
                <a:gd name="T7" fmla="*/ 418 h 428"/>
                <a:gd name="T8" fmla="*/ 142 w 390"/>
                <a:gd name="T9" fmla="*/ 416 h 428"/>
                <a:gd name="T10" fmla="*/ 158 w 390"/>
                <a:gd name="T11" fmla="*/ 403 h 428"/>
                <a:gd name="T12" fmla="*/ 193 w 390"/>
                <a:gd name="T13" fmla="*/ 432 h 428"/>
                <a:gd name="T14" fmla="*/ 216 w 390"/>
                <a:gd name="T15" fmla="*/ 408 h 428"/>
                <a:gd name="T16" fmla="*/ 219 w 390"/>
                <a:gd name="T17" fmla="*/ 361 h 428"/>
                <a:gd name="T18" fmla="*/ 233 w 390"/>
                <a:gd name="T19" fmla="*/ 371 h 428"/>
                <a:gd name="T20" fmla="*/ 243 w 390"/>
                <a:gd name="T21" fmla="*/ 332 h 428"/>
                <a:gd name="T22" fmla="*/ 293 w 390"/>
                <a:gd name="T23" fmla="*/ 275 h 428"/>
                <a:gd name="T24" fmla="*/ 302 w 390"/>
                <a:gd name="T25" fmla="*/ 179 h 428"/>
                <a:gd name="T26" fmla="*/ 295 w 390"/>
                <a:gd name="T27" fmla="*/ 160 h 428"/>
                <a:gd name="T28" fmla="*/ 306 w 390"/>
                <a:gd name="T29" fmla="*/ 150 h 428"/>
                <a:gd name="T30" fmla="*/ 287 w 390"/>
                <a:gd name="T31" fmla="*/ 0 h 428"/>
                <a:gd name="T32" fmla="*/ 233 w 390"/>
                <a:gd name="T33" fmla="*/ 34 h 428"/>
                <a:gd name="T34" fmla="*/ 207 w 390"/>
                <a:gd name="T35" fmla="*/ 69 h 428"/>
                <a:gd name="T36" fmla="*/ 189 w 390"/>
                <a:gd name="T37" fmla="*/ 71 h 428"/>
                <a:gd name="T38" fmla="*/ 160 w 390"/>
                <a:gd name="T39" fmla="*/ 90 h 428"/>
                <a:gd name="T40" fmla="*/ 92 w 390"/>
                <a:gd name="T41" fmla="*/ 61 h 428"/>
                <a:gd name="T42" fmla="*/ 0 w 390"/>
                <a:gd name="T43" fmla="*/ 77 h 428"/>
                <a:gd name="T44" fmla="*/ 0 w 390"/>
                <a:gd name="T45" fmla="*/ 77 h 42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390"/>
                <a:gd name="T70" fmla="*/ 0 h 428"/>
                <a:gd name="T71" fmla="*/ 390 w 390"/>
                <a:gd name="T72" fmla="*/ 428 h 42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390" h="428">
                  <a:moveTo>
                    <a:pt x="0" y="77"/>
                  </a:moveTo>
                  <a:lnTo>
                    <a:pt x="32" y="375"/>
                  </a:lnTo>
                  <a:lnTo>
                    <a:pt x="81" y="380"/>
                  </a:lnTo>
                  <a:lnTo>
                    <a:pt x="139" y="414"/>
                  </a:lnTo>
                  <a:lnTo>
                    <a:pt x="181" y="412"/>
                  </a:lnTo>
                  <a:lnTo>
                    <a:pt x="201" y="399"/>
                  </a:lnTo>
                  <a:lnTo>
                    <a:pt x="247" y="428"/>
                  </a:lnTo>
                  <a:lnTo>
                    <a:pt x="275" y="404"/>
                  </a:lnTo>
                  <a:lnTo>
                    <a:pt x="281" y="357"/>
                  </a:lnTo>
                  <a:lnTo>
                    <a:pt x="299" y="367"/>
                  </a:lnTo>
                  <a:lnTo>
                    <a:pt x="309" y="328"/>
                  </a:lnTo>
                  <a:lnTo>
                    <a:pt x="374" y="271"/>
                  </a:lnTo>
                  <a:lnTo>
                    <a:pt x="385" y="179"/>
                  </a:lnTo>
                  <a:lnTo>
                    <a:pt x="377" y="160"/>
                  </a:lnTo>
                  <a:lnTo>
                    <a:pt x="390" y="150"/>
                  </a:lnTo>
                  <a:lnTo>
                    <a:pt x="366" y="0"/>
                  </a:lnTo>
                  <a:lnTo>
                    <a:pt x="299" y="34"/>
                  </a:lnTo>
                  <a:lnTo>
                    <a:pt x="265" y="69"/>
                  </a:lnTo>
                  <a:lnTo>
                    <a:pt x="241" y="71"/>
                  </a:lnTo>
                  <a:lnTo>
                    <a:pt x="204" y="90"/>
                  </a:lnTo>
                  <a:lnTo>
                    <a:pt x="118" y="61"/>
                  </a:lnTo>
                  <a:lnTo>
                    <a:pt x="0" y="77"/>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6" name="Freeform 120"/>
            <p:cNvSpPr>
              <a:spLocks/>
            </p:cNvSpPr>
            <p:nvPr/>
          </p:nvSpPr>
          <p:spPr bwMode="auto">
            <a:xfrm>
              <a:off x="4294" y="1720"/>
              <a:ext cx="392" cy="403"/>
            </a:xfrm>
            <a:custGeom>
              <a:avLst/>
              <a:gdLst>
                <a:gd name="T0" fmla="*/ 0 w 417"/>
                <a:gd name="T1" fmla="*/ 278 h 403"/>
                <a:gd name="T2" fmla="*/ 11 w 417"/>
                <a:gd name="T3" fmla="*/ 334 h 403"/>
                <a:gd name="T4" fmla="*/ 53 w 417"/>
                <a:gd name="T5" fmla="*/ 372 h 403"/>
                <a:gd name="T6" fmla="*/ 73 w 417"/>
                <a:gd name="T7" fmla="*/ 403 h 403"/>
                <a:gd name="T8" fmla="*/ 136 w 417"/>
                <a:gd name="T9" fmla="*/ 371 h 403"/>
                <a:gd name="T10" fmla="*/ 163 w 417"/>
                <a:gd name="T11" fmla="*/ 366 h 403"/>
                <a:gd name="T12" fmla="*/ 179 w 417"/>
                <a:gd name="T13" fmla="*/ 342 h 403"/>
                <a:gd name="T14" fmla="*/ 202 w 417"/>
                <a:gd name="T15" fmla="*/ 220 h 403"/>
                <a:gd name="T16" fmla="*/ 228 w 417"/>
                <a:gd name="T17" fmla="*/ 235 h 403"/>
                <a:gd name="T18" fmla="*/ 280 w 417"/>
                <a:gd name="T19" fmla="*/ 104 h 403"/>
                <a:gd name="T20" fmla="*/ 319 w 417"/>
                <a:gd name="T21" fmla="*/ 131 h 403"/>
                <a:gd name="T22" fmla="*/ 325 w 417"/>
                <a:gd name="T23" fmla="*/ 109 h 403"/>
                <a:gd name="T24" fmla="*/ 298 w 417"/>
                <a:gd name="T25" fmla="*/ 79 h 403"/>
                <a:gd name="T26" fmla="*/ 275 w 417"/>
                <a:gd name="T27" fmla="*/ 83 h 403"/>
                <a:gd name="T28" fmla="*/ 269 w 417"/>
                <a:gd name="T29" fmla="*/ 97 h 403"/>
                <a:gd name="T30" fmla="*/ 228 w 417"/>
                <a:gd name="T31" fmla="*/ 112 h 403"/>
                <a:gd name="T32" fmla="*/ 203 w 417"/>
                <a:gd name="T33" fmla="*/ 147 h 403"/>
                <a:gd name="T34" fmla="*/ 196 w 417"/>
                <a:gd name="T35" fmla="*/ 91 h 403"/>
                <a:gd name="T36" fmla="*/ 125 w 417"/>
                <a:gd name="T37" fmla="*/ 105 h 403"/>
                <a:gd name="T38" fmla="*/ 111 w 417"/>
                <a:gd name="T39" fmla="*/ 0 h 403"/>
                <a:gd name="T40" fmla="*/ 102 w 417"/>
                <a:gd name="T41" fmla="*/ 10 h 403"/>
                <a:gd name="T42" fmla="*/ 108 w 417"/>
                <a:gd name="T43" fmla="*/ 29 h 403"/>
                <a:gd name="T44" fmla="*/ 99 w 417"/>
                <a:gd name="T45" fmla="*/ 121 h 403"/>
                <a:gd name="T46" fmla="*/ 49 w 417"/>
                <a:gd name="T47" fmla="*/ 178 h 403"/>
                <a:gd name="T48" fmla="*/ 40 w 417"/>
                <a:gd name="T49" fmla="*/ 217 h 403"/>
                <a:gd name="T50" fmla="*/ 26 w 417"/>
                <a:gd name="T51" fmla="*/ 207 h 403"/>
                <a:gd name="T52" fmla="*/ 22 w 417"/>
                <a:gd name="T53" fmla="*/ 254 h 403"/>
                <a:gd name="T54" fmla="*/ 0 w 417"/>
                <a:gd name="T55" fmla="*/ 278 h 403"/>
                <a:gd name="T56" fmla="*/ 0 w 417"/>
                <a:gd name="T57" fmla="*/ 278 h 403"/>
                <a:gd name="T58" fmla="*/ 0 w 417"/>
                <a:gd name="T59" fmla="*/ 278 h 403"/>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417"/>
                <a:gd name="T91" fmla="*/ 0 h 403"/>
                <a:gd name="T92" fmla="*/ 417 w 417"/>
                <a:gd name="T93" fmla="*/ 403 h 403"/>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417" h="403">
                  <a:moveTo>
                    <a:pt x="0" y="278"/>
                  </a:moveTo>
                  <a:lnTo>
                    <a:pt x="15" y="334"/>
                  </a:lnTo>
                  <a:lnTo>
                    <a:pt x="68" y="372"/>
                  </a:lnTo>
                  <a:lnTo>
                    <a:pt x="94" y="403"/>
                  </a:lnTo>
                  <a:lnTo>
                    <a:pt x="174" y="371"/>
                  </a:lnTo>
                  <a:lnTo>
                    <a:pt x="209" y="366"/>
                  </a:lnTo>
                  <a:lnTo>
                    <a:pt x="229" y="342"/>
                  </a:lnTo>
                  <a:lnTo>
                    <a:pt x="260" y="220"/>
                  </a:lnTo>
                  <a:lnTo>
                    <a:pt x="294" y="235"/>
                  </a:lnTo>
                  <a:lnTo>
                    <a:pt x="358" y="104"/>
                  </a:lnTo>
                  <a:lnTo>
                    <a:pt x="408" y="131"/>
                  </a:lnTo>
                  <a:lnTo>
                    <a:pt x="417" y="109"/>
                  </a:lnTo>
                  <a:lnTo>
                    <a:pt x="381" y="79"/>
                  </a:lnTo>
                  <a:lnTo>
                    <a:pt x="353" y="83"/>
                  </a:lnTo>
                  <a:lnTo>
                    <a:pt x="344" y="97"/>
                  </a:lnTo>
                  <a:lnTo>
                    <a:pt x="294" y="112"/>
                  </a:lnTo>
                  <a:lnTo>
                    <a:pt x="261" y="147"/>
                  </a:lnTo>
                  <a:lnTo>
                    <a:pt x="251" y="91"/>
                  </a:lnTo>
                  <a:lnTo>
                    <a:pt x="161" y="105"/>
                  </a:lnTo>
                  <a:lnTo>
                    <a:pt x="143" y="0"/>
                  </a:lnTo>
                  <a:lnTo>
                    <a:pt x="130" y="10"/>
                  </a:lnTo>
                  <a:lnTo>
                    <a:pt x="138" y="29"/>
                  </a:lnTo>
                  <a:lnTo>
                    <a:pt x="127" y="121"/>
                  </a:lnTo>
                  <a:lnTo>
                    <a:pt x="62" y="178"/>
                  </a:lnTo>
                  <a:lnTo>
                    <a:pt x="52" y="217"/>
                  </a:lnTo>
                  <a:lnTo>
                    <a:pt x="34" y="207"/>
                  </a:lnTo>
                  <a:lnTo>
                    <a:pt x="28" y="254"/>
                  </a:lnTo>
                  <a:lnTo>
                    <a:pt x="0" y="27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7" name="Freeform 121"/>
            <p:cNvSpPr>
              <a:spLocks/>
            </p:cNvSpPr>
            <p:nvPr/>
          </p:nvSpPr>
          <p:spPr bwMode="auto">
            <a:xfrm>
              <a:off x="4530" y="1749"/>
              <a:ext cx="398" cy="204"/>
            </a:xfrm>
            <a:custGeom>
              <a:avLst/>
              <a:gdLst>
                <a:gd name="T0" fmla="*/ 0 w 423"/>
                <a:gd name="T1" fmla="*/ 62 h 204"/>
                <a:gd name="T2" fmla="*/ 8 w 423"/>
                <a:gd name="T3" fmla="*/ 118 h 204"/>
                <a:gd name="T4" fmla="*/ 34 w 423"/>
                <a:gd name="T5" fmla="*/ 83 h 204"/>
                <a:gd name="T6" fmla="*/ 73 w 423"/>
                <a:gd name="T7" fmla="*/ 68 h 204"/>
                <a:gd name="T8" fmla="*/ 80 w 423"/>
                <a:gd name="T9" fmla="*/ 54 h 204"/>
                <a:gd name="T10" fmla="*/ 102 w 423"/>
                <a:gd name="T11" fmla="*/ 50 h 204"/>
                <a:gd name="T12" fmla="*/ 130 w 423"/>
                <a:gd name="T13" fmla="*/ 80 h 204"/>
                <a:gd name="T14" fmla="*/ 149 w 423"/>
                <a:gd name="T15" fmla="*/ 86 h 204"/>
                <a:gd name="T16" fmla="*/ 184 w 423"/>
                <a:gd name="T17" fmla="*/ 126 h 204"/>
                <a:gd name="T18" fmla="*/ 172 w 423"/>
                <a:gd name="T19" fmla="*/ 165 h 204"/>
                <a:gd name="T20" fmla="*/ 176 w 423"/>
                <a:gd name="T21" fmla="*/ 183 h 204"/>
                <a:gd name="T22" fmla="*/ 192 w 423"/>
                <a:gd name="T23" fmla="*/ 175 h 204"/>
                <a:gd name="T24" fmla="*/ 205 w 423"/>
                <a:gd name="T25" fmla="*/ 175 h 204"/>
                <a:gd name="T26" fmla="*/ 214 w 423"/>
                <a:gd name="T27" fmla="*/ 188 h 204"/>
                <a:gd name="T28" fmla="*/ 231 w 423"/>
                <a:gd name="T29" fmla="*/ 188 h 204"/>
                <a:gd name="T30" fmla="*/ 236 w 423"/>
                <a:gd name="T31" fmla="*/ 183 h 204"/>
                <a:gd name="T32" fmla="*/ 227 w 423"/>
                <a:gd name="T33" fmla="*/ 148 h 204"/>
                <a:gd name="T34" fmla="*/ 223 w 423"/>
                <a:gd name="T35" fmla="*/ 83 h 204"/>
                <a:gd name="T36" fmla="*/ 211 w 423"/>
                <a:gd name="T37" fmla="*/ 73 h 204"/>
                <a:gd name="T38" fmla="*/ 236 w 423"/>
                <a:gd name="T39" fmla="*/ 44 h 204"/>
                <a:gd name="T40" fmla="*/ 237 w 423"/>
                <a:gd name="T41" fmla="*/ 25 h 204"/>
                <a:gd name="T42" fmla="*/ 254 w 423"/>
                <a:gd name="T43" fmla="*/ 26 h 204"/>
                <a:gd name="T44" fmla="*/ 232 w 423"/>
                <a:gd name="T45" fmla="*/ 67 h 204"/>
                <a:gd name="T46" fmla="*/ 247 w 423"/>
                <a:gd name="T47" fmla="*/ 115 h 204"/>
                <a:gd name="T48" fmla="*/ 249 w 423"/>
                <a:gd name="T49" fmla="*/ 128 h 204"/>
                <a:gd name="T50" fmla="*/ 259 w 423"/>
                <a:gd name="T51" fmla="*/ 135 h 204"/>
                <a:gd name="T52" fmla="*/ 244 w 423"/>
                <a:gd name="T53" fmla="*/ 133 h 204"/>
                <a:gd name="T54" fmla="*/ 247 w 423"/>
                <a:gd name="T55" fmla="*/ 164 h 204"/>
                <a:gd name="T56" fmla="*/ 275 w 423"/>
                <a:gd name="T57" fmla="*/ 183 h 204"/>
                <a:gd name="T58" fmla="*/ 280 w 423"/>
                <a:gd name="T59" fmla="*/ 188 h 204"/>
                <a:gd name="T60" fmla="*/ 289 w 423"/>
                <a:gd name="T61" fmla="*/ 188 h 204"/>
                <a:gd name="T62" fmla="*/ 285 w 423"/>
                <a:gd name="T63" fmla="*/ 204 h 204"/>
                <a:gd name="T64" fmla="*/ 317 w 423"/>
                <a:gd name="T65" fmla="*/ 183 h 204"/>
                <a:gd name="T66" fmla="*/ 324 w 423"/>
                <a:gd name="T67" fmla="*/ 157 h 204"/>
                <a:gd name="T68" fmla="*/ 331 w 423"/>
                <a:gd name="T69" fmla="*/ 130 h 204"/>
                <a:gd name="T70" fmla="*/ 285 w 423"/>
                <a:gd name="T71" fmla="*/ 143 h 204"/>
                <a:gd name="T72" fmla="*/ 254 w 423"/>
                <a:gd name="T73" fmla="*/ 0 h 204"/>
                <a:gd name="T74" fmla="*/ 0 w 423"/>
                <a:gd name="T75" fmla="*/ 62 h 204"/>
                <a:gd name="T76" fmla="*/ 0 w 423"/>
                <a:gd name="T77" fmla="*/ 62 h 204"/>
                <a:gd name="T78" fmla="*/ 0 w 423"/>
                <a:gd name="T79" fmla="*/ 62 h 204"/>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423"/>
                <a:gd name="T121" fmla="*/ 0 h 204"/>
                <a:gd name="T122" fmla="*/ 423 w 423"/>
                <a:gd name="T123" fmla="*/ 204 h 204"/>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423" h="204">
                  <a:moveTo>
                    <a:pt x="0" y="62"/>
                  </a:moveTo>
                  <a:lnTo>
                    <a:pt x="10" y="118"/>
                  </a:lnTo>
                  <a:lnTo>
                    <a:pt x="43" y="83"/>
                  </a:lnTo>
                  <a:lnTo>
                    <a:pt x="93" y="68"/>
                  </a:lnTo>
                  <a:lnTo>
                    <a:pt x="102" y="54"/>
                  </a:lnTo>
                  <a:lnTo>
                    <a:pt x="130" y="50"/>
                  </a:lnTo>
                  <a:lnTo>
                    <a:pt x="166" y="80"/>
                  </a:lnTo>
                  <a:lnTo>
                    <a:pt x="190" y="86"/>
                  </a:lnTo>
                  <a:lnTo>
                    <a:pt x="235" y="126"/>
                  </a:lnTo>
                  <a:lnTo>
                    <a:pt x="219" y="165"/>
                  </a:lnTo>
                  <a:lnTo>
                    <a:pt x="225" y="183"/>
                  </a:lnTo>
                  <a:lnTo>
                    <a:pt x="245" y="175"/>
                  </a:lnTo>
                  <a:lnTo>
                    <a:pt x="263" y="175"/>
                  </a:lnTo>
                  <a:lnTo>
                    <a:pt x="272" y="188"/>
                  </a:lnTo>
                  <a:lnTo>
                    <a:pt x="293" y="188"/>
                  </a:lnTo>
                  <a:lnTo>
                    <a:pt x="302" y="183"/>
                  </a:lnTo>
                  <a:lnTo>
                    <a:pt x="289" y="148"/>
                  </a:lnTo>
                  <a:lnTo>
                    <a:pt x="285" y="83"/>
                  </a:lnTo>
                  <a:lnTo>
                    <a:pt x="269" y="73"/>
                  </a:lnTo>
                  <a:lnTo>
                    <a:pt x="302" y="44"/>
                  </a:lnTo>
                  <a:lnTo>
                    <a:pt x="303" y="25"/>
                  </a:lnTo>
                  <a:lnTo>
                    <a:pt x="324" y="26"/>
                  </a:lnTo>
                  <a:lnTo>
                    <a:pt x="298" y="67"/>
                  </a:lnTo>
                  <a:lnTo>
                    <a:pt x="313" y="115"/>
                  </a:lnTo>
                  <a:lnTo>
                    <a:pt x="319" y="128"/>
                  </a:lnTo>
                  <a:lnTo>
                    <a:pt x="329" y="135"/>
                  </a:lnTo>
                  <a:lnTo>
                    <a:pt x="310" y="133"/>
                  </a:lnTo>
                  <a:lnTo>
                    <a:pt x="316" y="164"/>
                  </a:lnTo>
                  <a:lnTo>
                    <a:pt x="350" y="183"/>
                  </a:lnTo>
                  <a:lnTo>
                    <a:pt x="358" y="188"/>
                  </a:lnTo>
                  <a:lnTo>
                    <a:pt x="368" y="188"/>
                  </a:lnTo>
                  <a:lnTo>
                    <a:pt x="363" y="204"/>
                  </a:lnTo>
                  <a:lnTo>
                    <a:pt x="405" y="183"/>
                  </a:lnTo>
                  <a:lnTo>
                    <a:pt x="413" y="157"/>
                  </a:lnTo>
                  <a:lnTo>
                    <a:pt x="423" y="130"/>
                  </a:lnTo>
                  <a:lnTo>
                    <a:pt x="363" y="143"/>
                  </a:lnTo>
                  <a:lnTo>
                    <a:pt x="324" y="0"/>
                  </a:lnTo>
                  <a:lnTo>
                    <a:pt x="0" y="62"/>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8" name="Freeform 122"/>
            <p:cNvSpPr>
              <a:spLocks/>
            </p:cNvSpPr>
            <p:nvPr/>
          </p:nvSpPr>
          <p:spPr bwMode="auto">
            <a:xfrm>
              <a:off x="4228" y="1824"/>
              <a:ext cx="676" cy="395"/>
            </a:xfrm>
            <a:custGeom>
              <a:avLst/>
              <a:gdLst>
                <a:gd name="T0" fmla="*/ 52 w 719"/>
                <a:gd name="T1" fmla="*/ 353 h 395"/>
                <a:gd name="T2" fmla="*/ 53 w 719"/>
                <a:gd name="T3" fmla="*/ 343 h 395"/>
                <a:gd name="T4" fmla="*/ 89 w 719"/>
                <a:gd name="T5" fmla="*/ 299 h 395"/>
                <a:gd name="T6" fmla="*/ 109 w 719"/>
                <a:gd name="T7" fmla="*/ 268 h 395"/>
                <a:gd name="T8" fmla="*/ 129 w 719"/>
                <a:gd name="T9" fmla="*/ 299 h 395"/>
                <a:gd name="T10" fmla="*/ 191 w 719"/>
                <a:gd name="T11" fmla="*/ 267 h 395"/>
                <a:gd name="T12" fmla="*/ 218 w 719"/>
                <a:gd name="T13" fmla="*/ 262 h 395"/>
                <a:gd name="T14" fmla="*/ 234 w 719"/>
                <a:gd name="T15" fmla="*/ 238 h 395"/>
                <a:gd name="T16" fmla="*/ 259 w 719"/>
                <a:gd name="T17" fmla="*/ 116 h 395"/>
                <a:gd name="T18" fmla="*/ 285 w 719"/>
                <a:gd name="T19" fmla="*/ 131 h 395"/>
                <a:gd name="T20" fmla="*/ 335 w 719"/>
                <a:gd name="T21" fmla="*/ 0 h 395"/>
                <a:gd name="T22" fmla="*/ 374 w 719"/>
                <a:gd name="T23" fmla="*/ 27 h 395"/>
                <a:gd name="T24" fmla="*/ 382 w 719"/>
                <a:gd name="T25" fmla="*/ 5 h 395"/>
                <a:gd name="T26" fmla="*/ 400 w 719"/>
                <a:gd name="T27" fmla="*/ 11 h 395"/>
                <a:gd name="T28" fmla="*/ 436 w 719"/>
                <a:gd name="T29" fmla="*/ 51 h 395"/>
                <a:gd name="T30" fmla="*/ 423 w 719"/>
                <a:gd name="T31" fmla="*/ 90 h 395"/>
                <a:gd name="T32" fmla="*/ 427 w 719"/>
                <a:gd name="T33" fmla="*/ 108 h 395"/>
                <a:gd name="T34" fmla="*/ 443 w 719"/>
                <a:gd name="T35" fmla="*/ 100 h 395"/>
                <a:gd name="T36" fmla="*/ 453 w 719"/>
                <a:gd name="T37" fmla="*/ 118 h 395"/>
                <a:gd name="T38" fmla="*/ 509 w 719"/>
                <a:gd name="T39" fmla="*/ 141 h 395"/>
                <a:gd name="T40" fmla="*/ 458 w 719"/>
                <a:gd name="T41" fmla="*/ 137 h 395"/>
                <a:gd name="T42" fmla="*/ 511 w 719"/>
                <a:gd name="T43" fmla="*/ 197 h 395"/>
                <a:gd name="T44" fmla="*/ 479 w 719"/>
                <a:gd name="T45" fmla="*/ 191 h 395"/>
                <a:gd name="T46" fmla="*/ 545 w 719"/>
                <a:gd name="T47" fmla="*/ 246 h 395"/>
                <a:gd name="T48" fmla="*/ 562 w 719"/>
                <a:gd name="T49" fmla="*/ 283 h 395"/>
                <a:gd name="T50" fmla="*/ 551 w 719"/>
                <a:gd name="T51" fmla="*/ 278 h 395"/>
                <a:gd name="T52" fmla="*/ 548 w 719"/>
                <a:gd name="T53" fmla="*/ 288 h 395"/>
                <a:gd name="T54" fmla="*/ 328 w 719"/>
                <a:gd name="T55" fmla="*/ 341 h 395"/>
                <a:gd name="T56" fmla="*/ 145 w 719"/>
                <a:gd name="T57" fmla="*/ 370 h 395"/>
                <a:gd name="T58" fmla="*/ 0 w 719"/>
                <a:gd name="T59" fmla="*/ 395 h 395"/>
                <a:gd name="T60" fmla="*/ 52 w 719"/>
                <a:gd name="T61" fmla="*/ 353 h 395"/>
                <a:gd name="T62" fmla="*/ 52 w 719"/>
                <a:gd name="T63" fmla="*/ 353 h 39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719"/>
                <a:gd name="T97" fmla="*/ 0 h 395"/>
                <a:gd name="T98" fmla="*/ 719 w 719"/>
                <a:gd name="T99" fmla="*/ 395 h 39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719" h="395">
                  <a:moveTo>
                    <a:pt x="67" y="353"/>
                  </a:moveTo>
                  <a:lnTo>
                    <a:pt x="68" y="343"/>
                  </a:lnTo>
                  <a:lnTo>
                    <a:pt x="114" y="299"/>
                  </a:lnTo>
                  <a:lnTo>
                    <a:pt x="139" y="268"/>
                  </a:lnTo>
                  <a:lnTo>
                    <a:pt x="165" y="299"/>
                  </a:lnTo>
                  <a:lnTo>
                    <a:pt x="245" y="267"/>
                  </a:lnTo>
                  <a:lnTo>
                    <a:pt x="280" y="262"/>
                  </a:lnTo>
                  <a:lnTo>
                    <a:pt x="300" y="238"/>
                  </a:lnTo>
                  <a:lnTo>
                    <a:pt x="331" y="116"/>
                  </a:lnTo>
                  <a:lnTo>
                    <a:pt x="365" y="131"/>
                  </a:lnTo>
                  <a:lnTo>
                    <a:pt x="429" y="0"/>
                  </a:lnTo>
                  <a:lnTo>
                    <a:pt x="479" y="27"/>
                  </a:lnTo>
                  <a:lnTo>
                    <a:pt x="488" y="5"/>
                  </a:lnTo>
                  <a:lnTo>
                    <a:pt x="512" y="11"/>
                  </a:lnTo>
                  <a:lnTo>
                    <a:pt x="557" y="51"/>
                  </a:lnTo>
                  <a:lnTo>
                    <a:pt x="541" y="90"/>
                  </a:lnTo>
                  <a:lnTo>
                    <a:pt x="547" y="108"/>
                  </a:lnTo>
                  <a:lnTo>
                    <a:pt x="567" y="100"/>
                  </a:lnTo>
                  <a:lnTo>
                    <a:pt x="581" y="118"/>
                  </a:lnTo>
                  <a:lnTo>
                    <a:pt x="651" y="141"/>
                  </a:lnTo>
                  <a:lnTo>
                    <a:pt x="586" y="137"/>
                  </a:lnTo>
                  <a:lnTo>
                    <a:pt x="654" y="197"/>
                  </a:lnTo>
                  <a:lnTo>
                    <a:pt x="612" y="191"/>
                  </a:lnTo>
                  <a:lnTo>
                    <a:pt x="698" y="246"/>
                  </a:lnTo>
                  <a:lnTo>
                    <a:pt x="719" y="283"/>
                  </a:lnTo>
                  <a:lnTo>
                    <a:pt x="705" y="278"/>
                  </a:lnTo>
                  <a:lnTo>
                    <a:pt x="701" y="288"/>
                  </a:lnTo>
                  <a:lnTo>
                    <a:pt x="420" y="341"/>
                  </a:lnTo>
                  <a:lnTo>
                    <a:pt x="185" y="370"/>
                  </a:lnTo>
                  <a:lnTo>
                    <a:pt x="0" y="395"/>
                  </a:lnTo>
                  <a:lnTo>
                    <a:pt x="67" y="353"/>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99" name="Freeform 123"/>
            <p:cNvSpPr>
              <a:spLocks/>
            </p:cNvSpPr>
            <p:nvPr/>
          </p:nvSpPr>
          <p:spPr bwMode="auto">
            <a:xfrm>
              <a:off x="4874" y="1932"/>
              <a:ext cx="38" cy="99"/>
            </a:xfrm>
            <a:custGeom>
              <a:avLst/>
              <a:gdLst>
                <a:gd name="T0" fmla="*/ 0 w 39"/>
                <a:gd name="T1" fmla="*/ 99 h 99"/>
                <a:gd name="T2" fmla="*/ 9 w 39"/>
                <a:gd name="T3" fmla="*/ 71 h 99"/>
                <a:gd name="T4" fmla="*/ 24 w 39"/>
                <a:gd name="T5" fmla="*/ 55 h 99"/>
                <a:gd name="T6" fmla="*/ 31 w 39"/>
                <a:gd name="T7" fmla="*/ 0 h 99"/>
                <a:gd name="T8" fmla="*/ 13 w 39"/>
                <a:gd name="T9" fmla="*/ 13 h 99"/>
                <a:gd name="T10" fmla="*/ 0 w 39"/>
                <a:gd name="T11" fmla="*/ 65 h 99"/>
                <a:gd name="T12" fmla="*/ 0 w 39"/>
                <a:gd name="T13" fmla="*/ 99 h 99"/>
                <a:gd name="T14" fmla="*/ 0 w 39"/>
                <a:gd name="T15" fmla="*/ 99 h 99"/>
                <a:gd name="T16" fmla="*/ 0 60000 65536"/>
                <a:gd name="T17" fmla="*/ 0 60000 65536"/>
                <a:gd name="T18" fmla="*/ 0 60000 65536"/>
                <a:gd name="T19" fmla="*/ 0 60000 65536"/>
                <a:gd name="T20" fmla="*/ 0 60000 65536"/>
                <a:gd name="T21" fmla="*/ 0 60000 65536"/>
                <a:gd name="T22" fmla="*/ 0 60000 65536"/>
                <a:gd name="T23" fmla="*/ 0 60000 65536"/>
                <a:gd name="T24" fmla="*/ 0 w 39"/>
                <a:gd name="T25" fmla="*/ 0 h 99"/>
                <a:gd name="T26" fmla="*/ 39 w 39"/>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9" h="99">
                  <a:moveTo>
                    <a:pt x="0" y="99"/>
                  </a:moveTo>
                  <a:lnTo>
                    <a:pt x="13" y="71"/>
                  </a:lnTo>
                  <a:lnTo>
                    <a:pt x="28" y="55"/>
                  </a:lnTo>
                  <a:lnTo>
                    <a:pt x="39" y="0"/>
                  </a:lnTo>
                  <a:lnTo>
                    <a:pt x="17" y="13"/>
                  </a:lnTo>
                  <a:lnTo>
                    <a:pt x="0" y="65"/>
                  </a:lnTo>
                  <a:lnTo>
                    <a:pt x="0" y="99"/>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0" name="Freeform 124"/>
            <p:cNvSpPr>
              <a:spLocks/>
            </p:cNvSpPr>
            <p:nvPr/>
          </p:nvSpPr>
          <p:spPr bwMode="auto">
            <a:xfrm>
              <a:off x="4190" y="2112"/>
              <a:ext cx="749" cy="347"/>
            </a:xfrm>
            <a:custGeom>
              <a:avLst/>
              <a:gdLst>
                <a:gd name="T0" fmla="*/ 0 w 793"/>
                <a:gd name="T1" fmla="*/ 302 h 346"/>
                <a:gd name="T2" fmla="*/ 90 w 793"/>
                <a:gd name="T3" fmla="*/ 287 h 346"/>
                <a:gd name="T4" fmla="*/ 142 w 793"/>
                <a:gd name="T5" fmla="*/ 255 h 346"/>
                <a:gd name="T6" fmla="*/ 241 w 793"/>
                <a:gd name="T7" fmla="*/ 242 h 346"/>
                <a:gd name="T8" fmla="*/ 281 w 793"/>
                <a:gd name="T9" fmla="*/ 274 h 346"/>
                <a:gd name="T10" fmla="*/ 346 w 793"/>
                <a:gd name="T11" fmla="*/ 263 h 346"/>
                <a:gd name="T12" fmla="*/ 442 w 793"/>
                <a:gd name="T13" fmla="*/ 350 h 346"/>
                <a:gd name="T14" fmla="*/ 483 w 793"/>
                <a:gd name="T15" fmla="*/ 339 h 346"/>
                <a:gd name="T16" fmla="*/ 536 w 793"/>
                <a:gd name="T17" fmla="*/ 238 h 346"/>
                <a:gd name="T18" fmla="*/ 580 w 793"/>
                <a:gd name="T19" fmla="*/ 217 h 346"/>
                <a:gd name="T20" fmla="*/ 595 w 793"/>
                <a:gd name="T21" fmla="*/ 188 h 346"/>
                <a:gd name="T22" fmla="*/ 547 w 793"/>
                <a:gd name="T23" fmla="*/ 200 h 346"/>
                <a:gd name="T24" fmla="*/ 533 w 793"/>
                <a:gd name="T25" fmla="*/ 179 h 346"/>
                <a:gd name="T26" fmla="*/ 563 w 793"/>
                <a:gd name="T27" fmla="*/ 165 h 346"/>
                <a:gd name="T28" fmla="*/ 563 w 793"/>
                <a:gd name="T29" fmla="*/ 152 h 346"/>
                <a:gd name="T30" fmla="*/ 530 w 793"/>
                <a:gd name="T31" fmla="*/ 137 h 346"/>
                <a:gd name="T32" fmla="*/ 572 w 793"/>
                <a:gd name="T33" fmla="*/ 118 h 346"/>
                <a:gd name="T34" fmla="*/ 569 w 793"/>
                <a:gd name="T35" fmla="*/ 139 h 346"/>
                <a:gd name="T36" fmla="*/ 596 w 793"/>
                <a:gd name="T37" fmla="*/ 139 h 346"/>
                <a:gd name="T38" fmla="*/ 611 w 793"/>
                <a:gd name="T39" fmla="*/ 103 h 346"/>
                <a:gd name="T40" fmla="*/ 621 w 793"/>
                <a:gd name="T41" fmla="*/ 102 h 346"/>
                <a:gd name="T42" fmla="*/ 614 w 793"/>
                <a:gd name="T43" fmla="*/ 69 h 346"/>
                <a:gd name="T44" fmla="*/ 596 w 793"/>
                <a:gd name="T45" fmla="*/ 102 h 346"/>
                <a:gd name="T46" fmla="*/ 576 w 793"/>
                <a:gd name="T47" fmla="*/ 31 h 346"/>
                <a:gd name="T48" fmla="*/ 590 w 793"/>
                <a:gd name="T49" fmla="*/ 27 h 346"/>
                <a:gd name="T50" fmla="*/ 607 w 793"/>
                <a:gd name="T51" fmla="*/ 47 h 346"/>
                <a:gd name="T52" fmla="*/ 595 w 793"/>
                <a:gd name="T53" fmla="*/ 14 h 346"/>
                <a:gd name="T54" fmla="*/ 580 w 793"/>
                <a:gd name="T55" fmla="*/ 0 h 346"/>
                <a:gd name="T56" fmla="*/ 360 w 793"/>
                <a:gd name="T57" fmla="*/ 53 h 346"/>
                <a:gd name="T58" fmla="*/ 176 w 793"/>
                <a:gd name="T59" fmla="*/ 82 h 346"/>
                <a:gd name="T60" fmla="*/ 151 w 793"/>
                <a:gd name="T61" fmla="*/ 145 h 346"/>
                <a:gd name="T62" fmla="*/ 112 w 793"/>
                <a:gd name="T63" fmla="*/ 157 h 346"/>
                <a:gd name="T64" fmla="*/ 92 w 793"/>
                <a:gd name="T65" fmla="*/ 193 h 346"/>
                <a:gd name="T66" fmla="*/ 22 w 793"/>
                <a:gd name="T67" fmla="*/ 245 h 346"/>
                <a:gd name="T68" fmla="*/ 18 w 793"/>
                <a:gd name="T69" fmla="*/ 264 h 346"/>
                <a:gd name="T70" fmla="*/ 0 w 793"/>
                <a:gd name="T71" fmla="*/ 276 h 346"/>
                <a:gd name="T72" fmla="*/ 0 w 793"/>
                <a:gd name="T73" fmla="*/ 302 h 346"/>
                <a:gd name="T74" fmla="*/ 0 w 793"/>
                <a:gd name="T75" fmla="*/ 302 h 34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93"/>
                <a:gd name="T115" fmla="*/ 0 h 346"/>
                <a:gd name="T116" fmla="*/ 793 w 793"/>
                <a:gd name="T117" fmla="*/ 346 h 34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93" h="346">
                  <a:moveTo>
                    <a:pt x="0" y="298"/>
                  </a:moveTo>
                  <a:lnTo>
                    <a:pt x="115" y="283"/>
                  </a:lnTo>
                  <a:lnTo>
                    <a:pt x="181" y="251"/>
                  </a:lnTo>
                  <a:lnTo>
                    <a:pt x="307" y="238"/>
                  </a:lnTo>
                  <a:lnTo>
                    <a:pt x="359" y="270"/>
                  </a:lnTo>
                  <a:lnTo>
                    <a:pt x="442" y="259"/>
                  </a:lnTo>
                  <a:lnTo>
                    <a:pt x="566" y="346"/>
                  </a:lnTo>
                  <a:lnTo>
                    <a:pt x="615" y="335"/>
                  </a:lnTo>
                  <a:lnTo>
                    <a:pt x="685" y="234"/>
                  </a:lnTo>
                  <a:lnTo>
                    <a:pt x="741" y="213"/>
                  </a:lnTo>
                  <a:lnTo>
                    <a:pt x="759" y="184"/>
                  </a:lnTo>
                  <a:lnTo>
                    <a:pt x="698" y="196"/>
                  </a:lnTo>
                  <a:lnTo>
                    <a:pt x="681" y="175"/>
                  </a:lnTo>
                  <a:lnTo>
                    <a:pt x="719" y="165"/>
                  </a:lnTo>
                  <a:lnTo>
                    <a:pt x="719" y="152"/>
                  </a:lnTo>
                  <a:lnTo>
                    <a:pt x="677" y="137"/>
                  </a:lnTo>
                  <a:lnTo>
                    <a:pt x="730" y="118"/>
                  </a:lnTo>
                  <a:lnTo>
                    <a:pt x="727" y="139"/>
                  </a:lnTo>
                  <a:lnTo>
                    <a:pt x="761" y="139"/>
                  </a:lnTo>
                  <a:lnTo>
                    <a:pt x="780" y="103"/>
                  </a:lnTo>
                  <a:lnTo>
                    <a:pt x="793" y="102"/>
                  </a:lnTo>
                  <a:lnTo>
                    <a:pt x="785" y="69"/>
                  </a:lnTo>
                  <a:lnTo>
                    <a:pt x="761" y="102"/>
                  </a:lnTo>
                  <a:lnTo>
                    <a:pt x="736" y="31"/>
                  </a:lnTo>
                  <a:lnTo>
                    <a:pt x="753" y="27"/>
                  </a:lnTo>
                  <a:lnTo>
                    <a:pt x="775" y="47"/>
                  </a:lnTo>
                  <a:lnTo>
                    <a:pt x="759" y="14"/>
                  </a:lnTo>
                  <a:lnTo>
                    <a:pt x="741" y="0"/>
                  </a:lnTo>
                  <a:lnTo>
                    <a:pt x="460" y="53"/>
                  </a:lnTo>
                  <a:lnTo>
                    <a:pt x="225" y="82"/>
                  </a:lnTo>
                  <a:lnTo>
                    <a:pt x="192" y="145"/>
                  </a:lnTo>
                  <a:lnTo>
                    <a:pt x="142" y="157"/>
                  </a:lnTo>
                  <a:lnTo>
                    <a:pt x="118" y="189"/>
                  </a:lnTo>
                  <a:lnTo>
                    <a:pt x="27" y="241"/>
                  </a:lnTo>
                  <a:lnTo>
                    <a:pt x="22" y="260"/>
                  </a:lnTo>
                  <a:lnTo>
                    <a:pt x="0" y="272"/>
                  </a:lnTo>
                  <a:lnTo>
                    <a:pt x="0" y="298"/>
                  </a:lnTo>
                  <a:close/>
                </a:path>
              </a:pathLst>
            </a:custGeom>
            <a:pattFill prst="pct5">
              <a:fgClr>
                <a:schemeClr val="tx1"/>
              </a:fgClr>
              <a:bgClr>
                <a:schemeClr val="bg1"/>
              </a:bgClr>
            </a:patt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1" name="Freeform 125"/>
            <p:cNvSpPr>
              <a:spLocks/>
            </p:cNvSpPr>
            <p:nvPr/>
          </p:nvSpPr>
          <p:spPr bwMode="auto">
            <a:xfrm>
              <a:off x="4279" y="2350"/>
              <a:ext cx="444" cy="352"/>
            </a:xfrm>
            <a:custGeom>
              <a:avLst/>
              <a:gdLst>
                <a:gd name="T0" fmla="*/ 17 w 472"/>
                <a:gd name="T1" fmla="*/ 45 h 351"/>
                <a:gd name="T2" fmla="*/ 68 w 472"/>
                <a:gd name="T3" fmla="*/ 13 h 351"/>
                <a:gd name="T4" fmla="*/ 167 w 472"/>
                <a:gd name="T5" fmla="*/ 0 h 351"/>
                <a:gd name="T6" fmla="*/ 207 w 472"/>
                <a:gd name="T7" fmla="*/ 32 h 351"/>
                <a:gd name="T8" fmla="*/ 273 w 472"/>
                <a:gd name="T9" fmla="*/ 21 h 351"/>
                <a:gd name="T10" fmla="*/ 370 w 472"/>
                <a:gd name="T11" fmla="*/ 108 h 351"/>
                <a:gd name="T12" fmla="*/ 326 w 472"/>
                <a:gd name="T13" fmla="*/ 175 h 351"/>
                <a:gd name="T14" fmla="*/ 330 w 472"/>
                <a:gd name="T15" fmla="*/ 208 h 351"/>
                <a:gd name="T16" fmla="*/ 257 w 472"/>
                <a:gd name="T17" fmla="*/ 293 h 351"/>
                <a:gd name="T18" fmla="*/ 245 w 472"/>
                <a:gd name="T19" fmla="*/ 297 h 351"/>
                <a:gd name="T20" fmla="*/ 238 w 472"/>
                <a:gd name="T21" fmla="*/ 323 h 351"/>
                <a:gd name="T22" fmla="*/ 221 w 472"/>
                <a:gd name="T23" fmla="*/ 308 h 351"/>
                <a:gd name="T24" fmla="*/ 235 w 472"/>
                <a:gd name="T25" fmla="*/ 332 h 351"/>
                <a:gd name="T26" fmla="*/ 221 w 472"/>
                <a:gd name="T27" fmla="*/ 355 h 351"/>
                <a:gd name="T28" fmla="*/ 209 w 472"/>
                <a:gd name="T29" fmla="*/ 352 h 351"/>
                <a:gd name="T30" fmla="*/ 158 w 472"/>
                <a:gd name="T31" fmla="*/ 251 h 351"/>
                <a:gd name="T32" fmla="*/ 48 w 472"/>
                <a:gd name="T33" fmla="*/ 121 h 351"/>
                <a:gd name="T34" fmla="*/ 0 w 472"/>
                <a:gd name="T35" fmla="*/ 82 h 351"/>
                <a:gd name="T36" fmla="*/ 17 w 472"/>
                <a:gd name="T37" fmla="*/ 45 h 351"/>
                <a:gd name="T38" fmla="*/ 17 w 472"/>
                <a:gd name="T39" fmla="*/ 45 h 35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72"/>
                <a:gd name="T61" fmla="*/ 0 h 351"/>
                <a:gd name="T62" fmla="*/ 472 w 472"/>
                <a:gd name="T63" fmla="*/ 351 h 35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72" h="351">
                  <a:moveTo>
                    <a:pt x="21" y="45"/>
                  </a:moveTo>
                  <a:lnTo>
                    <a:pt x="87" y="13"/>
                  </a:lnTo>
                  <a:lnTo>
                    <a:pt x="213" y="0"/>
                  </a:lnTo>
                  <a:lnTo>
                    <a:pt x="265" y="32"/>
                  </a:lnTo>
                  <a:lnTo>
                    <a:pt x="348" y="21"/>
                  </a:lnTo>
                  <a:lnTo>
                    <a:pt x="472" y="108"/>
                  </a:lnTo>
                  <a:lnTo>
                    <a:pt x="417" y="175"/>
                  </a:lnTo>
                  <a:lnTo>
                    <a:pt x="421" y="204"/>
                  </a:lnTo>
                  <a:lnTo>
                    <a:pt x="327" y="289"/>
                  </a:lnTo>
                  <a:lnTo>
                    <a:pt x="311" y="293"/>
                  </a:lnTo>
                  <a:lnTo>
                    <a:pt x="304" y="319"/>
                  </a:lnTo>
                  <a:lnTo>
                    <a:pt x="283" y="304"/>
                  </a:lnTo>
                  <a:lnTo>
                    <a:pt x="301" y="328"/>
                  </a:lnTo>
                  <a:lnTo>
                    <a:pt x="283" y="351"/>
                  </a:lnTo>
                  <a:lnTo>
                    <a:pt x="267" y="348"/>
                  </a:lnTo>
                  <a:lnTo>
                    <a:pt x="202" y="247"/>
                  </a:lnTo>
                  <a:lnTo>
                    <a:pt x="61" y="121"/>
                  </a:lnTo>
                  <a:lnTo>
                    <a:pt x="0" y="82"/>
                  </a:lnTo>
                  <a:lnTo>
                    <a:pt x="21" y="45"/>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2" name="Freeform 126"/>
            <p:cNvSpPr>
              <a:spLocks/>
            </p:cNvSpPr>
            <p:nvPr/>
          </p:nvSpPr>
          <p:spPr bwMode="auto">
            <a:xfrm>
              <a:off x="4835" y="1735"/>
              <a:ext cx="93" cy="156"/>
            </a:xfrm>
            <a:custGeom>
              <a:avLst/>
              <a:gdLst>
                <a:gd name="T0" fmla="*/ 0 w 99"/>
                <a:gd name="T1" fmla="*/ 14 h 157"/>
                <a:gd name="T2" fmla="*/ 11 w 99"/>
                <a:gd name="T3" fmla="*/ 0 h 157"/>
                <a:gd name="T4" fmla="*/ 25 w 99"/>
                <a:gd name="T5" fmla="*/ 0 h 157"/>
                <a:gd name="T6" fmla="*/ 21 w 99"/>
                <a:gd name="T7" fmla="*/ 16 h 157"/>
                <a:gd name="T8" fmla="*/ 17 w 99"/>
                <a:gd name="T9" fmla="*/ 21 h 157"/>
                <a:gd name="T10" fmla="*/ 21 w 99"/>
                <a:gd name="T11" fmla="*/ 39 h 157"/>
                <a:gd name="T12" fmla="*/ 38 w 99"/>
                <a:gd name="T13" fmla="*/ 63 h 157"/>
                <a:gd name="T14" fmla="*/ 42 w 99"/>
                <a:gd name="T15" fmla="*/ 78 h 157"/>
                <a:gd name="T16" fmla="*/ 57 w 99"/>
                <a:gd name="T17" fmla="*/ 99 h 157"/>
                <a:gd name="T18" fmla="*/ 69 w 99"/>
                <a:gd name="T19" fmla="*/ 104 h 157"/>
                <a:gd name="T20" fmla="*/ 73 w 99"/>
                <a:gd name="T21" fmla="*/ 119 h 157"/>
                <a:gd name="T22" fmla="*/ 63 w 99"/>
                <a:gd name="T23" fmla="*/ 130 h 157"/>
                <a:gd name="T24" fmla="*/ 75 w 99"/>
                <a:gd name="T25" fmla="*/ 128 h 157"/>
                <a:gd name="T26" fmla="*/ 77 w 99"/>
                <a:gd name="T27" fmla="*/ 140 h 157"/>
                <a:gd name="T28" fmla="*/ 31 w 99"/>
                <a:gd name="T29" fmla="*/ 153 h 157"/>
                <a:gd name="T30" fmla="*/ 0 w 99"/>
                <a:gd name="T31" fmla="*/ 14 h 157"/>
                <a:gd name="T32" fmla="*/ 0 w 99"/>
                <a:gd name="T33" fmla="*/ 14 h 1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9"/>
                <a:gd name="T52" fmla="*/ 0 h 157"/>
                <a:gd name="T53" fmla="*/ 99 w 99"/>
                <a:gd name="T54" fmla="*/ 157 h 1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9" h="157">
                  <a:moveTo>
                    <a:pt x="0" y="14"/>
                  </a:moveTo>
                  <a:lnTo>
                    <a:pt x="15" y="0"/>
                  </a:lnTo>
                  <a:lnTo>
                    <a:pt x="33" y="0"/>
                  </a:lnTo>
                  <a:lnTo>
                    <a:pt x="26" y="16"/>
                  </a:lnTo>
                  <a:lnTo>
                    <a:pt x="21" y="21"/>
                  </a:lnTo>
                  <a:lnTo>
                    <a:pt x="26" y="39"/>
                  </a:lnTo>
                  <a:lnTo>
                    <a:pt x="49" y="63"/>
                  </a:lnTo>
                  <a:lnTo>
                    <a:pt x="54" y="82"/>
                  </a:lnTo>
                  <a:lnTo>
                    <a:pt x="73" y="103"/>
                  </a:lnTo>
                  <a:lnTo>
                    <a:pt x="88" y="108"/>
                  </a:lnTo>
                  <a:lnTo>
                    <a:pt x="94" y="123"/>
                  </a:lnTo>
                  <a:lnTo>
                    <a:pt x="81" y="134"/>
                  </a:lnTo>
                  <a:lnTo>
                    <a:pt x="96" y="132"/>
                  </a:lnTo>
                  <a:lnTo>
                    <a:pt x="99" y="144"/>
                  </a:lnTo>
                  <a:lnTo>
                    <a:pt x="39" y="157"/>
                  </a:lnTo>
                  <a:lnTo>
                    <a:pt x="0" y="14"/>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3" name="Freeform 127"/>
            <p:cNvSpPr>
              <a:spLocks/>
            </p:cNvSpPr>
            <p:nvPr/>
          </p:nvSpPr>
          <p:spPr bwMode="auto">
            <a:xfrm>
              <a:off x="4406" y="1487"/>
              <a:ext cx="508" cy="338"/>
            </a:xfrm>
            <a:custGeom>
              <a:avLst/>
              <a:gdLst>
                <a:gd name="T0" fmla="*/ 34 w 540"/>
                <a:gd name="T1" fmla="*/ 338 h 338"/>
                <a:gd name="T2" fmla="*/ 103 w 540"/>
                <a:gd name="T3" fmla="*/ 324 h 338"/>
                <a:gd name="T4" fmla="*/ 357 w 540"/>
                <a:gd name="T5" fmla="*/ 262 h 338"/>
                <a:gd name="T6" fmla="*/ 369 w 540"/>
                <a:gd name="T7" fmla="*/ 248 h 338"/>
                <a:gd name="T8" fmla="*/ 383 w 540"/>
                <a:gd name="T9" fmla="*/ 248 h 338"/>
                <a:gd name="T10" fmla="*/ 400 w 540"/>
                <a:gd name="T11" fmla="*/ 233 h 338"/>
                <a:gd name="T12" fmla="*/ 423 w 540"/>
                <a:gd name="T13" fmla="*/ 194 h 338"/>
                <a:gd name="T14" fmla="*/ 381 w 540"/>
                <a:gd name="T15" fmla="*/ 152 h 338"/>
                <a:gd name="T16" fmla="*/ 380 w 540"/>
                <a:gd name="T17" fmla="*/ 113 h 338"/>
                <a:gd name="T18" fmla="*/ 400 w 540"/>
                <a:gd name="T19" fmla="*/ 58 h 338"/>
                <a:gd name="T20" fmla="*/ 372 w 540"/>
                <a:gd name="T21" fmla="*/ 40 h 338"/>
                <a:gd name="T22" fmla="*/ 341 w 540"/>
                <a:gd name="T23" fmla="*/ 0 h 338"/>
                <a:gd name="T24" fmla="*/ 59 w 540"/>
                <a:gd name="T25" fmla="*/ 66 h 338"/>
                <a:gd name="T26" fmla="*/ 46 w 540"/>
                <a:gd name="T27" fmla="*/ 40 h 338"/>
                <a:gd name="T28" fmla="*/ 0 w 540"/>
                <a:gd name="T29" fmla="*/ 83 h 338"/>
                <a:gd name="T30" fmla="*/ 34 w 540"/>
                <a:gd name="T31" fmla="*/ 338 h 338"/>
                <a:gd name="T32" fmla="*/ 34 w 540"/>
                <a:gd name="T33" fmla="*/ 338 h 3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0"/>
                <a:gd name="T52" fmla="*/ 0 h 338"/>
                <a:gd name="T53" fmla="*/ 540 w 540"/>
                <a:gd name="T54" fmla="*/ 338 h 3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0" h="338">
                  <a:moveTo>
                    <a:pt x="42" y="338"/>
                  </a:moveTo>
                  <a:lnTo>
                    <a:pt x="132" y="324"/>
                  </a:lnTo>
                  <a:lnTo>
                    <a:pt x="456" y="262"/>
                  </a:lnTo>
                  <a:lnTo>
                    <a:pt x="471" y="248"/>
                  </a:lnTo>
                  <a:lnTo>
                    <a:pt x="489" y="248"/>
                  </a:lnTo>
                  <a:lnTo>
                    <a:pt x="510" y="233"/>
                  </a:lnTo>
                  <a:lnTo>
                    <a:pt x="540" y="194"/>
                  </a:lnTo>
                  <a:lnTo>
                    <a:pt x="487" y="152"/>
                  </a:lnTo>
                  <a:lnTo>
                    <a:pt x="485" y="113"/>
                  </a:lnTo>
                  <a:lnTo>
                    <a:pt x="510" y="58"/>
                  </a:lnTo>
                  <a:lnTo>
                    <a:pt x="474" y="40"/>
                  </a:lnTo>
                  <a:lnTo>
                    <a:pt x="435" y="0"/>
                  </a:lnTo>
                  <a:lnTo>
                    <a:pt x="76" y="66"/>
                  </a:lnTo>
                  <a:lnTo>
                    <a:pt x="58" y="40"/>
                  </a:lnTo>
                  <a:lnTo>
                    <a:pt x="0" y="83"/>
                  </a:lnTo>
                  <a:lnTo>
                    <a:pt x="42" y="338"/>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chemeClr val="bg1"/>
                </a:solidFill>
                <a:latin typeface="Arial" pitchFamily="34" charset="0"/>
                <a:cs typeface="Arial" pitchFamily="34" charset="0"/>
              </a:endParaRPr>
            </a:p>
          </p:txBody>
        </p:sp>
        <p:sp>
          <p:nvSpPr>
            <p:cNvPr id="104" name="Freeform 128"/>
            <p:cNvSpPr>
              <a:spLocks/>
            </p:cNvSpPr>
            <p:nvPr/>
          </p:nvSpPr>
          <p:spPr bwMode="auto">
            <a:xfrm>
              <a:off x="4859" y="1545"/>
              <a:ext cx="110" cy="277"/>
            </a:xfrm>
            <a:custGeom>
              <a:avLst/>
              <a:gdLst>
                <a:gd name="T0" fmla="*/ 7 w 117"/>
                <a:gd name="T1" fmla="*/ 190 h 277"/>
                <a:gd name="T2" fmla="*/ 22 w 117"/>
                <a:gd name="T3" fmla="*/ 175 h 277"/>
                <a:gd name="T4" fmla="*/ 46 w 117"/>
                <a:gd name="T5" fmla="*/ 136 h 277"/>
                <a:gd name="T6" fmla="*/ 5 w 117"/>
                <a:gd name="T7" fmla="*/ 94 h 277"/>
                <a:gd name="T8" fmla="*/ 3 w 117"/>
                <a:gd name="T9" fmla="*/ 55 h 277"/>
                <a:gd name="T10" fmla="*/ 22 w 117"/>
                <a:gd name="T11" fmla="*/ 0 h 277"/>
                <a:gd name="T12" fmla="*/ 84 w 117"/>
                <a:gd name="T13" fmla="*/ 28 h 277"/>
                <a:gd name="T14" fmla="*/ 85 w 117"/>
                <a:gd name="T15" fmla="*/ 38 h 277"/>
                <a:gd name="T16" fmla="*/ 77 w 117"/>
                <a:gd name="T17" fmla="*/ 68 h 277"/>
                <a:gd name="T18" fmla="*/ 71 w 117"/>
                <a:gd name="T19" fmla="*/ 75 h 277"/>
                <a:gd name="T20" fmla="*/ 70 w 117"/>
                <a:gd name="T21" fmla="*/ 91 h 277"/>
                <a:gd name="T22" fmla="*/ 76 w 117"/>
                <a:gd name="T23" fmla="*/ 96 h 277"/>
                <a:gd name="T24" fmla="*/ 91 w 117"/>
                <a:gd name="T25" fmla="*/ 91 h 277"/>
                <a:gd name="T26" fmla="*/ 91 w 117"/>
                <a:gd name="T27" fmla="*/ 138 h 277"/>
                <a:gd name="T28" fmla="*/ 91 w 117"/>
                <a:gd name="T29" fmla="*/ 167 h 277"/>
                <a:gd name="T30" fmla="*/ 91 w 117"/>
                <a:gd name="T31" fmla="*/ 183 h 277"/>
                <a:gd name="T32" fmla="*/ 86 w 117"/>
                <a:gd name="T33" fmla="*/ 198 h 277"/>
                <a:gd name="T34" fmla="*/ 80 w 117"/>
                <a:gd name="T35" fmla="*/ 199 h 277"/>
                <a:gd name="T36" fmla="*/ 82 w 117"/>
                <a:gd name="T37" fmla="*/ 212 h 277"/>
                <a:gd name="T38" fmla="*/ 59 w 117"/>
                <a:gd name="T39" fmla="*/ 277 h 277"/>
                <a:gd name="T40" fmla="*/ 55 w 117"/>
                <a:gd name="T41" fmla="*/ 277 h 277"/>
                <a:gd name="T42" fmla="*/ 52 w 117"/>
                <a:gd name="T43" fmla="*/ 253 h 277"/>
                <a:gd name="T44" fmla="*/ 37 w 117"/>
                <a:gd name="T45" fmla="*/ 253 h 277"/>
                <a:gd name="T46" fmla="*/ 7 w 117"/>
                <a:gd name="T47" fmla="*/ 227 h 277"/>
                <a:gd name="T48" fmla="*/ 0 w 117"/>
                <a:gd name="T49" fmla="*/ 206 h 277"/>
                <a:gd name="T50" fmla="*/ 7 w 117"/>
                <a:gd name="T51" fmla="*/ 190 h 277"/>
                <a:gd name="T52" fmla="*/ 7 w 117"/>
                <a:gd name="T53" fmla="*/ 190 h 27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17"/>
                <a:gd name="T82" fmla="*/ 0 h 277"/>
                <a:gd name="T83" fmla="*/ 117 w 117"/>
                <a:gd name="T84" fmla="*/ 277 h 27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17" h="277">
                  <a:moveTo>
                    <a:pt x="7" y="190"/>
                  </a:moveTo>
                  <a:lnTo>
                    <a:pt x="28" y="175"/>
                  </a:lnTo>
                  <a:lnTo>
                    <a:pt x="58" y="136"/>
                  </a:lnTo>
                  <a:lnTo>
                    <a:pt x="5" y="94"/>
                  </a:lnTo>
                  <a:lnTo>
                    <a:pt x="3" y="55"/>
                  </a:lnTo>
                  <a:lnTo>
                    <a:pt x="28" y="0"/>
                  </a:lnTo>
                  <a:lnTo>
                    <a:pt x="107" y="28"/>
                  </a:lnTo>
                  <a:lnTo>
                    <a:pt x="109" y="38"/>
                  </a:lnTo>
                  <a:lnTo>
                    <a:pt x="99" y="68"/>
                  </a:lnTo>
                  <a:lnTo>
                    <a:pt x="91" y="75"/>
                  </a:lnTo>
                  <a:lnTo>
                    <a:pt x="89" y="91"/>
                  </a:lnTo>
                  <a:lnTo>
                    <a:pt x="97" y="96"/>
                  </a:lnTo>
                  <a:lnTo>
                    <a:pt x="117" y="91"/>
                  </a:lnTo>
                  <a:lnTo>
                    <a:pt x="117" y="138"/>
                  </a:lnTo>
                  <a:lnTo>
                    <a:pt x="117" y="167"/>
                  </a:lnTo>
                  <a:lnTo>
                    <a:pt x="117" y="183"/>
                  </a:lnTo>
                  <a:lnTo>
                    <a:pt x="110" y="198"/>
                  </a:lnTo>
                  <a:lnTo>
                    <a:pt x="102" y="199"/>
                  </a:lnTo>
                  <a:lnTo>
                    <a:pt x="105" y="212"/>
                  </a:lnTo>
                  <a:lnTo>
                    <a:pt x="76" y="277"/>
                  </a:lnTo>
                  <a:lnTo>
                    <a:pt x="70" y="277"/>
                  </a:lnTo>
                  <a:lnTo>
                    <a:pt x="67" y="253"/>
                  </a:lnTo>
                  <a:lnTo>
                    <a:pt x="47" y="253"/>
                  </a:lnTo>
                  <a:lnTo>
                    <a:pt x="7" y="227"/>
                  </a:lnTo>
                  <a:lnTo>
                    <a:pt x="0" y="206"/>
                  </a:lnTo>
                  <a:lnTo>
                    <a:pt x="7" y="19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5" name="Freeform 129"/>
            <p:cNvSpPr>
              <a:spLocks/>
            </p:cNvSpPr>
            <p:nvPr/>
          </p:nvSpPr>
          <p:spPr bwMode="auto">
            <a:xfrm>
              <a:off x="4461" y="1113"/>
              <a:ext cx="519" cy="481"/>
            </a:xfrm>
            <a:custGeom>
              <a:avLst/>
              <a:gdLst>
                <a:gd name="T0" fmla="*/ 14 w 552"/>
                <a:gd name="T1" fmla="*/ 440 h 481"/>
                <a:gd name="T2" fmla="*/ 294 w 552"/>
                <a:gd name="T3" fmla="*/ 374 h 481"/>
                <a:gd name="T4" fmla="*/ 325 w 552"/>
                <a:gd name="T5" fmla="*/ 414 h 481"/>
                <a:gd name="T6" fmla="*/ 354 w 552"/>
                <a:gd name="T7" fmla="*/ 432 h 481"/>
                <a:gd name="T8" fmla="*/ 415 w 552"/>
                <a:gd name="T9" fmla="*/ 460 h 481"/>
                <a:gd name="T10" fmla="*/ 420 w 552"/>
                <a:gd name="T11" fmla="*/ 481 h 481"/>
                <a:gd name="T12" fmla="*/ 430 w 552"/>
                <a:gd name="T13" fmla="*/ 452 h 481"/>
                <a:gd name="T14" fmla="*/ 432 w 552"/>
                <a:gd name="T15" fmla="*/ 411 h 481"/>
                <a:gd name="T16" fmla="*/ 420 w 552"/>
                <a:gd name="T17" fmla="*/ 334 h 481"/>
                <a:gd name="T18" fmla="*/ 420 w 552"/>
                <a:gd name="T19" fmla="*/ 253 h 481"/>
                <a:gd name="T20" fmla="*/ 390 w 552"/>
                <a:gd name="T21" fmla="*/ 134 h 481"/>
                <a:gd name="T22" fmla="*/ 385 w 552"/>
                <a:gd name="T23" fmla="*/ 83 h 481"/>
                <a:gd name="T24" fmla="*/ 366 w 552"/>
                <a:gd name="T25" fmla="*/ 0 h 481"/>
                <a:gd name="T26" fmla="*/ 274 w 552"/>
                <a:gd name="T27" fmla="*/ 28 h 481"/>
                <a:gd name="T28" fmla="*/ 225 w 552"/>
                <a:gd name="T29" fmla="*/ 96 h 481"/>
                <a:gd name="T30" fmla="*/ 221 w 552"/>
                <a:gd name="T31" fmla="*/ 113 h 481"/>
                <a:gd name="T32" fmla="*/ 192 w 552"/>
                <a:gd name="T33" fmla="*/ 154 h 481"/>
                <a:gd name="T34" fmla="*/ 200 w 552"/>
                <a:gd name="T35" fmla="*/ 168 h 481"/>
                <a:gd name="T36" fmla="*/ 206 w 552"/>
                <a:gd name="T37" fmla="*/ 180 h 481"/>
                <a:gd name="T38" fmla="*/ 201 w 552"/>
                <a:gd name="T39" fmla="*/ 183 h 481"/>
                <a:gd name="T40" fmla="*/ 211 w 552"/>
                <a:gd name="T41" fmla="*/ 199 h 481"/>
                <a:gd name="T42" fmla="*/ 212 w 552"/>
                <a:gd name="T43" fmla="*/ 214 h 481"/>
                <a:gd name="T44" fmla="*/ 184 w 552"/>
                <a:gd name="T45" fmla="*/ 248 h 481"/>
                <a:gd name="T46" fmla="*/ 141 w 552"/>
                <a:gd name="T47" fmla="*/ 262 h 481"/>
                <a:gd name="T48" fmla="*/ 132 w 552"/>
                <a:gd name="T49" fmla="*/ 272 h 481"/>
                <a:gd name="T50" fmla="*/ 117 w 552"/>
                <a:gd name="T51" fmla="*/ 264 h 481"/>
                <a:gd name="T52" fmla="*/ 70 w 552"/>
                <a:gd name="T53" fmla="*/ 270 h 481"/>
                <a:gd name="T54" fmla="*/ 35 w 552"/>
                <a:gd name="T55" fmla="*/ 288 h 481"/>
                <a:gd name="T56" fmla="*/ 35 w 552"/>
                <a:gd name="T57" fmla="*/ 311 h 481"/>
                <a:gd name="T58" fmla="*/ 41 w 552"/>
                <a:gd name="T59" fmla="*/ 325 h 481"/>
                <a:gd name="T60" fmla="*/ 47 w 552"/>
                <a:gd name="T61" fmla="*/ 325 h 481"/>
                <a:gd name="T62" fmla="*/ 52 w 552"/>
                <a:gd name="T63" fmla="*/ 343 h 481"/>
                <a:gd name="T64" fmla="*/ 43 w 552"/>
                <a:gd name="T65" fmla="*/ 353 h 481"/>
                <a:gd name="T66" fmla="*/ 39 w 552"/>
                <a:gd name="T67" fmla="*/ 369 h 481"/>
                <a:gd name="T68" fmla="*/ 0 w 552"/>
                <a:gd name="T69" fmla="*/ 414 h 481"/>
                <a:gd name="T70" fmla="*/ 14 w 552"/>
                <a:gd name="T71" fmla="*/ 440 h 481"/>
                <a:gd name="T72" fmla="*/ 14 w 552"/>
                <a:gd name="T73" fmla="*/ 440 h 4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552"/>
                <a:gd name="T112" fmla="*/ 0 h 481"/>
                <a:gd name="T113" fmla="*/ 552 w 552"/>
                <a:gd name="T114" fmla="*/ 481 h 4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552" h="481">
                  <a:moveTo>
                    <a:pt x="18" y="440"/>
                  </a:moveTo>
                  <a:lnTo>
                    <a:pt x="377" y="374"/>
                  </a:lnTo>
                  <a:lnTo>
                    <a:pt x="416" y="414"/>
                  </a:lnTo>
                  <a:lnTo>
                    <a:pt x="452" y="432"/>
                  </a:lnTo>
                  <a:lnTo>
                    <a:pt x="531" y="460"/>
                  </a:lnTo>
                  <a:lnTo>
                    <a:pt x="537" y="481"/>
                  </a:lnTo>
                  <a:lnTo>
                    <a:pt x="550" y="452"/>
                  </a:lnTo>
                  <a:lnTo>
                    <a:pt x="552" y="411"/>
                  </a:lnTo>
                  <a:lnTo>
                    <a:pt x="537" y="334"/>
                  </a:lnTo>
                  <a:lnTo>
                    <a:pt x="537" y="253"/>
                  </a:lnTo>
                  <a:lnTo>
                    <a:pt x="499" y="134"/>
                  </a:lnTo>
                  <a:lnTo>
                    <a:pt x="492" y="83"/>
                  </a:lnTo>
                  <a:lnTo>
                    <a:pt x="468" y="0"/>
                  </a:lnTo>
                  <a:lnTo>
                    <a:pt x="351" y="28"/>
                  </a:lnTo>
                  <a:lnTo>
                    <a:pt x="287" y="96"/>
                  </a:lnTo>
                  <a:lnTo>
                    <a:pt x="283" y="113"/>
                  </a:lnTo>
                  <a:lnTo>
                    <a:pt x="246" y="154"/>
                  </a:lnTo>
                  <a:lnTo>
                    <a:pt x="256" y="168"/>
                  </a:lnTo>
                  <a:lnTo>
                    <a:pt x="264" y="180"/>
                  </a:lnTo>
                  <a:lnTo>
                    <a:pt x="257" y="183"/>
                  </a:lnTo>
                  <a:lnTo>
                    <a:pt x="269" y="199"/>
                  </a:lnTo>
                  <a:lnTo>
                    <a:pt x="270" y="214"/>
                  </a:lnTo>
                  <a:lnTo>
                    <a:pt x="235" y="248"/>
                  </a:lnTo>
                  <a:lnTo>
                    <a:pt x="181" y="262"/>
                  </a:lnTo>
                  <a:lnTo>
                    <a:pt x="168" y="272"/>
                  </a:lnTo>
                  <a:lnTo>
                    <a:pt x="149" y="264"/>
                  </a:lnTo>
                  <a:lnTo>
                    <a:pt x="89" y="270"/>
                  </a:lnTo>
                  <a:lnTo>
                    <a:pt x="45" y="288"/>
                  </a:lnTo>
                  <a:lnTo>
                    <a:pt x="45" y="311"/>
                  </a:lnTo>
                  <a:lnTo>
                    <a:pt x="53" y="325"/>
                  </a:lnTo>
                  <a:lnTo>
                    <a:pt x="60" y="325"/>
                  </a:lnTo>
                  <a:lnTo>
                    <a:pt x="66" y="343"/>
                  </a:lnTo>
                  <a:lnTo>
                    <a:pt x="55" y="353"/>
                  </a:lnTo>
                  <a:lnTo>
                    <a:pt x="50" y="369"/>
                  </a:lnTo>
                  <a:lnTo>
                    <a:pt x="0" y="414"/>
                  </a:lnTo>
                  <a:lnTo>
                    <a:pt x="18" y="440"/>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6" name="Freeform 130"/>
            <p:cNvSpPr>
              <a:spLocks/>
            </p:cNvSpPr>
            <p:nvPr/>
          </p:nvSpPr>
          <p:spPr bwMode="auto">
            <a:xfrm>
              <a:off x="4943" y="1613"/>
              <a:ext cx="14" cy="22"/>
            </a:xfrm>
            <a:custGeom>
              <a:avLst/>
              <a:gdLst>
                <a:gd name="T0" fmla="*/ 0 w 15"/>
                <a:gd name="T1" fmla="*/ 19 h 23"/>
                <a:gd name="T2" fmla="*/ 2 w 15"/>
                <a:gd name="T3" fmla="*/ 7 h 23"/>
                <a:gd name="T4" fmla="*/ 7 w 15"/>
                <a:gd name="T5" fmla="*/ 0 h 23"/>
                <a:gd name="T6" fmla="*/ 11 w 15"/>
                <a:gd name="T7" fmla="*/ 5 h 23"/>
                <a:gd name="T8" fmla="*/ 0 w 15"/>
                <a:gd name="T9" fmla="*/ 19 h 23"/>
                <a:gd name="T10" fmla="*/ 0 w 15"/>
                <a:gd name="T11" fmla="*/ 19 h 23"/>
                <a:gd name="T12" fmla="*/ 0 w 15"/>
                <a:gd name="T13" fmla="*/ 19 h 23"/>
                <a:gd name="T14" fmla="*/ 0 60000 65536"/>
                <a:gd name="T15" fmla="*/ 0 60000 65536"/>
                <a:gd name="T16" fmla="*/ 0 60000 65536"/>
                <a:gd name="T17" fmla="*/ 0 60000 65536"/>
                <a:gd name="T18" fmla="*/ 0 60000 65536"/>
                <a:gd name="T19" fmla="*/ 0 60000 65536"/>
                <a:gd name="T20" fmla="*/ 0 60000 65536"/>
                <a:gd name="T21" fmla="*/ 0 w 15"/>
                <a:gd name="T22" fmla="*/ 0 h 23"/>
                <a:gd name="T23" fmla="*/ 15 w 15"/>
                <a:gd name="T24" fmla="*/ 23 h 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 h="23">
                  <a:moveTo>
                    <a:pt x="0" y="23"/>
                  </a:moveTo>
                  <a:lnTo>
                    <a:pt x="2" y="7"/>
                  </a:lnTo>
                  <a:lnTo>
                    <a:pt x="10" y="0"/>
                  </a:lnTo>
                  <a:lnTo>
                    <a:pt x="15" y="5"/>
                  </a:lnTo>
                  <a:lnTo>
                    <a:pt x="0" y="23"/>
                  </a:lnTo>
                  <a:close/>
                </a:path>
              </a:pathLst>
            </a:custGeom>
            <a:solidFill>
              <a:srgbClr val="A9EBD9"/>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7" name="Freeform 131"/>
            <p:cNvSpPr>
              <a:spLocks/>
            </p:cNvSpPr>
            <p:nvPr/>
          </p:nvSpPr>
          <p:spPr bwMode="auto">
            <a:xfrm>
              <a:off x="4958" y="1522"/>
              <a:ext cx="162" cy="97"/>
            </a:xfrm>
            <a:custGeom>
              <a:avLst/>
              <a:gdLst>
                <a:gd name="T0" fmla="*/ 9 w 172"/>
                <a:gd name="T1" fmla="*/ 102 h 98"/>
                <a:gd name="T2" fmla="*/ 57 w 172"/>
                <a:gd name="T3" fmla="*/ 68 h 98"/>
                <a:gd name="T4" fmla="*/ 90 w 172"/>
                <a:gd name="T5" fmla="*/ 45 h 98"/>
                <a:gd name="T6" fmla="*/ 57 w 172"/>
                <a:gd name="T7" fmla="*/ 80 h 98"/>
                <a:gd name="T8" fmla="*/ 59 w 172"/>
                <a:gd name="T9" fmla="*/ 81 h 98"/>
                <a:gd name="T10" fmla="*/ 110 w 172"/>
                <a:gd name="T11" fmla="*/ 34 h 98"/>
                <a:gd name="T12" fmla="*/ 136 w 172"/>
                <a:gd name="T13" fmla="*/ 4 h 98"/>
                <a:gd name="T14" fmla="*/ 133 w 172"/>
                <a:gd name="T15" fmla="*/ 0 h 98"/>
                <a:gd name="T16" fmla="*/ 110 w 172"/>
                <a:gd name="T17" fmla="*/ 16 h 98"/>
                <a:gd name="T18" fmla="*/ 107 w 172"/>
                <a:gd name="T19" fmla="*/ 14 h 98"/>
                <a:gd name="T20" fmla="*/ 96 w 172"/>
                <a:gd name="T21" fmla="*/ 34 h 98"/>
                <a:gd name="T22" fmla="*/ 89 w 172"/>
                <a:gd name="T23" fmla="*/ 34 h 98"/>
                <a:gd name="T24" fmla="*/ 106 w 172"/>
                <a:gd name="T25" fmla="*/ 0 h 98"/>
                <a:gd name="T26" fmla="*/ 88 w 172"/>
                <a:gd name="T27" fmla="*/ 26 h 98"/>
                <a:gd name="T28" fmla="*/ 26 w 172"/>
                <a:gd name="T29" fmla="*/ 55 h 98"/>
                <a:gd name="T30" fmla="*/ 16 w 172"/>
                <a:gd name="T31" fmla="*/ 75 h 98"/>
                <a:gd name="T32" fmla="*/ 8 w 172"/>
                <a:gd name="T33" fmla="*/ 78 h 98"/>
                <a:gd name="T34" fmla="*/ 0 w 172"/>
                <a:gd name="T35" fmla="*/ 93 h 98"/>
                <a:gd name="T36" fmla="*/ 9 w 172"/>
                <a:gd name="T37" fmla="*/ 102 h 98"/>
                <a:gd name="T38" fmla="*/ 9 w 172"/>
                <a:gd name="T39" fmla="*/ 102 h 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72"/>
                <a:gd name="T61" fmla="*/ 0 h 98"/>
                <a:gd name="T62" fmla="*/ 172 w 172"/>
                <a:gd name="T63" fmla="*/ 98 h 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72" h="98">
                  <a:moveTo>
                    <a:pt x="13" y="98"/>
                  </a:moveTo>
                  <a:lnTo>
                    <a:pt x="73" y="64"/>
                  </a:lnTo>
                  <a:lnTo>
                    <a:pt x="115" y="45"/>
                  </a:lnTo>
                  <a:lnTo>
                    <a:pt x="72" y="76"/>
                  </a:lnTo>
                  <a:lnTo>
                    <a:pt x="75" y="77"/>
                  </a:lnTo>
                  <a:lnTo>
                    <a:pt x="140" y="34"/>
                  </a:lnTo>
                  <a:lnTo>
                    <a:pt x="172" y="4"/>
                  </a:lnTo>
                  <a:lnTo>
                    <a:pt x="169" y="0"/>
                  </a:lnTo>
                  <a:lnTo>
                    <a:pt x="140" y="16"/>
                  </a:lnTo>
                  <a:lnTo>
                    <a:pt x="136" y="14"/>
                  </a:lnTo>
                  <a:lnTo>
                    <a:pt x="122" y="34"/>
                  </a:lnTo>
                  <a:lnTo>
                    <a:pt x="114" y="34"/>
                  </a:lnTo>
                  <a:lnTo>
                    <a:pt x="135" y="0"/>
                  </a:lnTo>
                  <a:lnTo>
                    <a:pt x="112" y="26"/>
                  </a:lnTo>
                  <a:lnTo>
                    <a:pt x="34" y="51"/>
                  </a:lnTo>
                  <a:lnTo>
                    <a:pt x="20" y="71"/>
                  </a:lnTo>
                  <a:lnTo>
                    <a:pt x="8" y="74"/>
                  </a:lnTo>
                  <a:lnTo>
                    <a:pt x="0" y="89"/>
                  </a:lnTo>
                  <a:lnTo>
                    <a:pt x="13" y="98"/>
                  </a:lnTo>
                  <a:close/>
                </a:path>
              </a:pathLst>
            </a:custGeom>
            <a:gradFill flip="none" rotWithShape="0">
              <a:gsLst>
                <a:gs pos="0">
                  <a:schemeClr val="accent6">
                    <a:lumMod val="60000"/>
                    <a:lumOff val="40000"/>
                  </a:schemeClr>
                </a:gs>
                <a:gs pos="100000">
                  <a:schemeClr val="accent6">
                    <a:lumMod val="60000"/>
                    <a:lumOff val="40000"/>
                    <a:tint val="23500"/>
                    <a:satMod val="160000"/>
                  </a:schemeClr>
                </a:gs>
              </a:gsLst>
              <a:lin ang="5400000" scaled="0"/>
              <a:tileRect/>
            </a:gra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8" name="Freeform 132"/>
            <p:cNvSpPr>
              <a:spLocks/>
            </p:cNvSpPr>
            <p:nvPr/>
          </p:nvSpPr>
          <p:spPr bwMode="auto">
            <a:xfrm>
              <a:off x="4965" y="1416"/>
              <a:ext cx="148" cy="149"/>
            </a:xfrm>
            <a:custGeom>
              <a:avLst/>
              <a:gdLst>
                <a:gd name="T0" fmla="*/ 11 w 161"/>
                <a:gd name="T1" fmla="*/ 108 h 149"/>
                <a:gd name="T2" fmla="*/ 9 w 161"/>
                <a:gd name="T3" fmla="*/ 149 h 149"/>
                <a:gd name="T4" fmla="*/ 21 w 161"/>
                <a:gd name="T5" fmla="*/ 145 h 149"/>
                <a:gd name="T6" fmla="*/ 44 w 161"/>
                <a:gd name="T7" fmla="*/ 123 h 149"/>
                <a:gd name="T8" fmla="*/ 52 w 161"/>
                <a:gd name="T9" fmla="*/ 103 h 149"/>
                <a:gd name="T10" fmla="*/ 56 w 161"/>
                <a:gd name="T11" fmla="*/ 108 h 149"/>
                <a:gd name="T12" fmla="*/ 89 w 161"/>
                <a:gd name="T13" fmla="*/ 97 h 149"/>
                <a:gd name="T14" fmla="*/ 91 w 161"/>
                <a:gd name="T15" fmla="*/ 89 h 149"/>
                <a:gd name="T16" fmla="*/ 96 w 161"/>
                <a:gd name="T17" fmla="*/ 92 h 149"/>
                <a:gd name="T18" fmla="*/ 102 w 161"/>
                <a:gd name="T19" fmla="*/ 86 h 149"/>
                <a:gd name="T20" fmla="*/ 113 w 161"/>
                <a:gd name="T21" fmla="*/ 84 h 149"/>
                <a:gd name="T22" fmla="*/ 125 w 161"/>
                <a:gd name="T23" fmla="*/ 76 h 149"/>
                <a:gd name="T24" fmla="*/ 113 w 161"/>
                <a:gd name="T25" fmla="*/ 0 h 149"/>
                <a:gd name="T26" fmla="*/ 0 w 161"/>
                <a:gd name="T27" fmla="*/ 31 h 149"/>
                <a:gd name="T28" fmla="*/ 11 w 161"/>
                <a:gd name="T29" fmla="*/ 108 h 149"/>
                <a:gd name="T30" fmla="*/ 11 w 161"/>
                <a:gd name="T31" fmla="*/ 108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61"/>
                <a:gd name="T49" fmla="*/ 0 h 149"/>
                <a:gd name="T50" fmla="*/ 161 w 161"/>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61" h="149">
                  <a:moveTo>
                    <a:pt x="15" y="108"/>
                  </a:moveTo>
                  <a:lnTo>
                    <a:pt x="13" y="149"/>
                  </a:lnTo>
                  <a:lnTo>
                    <a:pt x="26" y="145"/>
                  </a:lnTo>
                  <a:lnTo>
                    <a:pt x="57" y="123"/>
                  </a:lnTo>
                  <a:lnTo>
                    <a:pt x="67" y="103"/>
                  </a:lnTo>
                  <a:lnTo>
                    <a:pt x="73" y="108"/>
                  </a:lnTo>
                  <a:lnTo>
                    <a:pt x="115" y="97"/>
                  </a:lnTo>
                  <a:lnTo>
                    <a:pt x="117" y="89"/>
                  </a:lnTo>
                  <a:lnTo>
                    <a:pt x="124" y="92"/>
                  </a:lnTo>
                  <a:lnTo>
                    <a:pt x="132" y="86"/>
                  </a:lnTo>
                  <a:lnTo>
                    <a:pt x="145" y="84"/>
                  </a:lnTo>
                  <a:lnTo>
                    <a:pt x="161" y="76"/>
                  </a:lnTo>
                  <a:lnTo>
                    <a:pt x="145" y="0"/>
                  </a:lnTo>
                  <a:lnTo>
                    <a:pt x="0" y="31"/>
                  </a:lnTo>
                  <a:lnTo>
                    <a:pt x="15" y="108"/>
                  </a:lnTo>
                  <a:close/>
                </a:path>
              </a:pathLst>
            </a:custGeom>
            <a:solidFill>
              <a:srgbClr val="0072C6"/>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09" name="Freeform 133"/>
            <p:cNvSpPr>
              <a:spLocks/>
            </p:cNvSpPr>
            <p:nvPr/>
          </p:nvSpPr>
          <p:spPr bwMode="auto">
            <a:xfrm>
              <a:off x="5102" y="1408"/>
              <a:ext cx="68" cy="84"/>
            </a:xfrm>
            <a:custGeom>
              <a:avLst/>
              <a:gdLst>
                <a:gd name="T0" fmla="*/ 12 w 72"/>
                <a:gd name="T1" fmla="*/ 84 h 84"/>
                <a:gd name="T2" fmla="*/ 38 w 72"/>
                <a:gd name="T3" fmla="*/ 73 h 84"/>
                <a:gd name="T4" fmla="*/ 38 w 72"/>
                <a:gd name="T5" fmla="*/ 39 h 84"/>
                <a:gd name="T6" fmla="*/ 43 w 72"/>
                <a:gd name="T7" fmla="*/ 47 h 84"/>
                <a:gd name="T8" fmla="*/ 44 w 72"/>
                <a:gd name="T9" fmla="*/ 63 h 84"/>
                <a:gd name="T10" fmla="*/ 50 w 72"/>
                <a:gd name="T11" fmla="*/ 63 h 84"/>
                <a:gd name="T12" fmla="*/ 57 w 72"/>
                <a:gd name="T13" fmla="*/ 47 h 84"/>
                <a:gd name="T14" fmla="*/ 50 w 72"/>
                <a:gd name="T15" fmla="*/ 29 h 84"/>
                <a:gd name="T16" fmla="*/ 38 w 72"/>
                <a:gd name="T17" fmla="*/ 26 h 84"/>
                <a:gd name="T18" fmla="*/ 27 w 72"/>
                <a:gd name="T19" fmla="*/ 3 h 84"/>
                <a:gd name="T20" fmla="*/ 21 w 72"/>
                <a:gd name="T21" fmla="*/ 0 h 84"/>
                <a:gd name="T22" fmla="*/ 0 w 72"/>
                <a:gd name="T23" fmla="*/ 8 h 84"/>
                <a:gd name="T24" fmla="*/ 12 w 72"/>
                <a:gd name="T25" fmla="*/ 84 h 84"/>
                <a:gd name="T26" fmla="*/ 12 w 72"/>
                <a:gd name="T27" fmla="*/ 84 h 8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
                <a:gd name="T43" fmla="*/ 0 h 84"/>
                <a:gd name="T44" fmla="*/ 72 w 72"/>
                <a:gd name="T45" fmla="*/ 84 h 8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 h="84">
                  <a:moveTo>
                    <a:pt x="16" y="84"/>
                  </a:moveTo>
                  <a:lnTo>
                    <a:pt x="47" y="73"/>
                  </a:lnTo>
                  <a:lnTo>
                    <a:pt x="47" y="39"/>
                  </a:lnTo>
                  <a:lnTo>
                    <a:pt x="55" y="47"/>
                  </a:lnTo>
                  <a:lnTo>
                    <a:pt x="56" y="63"/>
                  </a:lnTo>
                  <a:lnTo>
                    <a:pt x="63" y="63"/>
                  </a:lnTo>
                  <a:lnTo>
                    <a:pt x="72" y="47"/>
                  </a:lnTo>
                  <a:lnTo>
                    <a:pt x="63" y="29"/>
                  </a:lnTo>
                  <a:lnTo>
                    <a:pt x="47" y="26"/>
                  </a:lnTo>
                  <a:lnTo>
                    <a:pt x="35" y="3"/>
                  </a:lnTo>
                  <a:lnTo>
                    <a:pt x="25" y="0"/>
                  </a:lnTo>
                  <a:lnTo>
                    <a:pt x="0" y="8"/>
                  </a:lnTo>
                  <a:lnTo>
                    <a:pt x="16" y="8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0" name="Freeform 134"/>
            <p:cNvSpPr>
              <a:spLocks/>
            </p:cNvSpPr>
            <p:nvPr/>
          </p:nvSpPr>
          <p:spPr bwMode="auto">
            <a:xfrm>
              <a:off x="4965" y="1303"/>
              <a:ext cx="295" cy="152"/>
            </a:xfrm>
            <a:custGeom>
              <a:avLst/>
              <a:gdLst>
                <a:gd name="T0" fmla="*/ 0 w 311"/>
                <a:gd name="T1" fmla="*/ 140 h 153"/>
                <a:gd name="T2" fmla="*/ 113 w 311"/>
                <a:gd name="T3" fmla="*/ 109 h 153"/>
                <a:gd name="T4" fmla="*/ 132 w 311"/>
                <a:gd name="T5" fmla="*/ 101 h 153"/>
                <a:gd name="T6" fmla="*/ 140 w 311"/>
                <a:gd name="T7" fmla="*/ 104 h 153"/>
                <a:gd name="T8" fmla="*/ 149 w 311"/>
                <a:gd name="T9" fmla="*/ 127 h 153"/>
                <a:gd name="T10" fmla="*/ 161 w 311"/>
                <a:gd name="T11" fmla="*/ 130 h 153"/>
                <a:gd name="T12" fmla="*/ 169 w 311"/>
                <a:gd name="T13" fmla="*/ 148 h 153"/>
                <a:gd name="T14" fmla="*/ 177 w 311"/>
                <a:gd name="T15" fmla="*/ 149 h 153"/>
                <a:gd name="T16" fmla="*/ 184 w 311"/>
                <a:gd name="T17" fmla="*/ 131 h 153"/>
                <a:gd name="T18" fmla="*/ 189 w 311"/>
                <a:gd name="T19" fmla="*/ 117 h 153"/>
                <a:gd name="T20" fmla="*/ 197 w 311"/>
                <a:gd name="T21" fmla="*/ 136 h 153"/>
                <a:gd name="T22" fmla="*/ 241 w 311"/>
                <a:gd name="T23" fmla="*/ 119 h 153"/>
                <a:gd name="T24" fmla="*/ 238 w 311"/>
                <a:gd name="T25" fmla="*/ 97 h 153"/>
                <a:gd name="T26" fmla="*/ 226 w 311"/>
                <a:gd name="T27" fmla="*/ 74 h 153"/>
                <a:gd name="T28" fmla="*/ 222 w 311"/>
                <a:gd name="T29" fmla="*/ 71 h 153"/>
                <a:gd name="T30" fmla="*/ 212 w 311"/>
                <a:gd name="T31" fmla="*/ 72 h 153"/>
                <a:gd name="T32" fmla="*/ 214 w 311"/>
                <a:gd name="T33" fmla="*/ 76 h 153"/>
                <a:gd name="T34" fmla="*/ 223 w 311"/>
                <a:gd name="T35" fmla="*/ 76 h 153"/>
                <a:gd name="T36" fmla="*/ 228 w 311"/>
                <a:gd name="T37" fmla="*/ 101 h 153"/>
                <a:gd name="T38" fmla="*/ 209 w 311"/>
                <a:gd name="T39" fmla="*/ 110 h 153"/>
                <a:gd name="T40" fmla="*/ 184 w 311"/>
                <a:gd name="T41" fmla="*/ 89 h 153"/>
                <a:gd name="T42" fmla="*/ 177 w 311"/>
                <a:gd name="T43" fmla="*/ 71 h 153"/>
                <a:gd name="T44" fmla="*/ 166 w 311"/>
                <a:gd name="T45" fmla="*/ 64 h 153"/>
                <a:gd name="T46" fmla="*/ 166 w 311"/>
                <a:gd name="T47" fmla="*/ 71 h 153"/>
                <a:gd name="T48" fmla="*/ 154 w 311"/>
                <a:gd name="T49" fmla="*/ 58 h 153"/>
                <a:gd name="T50" fmla="*/ 162 w 311"/>
                <a:gd name="T51" fmla="*/ 42 h 153"/>
                <a:gd name="T52" fmla="*/ 170 w 311"/>
                <a:gd name="T53" fmla="*/ 27 h 153"/>
                <a:gd name="T54" fmla="*/ 156 w 311"/>
                <a:gd name="T55" fmla="*/ 0 h 153"/>
                <a:gd name="T56" fmla="*/ 132 w 311"/>
                <a:gd name="T57" fmla="*/ 22 h 153"/>
                <a:gd name="T58" fmla="*/ 52 w 311"/>
                <a:gd name="T59" fmla="*/ 48 h 153"/>
                <a:gd name="T60" fmla="*/ 0 w 311"/>
                <a:gd name="T61" fmla="*/ 63 h 153"/>
                <a:gd name="T62" fmla="*/ 0 w 311"/>
                <a:gd name="T63" fmla="*/ 140 h 153"/>
                <a:gd name="T64" fmla="*/ 0 w 311"/>
                <a:gd name="T65" fmla="*/ 140 h 1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11"/>
                <a:gd name="T100" fmla="*/ 0 h 153"/>
                <a:gd name="T101" fmla="*/ 311 w 311"/>
                <a:gd name="T102" fmla="*/ 153 h 1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11" h="153">
                  <a:moveTo>
                    <a:pt x="0" y="144"/>
                  </a:moveTo>
                  <a:lnTo>
                    <a:pt x="145" y="113"/>
                  </a:lnTo>
                  <a:lnTo>
                    <a:pt x="170" y="105"/>
                  </a:lnTo>
                  <a:lnTo>
                    <a:pt x="180" y="108"/>
                  </a:lnTo>
                  <a:lnTo>
                    <a:pt x="192" y="131"/>
                  </a:lnTo>
                  <a:lnTo>
                    <a:pt x="208" y="134"/>
                  </a:lnTo>
                  <a:lnTo>
                    <a:pt x="217" y="152"/>
                  </a:lnTo>
                  <a:lnTo>
                    <a:pt x="227" y="153"/>
                  </a:lnTo>
                  <a:lnTo>
                    <a:pt x="238" y="135"/>
                  </a:lnTo>
                  <a:lnTo>
                    <a:pt x="243" y="121"/>
                  </a:lnTo>
                  <a:lnTo>
                    <a:pt x="255" y="140"/>
                  </a:lnTo>
                  <a:lnTo>
                    <a:pt x="311" y="123"/>
                  </a:lnTo>
                  <a:lnTo>
                    <a:pt x="308" y="101"/>
                  </a:lnTo>
                  <a:lnTo>
                    <a:pt x="292" y="74"/>
                  </a:lnTo>
                  <a:lnTo>
                    <a:pt x="284" y="71"/>
                  </a:lnTo>
                  <a:lnTo>
                    <a:pt x="274" y="72"/>
                  </a:lnTo>
                  <a:lnTo>
                    <a:pt x="276" y="77"/>
                  </a:lnTo>
                  <a:lnTo>
                    <a:pt x="289" y="79"/>
                  </a:lnTo>
                  <a:lnTo>
                    <a:pt x="294" y="105"/>
                  </a:lnTo>
                  <a:lnTo>
                    <a:pt x="271" y="114"/>
                  </a:lnTo>
                  <a:lnTo>
                    <a:pt x="238" y="93"/>
                  </a:lnTo>
                  <a:lnTo>
                    <a:pt x="227" y="71"/>
                  </a:lnTo>
                  <a:lnTo>
                    <a:pt x="213" y="64"/>
                  </a:lnTo>
                  <a:lnTo>
                    <a:pt x="213" y="71"/>
                  </a:lnTo>
                  <a:lnTo>
                    <a:pt x="198" y="58"/>
                  </a:lnTo>
                  <a:lnTo>
                    <a:pt x="209" y="42"/>
                  </a:lnTo>
                  <a:lnTo>
                    <a:pt x="219" y="27"/>
                  </a:lnTo>
                  <a:lnTo>
                    <a:pt x="201" y="0"/>
                  </a:lnTo>
                  <a:lnTo>
                    <a:pt x="170" y="22"/>
                  </a:lnTo>
                  <a:lnTo>
                    <a:pt x="67" y="48"/>
                  </a:lnTo>
                  <a:lnTo>
                    <a:pt x="0" y="63"/>
                  </a:lnTo>
                  <a:lnTo>
                    <a:pt x="0" y="144"/>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1" name="Freeform 135"/>
            <p:cNvSpPr>
              <a:spLocks/>
            </p:cNvSpPr>
            <p:nvPr/>
          </p:nvSpPr>
          <p:spPr bwMode="auto">
            <a:xfrm>
              <a:off x="5199" y="1450"/>
              <a:ext cx="27" cy="24"/>
            </a:xfrm>
            <a:custGeom>
              <a:avLst/>
              <a:gdLst>
                <a:gd name="T0" fmla="*/ 0 w 29"/>
                <a:gd name="T1" fmla="*/ 27 h 23"/>
                <a:gd name="T2" fmla="*/ 9 w 29"/>
                <a:gd name="T3" fmla="*/ 0 h 23"/>
                <a:gd name="T4" fmla="*/ 21 w 29"/>
                <a:gd name="T5" fmla="*/ 10 h 23"/>
                <a:gd name="T6" fmla="*/ 0 w 29"/>
                <a:gd name="T7" fmla="*/ 27 h 23"/>
                <a:gd name="T8" fmla="*/ 0 w 29"/>
                <a:gd name="T9" fmla="*/ 27 h 23"/>
                <a:gd name="T10" fmla="*/ 0 w 29"/>
                <a:gd name="T11" fmla="*/ 27 h 23"/>
                <a:gd name="T12" fmla="*/ 0 60000 65536"/>
                <a:gd name="T13" fmla="*/ 0 60000 65536"/>
                <a:gd name="T14" fmla="*/ 0 60000 65536"/>
                <a:gd name="T15" fmla="*/ 0 60000 65536"/>
                <a:gd name="T16" fmla="*/ 0 60000 65536"/>
                <a:gd name="T17" fmla="*/ 0 60000 65536"/>
                <a:gd name="T18" fmla="*/ 0 w 29"/>
                <a:gd name="T19" fmla="*/ 0 h 23"/>
                <a:gd name="T20" fmla="*/ 29 w 29"/>
                <a:gd name="T21" fmla="*/ 23 h 23"/>
              </a:gdLst>
              <a:ahLst/>
              <a:cxnLst>
                <a:cxn ang="T12">
                  <a:pos x="T0" y="T1"/>
                </a:cxn>
                <a:cxn ang="T13">
                  <a:pos x="T2" y="T3"/>
                </a:cxn>
                <a:cxn ang="T14">
                  <a:pos x="T4" y="T5"/>
                </a:cxn>
                <a:cxn ang="T15">
                  <a:pos x="T6" y="T7"/>
                </a:cxn>
                <a:cxn ang="T16">
                  <a:pos x="T8" y="T9"/>
                </a:cxn>
                <a:cxn ang="T17">
                  <a:pos x="T10" y="T11"/>
                </a:cxn>
              </a:cxnLst>
              <a:rect l="T18" t="T19" r="T20" b="T21"/>
              <a:pathLst>
                <a:path w="29" h="23">
                  <a:moveTo>
                    <a:pt x="0" y="23"/>
                  </a:moveTo>
                  <a:lnTo>
                    <a:pt x="13" y="0"/>
                  </a:lnTo>
                  <a:lnTo>
                    <a:pt x="29" y="10"/>
                  </a:lnTo>
                  <a:lnTo>
                    <a:pt x="0" y="23"/>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2" name="Freeform 136"/>
            <p:cNvSpPr>
              <a:spLocks/>
            </p:cNvSpPr>
            <p:nvPr/>
          </p:nvSpPr>
          <p:spPr bwMode="auto">
            <a:xfrm>
              <a:off x="5249" y="1447"/>
              <a:ext cx="27" cy="16"/>
            </a:xfrm>
            <a:custGeom>
              <a:avLst/>
              <a:gdLst>
                <a:gd name="T0" fmla="*/ 0 w 23"/>
                <a:gd name="T1" fmla="*/ 16 h 16"/>
                <a:gd name="T2" fmla="*/ 9 w 23"/>
                <a:gd name="T3" fmla="*/ 0 h 16"/>
                <a:gd name="T4" fmla="*/ 16 w 23"/>
                <a:gd name="T5" fmla="*/ 12 h 16"/>
                <a:gd name="T6" fmla="*/ 0 w 23"/>
                <a:gd name="T7" fmla="*/ 16 h 16"/>
                <a:gd name="T8" fmla="*/ 0 w 23"/>
                <a:gd name="T9" fmla="*/ 16 h 16"/>
                <a:gd name="T10" fmla="*/ 0 w 23"/>
                <a:gd name="T11" fmla="*/ 16 h 16"/>
                <a:gd name="T12" fmla="*/ 0 60000 65536"/>
                <a:gd name="T13" fmla="*/ 0 60000 65536"/>
                <a:gd name="T14" fmla="*/ 0 60000 65536"/>
                <a:gd name="T15" fmla="*/ 0 60000 65536"/>
                <a:gd name="T16" fmla="*/ 0 60000 65536"/>
                <a:gd name="T17" fmla="*/ 0 60000 65536"/>
                <a:gd name="T18" fmla="*/ 0 w 23"/>
                <a:gd name="T19" fmla="*/ 0 h 16"/>
                <a:gd name="T20" fmla="*/ 23 w 2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23" h="16">
                  <a:moveTo>
                    <a:pt x="0" y="16"/>
                  </a:moveTo>
                  <a:lnTo>
                    <a:pt x="13" y="0"/>
                  </a:lnTo>
                  <a:lnTo>
                    <a:pt x="23" y="12"/>
                  </a:lnTo>
                  <a:lnTo>
                    <a:pt x="0" y="16"/>
                  </a:lnTo>
                  <a:close/>
                </a:path>
              </a:pathLst>
            </a:custGeom>
            <a:solidFill>
              <a:srgbClr val="FFFFFF"/>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3" name="Freeform 137"/>
            <p:cNvSpPr>
              <a:spLocks/>
            </p:cNvSpPr>
            <p:nvPr/>
          </p:nvSpPr>
          <p:spPr bwMode="auto">
            <a:xfrm>
              <a:off x="4901" y="1077"/>
              <a:ext cx="146" cy="286"/>
            </a:xfrm>
            <a:custGeom>
              <a:avLst/>
              <a:gdLst>
                <a:gd name="T0" fmla="*/ 20 w 150"/>
                <a:gd name="T1" fmla="*/ 118 h 288"/>
                <a:gd name="T2" fmla="*/ 23 w 150"/>
                <a:gd name="T3" fmla="*/ 173 h 288"/>
                <a:gd name="T4" fmla="*/ 54 w 150"/>
                <a:gd name="T5" fmla="*/ 292 h 288"/>
                <a:gd name="T6" fmla="*/ 106 w 150"/>
                <a:gd name="T7" fmla="*/ 277 h 288"/>
                <a:gd name="T8" fmla="*/ 102 w 150"/>
                <a:gd name="T9" fmla="*/ 105 h 288"/>
                <a:gd name="T10" fmla="*/ 117 w 150"/>
                <a:gd name="T11" fmla="*/ 72 h 288"/>
                <a:gd name="T12" fmla="*/ 117 w 150"/>
                <a:gd name="T13" fmla="*/ 0 h 288"/>
                <a:gd name="T14" fmla="*/ 0 w 150"/>
                <a:gd name="T15" fmla="*/ 35 h 288"/>
                <a:gd name="T16" fmla="*/ 20 w 150"/>
                <a:gd name="T17" fmla="*/ 118 h 288"/>
                <a:gd name="T18" fmla="*/ 20 w 150"/>
                <a:gd name="T19" fmla="*/ 118 h 2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50"/>
                <a:gd name="T31" fmla="*/ 0 h 288"/>
                <a:gd name="T32" fmla="*/ 150 w 150"/>
                <a:gd name="T33" fmla="*/ 288 h 2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50" h="288">
                  <a:moveTo>
                    <a:pt x="24" y="118"/>
                  </a:moveTo>
                  <a:lnTo>
                    <a:pt x="31" y="169"/>
                  </a:lnTo>
                  <a:lnTo>
                    <a:pt x="69" y="288"/>
                  </a:lnTo>
                  <a:lnTo>
                    <a:pt x="136" y="273"/>
                  </a:lnTo>
                  <a:lnTo>
                    <a:pt x="131" y="105"/>
                  </a:lnTo>
                  <a:lnTo>
                    <a:pt x="149" y="72"/>
                  </a:lnTo>
                  <a:lnTo>
                    <a:pt x="150" y="0"/>
                  </a:lnTo>
                  <a:lnTo>
                    <a:pt x="0" y="35"/>
                  </a:lnTo>
                  <a:lnTo>
                    <a:pt x="24" y="11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4" name="Freeform 138"/>
            <p:cNvSpPr>
              <a:spLocks/>
            </p:cNvSpPr>
            <p:nvPr/>
          </p:nvSpPr>
          <p:spPr bwMode="auto">
            <a:xfrm>
              <a:off x="5024" y="1034"/>
              <a:ext cx="131" cy="317"/>
            </a:xfrm>
            <a:custGeom>
              <a:avLst/>
              <a:gdLst>
                <a:gd name="T0" fmla="*/ 0 w 139"/>
                <a:gd name="T1" fmla="*/ 148 h 316"/>
                <a:gd name="T2" fmla="*/ 14 w 139"/>
                <a:gd name="T3" fmla="*/ 115 h 316"/>
                <a:gd name="T4" fmla="*/ 15 w 139"/>
                <a:gd name="T5" fmla="*/ 43 h 316"/>
                <a:gd name="T6" fmla="*/ 14 w 139"/>
                <a:gd name="T7" fmla="*/ 15 h 316"/>
                <a:gd name="T8" fmla="*/ 36 w 139"/>
                <a:gd name="T9" fmla="*/ 0 h 316"/>
                <a:gd name="T10" fmla="*/ 85 w 139"/>
                <a:gd name="T11" fmla="*/ 202 h 316"/>
                <a:gd name="T12" fmla="*/ 109 w 139"/>
                <a:gd name="T13" fmla="*/ 244 h 316"/>
                <a:gd name="T14" fmla="*/ 109 w 139"/>
                <a:gd name="T15" fmla="*/ 272 h 316"/>
                <a:gd name="T16" fmla="*/ 85 w 139"/>
                <a:gd name="T17" fmla="*/ 294 h 316"/>
                <a:gd name="T18" fmla="*/ 5 w 139"/>
                <a:gd name="T19" fmla="*/ 320 h 316"/>
                <a:gd name="T20" fmla="*/ 0 w 139"/>
                <a:gd name="T21" fmla="*/ 148 h 316"/>
                <a:gd name="T22" fmla="*/ 0 w 139"/>
                <a:gd name="T23" fmla="*/ 148 h 31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39"/>
                <a:gd name="T37" fmla="*/ 0 h 316"/>
                <a:gd name="T38" fmla="*/ 139 w 139"/>
                <a:gd name="T39" fmla="*/ 316 h 31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39" h="316">
                  <a:moveTo>
                    <a:pt x="0" y="148"/>
                  </a:moveTo>
                  <a:lnTo>
                    <a:pt x="18" y="115"/>
                  </a:lnTo>
                  <a:lnTo>
                    <a:pt x="19" y="43"/>
                  </a:lnTo>
                  <a:lnTo>
                    <a:pt x="18" y="15"/>
                  </a:lnTo>
                  <a:lnTo>
                    <a:pt x="45" y="0"/>
                  </a:lnTo>
                  <a:lnTo>
                    <a:pt x="108" y="198"/>
                  </a:lnTo>
                  <a:lnTo>
                    <a:pt x="139" y="240"/>
                  </a:lnTo>
                  <a:lnTo>
                    <a:pt x="139" y="268"/>
                  </a:lnTo>
                  <a:lnTo>
                    <a:pt x="108" y="290"/>
                  </a:lnTo>
                  <a:lnTo>
                    <a:pt x="5" y="316"/>
                  </a:lnTo>
                  <a:lnTo>
                    <a:pt x="0" y="148"/>
                  </a:lnTo>
                  <a:close/>
                </a:path>
              </a:pathLst>
            </a:custGeom>
            <a:solidFill>
              <a:srgbClr val="EEECE1"/>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5" name="Freeform 139"/>
            <p:cNvSpPr>
              <a:spLocks/>
            </p:cNvSpPr>
            <p:nvPr/>
          </p:nvSpPr>
          <p:spPr bwMode="auto">
            <a:xfrm>
              <a:off x="5066" y="754"/>
              <a:ext cx="320" cy="520"/>
            </a:xfrm>
            <a:custGeom>
              <a:avLst/>
              <a:gdLst>
                <a:gd name="T0" fmla="*/ 0 w 340"/>
                <a:gd name="T1" fmla="*/ 280 h 520"/>
                <a:gd name="T2" fmla="*/ 16 w 340"/>
                <a:gd name="T3" fmla="*/ 282 h 520"/>
                <a:gd name="T4" fmla="*/ 17 w 340"/>
                <a:gd name="T5" fmla="*/ 248 h 520"/>
                <a:gd name="T6" fmla="*/ 36 w 340"/>
                <a:gd name="T7" fmla="*/ 201 h 520"/>
                <a:gd name="T8" fmla="*/ 26 w 340"/>
                <a:gd name="T9" fmla="*/ 167 h 520"/>
                <a:gd name="T10" fmla="*/ 65 w 340"/>
                <a:gd name="T11" fmla="*/ 4 h 520"/>
                <a:gd name="T12" fmla="*/ 73 w 340"/>
                <a:gd name="T13" fmla="*/ 4 h 520"/>
                <a:gd name="T14" fmla="*/ 76 w 340"/>
                <a:gd name="T15" fmla="*/ 25 h 520"/>
                <a:gd name="T16" fmla="*/ 114 w 340"/>
                <a:gd name="T17" fmla="*/ 7 h 520"/>
                <a:gd name="T18" fmla="*/ 116 w 340"/>
                <a:gd name="T19" fmla="*/ 0 h 520"/>
                <a:gd name="T20" fmla="*/ 147 w 340"/>
                <a:gd name="T21" fmla="*/ 9 h 520"/>
                <a:gd name="T22" fmla="*/ 196 w 340"/>
                <a:gd name="T23" fmla="*/ 169 h 520"/>
                <a:gd name="T24" fmla="*/ 219 w 340"/>
                <a:gd name="T25" fmla="*/ 170 h 520"/>
                <a:gd name="T26" fmla="*/ 261 w 340"/>
                <a:gd name="T27" fmla="*/ 230 h 520"/>
                <a:gd name="T28" fmla="*/ 254 w 340"/>
                <a:gd name="T29" fmla="*/ 242 h 520"/>
                <a:gd name="T30" fmla="*/ 266 w 340"/>
                <a:gd name="T31" fmla="*/ 242 h 520"/>
                <a:gd name="T32" fmla="*/ 259 w 340"/>
                <a:gd name="T33" fmla="*/ 271 h 520"/>
                <a:gd name="T34" fmla="*/ 237 w 340"/>
                <a:gd name="T35" fmla="*/ 290 h 520"/>
                <a:gd name="T36" fmla="*/ 216 w 340"/>
                <a:gd name="T37" fmla="*/ 305 h 520"/>
                <a:gd name="T38" fmla="*/ 213 w 340"/>
                <a:gd name="T39" fmla="*/ 324 h 520"/>
                <a:gd name="T40" fmla="*/ 200 w 340"/>
                <a:gd name="T41" fmla="*/ 306 h 520"/>
                <a:gd name="T42" fmla="*/ 180 w 340"/>
                <a:gd name="T43" fmla="*/ 327 h 520"/>
                <a:gd name="T44" fmla="*/ 169 w 340"/>
                <a:gd name="T45" fmla="*/ 327 h 520"/>
                <a:gd name="T46" fmla="*/ 160 w 340"/>
                <a:gd name="T47" fmla="*/ 314 h 520"/>
                <a:gd name="T48" fmla="*/ 155 w 340"/>
                <a:gd name="T49" fmla="*/ 378 h 520"/>
                <a:gd name="T50" fmla="*/ 136 w 340"/>
                <a:gd name="T51" fmla="*/ 387 h 520"/>
                <a:gd name="T52" fmla="*/ 127 w 340"/>
                <a:gd name="T53" fmla="*/ 412 h 520"/>
                <a:gd name="T54" fmla="*/ 116 w 340"/>
                <a:gd name="T55" fmla="*/ 412 h 520"/>
                <a:gd name="T56" fmla="*/ 89 w 340"/>
                <a:gd name="T57" fmla="*/ 449 h 520"/>
                <a:gd name="T58" fmla="*/ 88 w 340"/>
                <a:gd name="T59" fmla="*/ 478 h 520"/>
                <a:gd name="T60" fmla="*/ 82 w 340"/>
                <a:gd name="T61" fmla="*/ 489 h 520"/>
                <a:gd name="T62" fmla="*/ 73 w 340"/>
                <a:gd name="T63" fmla="*/ 520 h 520"/>
                <a:gd name="T64" fmla="*/ 50 w 340"/>
                <a:gd name="T65" fmla="*/ 478 h 520"/>
                <a:gd name="T66" fmla="*/ 0 w 340"/>
                <a:gd name="T67" fmla="*/ 280 h 520"/>
                <a:gd name="T68" fmla="*/ 0 w 340"/>
                <a:gd name="T69" fmla="*/ 280 h 5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40"/>
                <a:gd name="T106" fmla="*/ 0 h 520"/>
                <a:gd name="T107" fmla="*/ 340 w 340"/>
                <a:gd name="T108" fmla="*/ 520 h 52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40" h="520">
                  <a:moveTo>
                    <a:pt x="0" y="280"/>
                  </a:moveTo>
                  <a:lnTo>
                    <a:pt x="20" y="282"/>
                  </a:lnTo>
                  <a:lnTo>
                    <a:pt x="21" y="248"/>
                  </a:lnTo>
                  <a:lnTo>
                    <a:pt x="46" y="201"/>
                  </a:lnTo>
                  <a:lnTo>
                    <a:pt x="34" y="167"/>
                  </a:lnTo>
                  <a:lnTo>
                    <a:pt x="83" y="4"/>
                  </a:lnTo>
                  <a:lnTo>
                    <a:pt x="94" y="4"/>
                  </a:lnTo>
                  <a:lnTo>
                    <a:pt x="97" y="25"/>
                  </a:lnTo>
                  <a:lnTo>
                    <a:pt x="146" y="7"/>
                  </a:lnTo>
                  <a:lnTo>
                    <a:pt x="148" y="0"/>
                  </a:lnTo>
                  <a:lnTo>
                    <a:pt x="187" y="9"/>
                  </a:lnTo>
                  <a:lnTo>
                    <a:pt x="250" y="169"/>
                  </a:lnTo>
                  <a:lnTo>
                    <a:pt x="279" y="170"/>
                  </a:lnTo>
                  <a:lnTo>
                    <a:pt x="332" y="230"/>
                  </a:lnTo>
                  <a:lnTo>
                    <a:pt x="324" y="242"/>
                  </a:lnTo>
                  <a:lnTo>
                    <a:pt x="340" y="242"/>
                  </a:lnTo>
                  <a:lnTo>
                    <a:pt x="329" y="271"/>
                  </a:lnTo>
                  <a:lnTo>
                    <a:pt x="303" y="290"/>
                  </a:lnTo>
                  <a:lnTo>
                    <a:pt x="274" y="305"/>
                  </a:lnTo>
                  <a:lnTo>
                    <a:pt x="271" y="324"/>
                  </a:lnTo>
                  <a:lnTo>
                    <a:pt x="255" y="306"/>
                  </a:lnTo>
                  <a:lnTo>
                    <a:pt x="229" y="327"/>
                  </a:lnTo>
                  <a:lnTo>
                    <a:pt x="216" y="327"/>
                  </a:lnTo>
                  <a:lnTo>
                    <a:pt x="204" y="314"/>
                  </a:lnTo>
                  <a:lnTo>
                    <a:pt x="198" y="378"/>
                  </a:lnTo>
                  <a:lnTo>
                    <a:pt x="174" y="387"/>
                  </a:lnTo>
                  <a:lnTo>
                    <a:pt x="162" y="412"/>
                  </a:lnTo>
                  <a:lnTo>
                    <a:pt x="148" y="412"/>
                  </a:lnTo>
                  <a:lnTo>
                    <a:pt x="114" y="449"/>
                  </a:lnTo>
                  <a:lnTo>
                    <a:pt x="112" y="478"/>
                  </a:lnTo>
                  <a:lnTo>
                    <a:pt x="104" y="489"/>
                  </a:lnTo>
                  <a:lnTo>
                    <a:pt x="94" y="520"/>
                  </a:lnTo>
                  <a:lnTo>
                    <a:pt x="63" y="478"/>
                  </a:lnTo>
                  <a:lnTo>
                    <a:pt x="0" y="280"/>
                  </a:lnTo>
                  <a:close/>
                </a:path>
              </a:pathLst>
            </a:custGeom>
            <a:solidFill>
              <a:srgbClr val="AABA0A"/>
            </a:solid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16" name="Text Box 140"/>
            <p:cNvSpPr txBox="1">
              <a:spLocks noChangeArrowheads="1"/>
            </p:cNvSpPr>
            <p:nvPr/>
          </p:nvSpPr>
          <p:spPr bwMode="auto">
            <a:xfrm>
              <a:off x="1540" y="2356"/>
              <a:ext cx="266" cy="18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AZ</a:t>
              </a:r>
            </a:p>
          </p:txBody>
        </p:sp>
        <p:sp>
          <p:nvSpPr>
            <p:cNvPr id="117" name="Text Box 141"/>
            <p:cNvSpPr txBox="1">
              <a:spLocks noChangeArrowheads="1"/>
            </p:cNvSpPr>
            <p:nvPr/>
          </p:nvSpPr>
          <p:spPr bwMode="auto">
            <a:xfrm>
              <a:off x="983" y="1924"/>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CA</a:t>
              </a:r>
              <a:endParaRPr lang="en-US" sz="1600" kern="0" dirty="0">
                <a:latin typeface="Arial" pitchFamily="34" charset="0"/>
                <a:cs typeface="Arial" pitchFamily="34" charset="0"/>
              </a:endParaRPr>
            </a:p>
          </p:txBody>
        </p:sp>
        <p:sp>
          <p:nvSpPr>
            <p:cNvPr id="118" name="Text Box 142"/>
            <p:cNvSpPr txBox="1">
              <a:spLocks noChangeArrowheads="1"/>
            </p:cNvSpPr>
            <p:nvPr/>
          </p:nvSpPr>
          <p:spPr bwMode="auto">
            <a:xfrm>
              <a:off x="1683" y="1767"/>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UT</a:t>
              </a:r>
              <a:endParaRPr lang="en-US" sz="1600" kern="0" dirty="0">
                <a:solidFill>
                  <a:schemeClr val="bg1"/>
                </a:solidFill>
                <a:latin typeface="Arial" pitchFamily="34" charset="0"/>
                <a:cs typeface="Arial" pitchFamily="34" charset="0"/>
              </a:endParaRPr>
            </a:p>
          </p:txBody>
        </p:sp>
        <p:sp>
          <p:nvSpPr>
            <p:cNvPr id="119" name="Text Box 143"/>
            <p:cNvSpPr txBox="1">
              <a:spLocks noChangeArrowheads="1"/>
            </p:cNvSpPr>
            <p:nvPr/>
          </p:nvSpPr>
          <p:spPr bwMode="auto">
            <a:xfrm>
              <a:off x="5235" y="1581"/>
              <a:ext cx="353" cy="154"/>
            </a:xfrm>
            <a:prstGeom prst="rect">
              <a:avLst/>
            </a:prstGeom>
            <a:solidFill>
              <a:srgbClr val="0072C6"/>
            </a:solidFill>
            <a:ln w="9525">
              <a:solidFill>
                <a:schemeClr val="tx1"/>
              </a:solidFill>
              <a:miter lim="800000"/>
              <a:headEnd/>
              <a:tailEnd/>
            </a:ln>
          </p:spPr>
          <p:txBody>
            <a:bodyPr wrap="square" tIns="0">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CT</a:t>
              </a:r>
              <a:endParaRPr lang="en-US" sz="1600" kern="0" dirty="0">
                <a:solidFill>
                  <a:schemeClr val="bg1"/>
                </a:solidFill>
                <a:latin typeface="Arial" pitchFamily="34" charset="0"/>
                <a:cs typeface="Arial" pitchFamily="34" charset="0"/>
              </a:endParaRPr>
            </a:p>
          </p:txBody>
        </p:sp>
        <p:sp>
          <p:nvSpPr>
            <p:cNvPr id="120" name="Line 144"/>
            <p:cNvSpPr>
              <a:spLocks noChangeShapeType="1"/>
            </p:cNvSpPr>
            <p:nvPr/>
          </p:nvSpPr>
          <p:spPr bwMode="auto">
            <a:xfrm>
              <a:off x="5059" y="1456"/>
              <a:ext cx="175" cy="19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1" name="Text Box 145"/>
            <p:cNvSpPr txBox="1">
              <a:spLocks noChangeArrowheads="1"/>
            </p:cNvSpPr>
            <p:nvPr/>
          </p:nvSpPr>
          <p:spPr bwMode="auto">
            <a:xfrm>
              <a:off x="4431" y="3065"/>
              <a:ext cx="25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FL</a:t>
              </a:r>
            </a:p>
          </p:txBody>
        </p:sp>
        <p:sp>
          <p:nvSpPr>
            <p:cNvPr id="122" name="Text Box 146"/>
            <p:cNvSpPr txBox="1">
              <a:spLocks noChangeArrowheads="1"/>
            </p:cNvSpPr>
            <p:nvPr/>
          </p:nvSpPr>
          <p:spPr bwMode="auto">
            <a:xfrm>
              <a:off x="4203" y="2582"/>
              <a:ext cx="28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chemeClr val="bg1"/>
                  </a:solidFill>
                  <a:latin typeface="Arial" pitchFamily="34" charset="0"/>
                  <a:cs typeface="Arial" pitchFamily="34" charset="0"/>
                </a:rPr>
                <a:t>GA</a:t>
              </a:r>
              <a:endParaRPr lang="en-US" sz="1600" kern="0" dirty="0">
                <a:solidFill>
                  <a:schemeClr val="bg1"/>
                </a:solidFill>
                <a:latin typeface="Arial" pitchFamily="34" charset="0"/>
                <a:cs typeface="Arial" pitchFamily="34" charset="0"/>
              </a:endParaRPr>
            </a:p>
          </p:txBody>
        </p:sp>
        <p:sp>
          <p:nvSpPr>
            <p:cNvPr id="123" name="Text Box 147"/>
            <p:cNvSpPr txBox="1">
              <a:spLocks noChangeArrowheads="1"/>
            </p:cNvSpPr>
            <p:nvPr/>
          </p:nvSpPr>
          <p:spPr bwMode="auto">
            <a:xfrm>
              <a:off x="3239" y="1561"/>
              <a:ext cx="233" cy="18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IA</a:t>
              </a:r>
              <a:endParaRPr lang="en-US" sz="1600" kern="0" dirty="0">
                <a:latin typeface="Arial" pitchFamily="34" charset="0"/>
                <a:cs typeface="Arial" pitchFamily="34" charset="0"/>
              </a:endParaRPr>
            </a:p>
          </p:txBody>
        </p:sp>
        <p:sp>
          <p:nvSpPr>
            <p:cNvPr id="124" name="Text Box 148"/>
            <p:cNvSpPr txBox="1">
              <a:spLocks noChangeArrowheads="1"/>
            </p:cNvSpPr>
            <p:nvPr/>
          </p:nvSpPr>
          <p:spPr bwMode="auto">
            <a:xfrm>
              <a:off x="3597" y="1745"/>
              <a:ext cx="224"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IL</a:t>
              </a:r>
              <a:endParaRPr lang="en-US" sz="1600" kern="0" dirty="0">
                <a:solidFill>
                  <a:srgbClr val="000000"/>
                </a:solidFill>
                <a:latin typeface="Arial" pitchFamily="34" charset="0"/>
                <a:cs typeface="Arial" pitchFamily="34" charset="0"/>
              </a:endParaRPr>
            </a:p>
          </p:txBody>
        </p:sp>
        <p:sp>
          <p:nvSpPr>
            <p:cNvPr id="125" name="Text Box 149"/>
            <p:cNvSpPr txBox="1">
              <a:spLocks noChangeArrowheads="1"/>
            </p:cNvSpPr>
            <p:nvPr/>
          </p:nvSpPr>
          <p:spPr bwMode="auto">
            <a:xfrm>
              <a:off x="2779" y="1964"/>
              <a:ext cx="271" cy="18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chemeClr val="bg1"/>
                  </a:solidFill>
                  <a:latin typeface="Arial" pitchFamily="34" charset="0"/>
                  <a:cs typeface="Arial" pitchFamily="34" charset="0"/>
                </a:rPr>
                <a:t>KS</a:t>
              </a:r>
              <a:endParaRPr lang="en-US" sz="1600" kern="0" dirty="0">
                <a:solidFill>
                  <a:schemeClr val="bg1"/>
                </a:solidFill>
                <a:latin typeface="Arial" pitchFamily="34" charset="0"/>
                <a:cs typeface="Arial" pitchFamily="34" charset="0"/>
              </a:endParaRPr>
            </a:p>
          </p:txBody>
        </p:sp>
        <p:sp>
          <p:nvSpPr>
            <p:cNvPr id="126" name="Text Box 150"/>
            <p:cNvSpPr txBox="1">
              <a:spLocks noChangeArrowheads="1"/>
            </p:cNvSpPr>
            <p:nvPr/>
          </p:nvSpPr>
          <p:spPr bwMode="auto">
            <a:xfrm>
              <a:off x="5345" y="1270"/>
              <a:ext cx="291" cy="141"/>
            </a:xfrm>
            <a:prstGeom prst="rect">
              <a:avLst/>
            </a:prstGeom>
            <a:solidFill>
              <a:srgbClr val="AABA0A"/>
            </a:solidFill>
            <a:ln w="9525">
              <a:solidFill>
                <a:schemeClr val="tx1"/>
              </a:solidFill>
              <a:miter lim="800000"/>
              <a:headEnd/>
              <a:tailEnd/>
            </a:ln>
          </p:spPr>
          <p:txBody>
            <a:bodyPr wrap="none" tIns="0">
              <a:spAutoFit/>
            </a:bodyPr>
            <a:lstStyle/>
            <a:p>
              <a:pPr algn="ctr" eaLnBrk="0" hangingPunct="0">
                <a:defRPr/>
              </a:pPr>
              <a:r>
                <a:rPr lang="en-US" sz="1000" kern="0" dirty="0" smtClean="0">
                  <a:solidFill>
                    <a:srgbClr val="000000"/>
                  </a:solidFill>
                  <a:latin typeface="Arial" pitchFamily="34" charset="0"/>
                  <a:cs typeface="Arial" pitchFamily="34" charset="0"/>
                </a:rPr>
                <a:t>MA</a:t>
              </a:r>
              <a:endParaRPr lang="en-US" sz="1600" kern="0" dirty="0">
                <a:solidFill>
                  <a:srgbClr val="000000"/>
                </a:solidFill>
                <a:latin typeface="Arial" pitchFamily="34" charset="0"/>
                <a:cs typeface="Arial" pitchFamily="34" charset="0"/>
              </a:endParaRPr>
            </a:p>
          </p:txBody>
        </p:sp>
        <p:sp>
          <p:nvSpPr>
            <p:cNvPr id="127" name="Line 151"/>
            <p:cNvSpPr>
              <a:spLocks noChangeShapeType="1"/>
            </p:cNvSpPr>
            <p:nvPr/>
          </p:nvSpPr>
          <p:spPr bwMode="auto">
            <a:xfrm>
              <a:off x="5062" y="1381"/>
              <a:ext cx="282" cy="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28" name="Text Box 152"/>
            <p:cNvSpPr txBox="1">
              <a:spLocks noChangeArrowheads="1"/>
            </p:cNvSpPr>
            <p:nvPr/>
          </p:nvSpPr>
          <p:spPr bwMode="auto">
            <a:xfrm>
              <a:off x="5219" y="1997"/>
              <a:ext cx="297" cy="190"/>
            </a:xfrm>
            <a:prstGeom prst="rect">
              <a:avLst/>
            </a:prstGeom>
            <a:solidFill>
              <a:srgbClr val="AABA0A"/>
            </a:solidFill>
            <a:ln w="9525">
              <a:solidFill>
                <a:schemeClr val="tx1"/>
              </a:solid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MD</a:t>
              </a:r>
              <a:endParaRPr lang="en-US" sz="1600" kern="0" dirty="0">
                <a:latin typeface="Arial" pitchFamily="34" charset="0"/>
                <a:cs typeface="Arial" pitchFamily="34" charset="0"/>
              </a:endParaRPr>
            </a:p>
          </p:txBody>
        </p:sp>
        <p:sp>
          <p:nvSpPr>
            <p:cNvPr id="129" name="Line 153"/>
            <p:cNvSpPr>
              <a:spLocks noChangeShapeType="1"/>
            </p:cNvSpPr>
            <p:nvPr/>
          </p:nvSpPr>
          <p:spPr bwMode="auto">
            <a:xfrm>
              <a:off x="4748" y="1832"/>
              <a:ext cx="478" cy="26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0" name="Text Box 154"/>
            <p:cNvSpPr txBox="1">
              <a:spLocks noChangeArrowheads="1"/>
            </p:cNvSpPr>
            <p:nvPr/>
          </p:nvSpPr>
          <p:spPr bwMode="auto">
            <a:xfrm>
              <a:off x="3288" y="2006"/>
              <a:ext cx="266" cy="165"/>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MO</a:t>
              </a:r>
            </a:p>
          </p:txBody>
        </p:sp>
        <p:sp>
          <p:nvSpPr>
            <p:cNvPr id="131" name="Line 155"/>
            <p:cNvSpPr>
              <a:spLocks noChangeShapeType="1"/>
            </p:cNvSpPr>
            <p:nvPr/>
          </p:nvSpPr>
          <p:spPr bwMode="auto">
            <a:xfrm>
              <a:off x="4923" y="1697"/>
              <a:ext cx="242" cy="7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32" name="Text Box 156"/>
            <p:cNvSpPr txBox="1">
              <a:spLocks noChangeArrowheads="1"/>
            </p:cNvSpPr>
            <p:nvPr/>
          </p:nvSpPr>
          <p:spPr bwMode="auto">
            <a:xfrm>
              <a:off x="5132" y="1726"/>
              <a:ext cx="264" cy="154"/>
            </a:xfrm>
            <a:prstGeom prst="rect">
              <a:avLst/>
            </a:prstGeom>
            <a:solidFill>
              <a:srgbClr val="AABA0A"/>
            </a:solidFill>
            <a:ln w="9525">
              <a:solidFill>
                <a:schemeClr val="tx1"/>
              </a:solidFill>
              <a:miter lim="800000"/>
              <a:headEnd/>
              <a:tailEnd/>
            </a:ln>
          </p:spPr>
          <p:txBody>
            <a:bodyPr wrap="none" tIns="0">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NJ</a:t>
              </a:r>
              <a:endParaRPr lang="en-US" sz="1600" kern="0" dirty="0">
                <a:latin typeface="Arial" pitchFamily="34" charset="0"/>
                <a:cs typeface="Arial" pitchFamily="34" charset="0"/>
              </a:endParaRPr>
            </a:p>
          </p:txBody>
        </p:sp>
        <p:sp>
          <p:nvSpPr>
            <p:cNvPr id="133" name="Text Box 157"/>
            <p:cNvSpPr txBox="1">
              <a:spLocks noChangeArrowheads="1"/>
            </p:cNvSpPr>
            <p:nvPr/>
          </p:nvSpPr>
          <p:spPr bwMode="auto">
            <a:xfrm>
              <a:off x="4664" y="1323"/>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rgbClr val="000000"/>
                  </a:solidFill>
                  <a:latin typeface="Arial" pitchFamily="34" charset="0"/>
                  <a:cs typeface="Arial" pitchFamily="34" charset="0"/>
                </a:rPr>
                <a:t>NY</a:t>
              </a:r>
              <a:endParaRPr lang="en-US" sz="1600" kern="0" dirty="0">
                <a:solidFill>
                  <a:srgbClr val="000000"/>
                </a:solidFill>
                <a:latin typeface="Arial" pitchFamily="34" charset="0"/>
                <a:cs typeface="Arial" pitchFamily="34" charset="0"/>
              </a:endParaRPr>
            </a:p>
          </p:txBody>
        </p:sp>
        <p:sp>
          <p:nvSpPr>
            <p:cNvPr id="134" name="Text Box 158"/>
            <p:cNvSpPr txBox="1">
              <a:spLocks noChangeArrowheads="1"/>
            </p:cNvSpPr>
            <p:nvPr/>
          </p:nvSpPr>
          <p:spPr bwMode="auto">
            <a:xfrm>
              <a:off x="1034" y="1038"/>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OR</a:t>
              </a:r>
              <a:endParaRPr lang="en-US" sz="1600" kern="0" dirty="0">
                <a:solidFill>
                  <a:schemeClr val="bg1"/>
                </a:solidFill>
                <a:latin typeface="Arial" pitchFamily="34" charset="0"/>
                <a:cs typeface="Arial" pitchFamily="34" charset="0"/>
              </a:endParaRPr>
            </a:p>
          </p:txBody>
        </p:sp>
        <p:sp>
          <p:nvSpPr>
            <p:cNvPr id="135" name="Text Box 159"/>
            <p:cNvSpPr txBox="1">
              <a:spLocks noChangeArrowheads="1"/>
            </p:cNvSpPr>
            <p:nvPr/>
          </p:nvSpPr>
          <p:spPr bwMode="auto">
            <a:xfrm>
              <a:off x="4527" y="1543"/>
              <a:ext cx="274" cy="190"/>
            </a:xfrm>
            <a:prstGeom prst="rect">
              <a:avLst/>
            </a:prstGeom>
            <a:solidFill>
              <a:srgbClr val="AABA0A"/>
            </a:solid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PA</a:t>
              </a:r>
              <a:endParaRPr lang="en-US" sz="1600" kern="0" dirty="0">
                <a:latin typeface="Arial" pitchFamily="34" charset="0"/>
                <a:cs typeface="Arial" pitchFamily="34" charset="0"/>
              </a:endParaRPr>
            </a:p>
          </p:txBody>
        </p:sp>
        <p:sp>
          <p:nvSpPr>
            <p:cNvPr id="136" name="Text Box 160"/>
            <p:cNvSpPr txBox="1">
              <a:spLocks noChangeArrowheads="1"/>
            </p:cNvSpPr>
            <p:nvPr/>
          </p:nvSpPr>
          <p:spPr bwMode="auto">
            <a:xfrm>
              <a:off x="4369" y="2383"/>
              <a:ext cx="280"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SC</a:t>
              </a:r>
              <a:endParaRPr lang="en-US" sz="1600" kern="0" dirty="0">
                <a:solidFill>
                  <a:schemeClr val="bg1"/>
                </a:solidFill>
                <a:latin typeface="Arial" pitchFamily="34" charset="0"/>
                <a:cs typeface="Arial" pitchFamily="34" charset="0"/>
              </a:endParaRPr>
            </a:p>
          </p:txBody>
        </p:sp>
        <p:sp>
          <p:nvSpPr>
            <p:cNvPr id="137" name="Text Box 161"/>
            <p:cNvSpPr txBox="1">
              <a:spLocks noChangeArrowheads="1"/>
            </p:cNvSpPr>
            <p:nvPr/>
          </p:nvSpPr>
          <p:spPr bwMode="auto">
            <a:xfrm>
              <a:off x="3854" y="2248"/>
              <a:ext cx="275"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TN</a:t>
              </a:r>
              <a:endParaRPr lang="en-US" sz="1600" kern="0" dirty="0">
                <a:latin typeface="Arial" pitchFamily="34" charset="0"/>
                <a:cs typeface="Arial" pitchFamily="34" charset="0"/>
              </a:endParaRPr>
            </a:p>
          </p:txBody>
        </p:sp>
        <p:sp>
          <p:nvSpPr>
            <p:cNvPr id="138" name="Text Box 162"/>
            <p:cNvSpPr txBox="1">
              <a:spLocks noChangeArrowheads="1"/>
            </p:cNvSpPr>
            <p:nvPr/>
          </p:nvSpPr>
          <p:spPr bwMode="auto">
            <a:xfrm>
              <a:off x="2174" y="1823"/>
              <a:ext cx="291"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CO</a:t>
              </a:r>
              <a:endParaRPr lang="en-US" sz="1600" kern="0" dirty="0">
                <a:solidFill>
                  <a:schemeClr val="bg1"/>
                </a:solidFill>
                <a:latin typeface="Arial" pitchFamily="34" charset="0"/>
                <a:cs typeface="Arial" pitchFamily="34" charset="0"/>
              </a:endParaRPr>
            </a:p>
          </p:txBody>
        </p:sp>
        <p:sp>
          <p:nvSpPr>
            <p:cNvPr id="139" name="Text Box 163"/>
            <p:cNvSpPr txBox="1">
              <a:spLocks noChangeArrowheads="1"/>
            </p:cNvSpPr>
            <p:nvPr/>
          </p:nvSpPr>
          <p:spPr bwMode="auto">
            <a:xfrm>
              <a:off x="1188" y="692"/>
              <a:ext cx="302" cy="190"/>
            </a:xfrm>
            <a:prstGeom prst="rect">
              <a:avLst/>
            </a:prstGeom>
            <a:noFill/>
            <a:ln w="9525">
              <a:noFill/>
              <a:miter lim="800000"/>
              <a:headEnd/>
              <a:tailEnd/>
            </a:ln>
          </p:spPr>
          <p:txBody>
            <a:bodyPr wrap="none">
              <a:spAutoFit/>
            </a:bodyPr>
            <a:lstStyle/>
            <a:p>
              <a:pPr algn="ctr" eaLnBrk="0" hangingPunct="0">
                <a:defRPr/>
              </a:pPr>
              <a:r>
                <a:rPr lang="en-US" sz="1000" kern="0" dirty="0" smtClean="0">
                  <a:solidFill>
                    <a:schemeClr val="bg1"/>
                  </a:solidFill>
                  <a:latin typeface="Arial" pitchFamily="34" charset="0"/>
                  <a:cs typeface="Arial" pitchFamily="34" charset="0"/>
                </a:rPr>
                <a:t>WA</a:t>
              </a:r>
              <a:endParaRPr lang="en-US" sz="1600" kern="0" dirty="0">
                <a:solidFill>
                  <a:schemeClr val="bg1"/>
                </a:solidFill>
                <a:latin typeface="Arial" pitchFamily="34" charset="0"/>
                <a:cs typeface="Arial" pitchFamily="34" charset="0"/>
              </a:endParaRPr>
            </a:p>
          </p:txBody>
        </p:sp>
        <p:sp>
          <p:nvSpPr>
            <p:cNvPr id="140" name="Text Box 164"/>
            <p:cNvSpPr txBox="1">
              <a:spLocks noChangeArrowheads="1"/>
            </p:cNvSpPr>
            <p:nvPr/>
          </p:nvSpPr>
          <p:spPr bwMode="auto">
            <a:xfrm>
              <a:off x="3494" y="1274"/>
              <a:ext cx="233" cy="171"/>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a:solidFill>
                    <a:srgbClr val="000000"/>
                  </a:solidFill>
                  <a:latin typeface="Arial" pitchFamily="34" charset="0"/>
                  <a:cs typeface="Arial" pitchFamily="34" charset="0"/>
                </a:rPr>
                <a:t>WI</a:t>
              </a:r>
            </a:p>
          </p:txBody>
        </p:sp>
        <p:sp>
          <p:nvSpPr>
            <p:cNvPr id="141" name="Text Box 165"/>
            <p:cNvSpPr txBox="1">
              <a:spLocks noChangeArrowheads="1"/>
            </p:cNvSpPr>
            <p:nvPr/>
          </p:nvSpPr>
          <p:spPr bwMode="auto">
            <a:xfrm>
              <a:off x="4509" y="1902"/>
              <a:ext cx="274"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VA</a:t>
              </a:r>
              <a:endParaRPr lang="en-US" sz="1600" kern="0" dirty="0">
                <a:latin typeface="Arial" pitchFamily="34" charset="0"/>
                <a:cs typeface="Arial" pitchFamily="34" charset="0"/>
              </a:endParaRPr>
            </a:p>
          </p:txBody>
        </p:sp>
        <p:sp>
          <p:nvSpPr>
            <p:cNvPr id="142" name="Text Box 166"/>
            <p:cNvSpPr txBox="1">
              <a:spLocks noChangeArrowheads="1"/>
            </p:cNvSpPr>
            <p:nvPr/>
          </p:nvSpPr>
          <p:spPr bwMode="auto">
            <a:xfrm>
              <a:off x="5078" y="887"/>
              <a:ext cx="257" cy="168"/>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solidFill>
                    <a:srgbClr val="000000"/>
                  </a:solidFill>
                  <a:latin typeface="Arial" pitchFamily="34" charset="0"/>
                  <a:cs typeface="Arial" pitchFamily="34" charset="0"/>
                </a:rPr>
                <a:t>ME</a:t>
              </a:r>
              <a:endParaRPr lang="en-US" sz="1000" kern="0" dirty="0">
                <a:solidFill>
                  <a:srgbClr val="000000"/>
                </a:solidFill>
                <a:latin typeface="Arial" pitchFamily="34" charset="0"/>
                <a:cs typeface="Arial" pitchFamily="34" charset="0"/>
              </a:endParaRPr>
            </a:p>
          </p:txBody>
        </p:sp>
        <p:sp>
          <p:nvSpPr>
            <p:cNvPr id="143" name="Text Box 167"/>
            <p:cNvSpPr txBox="1">
              <a:spLocks noChangeArrowheads="1"/>
            </p:cNvSpPr>
            <p:nvPr/>
          </p:nvSpPr>
          <p:spPr bwMode="auto">
            <a:xfrm>
              <a:off x="3112" y="1082"/>
              <a:ext cx="297"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MN</a:t>
              </a:r>
              <a:endParaRPr lang="en-US" sz="1600" kern="0" dirty="0">
                <a:latin typeface="Arial" pitchFamily="34" charset="0"/>
                <a:cs typeface="Arial" pitchFamily="34" charset="0"/>
              </a:endParaRPr>
            </a:p>
          </p:txBody>
        </p:sp>
        <p:sp>
          <p:nvSpPr>
            <p:cNvPr id="144" name="Text Box 168"/>
            <p:cNvSpPr txBox="1">
              <a:spLocks noChangeArrowheads="1"/>
            </p:cNvSpPr>
            <p:nvPr/>
          </p:nvSpPr>
          <p:spPr bwMode="auto">
            <a:xfrm>
              <a:off x="3927" y="1445"/>
              <a:ext cx="295" cy="190"/>
            </a:xfrm>
            <a:prstGeom prst="rect">
              <a:avLst/>
            </a:prstGeom>
            <a:noFill/>
            <a:ln w="9525">
              <a:noFill/>
              <a:miter lim="800000"/>
              <a:headEnd/>
              <a:tailEnd/>
            </a:ln>
          </p:spPr>
          <p:txBody>
            <a:bodyPr>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MI</a:t>
              </a:r>
              <a:endParaRPr lang="en-US" sz="1600" kern="0" dirty="0">
                <a:latin typeface="Arial" pitchFamily="34" charset="0"/>
                <a:cs typeface="Arial" pitchFamily="34" charset="0"/>
              </a:endParaRPr>
            </a:p>
          </p:txBody>
        </p:sp>
        <p:sp>
          <p:nvSpPr>
            <p:cNvPr id="145" name="Text Box 169"/>
            <p:cNvSpPr txBox="1">
              <a:spLocks noChangeArrowheads="1"/>
            </p:cNvSpPr>
            <p:nvPr/>
          </p:nvSpPr>
          <p:spPr bwMode="auto">
            <a:xfrm>
              <a:off x="4503" y="2151"/>
              <a:ext cx="286" cy="190"/>
            </a:xfrm>
            <a:prstGeom prst="rect">
              <a:avLst/>
            </a:prstGeom>
            <a:noFill/>
            <a:ln w="9525">
              <a:noFill/>
              <a:miter lim="800000"/>
              <a:headEnd/>
              <a:tailEnd/>
            </a:ln>
          </p:spPr>
          <p:txBody>
            <a:bodyPr wrap="none">
              <a:spAutoFit/>
            </a:bodyPr>
            <a:lstStyle/>
            <a:p>
              <a:pPr algn="ctr" eaLnBrk="0" fontAlgn="auto" hangingPunct="0">
                <a:spcBef>
                  <a:spcPts val="0"/>
                </a:spcBef>
                <a:spcAft>
                  <a:spcPts val="0"/>
                </a:spcAft>
                <a:defRPr/>
              </a:pPr>
              <a:r>
                <a:rPr lang="en-US" sz="1000" kern="0" dirty="0" smtClean="0">
                  <a:latin typeface="Arial" pitchFamily="34" charset="0"/>
                  <a:cs typeface="Arial" pitchFamily="34" charset="0"/>
                </a:rPr>
                <a:t>NC</a:t>
              </a:r>
              <a:endParaRPr lang="en-US" sz="1600" kern="0" dirty="0">
                <a:latin typeface="Arial" pitchFamily="34" charset="0"/>
                <a:cs typeface="Arial" pitchFamily="34" charset="0"/>
              </a:endParaRPr>
            </a:p>
          </p:txBody>
        </p:sp>
        <p:sp>
          <p:nvSpPr>
            <p:cNvPr id="146" name="Text Box 170"/>
            <p:cNvSpPr txBox="1">
              <a:spLocks noChangeArrowheads="1"/>
            </p:cNvSpPr>
            <p:nvPr/>
          </p:nvSpPr>
          <p:spPr bwMode="auto">
            <a:xfrm>
              <a:off x="2687" y="2807"/>
              <a:ext cx="269" cy="190"/>
            </a:xfrm>
            <a:prstGeom prst="rect">
              <a:avLst/>
            </a:prstGeom>
            <a:noFill/>
            <a:ln w="9525">
              <a:noFill/>
              <a:miter lim="800000"/>
              <a:headEnd/>
              <a:tailEnd/>
            </a:ln>
          </p:spPr>
          <p:txBody>
            <a:bodyPr wrap="none">
              <a:spAutoFit/>
            </a:bodyPr>
            <a:lstStyle/>
            <a:p>
              <a:pPr algn="ctr" eaLnBrk="0" hangingPunct="0">
                <a:defRPr/>
              </a:pPr>
              <a:r>
                <a:rPr lang="en-US" sz="1000" kern="0" dirty="0" smtClean="0">
                  <a:latin typeface="Arial" pitchFamily="34" charset="0"/>
                  <a:cs typeface="Arial" pitchFamily="34" charset="0"/>
                </a:rPr>
                <a:t>TX</a:t>
              </a:r>
              <a:endParaRPr lang="en-US" sz="1600" kern="0" dirty="0">
                <a:latin typeface="Arial" pitchFamily="34" charset="0"/>
                <a:cs typeface="Arial" pitchFamily="34" charset="0"/>
              </a:endParaRPr>
            </a:p>
          </p:txBody>
        </p:sp>
        <p:sp>
          <p:nvSpPr>
            <p:cNvPr id="147" name="Text Box 171"/>
            <p:cNvSpPr txBox="1">
              <a:spLocks noChangeArrowheads="1"/>
            </p:cNvSpPr>
            <p:nvPr/>
          </p:nvSpPr>
          <p:spPr bwMode="auto">
            <a:xfrm>
              <a:off x="3927" y="2039"/>
              <a:ext cx="361" cy="146"/>
            </a:xfrm>
            <a:prstGeom prst="rect">
              <a:avLst/>
            </a:prstGeom>
            <a:noFill/>
            <a:ln w="12700">
              <a:noFill/>
              <a:miter lim="800000"/>
              <a:headEnd/>
              <a:tailEnd/>
            </a:ln>
          </p:spPr>
          <p:txBody>
            <a:bodyPr/>
            <a:lstStyle/>
            <a:p>
              <a:pPr algn="ctr" eaLnBrk="0" fontAlgn="auto" hangingPunct="0">
                <a:spcBef>
                  <a:spcPct val="50000"/>
                </a:spcBef>
                <a:spcAft>
                  <a:spcPts val="0"/>
                </a:spcAft>
                <a:defRPr/>
              </a:pPr>
              <a:r>
                <a:rPr lang="en-US" sz="1000" kern="0" dirty="0">
                  <a:latin typeface="Arial" pitchFamily="34" charset="0"/>
                  <a:cs typeface="Arial" pitchFamily="34" charset="0"/>
                </a:rPr>
                <a:t>KY</a:t>
              </a:r>
            </a:p>
          </p:txBody>
        </p:sp>
        <p:sp>
          <p:nvSpPr>
            <p:cNvPr id="148" name="Text Box 172"/>
            <p:cNvSpPr txBox="1">
              <a:spLocks noChangeArrowheads="1"/>
            </p:cNvSpPr>
            <p:nvPr/>
          </p:nvSpPr>
          <p:spPr bwMode="auto">
            <a:xfrm>
              <a:off x="4285" y="1912"/>
              <a:ext cx="282" cy="144"/>
            </a:xfrm>
            <a:prstGeom prst="rect">
              <a:avLst/>
            </a:prstGeom>
            <a:noFill/>
            <a:ln w="12700">
              <a:noFill/>
              <a:miter lim="800000"/>
              <a:headEnd/>
              <a:tailEnd/>
            </a:ln>
          </p:spPr>
          <p:txBody>
            <a:bodyPr lIns="0" tIns="0" rIns="0" bIns="0"/>
            <a:lstStyle/>
            <a:p>
              <a:pPr algn="ctr" eaLnBrk="0" fontAlgn="auto" hangingPunct="0">
                <a:spcBef>
                  <a:spcPct val="50000"/>
                </a:spcBef>
                <a:spcAft>
                  <a:spcPts val="0"/>
                </a:spcAft>
                <a:defRPr/>
              </a:pPr>
              <a:r>
                <a:rPr lang="en-US" sz="1000" kern="0" dirty="0" smtClean="0">
                  <a:latin typeface="Arial" pitchFamily="34" charset="0"/>
                  <a:cs typeface="Arial" pitchFamily="34" charset="0"/>
                </a:rPr>
                <a:t>WV</a:t>
              </a:r>
              <a:endParaRPr lang="en-US" sz="1600" kern="0" dirty="0">
                <a:latin typeface="Arial" pitchFamily="34" charset="0"/>
                <a:cs typeface="Arial" pitchFamily="34" charset="0"/>
              </a:endParaRPr>
            </a:p>
          </p:txBody>
        </p:sp>
        <p:sp>
          <p:nvSpPr>
            <p:cNvPr id="149" name="Text Box 173"/>
            <p:cNvSpPr txBox="1">
              <a:spLocks noChangeArrowheads="1"/>
            </p:cNvSpPr>
            <p:nvPr/>
          </p:nvSpPr>
          <p:spPr bwMode="auto">
            <a:xfrm>
              <a:off x="5234" y="1425"/>
              <a:ext cx="363" cy="157"/>
            </a:xfrm>
            <a:prstGeom prst="rect">
              <a:avLst/>
            </a:prstGeom>
            <a:solidFill>
              <a:srgbClr val="AABA0A"/>
            </a:solidFill>
            <a:ln w="12700">
              <a:solidFill>
                <a:schemeClr val="tx1"/>
              </a:solidFill>
              <a:miter lim="800000"/>
              <a:headEnd/>
              <a:tailEnd/>
            </a:ln>
          </p:spPr>
          <p:txBody>
            <a:bodyPr/>
            <a:lstStyle/>
            <a:p>
              <a:pPr algn="ctr" eaLnBrk="0" fontAlgn="auto" hangingPunct="0">
                <a:spcBef>
                  <a:spcPct val="50000"/>
                </a:spcBef>
                <a:spcAft>
                  <a:spcPts val="0"/>
                </a:spcAft>
                <a:defRPr/>
              </a:pPr>
              <a:r>
                <a:rPr lang="en-US" sz="1000" kern="0" dirty="0" smtClean="0">
                  <a:solidFill>
                    <a:srgbClr val="000000"/>
                  </a:solidFill>
                  <a:latin typeface="Arial" pitchFamily="34" charset="0"/>
                  <a:cs typeface="Arial" pitchFamily="34" charset="0"/>
                </a:rPr>
                <a:t>RI</a:t>
              </a:r>
              <a:endParaRPr lang="en-US" sz="1000" kern="0" dirty="0">
                <a:solidFill>
                  <a:srgbClr val="000000"/>
                </a:solidFill>
                <a:latin typeface="Arial" pitchFamily="34" charset="0"/>
                <a:cs typeface="Arial" pitchFamily="34" charset="0"/>
              </a:endParaRPr>
            </a:p>
          </p:txBody>
        </p:sp>
        <p:sp>
          <p:nvSpPr>
            <p:cNvPr id="150" name="Line 174"/>
            <p:cNvSpPr>
              <a:spLocks noChangeShapeType="1"/>
            </p:cNvSpPr>
            <p:nvPr/>
          </p:nvSpPr>
          <p:spPr bwMode="auto">
            <a:xfrm>
              <a:off x="5098" y="1451"/>
              <a:ext cx="141" cy="48"/>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51" name="Rectangle 175"/>
            <p:cNvSpPr>
              <a:spLocks noChangeArrowheads="1"/>
            </p:cNvSpPr>
            <p:nvPr/>
          </p:nvSpPr>
          <p:spPr bwMode="auto">
            <a:xfrm>
              <a:off x="2650" y="1586"/>
              <a:ext cx="277" cy="188"/>
            </a:xfrm>
            <a:prstGeom prst="rect">
              <a:avLst/>
            </a:prstGeom>
            <a:noFill/>
            <a:ln w="12700">
              <a:noFill/>
              <a:miter lim="800000"/>
              <a:headEnd/>
              <a:tailEnd/>
            </a:ln>
          </p:spPr>
          <p:txBody>
            <a:bodyPr wrap="none">
              <a:spAutoFit/>
            </a:bodyPr>
            <a:lstStyle/>
            <a:p>
              <a:pPr algn="ctr" eaLnBrk="0" fontAlgn="auto" hangingPunct="0">
                <a:spcBef>
                  <a:spcPts val="0"/>
                </a:spcBef>
                <a:spcAft>
                  <a:spcPts val="0"/>
                </a:spcAft>
                <a:defRPr/>
              </a:pPr>
              <a:r>
                <a:rPr lang="en-US" sz="1000" kern="0" dirty="0">
                  <a:latin typeface="Arial" pitchFamily="34" charset="0"/>
                  <a:cs typeface="Arial" pitchFamily="34" charset="0"/>
                </a:rPr>
                <a:t>NE</a:t>
              </a:r>
            </a:p>
          </p:txBody>
        </p:sp>
        <p:sp>
          <p:nvSpPr>
            <p:cNvPr id="152" name="Text Box 176"/>
            <p:cNvSpPr txBox="1">
              <a:spLocks noChangeArrowheads="1"/>
            </p:cNvSpPr>
            <p:nvPr/>
          </p:nvSpPr>
          <p:spPr bwMode="auto">
            <a:xfrm>
              <a:off x="4723" y="915"/>
              <a:ext cx="282" cy="162"/>
            </a:xfrm>
            <a:prstGeom prst="rect">
              <a:avLst/>
            </a:prstGeom>
            <a:solidFill>
              <a:srgbClr val="EEECE1"/>
            </a:solidFill>
            <a:ln w="12700">
              <a:solidFill>
                <a:schemeClr val="tx1"/>
              </a:solidFill>
              <a:miter lim="800000"/>
              <a:headEnd/>
              <a:tailEnd/>
            </a:ln>
          </p:spPr>
          <p:txBody>
            <a:bodyPr/>
            <a:lstStyle/>
            <a:p>
              <a:pPr algn="ctr" eaLnBrk="0" fontAlgn="auto" hangingPunct="0">
                <a:spcBef>
                  <a:spcPct val="50000"/>
                </a:spcBef>
                <a:spcAft>
                  <a:spcPts val="0"/>
                </a:spcAft>
                <a:defRPr/>
              </a:pPr>
              <a:r>
                <a:rPr lang="en-US" sz="1000" kern="0" dirty="0" smtClean="0">
                  <a:latin typeface="Arial" pitchFamily="34" charset="0"/>
                  <a:cs typeface="Arial" pitchFamily="34" charset="0"/>
                </a:rPr>
                <a:t>VT</a:t>
              </a:r>
              <a:endParaRPr lang="en-US" sz="1000" kern="0" dirty="0">
                <a:latin typeface="Arial" pitchFamily="34" charset="0"/>
                <a:cs typeface="Arial" pitchFamily="34" charset="0"/>
              </a:endParaRPr>
            </a:p>
          </p:txBody>
        </p:sp>
        <p:sp>
          <p:nvSpPr>
            <p:cNvPr id="153" name="Line 177"/>
            <p:cNvSpPr>
              <a:spLocks noChangeShapeType="1"/>
            </p:cNvSpPr>
            <p:nvPr/>
          </p:nvSpPr>
          <p:spPr bwMode="auto">
            <a:xfrm>
              <a:off x="4903" y="1059"/>
              <a:ext cx="81" cy="144"/>
            </a:xfrm>
            <a:prstGeom prst="line">
              <a:avLst/>
            </a:prstGeom>
            <a:noFill/>
            <a:ln w="1270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54" name="Group 178"/>
            <p:cNvGrpSpPr>
              <a:grpSpLocks/>
            </p:cNvGrpSpPr>
            <p:nvPr/>
          </p:nvGrpSpPr>
          <p:grpSpPr bwMode="auto">
            <a:xfrm>
              <a:off x="1238" y="1099"/>
              <a:ext cx="4471" cy="1831"/>
              <a:chOff x="901" y="904"/>
              <a:chExt cx="4752" cy="1865"/>
            </a:xfrm>
          </p:grpSpPr>
          <p:sp>
            <p:nvSpPr>
              <p:cNvPr id="166" name="Text Box 179"/>
              <p:cNvSpPr txBox="1">
                <a:spLocks noChangeArrowheads="1"/>
              </p:cNvSpPr>
              <p:nvPr/>
            </p:nvSpPr>
            <p:spPr bwMode="auto">
              <a:xfrm>
                <a:off x="901" y="1452"/>
                <a:ext cx="369" cy="194"/>
              </a:xfrm>
              <a:prstGeom prst="rect">
                <a:avLst/>
              </a:prstGeom>
              <a:noFill/>
              <a:ln w="9525">
                <a:noFill/>
                <a:miter lim="800000"/>
                <a:headEnd/>
                <a:tailEnd/>
              </a:ln>
            </p:spPr>
            <p:txBody>
              <a:bodyPr>
                <a:spAutoFit/>
              </a:bodyPr>
              <a:lstStyle/>
              <a:p>
                <a:pPr algn="ctr">
                  <a:defRPr/>
                </a:pPr>
                <a:r>
                  <a:rPr lang="en-US" sz="1000" kern="0" dirty="0" smtClean="0">
                    <a:solidFill>
                      <a:srgbClr val="000000"/>
                    </a:solidFill>
                    <a:latin typeface="Arial" pitchFamily="34" charset="0"/>
                    <a:cs typeface="Arial" pitchFamily="34" charset="0"/>
                  </a:rPr>
                  <a:t>NV</a:t>
                </a:r>
                <a:endParaRPr lang="en-US" sz="1600" kern="0" dirty="0">
                  <a:solidFill>
                    <a:srgbClr val="000000"/>
                  </a:solidFill>
                  <a:latin typeface="Arial" pitchFamily="34" charset="0"/>
                  <a:cs typeface="Arial" pitchFamily="34" charset="0"/>
                </a:endParaRPr>
              </a:p>
            </p:txBody>
          </p:sp>
          <p:sp>
            <p:nvSpPr>
              <p:cNvPr id="167" name="Text Box 180"/>
              <p:cNvSpPr txBox="1">
                <a:spLocks noChangeArrowheads="1"/>
              </p:cNvSpPr>
              <p:nvPr/>
            </p:nvSpPr>
            <p:spPr bwMode="auto">
              <a:xfrm>
                <a:off x="3945" y="1488"/>
                <a:ext cx="319" cy="192"/>
              </a:xfrm>
              <a:prstGeom prst="rect">
                <a:avLst/>
              </a:prstGeom>
              <a:solidFill>
                <a:srgbClr val="AABA0A"/>
              </a:solidFill>
              <a:ln w="9525">
                <a:noFill/>
                <a:miter lim="800000"/>
                <a:headEnd/>
                <a:tailEnd/>
              </a:ln>
            </p:spPr>
            <p:txBody>
              <a:bodyPr>
                <a:spAutoFit/>
              </a:bodyPr>
              <a:lstStyle/>
              <a:p>
                <a:pPr algn="ctr" fontAlgn="auto">
                  <a:spcBef>
                    <a:spcPts val="0"/>
                  </a:spcBef>
                  <a:spcAft>
                    <a:spcPts val="0"/>
                  </a:spcAft>
                  <a:defRPr/>
                </a:pPr>
                <a:r>
                  <a:rPr lang="en-US" sz="1000" kern="0" dirty="0">
                    <a:latin typeface="Arial" pitchFamily="34" charset="0"/>
                    <a:cs typeface="Arial" pitchFamily="34" charset="0"/>
                  </a:rPr>
                  <a:t>OH</a:t>
                </a:r>
              </a:p>
            </p:txBody>
          </p:sp>
          <p:sp>
            <p:nvSpPr>
              <p:cNvPr id="168" name="Text Box 181"/>
              <p:cNvSpPr txBox="1">
                <a:spLocks noChangeArrowheads="1"/>
              </p:cNvSpPr>
              <p:nvPr/>
            </p:nvSpPr>
            <p:spPr bwMode="auto">
              <a:xfrm>
                <a:off x="2366" y="1113"/>
                <a:ext cx="366" cy="194"/>
              </a:xfrm>
              <a:prstGeom prst="rect">
                <a:avLst/>
              </a:prstGeom>
              <a:noFill/>
              <a:ln w="9525">
                <a:noFill/>
                <a:miter lim="800000"/>
                <a:headEnd/>
                <a:tailEnd/>
              </a:ln>
            </p:spPr>
            <p:txBody>
              <a:bodyPr wrap="square">
                <a:spAutoFit/>
              </a:bodyPr>
              <a:lstStyle/>
              <a:p>
                <a:pPr algn="ctr" fontAlgn="auto">
                  <a:spcBef>
                    <a:spcPts val="0"/>
                  </a:spcBef>
                  <a:spcAft>
                    <a:spcPts val="0"/>
                  </a:spcAft>
                  <a:defRPr/>
                </a:pPr>
                <a:r>
                  <a:rPr lang="en-US" sz="1000" kern="0" dirty="0">
                    <a:latin typeface="Arial" pitchFamily="34" charset="0"/>
                    <a:cs typeface="Arial" pitchFamily="34" charset="0"/>
                  </a:rPr>
                  <a:t>SD</a:t>
                </a:r>
              </a:p>
            </p:txBody>
          </p:sp>
          <p:sp>
            <p:nvSpPr>
              <p:cNvPr id="169" name="Text Box 182"/>
              <p:cNvSpPr txBox="1">
                <a:spLocks noChangeArrowheads="1"/>
              </p:cNvSpPr>
              <p:nvPr/>
            </p:nvSpPr>
            <p:spPr bwMode="auto">
              <a:xfrm>
                <a:off x="3120" y="2594"/>
                <a:ext cx="288" cy="175"/>
              </a:xfrm>
              <a:prstGeom prst="rect">
                <a:avLst/>
              </a:prstGeom>
              <a:noFill/>
              <a:ln w="9525">
                <a:noFill/>
                <a:miter lim="800000"/>
                <a:headEnd/>
                <a:tailEnd/>
              </a:ln>
            </p:spPr>
            <p:txBody>
              <a:bodyPr>
                <a:spAutoFit/>
              </a:bodyPr>
              <a:lstStyle/>
              <a:p>
                <a:pPr algn="ctr" fontAlgn="auto">
                  <a:spcBef>
                    <a:spcPct val="50000"/>
                  </a:spcBef>
                  <a:spcAft>
                    <a:spcPts val="0"/>
                  </a:spcAft>
                  <a:defRPr/>
                </a:pPr>
                <a:endParaRPr lang="en-US" sz="1000" kern="0" dirty="0">
                  <a:solidFill>
                    <a:srgbClr val="000000"/>
                  </a:solidFill>
                  <a:latin typeface="Arial" pitchFamily="34" charset="0"/>
                  <a:cs typeface="Arial" pitchFamily="34" charset="0"/>
                </a:endParaRPr>
              </a:p>
            </p:txBody>
          </p:sp>
          <p:sp>
            <p:nvSpPr>
              <p:cNvPr id="170" name="Text Box 183"/>
              <p:cNvSpPr txBox="1">
                <a:spLocks noChangeArrowheads="1"/>
              </p:cNvSpPr>
              <p:nvPr/>
            </p:nvSpPr>
            <p:spPr bwMode="auto">
              <a:xfrm>
                <a:off x="3098" y="2170"/>
                <a:ext cx="386" cy="193"/>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latin typeface="Arial" pitchFamily="34" charset="0"/>
                    <a:cs typeface="Arial" pitchFamily="34" charset="0"/>
                  </a:rPr>
                  <a:t>AR</a:t>
                </a:r>
                <a:endParaRPr lang="en-US" sz="1600" kern="0" dirty="0">
                  <a:latin typeface="Arial" pitchFamily="34" charset="0"/>
                  <a:cs typeface="Arial" pitchFamily="34" charset="0"/>
                </a:endParaRPr>
              </a:p>
            </p:txBody>
          </p:sp>
          <p:sp>
            <p:nvSpPr>
              <p:cNvPr id="171" name="Text Box 184"/>
              <p:cNvSpPr txBox="1">
                <a:spLocks noChangeArrowheads="1"/>
              </p:cNvSpPr>
              <p:nvPr/>
            </p:nvSpPr>
            <p:spPr bwMode="auto">
              <a:xfrm>
                <a:off x="3637" y="1564"/>
                <a:ext cx="367" cy="193"/>
              </a:xfrm>
              <a:prstGeom prst="rect">
                <a:avLst/>
              </a:prstGeom>
              <a:noFill/>
              <a:ln w="9525">
                <a:noFill/>
                <a:miter lim="800000"/>
                <a:headEnd/>
                <a:tailEnd/>
              </a:ln>
            </p:spPr>
            <p:txBody>
              <a:bodyPr wrap="square">
                <a:spAutoFit/>
              </a:bodyPr>
              <a:lstStyle/>
              <a:p>
                <a:pPr algn="ctr" fontAlgn="auto">
                  <a:spcBef>
                    <a:spcPct val="50000"/>
                  </a:spcBef>
                  <a:spcAft>
                    <a:spcPts val="0"/>
                  </a:spcAft>
                  <a:defRPr/>
                </a:pPr>
                <a:r>
                  <a:rPr lang="en-US" sz="1000" kern="0" dirty="0">
                    <a:latin typeface="Arial" pitchFamily="34" charset="0"/>
                    <a:cs typeface="Arial" pitchFamily="34" charset="0"/>
                  </a:rPr>
                  <a:t> </a:t>
                </a:r>
                <a:r>
                  <a:rPr lang="en-US" sz="1000" kern="0" dirty="0" smtClean="0">
                    <a:latin typeface="Arial" pitchFamily="34" charset="0"/>
                    <a:cs typeface="Arial" pitchFamily="34" charset="0"/>
                  </a:rPr>
                  <a:t>IN</a:t>
                </a:r>
                <a:endParaRPr lang="en-US" sz="1600" kern="0" dirty="0">
                  <a:latin typeface="Arial" pitchFamily="34" charset="0"/>
                  <a:cs typeface="Arial" pitchFamily="34" charset="0"/>
                </a:endParaRPr>
              </a:p>
            </p:txBody>
          </p:sp>
          <p:sp>
            <p:nvSpPr>
              <p:cNvPr id="172" name="Text Box 185"/>
              <p:cNvSpPr txBox="1">
                <a:spLocks noChangeArrowheads="1"/>
              </p:cNvSpPr>
              <p:nvPr/>
            </p:nvSpPr>
            <p:spPr bwMode="auto">
              <a:xfrm>
                <a:off x="5278" y="904"/>
                <a:ext cx="375" cy="144"/>
              </a:xfrm>
              <a:prstGeom prst="rect">
                <a:avLst/>
              </a:prstGeom>
              <a:solidFill>
                <a:srgbClr val="EEECE1"/>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latin typeface="Arial" pitchFamily="34" charset="0"/>
                    <a:cs typeface="Arial" pitchFamily="34" charset="0"/>
                  </a:rPr>
                  <a:t>NH</a:t>
                </a:r>
                <a:endParaRPr lang="en-US" sz="1600" kern="0" dirty="0">
                  <a:latin typeface="Arial" pitchFamily="34" charset="0"/>
                  <a:cs typeface="Arial" pitchFamily="34" charset="0"/>
                </a:endParaRPr>
              </a:p>
            </p:txBody>
          </p:sp>
          <p:sp>
            <p:nvSpPr>
              <p:cNvPr id="173" name="Line 186"/>
              <p:cNvSpPr>
                <a:spLocks noChangeShapeType="1"/>
              </p:cNvSpPr>
              <p:nvPr/>
            </p:nvSpPr>
            <p:spPr bwMode="auto">
              <a:xfrm flipV="1">
                <a:off x="4966" y="975"/>
                <a:ext cx="300" cy="4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55" name="Text Box 207"/>
            <p:cNvSpPr txBox="1">
              <a:spLocks noChangeArrowheads="1"/>
            </p:cNvSpPr>
            <p:nvPr/>
          </p:nvSpPr>
          <p:spPr bwMode="auto">
            <a:xfrm>
              <a:off x="1924" y="915"/>
              <a:ext cx="361" cy="167"/>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MT</a:t>
              </a:r>
              <a:endParaRPr lang="en-US" sz="1600" kern="0" dirty="0">
                <a:solidFill>
                  <a:sysClr val="windowText" lastClr="000000"/>
                </a:solidFill>
                <a:latin typeface="Arial" pitchFamily="34" charset="0"/>
                <a:cs typeface="Arial" pitchFamily="34" charset="0"/>
              </a:endParaRPr>
            </a:p>
          </p:txBody>
        </p:sp>
        <p:sp>
          <p:nvSpPr>
            <p:cNvPr id="156" name="Text Box 208"/>
            <p:cNvSpPr txBox="1">
              <a:spLocks noChangeArrowheads="1"/>
            </p:cNvSpPr>
            <p:nvPr/>
          </p:nvSpPr>
          <p:spPr bwMode="auto">
            <a:xfrm>
              <a:off x="1542" y="1198"/>
              <a:ext cx="271" cy="18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chemeClr val="bg1"/>
                  </a:solidFill>
                  <a:latin typeface="Arial" pitchFamily="34" charset="0"/>
                  <a:cs typeface="Arial" pitchFamily="34" charset="0"/>
                </a:rPr>
                <a:t>ID</a:t>
              </a:r>
              <a:endParaRPr lang="en-US" sz="1600" kern="0" dirty="0">
                <a:solidFill>
                  <a:schemeClr val="bg1"/>
                </a:solidFill>
                <a:latin typeface="Arial" pitchFamily="34" charset="0"/>
                <a:cs typeface="Arial" pitchFamily="34" charset="0"/>
              </a:endParaRPr>
            </a:p>
          </p:txBody>
        </p:sp>
        <p:sp>
          <p:nvSpPr>
            <p:cNvPr id="157" name="Text Box 209"/>
            <p:cNvSpPr txBox="1">
              <a:spLocks noChangeArrowheads="1"/>
            </p:cNvSpPr>
            <p:nvPr/>
          </p:nvSpPr>
          <p:spPr bwMode="auto">
            <a:xfrm>
              <a:off x="2059" y="1387"/>
              <a:ext cx="364" cy="168"/>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solidFill>
                    <a:srgbClr val="000000"/>
                  </a:solidFill>
                  <a:latin typeface="Arial" pitchFamily="34" charset="0"/>
                  <a:cs typeface="Arial" pitchFamily="34" charset="0"/>
                </a:rPr>
                <a:t>WY</a:t>
              </a:r>
              <a:endParaRPr lang="en-US" sz="1600" kern="0" dirty="0">
                <a:solidFill>
                  <a:srgbClr val="000000"/>
                </a:solidFill>
                <a:latin typeface="Arial" pitchFamily="34" charset="0"/>
                <a:cs typeface="Arial" pitchFamily="34" charset="0"/>
              </a:endParaRPr>
            </a:p>
          </p:txBody>
        </p:sp>
        <p:sp>
          <p:nvSpPr>
            <p:cNvPr id="158" name="Text Box 210"/>
            <p:cNvSpPr txBox="1">
              <a:spLocks noChangeArrowheads="1"/>
            </p:cNvSpPr>
            <p:nvPr/>
          </p:nvSpPr>
          <p:spPr bwMode="auto">
            <a:xfrm>
              <a:off x="2685" y="939"/>
              <a:ext cx="309" cy="169"/>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ysClr val="windowText" lastClr="000000"/>
                  </a:solidFill>
                  <a:latin typeface="Arial" pitchFamily="34" charset="0"/>
                  <a:cs typeface="Arial" pitchFamily="34" charset="0"/>
                </a:rPr>
                <a:t>ND</a:t>
              </a:r>
            </a:p>
          </p:txBody>
        </p:sp>
        <p:sp>
          <p:nvSpPr>
            <p:cNvPr id="159" name="Text Box 211"/>
            <p:cNvSpPr txBox="1">
              <a:spLocks noChangeArrowheads="1"/>
            </p:cNvSpPr>
            <p:nvPr/>
          </p:nvSpPr>
          <p:spPr bwMode="auto">
            <a:xfrm>
              <a:off x="2059" y="2426"/>
              <a:ext cx="364"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smtClean="0">
                  <a:latin typeface="Arial" pitchFamily="34" charset="0"/>
                  <a:cs typeface="Arial" pitchFamily="34" charset="0"/>
                </a:rPr>
                <a:t>NM</a:t>
              </a:r>
              <a:endParaRPr lang="en-US" sz="1600" kern="0" dirty="0">
                <a:latin typeface="Arial" pitchFamily="34" charset="0"/>
                <a:cs typeface="Arial" pitchFamily="34" charset="0"/>
              </a:endParaRPr>
            </a:p>
          </p:txBody>
        </p:sp>
        <p:sp>
          <p:nvSpPr>
            <p:cNvPr id="160" name="Text Box 212"/>
            <p:cNvSpPr txBox="1">
              <a:spLocks noChangeArrowheads="1"/>
            </p:cNvSpPr>
            <p:nvPr/>
          </p:nvSpPr>
          <p:spPr bwMode="auto">
            <a:xfrm>
              <a:off x="2846" y="2291"/>
              <a:ext cx="362" cy="190"/>
            </a:xfrm>
            <a:prstGeom prst="rect">
              <a:avLst/>
            </a:prstGeom>
            <a:noFill/>
            <a:ln w="9525">
              <a:noFill/>
              <a:miter lim="800000"/>
              <a:headEnd/>
              <a:tailEnd/>
            </a:ln>
          </p:spPr>
          <p:txBody>
            <a:bodyPr>
              <a:spAutoFit/>
            </a:bodyPr>
            <a:lstStyle/>
            <a:p>
              <a:pPr algn="ctr">
                <a:spcBef>
                  <a:spcPct val="50000"/>
                </a:spcBef>
                <a:defRPr/>
              </a:pPr>
              <a:r>
                <a:rPr lang="en-US" sz="1000" kern="0" dirty="0" smtClean="0">
                  <a:latin typeface="Arial" pitchFamily="34" charset="0"/>
                  <a:cs typeface="Arial" pitchFamily="34" charset="0"/>
                </a:rPr>
                <a:t>OK</a:t>
              </a:r>
              <a:endParaRPr lang="en-US" sz="1600" kern="0" dirty="0">
                <a:latin typeface="Arial" pitchFamily="34" charset="0"/>
                <a:cs typeface="Arial" pitchFamily="34" charset="0"/>
              </a:endParaRPr>
            </a:p>
          </p:txBody>
        </p:sp>
        <p:sp>
          <p:nvSpPr>
            <p:cNvPr id="161" name="Text Box 213"/>
            <p:cNvSpPr txBox="1">
              <a:spLocks noChangeArrowheads="1"/>
            </p:cNvSpPr>
            <p:nvPr/>
          </p:nvSpPr>
          <p:spPr bwMode="auto">
            <a:xfrm>
              <a:off x="3299" y="2808"/>
              <a:ext cx="309" cy="19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latin typeface="Arial" pitchFamily="34" charset="0"/>
                  <a:cs typeface="Arial" pitchFamily="34" charset="0"/>
                </a:rPr>
                <a:t>LA</a:t>
              </a:r>
            </a:p>
          </p:txBody>
        </p:sp>
        <p:sp>
          <p:nvSpPr>
            <p:cNvPr id="162" name="Text Box 214"/>
            <p:cNvSpPr txBox="1">
              <a:spLocks noChangeArrowheads="1"/>
            </p:cNvSpPr>
            <p:nvPr/>
          </p:nvSpPr>
          <p:spPr bwMode="auto">
            <a:xfrm>
              <a:off x="3512" y="2616"/>
              <a:ext cx="363" cy="175"/>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1000" kern="0" dirty="0">
                  <a:solidFill>
                    <a:srgbClr val="000000"/>
                  </a:solidFill>
                  <a:latin typeface="Arial" pitchFamily="34" charset="0"/>
                  <a:cs typeface="Arial" pitchFamily="34" charset="0"/>
                </a:rPr>
                <a:t>MS</a:t>
              </a:r>
            </a:p>
          </p:txBody>
        </p:sp>
        <p:sp>
          <p:nvSpPr>
            <p:cNvPr id="163" name="Text Box 215"/>
            <p:cNvSpPr txBox="1">
              <a:spLocks noChangeArrowheads="1"/>
            </p:cNvSpPr>
            <p:nvPr/>
          </p:nvSpPr>
          <p:spPr bwMode="auto">
            <a:xfrm>
              <a:off x="3863" y="2529"/>
              <a:ext cx="262" cy="190"/>
            </a:xfrm>
            <a:prstGeom prst="rect">
              <a:avLst/>
            </a:prstGeom>
            <a:noFill/>
            <a:ln w="9525">
              <a:noFill/>
              <a:miter lim="800000"/>
              <a:headEnd/>
              <a:tailEnd/>
            </a:ln>
          </p:spPr>
          <p:txBody>
            <a:bodyPr wrap="none">
              <a:spAutoFit/>
            </a:bodyPr>
            <a:lstStyle/>
            <a:p>
              <a:pPr algn="ctr" fontAlgn="auto">
                <a:spcBef>
                  <a:spcPts val="0"/>
                </a:spcBef>
                <a:spcAft>
                  <a:spcPts val="0"/>
                </a:spcAft>
                <a:defRPr/>
              </a:pPr>
              <a:r>
                <a:rPr lang="en-US" sz="1000" kern="0" dirty="0" smtClean="0">
                  <a:solidFill>
                    <a:schemeClr val="bg1"/>
                  </a:solidFill>
                  <a:latin typeface="Arial" pitchFamily="34" charset="0"/>
                  <a:cs typeface="Arial" pitchFamily="34" charset="0"/>
                </a:rPr>
                <a:t>AL</a:t>
              </a:r>
              <a:endParaRPr lang="en-US" sz="1600" kern="0" dirty="0">
                <a:solidFill>
                  <a:schemeClr val="bg1"/>
                </a:solidFill>
                <a:latin typeface="Arial" pitchFamily="34" charset="0"/>
                <a:cs typeface="Arial" pitchFamily="34" charset="0"/>
              </a:endParaRPr>
            </a:p>
          </p:txBody>
        </p:sp>
        <p:sp>
          <p:nvSpPr>
            <p:cNvPr id="164" name="Line 216"/>
            <p:cNvSpPr>
              <a:spLocks noChangeShapeType="1"/>
            </p:cNvSpPr>
            <p:nvPr/>
          </p:nvSpPr>
          <p:spPr bwMode="auto">
            <a:xfrm>
              <a:off x="4903" y="1860"/>
              <a:ext cx="321" cy="64"/>
            </a:xfrm>
            <a:prstGeom prst="line">
              <a:avLst/>
            </a:prstGeom>
            <a:noFill/>
            <a:ln w="19050">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65" name="Text Box 217"/>
            <p:cNvSpPr txBox="1">
              <a:spLocks noChangeArrowheads="1"/>
            </p:cNvSpPr>
            <p:nvPr/>
          </p:nvSpPr>
          <p:spPr bwMode="auto">
            <a:xfrm>
              <a:off x="5094" y="1870"/>
              <a:ext cx="282" cy="140"/>
            </a:xfrm>
            <a:prstGeom prst="rect">
              <a:avLst/>
            </a:prstGeom>
            <a:solidFill>
              <a:srgbClr val="0072C6"/>
            </a:solidFill>
            <a:ln w="9525">
              <a:solidFill>
                <a:schemeClr val="tx1"/>
              </a:solidFill>
              <a:miter lim="800000"/>
              <a:headEnd/>
              <a:tailEnd/>
            </a:ln>
          </p:spPr>
          <p:txBody>
            <a:bodyPr wrap="square" tIns="0">
              <a:spAutoFit/>
            </a:bodyPr>
            <a:lstStyle/>
            <a:p>
              <a:pPr algn="ctr" fontAlgn="auto">
                <a:spcBef>
                  <a:spcPct val="50000"/>
                </a:spcBef>
                <a:spcAft>
                  <a:spcPts val="0"/>
                </a:spcAft>
                <a:defRPr/>
              </a:pPr>
              <a:r>
                <a:rPr lang="en-US" sz="1000" kern="0" dirty="0" smtClean="0">
                  <a:solidFill>
                    <a:schemeClr val="bg1"/>
                  </a:solidFill>
                  <a:latin typeface="Arial" pitchFamily="34" charset="0"/>
                  <a:cs typeface="Arial" pitchFamily="34" charset="0"/>
                </a:rPr>
                <a:t>DE</a:t>
              </a:r>
              <a:endParaRPr lang="en-US" sz="1600" kern="0" dirty="0">
                <a:solidFill>
                  <a:schemeClr val="bg1"/>
                </a:solidFill>
                <a:latin typeface="Arial" pitchFamily="34" charset="0"/>
                <a:cs typeface="Arial" pitchFamily="34" charset="0"/>
              </a:endParaRPr>
            </a:p>
          </p:txBody>
        </p:sp>
      </p:grpSp>
      <p:grpSp>
        <p:nvGrpSpPr>
          <p:cNvPr id="174" name="Group 173"/>
          <p:cNvGrpSpPr/>
          <p:nvPr/>
        </p:nvGrpSpPr>
        <p:grpSpPr>
          <a:xfrm>
            <a:off x="6732976" y="4077437"/>
            <a:ext cx="2346960" cy="1518691"/>
            <a:chOff x="6675120" y="4180375"/>
            <a:chExt cx="2346960" cy="1518691"/>
          </a:xfrm>
        </p:grpSpPr>
        <p:sp>
          <p:nvSpPr>
            <p:cNvPr id="175" name="Rectangle 222"/>
            <p:cNvSpPr>
              <a:spLocks noChangeArrowheads="1"/>
            </p:cNvSpPr>
            <p:nvPr/>
          </p:nvSpPr>
          <p:spPr bwMode="auto">
            <a:xfrm>
              <a:off x="6675121" y="4802954"/>
              <a:ext cx="274320" cy="274320"/>
            </a:xfrm>
            <a:prstGeom prst="rect">
              <a:avLst/>
            </a:prstGeom>
            <a:solidFill>
              <a:srgbClr val="AABA0A"/>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6" name="Rectangle 222"/>
            <p:cNvSpPr>
              <a:spLocks noChangeArrowheads="1"/>
            </p:cNvSpPr>
            <p:nvPr/>
          </p:nvSpPr>
          <p:spPr bwMode="auto">
            <a:xfrm>
              <a:off x="6675121" y="4492058"/>
              <a:ext cx="274320" cy="274320"/>
            </a:xfrm>
            <a:prstGeom prst="rect">
              <a:avLst/>
            </a:prstGeom>
            <a:pattFill prst="pct5">
              <a:fgClr>
                <a:schemeClr val="tx1"/>
              </a:fgClr>
              <a:bgClr>
                <a:schemeClr val="bg1"/>
              </a:bgClr>
            </a:patt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7" name="Rectangle 222"/>
            <p:cNvSpPr>
              <a:spLocks noChangeArrowheads="1"/>
            </p:cNvSpPr>
            <p:nvPr/>
          </p:nvSpPr>
          <p:spPr bwMode="auto">
            <a:xfrm>
              <a:off x="6675121" y="5424746"/>
              <a:ext cx="274320" cy="274320"/>
            </a:xfrm>
            <a:prstGeom prst="rect">
              <a:avLst/>
            </a:prstGeom>
            <a:solidFill>
              <a:schemeClr val="bg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78" name="Text Box 220"/>
            <p:cNvSpPr txBox="1">
              <a:spLocks noChangeArrowheads="1"/>
            </p:cNvSpPr>
            <p:nvPr/>
          </p:nvSpPr>
          <p:spPr bwMode="auto">
            <a:xfrm>
              <a:off x="7037888" y="426345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0%-9% (1</a:t>
              </a:r>
              <a:r>
                <a:rPr lang="en-US" sz="1000" kern="0" baseline="30000" dirty="0" smtClean="0">
                  <a:solidFill>
                    <a:sysClr val="windowText" lastClr="000000"/>
                  </a:solidFill>
                  <a:cs typeface="Arial" pitchFamily="34" charset="0"/>
                </a:rPr>
                <a:t>st</a:t>
              </a:r>
              <a:r>
                <a:rPr lang="en-US" sz="1000" kern="0" dirty="0" smtClean="0">
                  <a:solidFill>
                    <a:sysClr val="windowText" lastClr="000000"/>
                  </a:solidFill>
                  <a:cs typeface="Arial" pitchFamily="34" charset="0"/>
                </a:rPr>
                <a:t> Quartile-Best)</a:t>
              </a:r>
              <a:endParaRPr lang="en-US" sz="1000" kern="0" dirty="0">
                <a:solidFill>
                  <a:sysClr val="windowText" lastClr="000000"/>
                </a:solidFill>
                <a:cs typeface="Arial" pitchFamily="34" charset="0"/>
              </a:endParaRPr>
            </a:p>
          </p:txBody>
        </p:sp>
        <p:sp>
          <p:nvSpPr>
            <p:cNvPr id="179" name="Text Box 220"/>
            <p:cNvSpPr txBox="1">
              <a:spLocks noChangeArrowheads="1"/>
            </p:cNvSpPr>
            <p:nvPr/>
          </p:nvSpPr>
          <p:spPr bwMode="auto">
            <a:xfrm>
              <a:off x="7040880" y="4556066"/>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10% (2</a:t>
              </a:r>
              <a:r>
                <a:rPr lang="en-US" sz="1000" kern="0" baseline="30000" dirty="0" smtClean="0">
                  <a:solidFill>
                    <a:sysClr val="windowText" lastClr="000000"/>
                  </a:solidFill>
                  <a:cs typeface="Arial" pitchFamily="34" charset="0"/>
                </a:rPr>
                <a:t>nd</a:t>
              </a:r>
              <a:r>
                <a:rPr lang="en-US" sz="1000" kern="0" dirty="0" smtClean="0">
                  <a:solidFill>
                    <a:sysClr val="windowText" lastClr="000000"/>
                  </a:solidFill>
                  <a:cs typeface="Arial" pitchFamily="34" charset="0"/>
                </a:rPr>
                <a:t> Quartile)</a:t>
              </a:r>
              <a:endParaRPr lang="en-US" sz="1000" kern="0" dirty="0">
                <a:solidFill>
                  <a:sysClr val="windowText" lastClr="000000"/>
                </a:solidFill>
                <a:cs typeface="Arial" pitchFamily="34" charset="0"/>
              </a:endParaRPr>
            </a:p>
          </p:txBody>
        </p:sp>
        <p:sp>
          <p:nvSpPr>
            <p:cNvPr id="180" name="Text Box 220"/>
            <p:cNvSpPr txBox="1">
              <a:spLocks noChangeArrowheads="1"/>
            </p:cNvSpPr>
            <p:nvPr/>
          </p:nvSpPr>
          <p:spPr bwMode="auto">
            <a:xfrm>
              <a:off x="7040880" y="5488754"/>
              <a:ext cx="1915160" cy="153887"/>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Missing</a:t>
              </a:r>
              <a:endParaRPr lang="en-US" sz="1000" kern="0" dirty="0">
                <a:solidFill>
                  <a:sysClr val="windowText" lastClr="000000"/>
                </a:solidFill>
                <a:cs typeface="Arial" pitchFamily="34" charset="0"/>
              </a:endParaRPr>
            </a:p>
          </p:txBody>
        </p:sp>
        <p:sp>
          <p:nvSpPr>
            <p:cNvPr id="181" name="Rectangle 222"/>
            <p:cNvSpPr>
              <a:spLocks noChangeArrowheads="1"/>
            </p:cNvSpPr>
            <p:nvPr/>
          </p:nvSpPr>
          <p:spPr bwMode="auto">
            <a:xfrm>
              <a:off x="6675121" y="4180375"/>
              <a:ext cx="274320" cy="274320"/>
            </a:xfrm>
            <a:prstGeom prst="rect">
              <a:avLst/>
            </a:prstGeom>
            <a:solidFill>
              <a:srgbClr val="0072C6"/>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cs typeface="Arial" pitchFamily="34" charset="0"/>
              </a:endParaRPr>
            </a:p>
          </p:txBody>
        </p:sp>
        <p:sp>
          <p:nvSpPr>
            <p:cNvPr id="182" name="Rectangle 222"/>
            <p:cNvSpPr>
              <a:spLocks noChangeArrowheads="1"/>
            </p:cNvSpPr>
            <p:nvPr/>
          </p:nvSpPr>
          <p:spPr bwMode="auto">
            <a:xfrm>
              <a:off x="6675120" y="5113850"/>
              <a:ext cx="274320" cy="274320"/>
            </a:xfrm>
            <a:prstGeom prst="rect">
              <a:avLst/>
            </a:prstGeom>
            <a:solidFill>
              <a:srgbClr val="EEECE1"/>
            </a:solidFill>
            <a:ln w="9525">
              <a:solidFill>
                <a:srgbClr val="000000"/>
              </a:solidFill>
              <a:miter lim="800000"/>
              <a:headEnd/>
              <a:tailEnd/>
            </a:ln>
          </p:spPr>
          <p:txBody>
            <a:bodyPr wrap="none" anchor="ctr"/>
            <a:lstStyle/>
            <a:p>
              <a:pPr algn="ctr" eaLnBrk="0" fontAlgn="auto" hangingPunct="0">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3" name="Text Box 220"/>
            <p:cNvSpPr txBox="1">
              <a:spLocks noChangeArrowheads="1"/>
            </p:cNvSpPr>
            <p:nvPr/>
          </p:nvSpPr>
          <p:spPr bwMode="auto">
            <a:xfrm>
              <a:off x="7040880" y="5177858"/>
              <a:ext cx="191516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13%-20% (4</a:t>
              </a:r>
              <a:r>
                <a:rPr lang="en-US" sz="1000" kern="0" baseline="30000" dirty="0" smtClean="0">
                  <a:solidFill>
                    <a:sysClr val="windowText" lastClr="000000"/>
                  </a:solidFill>
                  <a:cs typeface="Arial" panose="020B0604020202020204" pitchFamily="34" charset="0"/>
                </a:rPr>
                <a:t>th</a:t>
              </a:r>
              <a:r>
                <a:rPr lang="en-US" sz="1000" kern="0" dirty="0" smtClean="0">
                  <a:solidFill>
                    <a:sysClr val="windowText" lastClr="000000"/>
                  </a:solidFill>
                  <a:cs typeface="Arial" panose="020B0604020202020204" pitchFamily="34" charset="0"/>
                </a:rPr>
                <a:t> Quartile-Worst)</a:t>
              </a:r>
              <a:endParaRPr lang="en-US" sz="1000" kern="0" dirty="0">
                <a:solidFill>
                  <a:sysClr val="windowText" lastClr="000000"/>
                </a:solidFill>
                <a:cs typeface="Arial" panose="020B0604020202020204" pitchFamily="34" charset="0"/>
              </a:endParaRPr>
            </a:p>
          </p:txBody>
        </p:sp>
        <p:sp>
          <p:nvSpPr>
            <p:cNvPr id="184" name="Text Box 220"/>
            <p:cNvSpPr txBox="1">
              <a:spLocks noChangeArrowheads="1"/>
            </p:cNvSpPr>
            <p:nvPr/>
          </p:nvSpPr>
          <p:spPr bwMode="auto">
            <a:xfrm>
              <a:off x="7040880" y="4866962"/>
              <a:ext cx="1981200" cy="153888"/>
            </a:xfrm>
            <a:prstGeom prst="rect">
              <a:avLst/>
            </a:prstGeom>
            <a:noFill/>
            <a:ln w="9525">
              <a:noFill/>
              <a:miter lim="800000"/>
              <a:headEnd/>
              <a:tailEnd/>
            </a:ln>
          </p:spPr>
          <p:txBody>
            <a:bodyPr lIns="0" tIns="0" rIns="0" bIns="0">
              <a:spAutoFit/>
            </a:bodyPr>
            <a:lstStyle/>
            <a:p>
              <a:pPr eaLnBrk="0" fontAlgn="auto" hangingPunct="0">
                <a:spcBef>
                  <a:spcPts val="0"/>
                </a:spcBef>
                <a:spcAft>
                  <a:spcPts val="0"/>
                </a:spcAft>
                <a:defRPr/>
              </a:pPr>
              <a:r>
                <a:rPr lang="en-US" sz="1000" kern="0" dirty="0" smtClean="0">
                  <a:solidFill>
                    <a:sysClr val="windowText" lastClr="000000"/>
                  </a:solidFill>
                  <a:cs typeface="Arial" pitchFamily="34" charset="0"/>
                </a:rPr>
                <a:t>11%-12% (3</a:t>
              </a:r>
              <a:r>
                <a:rPr lang="en-US" sz="1000" kern="0" baseline="30000" dirty="0" smtClean="0">
                  <a:solidFill>
                    <a:sysClr val="windowText" lastClr="000000"/>
                  </a:solidFill>
                  <a:cs typeface="Arial" panose="020B0604020202020204" pitchFamily="34" charset="0"/>
                </a:rPr>
                <a:t>rd</a:t>
              </a:r>
              <a:r>
                <a:rPr lang="en-US" sz="1000" kern="0" dirty="0" smtClean="0">
                  <a:solidFill>
                    <a:sysClr val="windowText" lastClr="000000"/>
                  </a:solidFill>
                  <a:cs typeface="Arial" panose="020B0604020202020204" pitchFamily="34" charset="0"/>
                </a:rPr>
                <a:t> Quartile)</a:t>
              </a:r>
              <a:endParaRPr lang="en-US" sz="1000" kern="0" dirty="0">
                <a:solidFill>
                  <a:sysClr val="windowText" lastClr="000000"/>
                </a:solidFill>
                <a:cs typeface="Arial" panose="020B0604020202020204" pitchFamily="34" charset="0"/>
              </a:endParaRPr>
            </a:p>
          </p:txBody>
        </p:sp>
      </p:grpSp>
      <p:sp>
        <p:nvSpPr>
          <p:cNvPr id="185" name="Freeform 94"/>
          <p:cNvSpPr>
            <a:spLocks/>
          </p:cNvSpPr>
          <p:nvPr/>
        </p:nvSpPr>
        <p:spPr bwMode="auto">
          <a:xfrm rot="13400463">
            <a:off x="6917784" y="3566140"/>
            <a:ext cx="394035" cy="360341"/>
          </a:xfrm>
          <a:custGeom>
            <a:avLst/>
            <a:gdLst>
              <a:gd name="T0" fmla="*/ 0 w 655"/>
              <a:gd name="T1" fmla="*/ 456 h 528"/>
              <a:gd name="T2" fmla="*/ 60 w 655"/>
              <a:gd name="T3" fmla="*/ 0 h 528"/>
              <a:gd name="T4" fmla="*/ 262 w 655"/>
              <a:gd name="T5" fmla="*/ 39 h 528"/>
              <a:gd name="T6" fmla="*/ 513 w 655"/>
              <a:gd name="T7" fmla="*/ 71 h 528"/>
              <a:gd name="T8" fmla="*/ 496 w 655"/>
              <a:gd name="T9" fmla="*/ 303 h 528"/>
              <a:gd name="T10" fmla="*/ 480 w 655"/>
              <a:gd name="T11" fmla="*/ 532 h 528"/>
              <a:gd name="T12" fmla="*/ 138 w 655"/>
              <a:gd name="T13" fmla="*/ 483 h 528"/>
              <a:gd name="T14" fmla="*/ 0 w 655"/>
              <a:gd name="T15" fmla="*/ 456 h 528"/>
              <a:gd name="T16" fmla="*/ 0 w 655"/>
              <a:gd name="T17" fmla="*/ 456 h 5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5"/>
              <a:gd name="T28" fmla="*/ 0 h 528"/>
              <a:gd name="T29" fmla="*/ 655 w 655"/>
              <a:gd name="T30" fmla="*/ 528 h 528"/>
              <a:gd name="connsiteX0" fmla="*/ 0 w 9664"/>
              <a:gd name="connsiteY0" fmla="*/ 8561 h 10000"/>
              <a:gd name="connsiteX1" fmla="*/ 1176 w 9664"/>
              <a:gd name="connsiteY1" fmla="*/ 0 h 10000"/>
              <a:gd name="connsiteX2" fmla="*/ 5130 w 9664"/>
              <a:gd name="connsiteY2" fmla="*/ 739 h 10000"/>
              <a:gd name="connsiteX3" fmla="*/ 6569 w 9664"/>
              <a:gd name="connsiteY3" fmla="*/ 4336 h 10000"/>
              <a:gd name="connsiteX4" fmla="*/ 9664 w 9664"/>
              <a:gd name="connsiteY4" fmla="*/ 5663 h 10000"/>
              <a:gd name="connsiteX5" fmla="*/ 9344 w 9664"/>
              <a:gd name="connsiteY5" fmla="*/ 10000 h 10000"/>
              <a:gd name="connsiteX6" fmla="*/ 2687 w 9664"/>
              <a:gd name="connsiteY6" fmla="*/ 9072 h 10000"/>
              <a:gd name="connsiteX7" fmla="*/ 0 w 9664"/>
              <a:gd name="connsiteY7" fmla="*/ 8561 h 10000"/>
              <a:gd name="connsiteX0" fmla="*/ 0 w 10000"/>
              <a:gd name="connsiteY0" fmla="*/ 8561 h 10000"/>
              <a:gd name="connsiteX1" fmla="*/ 1217 w 10000"/>
              <a:gd name="connsiteY1" fmla="*/ 0 h 10000"/>
              <a:gd name="connsiteX2" fmla="*/ 5308 w 10000"/>
              <a:gd name="connsiteY2" fmla="*/ 739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10000"/>
              <a:gd name="connsiteY0" fmla="*/ 8561 h 10000"/>
              <a:gd name="connsiteX1" fmla="*/ 1217 w 10000"/>
              <a:gd name="connsiteY1" fmla="*/ 0 h 10000"/>
              <a:gd name="connsiteX2" fmla="*/ 3808 w 10000"/>
              <a:gd name="connsiteY2" fmla="*/ 771 h 10000"/>
              <a:gd name="connsiteX3" fmla="*/ 6797 w 10000"/>
              <a:gd name="connsiteY3" fmla="*/ 4336 h 10000"/>
              <a:gd name="connsiteX4" fmla="*/ 10000 w 10000"/>
              <a:gd name="connsiteY4" fmla="*/ 5663 h 10000"/>
              <a:gd name="connsiteX5" fmla="*/ 9669 w 10000"/>
              <a:gd name="connsiteY5" fmla="*/ 10000 h 10000"/>
              <a:gd name="connsiteX6" fmla="*/ 2780 w 10000"/>
              <a:gd name="connsiteY6" fmla="*/ 9072 h 10000"/>
              <a:gd name="connsiteX7" fmla="*/ 0 w 10000"/>
              <a:gd name="connsiteY7" fmla="*/ 8561 h 10000"/>
              <a:gd name="connsiteX0" fmla="*/ 0 w 9858"/>
              <a:gd name="connsiteY0" fmla="*/ 8561 h 10000"/>
              <a:gd name="connsiteX1" fmla="*/ 1217 w 9858"/>
              <a:gd name="connsiteY1" fmla="*/ 0 h 10000"/>
              <a:gd name="connsiteX2" fmla="*/ 3808 w 9858"/>
              <a:gd name="connsiteY2" fmla="*/ 771 h 10000"/>
              <a:gd name="connsiteX3" fmla="*/ 6797 w 9858"/>
              <a:gd name="connsiteY3" fmla="*/ 4336 h 10000"/>
              <a:gd name="connsiteX4" fmla="*/ 9858 w 9858"/>
              <a:gd name="connsiteY4" fmla="*/ 5129 h 10000"/>
              <a:gd name="connsiteX5" fmla="*/ 9669 w 9858"/>
              <a:gd name="connsiteY5" fmla="*/ 10000 h 10000"/>
              <a:gd name="connsiteX6" fmla="*/ 2780 w 9858"/>
              <a:gd name="connsiteY6" fmla="*/ 9072 h 10000"/>
              <a:gd name="connsiteX7" fmla="*/ 0 w 9858"/>
              <a:gd name="connsiteY7" fmla="*/ 8561 h 10000"/>
              <a:gd name="connsiteX0" fmla="*/ 0 w 10000"/>
              <a:gd name="connsiteY0" fmla="*/ 8561 h 10000"/>
              <a:gd name="connsiteX1" fmla="*/ 1235 w 10000"/>
              <a:gd name="connsiteY1" fmla="*/ 0 h 10000"/>
              <a:gd name="connsiteX2" fmla="*/ 3863 w 10000"/>
              <a:gd name="connsiteY2" fmla="*/ 771 h 10000"/>
              <a:gd name="connsiteX3" fmla="*/ 6895 w 10000"/>
              <a:gd name="connsiteY3" fmla="*/ 4336 h 10000"/>
              <a:gd name="connsiteX4" fmla="*/ 7538 w 10000"/>
              <a:gd name="connsiteY4" fmla="*/ 3663 h 10000"/>
              <a:gd name="connsiteX5" fmla="*/ 10000 w 10000"/>
              <a:gd name="connsiteY5" fmla="*/ 5129 h 10000"/>
              <a:gd name="connsiteX6" fmla="*/ 9808 w 10000"/>
              <a:gd name="connsiteY6" fmla="*/ 10000 h 10000"/>
              <a:gd name="connsiteX7" fmla="*/ 2820 w 10000"/>
              <a:gd name="connsiteY7" fmla="*/ 9072 h 10000"/>
              <a:gd name="connsiteX8" fmla="*/ 0 w 10000"/>
              <a:gd name="connsiteY8" fmla="*/ 8561 h 10000"/>
              <a:gd name="connsiteX0" fmla="*/ 0 w 10000"/>
              <a:gd name="connsiteY0" fmla="*/ 8561 h 10000"/>
              <a:gd name="connsiteX1" fmla="*/ 1235 w 10000"/>
              <a:gd name="connsiteY1" fmla="*/ 0 h 10000"/>
              <a:gd name="connsiteX2" fmla="*/ 3863 w 10000"/>
              <a:gd name="connsiteY2" fmla="*/ 771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5040 w 10000"/>
              <a:gd name="connsiteY3" fmla="*/ 3583 h 10000"/>
              <a:gd name="connsiteX4" fmla="*/ 6895 w 10000"/>
              <a:gd name="connsiteY4" fmla="*/ 4336 h 10000"/>
              <a:gd name="connsiteX5" fmla="*/ 7538 w 10000"/>
              <a:gd name="connsiteY5" fmla="*/ 3663 h 10000"/>
              <a:gd name="connsiteX6" fmla="*/ 10000 w 10000"/>
              <a:gd name="connsiteY6" fmla="*/ 5129 h 10000"/>
              <a:gd name="connsiteX7" fmla="*/ 9808 w 10000"/>
              <a:gd name="connsiteY7" fmla="*/ 10000 h 10000"/>
              <a:gd name="connsiteX8" fmla="*/ 2820 w 10000"/>
              <a:gd name="connsiteY8" fmla="*/ 9072 h 10000"/>
              <a:gd name="connsiteX9" fmla="*/ 0 w 10000"/>
              <a:gd name="connsiteY9"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5040 w 10000"/>
              <a:gd name="connsiteY4" fmla="*/ 3583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6895 w 10000"/>
              <a:gd name="connsiteY5" fmla="*/ 4336 h 10000"/>
              <a:gd name="connsiteX6" fmla="*/ 7538 w 10000"/>
              <a:gd name="connsiteY6" fmla="*/ 3663 h 10000"/>
              <a:gd name="connsiteX7" fmla="*/ 10000 w 10000"/>
              <a:gd name="connsiteY7" fmla="*/ 5129 h 10000"/>
              <a:gd name="connsiteX8" fmla="*/ 9808 w 10000"/>
              <a:gd name="connsiteY8" fmla="*/ 10000 h 10000"/>
              <a:gd name="connsiteX9" fmla="*/ 2820 w 10000"/>
              <a:gd name="connsiteY9" fmla="*/ 9072 h 10000"/>
              <a:gd name="connsiteX10" fmla="*/ 0 w 10000"/>
              <a:gd name="connsiteY10"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10000 w 10000"/>
              <a:gd name="connsiteY8" fmla="*/ 5129 h 10000"/>
              <a:gd name="connsiteX9" fmla="*/ 9808 w 10000"/>
              <a:gd name="connsiteY9" fmla="*/ 10000 h 10000"/>
              <a:gd name="connsiteX10" fmla="*/ 2820 w 10000"/>
              <a:gd name="connsiteY10" fmla="*/ 9072 h 10000"/>
              <a:gd name="connsiteX11" fmla="*/ 0 w 10000"/>
              <a:gd name="connsiteY11" fmla="*/ 8561 h 10000"/>
              <a:gd name="connsiteX0" fmla="*/ 0 w 10000"/>
              <a:gd name="connsiteY0" fmla="*/ 8561 h 10000"/>
              <a:gd name="connsiteX1" fmla="*/ 1235 w 10000"/>
              <a:gd name="connsiteY1" fmla="*/ 0 h 10000"/>
              <a:gd name="connsiteX2" fmla="*/ 2578 w 10000"/>
              <a:gd name="connsiteY2" fmla="*/ 2117 h 10000"/>
              <a:gd name="connsiteX3" fmla="*/ 3827 w 10000"/>
              <a:gd name="connsiteY3" fmla="*/ 2157 h 10000"/>
              <a:gd name="connsiteX4" fmla="*/ 4397 w 10000"/>
              <a:gd name="connsiteY4" fmla="*/ 4255 h 10000"/>
              <a:gd name="connsiteX5" fmla="*/ 5646 w 10000"/>
              <a:gd name="connsiteY5" fmla="*/ 4296 h 10000"/>
              <a:gd name="connsiteX6" fmla="*/ 6895 w 10000"/>
              <a:gd name="connsiteY6" fmla="*/ 4336 h 10000"/>
              <a:gd name="connsiteX7" fmla="*/ 7538 w 10000"/>
              <a:gd name="connsiteY7" fmla="*/ 3663 h 10000"/>
              <a:gd name="connsiteX8" fmla="*/ 9394 w 10000"/>
              <a:gd name="connsiteY8" fmla="*/ 4416 h 10000"/>
              <a:gd name="connsiteX9" fmla="*/ 10000 w 10000"/>
              <a:gd name="connsiteY9" fmla="*/ 5129 h 10000"/>
              <a:gd name="connsiteX10" fmla="*/ 9808 w 10000"/>
              <a:gd name="connsiteY10" fmla="*/ 10000 h 10000"/>
              <a:gd name="connsiteX11" fmla="*/ 2820 w 10000"/>
              <a:gd name="connsiteY11" fmla="*/ 9072 h 10000"/>
              <a:gd name="connsiteX12" fmla="*/ 0 w 10000"/>
              <a:gd name="connsiteY12" fmla="*/ 856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000" h="10000">
                <a:moveTo>
                  <a:pt x="0" y="8561"/>
                </a:moveTo>
                <a:lnTo>
                  <a:pt x="1235" y="0"/>
                </a:lnTo>
                <a:lnTo>
                  <a:pt x="2578" y="2117"/>
                </a:lnTo>
                <a:cubicBezTo>
                  <a:pt x="2860" y="2531"/>
                  <a:pt x="3524" y="1801"/>
                  <a:pt x="3827" y="2157"/>
                </a:cubicBezTo>
                <a:cubicBezTo>
                  <a:pt x="4130" y="2513"/>
                  <a:pt x="4094" y="3899"/>
                  <a:pt x="4397" y="4255"/>
                </a:cubicBezTo>
                <a:cubicBezTo>
                  <a:pt x="4700" y="4611"/>
                  <a:pt x="5230" y="4283"/>
                  <a:pt x="5646" y="4296"/>
                </a:cubicBezTo>
                <a:cubicBezTo>
                  <a:pt x="6062" y="4309"/>
                  <a:pt x="6591" y="4475"/>
                  <a:pt x="6895" y="4336"/>
                </a:cubicBezTo>
                <a:lnTo>
                  <a:pt x="7538" y="3663"/>
                </a:lnTo>
                <a:lnTo>
                  <a:pt x="9394" y="4416"/>
                </a:lnTo>
                <a:lnTo>
                  <a:pt x="10000" y="5129"/>
                </a:lnTo>
                <a:cubicBezTo>
                  <a:pt x="9887" y="6575"/>
                  <a:pt x="9921" y="8554"/>
                  <a:pt x="9808" y="10000"/>
                </a:cubicBezTo>
                <a:lnTo>
                  <a:pt x="2820" y="9072"/>
                </a:lnTo>
                <a:lnTo>
                  <a:pt x="0" y="8561"/>
                </a:lnTo>
                <a:close/>
              </a:path>
            </a:pathLst>
          </a:custGeom>
          <a:solidFill>
            <a:srgbClr val="0072C6"/>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6" name="Line 153"/>
          <p:cNvSpPr>
            <a:spLocks noChangeShapeType="1"/>
          </p:cNvSpPr>
          <p:nvPr/>
        </p:nvSpPr>
        <p:spPr bwMode="auto">
          <a:xfrm>
            <a:off x="6550851" y="3074369"/>
            <a:ext cx="526275" cy="457200"/>
          </a:xfrm>
          <a:prstGeom prst="line">
            <a:avLst/>
          </a:prstGeom>
          <a:noFill/>
          <a:ln w="19050">
            <a:solidFill>
              <a:srgbClr val="000000"/>
            </a:solidFill>
            <a:round/>
            <a:headEnd/>
            <a:tailEnd/>
          </a:ln>
        </p:spPr>
        <p:txBody>
          <a:bodyPr wrap="none" anchor="ct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87" name="Text Box 217"/>
          <p:cNvSpPr txBox="1">
            <a:spLocks noChangeArrowheads="1"/>
          </p:cNvSpPr>
          <p:nvPr/>
        </p:nvSpPr>
        <p:spPr bwMode="auto">
          <a:xfrm>
            <a:off x="6983948" y="3634910"/>
            <a:ext cx="461963" cy="246221"/>
          </a:xfrm>
          <a:prstGeom prst="rect">
            <a:avLst/>
          </a:prstGeom>
          <a:noFill/>
          <a:ln w="9525">
            <a:noFill/>
            <a:miter lim="800000"/>
            <a:headEnd/>
            <a:tailEnd/>
          </a:ln>
        </p:spPr>
        <p:txBody>
          <a:bodyPr>
            <a:spAutoFit/>
          </a:bodyPr>
          <a:lstStyle/>
          <a:p>
            <a:pPr algn="ctr">
              <a:spcBef>
                <a:spcPct val="50000"/>
              </a:spcBef>
              <a:defRPr/>
            </a:pPr>
            <a:r>
              <a:rPr lang="en-US" sz="1000" kern="0" dirty="0">
                <a:solidFill>
                  <a:schemeClr val="bg1"/>
                </a:solidFill>
                <a:latin typeface="Arial" pitchFamily="34" charset="0"/>
                <a:cs typeface="Arial" pitchFamily="34" charset="0"/>
              </a:rPr>
              <a:t>DC</a:t>
            </a:r>
          </a:p>
        </p:txBody>
      </p:sp>
      <p:grpSp>
        <p:nvGrpSpPr>
          <p:cNvPr id="188" name="Group 188"/>
          <p:cNvGrpSpPr>
            <a:grpSpLocks/>
          </p:cNvGrpSpPr>
          <p:nvPr/>
        </p:nvGrpSpPr>
        <p:grpSpPr bwMode="auto">
          <a:xfrm>
            <a:off x="457200" y="4398264"/>
            <a:ext cx="1139825" cy="1150938"/>
            <a:chOff x="4" y="3976"/>
            <a:chExt cx="1253" cy="975"/>
          </a:xfrm>
        </p:grpSpPr>
        <p:grpSp>
          <p:nvGrpSpPr>
            <p:cNvPr id="189" name="Group 191"/>
            <p:cNvGrpSpPr>
              <a:grpSpLocks/>
            </p:cNvGrpSpPr>
            <p:nvPr/>
          </p:nvGrpSpPr>
          <p:grpSpPr bwMode="auto">
            <a:xfrm>
              <a:off x="77" y="4073"/>
              <a:ext cx="1087" cy="711"/>
              <a:chOff x="77" y="4073"/>
              <a:chExt cx="1087" cy="711"/>
            </a:xfrm>
          </p:grpSpPr>
          <p:sp>
            <p:nvSpPr>
              <p:cNvPr id="201" name="Freeform 192"/>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2" name="Freeform 19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0" name="Rectangle 194"/>
            <p:cNvSpPr>
              <a:spLocks noChangeArrowheads="1"/>
            </p:cNvSpPr>
            <p:nvPr/>
          </p:nvSpPr>
          <p:spPr bwMode="auto">
            <a:xfrm>
              <a:off x="426" y="4240"/>
              <a:ext cx="188"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endParaRPr lang="en-US" sz="1000" kern="0" dirty="0">
                <a:solidFill>
                  <a:sysClr val="windowText" lastClr="000000"/>
                </a:solidFill>
                <a:latin typeface="Arial" pitchFamily="34" charset="0"/>
                <a:ea typeface="Times New Roman" pitchFamily="18" charset="0"/>
                <a:cs typeface="Arial" pitchFamily="34" charset="0"/>
              </a:endParaRPr>
            </a:p>
          </p:txBody>
        </p:sp>
        <p:sp>
          <p:nvSpPr>
            <p:cNvPr id="191" name="Rectangle 195"/>
            <p:cNvSpPr>
              <a:spLocks noChangeArrowheads="1"/>
            </p:cNvSpPr>
            <p:nvPr/>
          </p:nvSpPr>
          <p:spPr bwMode="auto">
            <a:xfrm>
              <a:off x="4" y="3976"/>
              <a:ext cx="1253" cy="975"/>
            </a:xfrm>
            <a:prstGeom prst="rect">
              <a:avLst/>
            </a:prstGeom>
            <a:noFill/>
            <a:ln w="5715" cap="rnd">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192" name="Group 196"/>
            <p:cNvGrpSpPr>
              <a:grpSpLocks/>
            </p:cNvGrpSpPr>
            <p:nvPr/>
          </p:nvGrpSpPr>
          <p:grpSpPr bwMode="auto">
            <a:xfrm>
              <a:off x="4" y="3976"/>
              <a:ext cx="1253" cy="975"/>
              <a:chOff x="4" y="3976"/>
              <a:chExt cx="1253" cy="975"/>
            </a:xfrm>
          </p:grpSpPr>
          <p:grpSp>
            <p:nvGrpSpPr>
              <p:cNvPr id="193" name="Group 198"/>
              <p:cNvGrpSpPr>
                <a:grpSpLocks/>
              </p:cNvGrpSpPr>
              <p:nvPr/>
            </p:nvGrpSpPr>
            <p:grpSpPr bwMode="auto">
              <a:xfrm>
                <a:off x="77" y="4073"/>
                <a:ext cx="1087" cy="711"/>
                <a:chOff x="77" y="4073"/>
                <a:chExt cx="1087" cy="711"/>
              </a:xfrm>
            </p:grpSpPr>
            <p:sp>
              <p:nvSpPr>
                <p:cNvPr id="199" name="Freeform 199"/>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200" name="Freeform 200"/>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no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nvGrpSpPr>
              <p:cNvPr id="194" name="Group 202"/>
              <p:cNvGrpSpPr>
                <a:grpSpLocks/>
              </p:cNvGrpSpPr>
              <p:nvPr/>
            </p:nvGrpSpPr>
            <p:grpSpPr bwMode="auto">
              <a:xfrm>
                <a:off x="77" y="4073"/>
                <a:ext cx="1087" cy="711"/>
                <a:chOff x="77" y="4073"/>
                <a:chExt cx="1087" cy="711"/>
              </a:xfrm>
            </p:grpSpPr>
            <p:sp>
              <p:nvSpPr>
                <p:cNvPr id="197" name="Freeform 203"/>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close/>
                    </a:path>
                  </a:pathLst>
                </a:custGeom>
                <a:solidFill>
                  <a:srgbClr val="FFFFFF"/>
                </a:solidFill>
                <a:ln w="9525">
                  <a:no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sp>
              <p:nvSpPr>
                <p:cNvPr id="198" name="Freeform 204"/>
                <p:cNvSpPr>
                  <a:spLocks/>
                </p:cNvSpPr>
                <p:nvPr/>
              </p:nvSpPr>
              <p:spPr bwMode="auto">
                <a:xfrm>
                  <a:off x="77" y="4073"/>
                  <a:ext cx="1087" cy="711"/>
                </a:xfrm>
                <a:custGeom>
                  <a:avLst/>
                  <a:gdLst>
                    <a:gd name="T0" fmla="*/ 173 w 1086"/>
                    <a:gd name="T1" fmla="*/ 106 h 711"/>
                    <a:gd name="T2" fmla="*/ 392 w 1086"/>
                    <a:gd name="T3" fmla="*/ 0 h 711"/>
                    <a:gd name="T4" fmla="*/ 496 w 1086"/>
                    <a:gd name="T5" fmla="*/ 19 h 711"/>
                    <a:gd name="T6" fmla="*/ 547 w 1086"/>
                    <a:gd name="T7" fmla="*/ 53 h 711"/>
                    <a:gd name="T8" fmla="*/ 752 w 1086"/>
                    <a:gd name="T9" fmla="*/ 66 h 711"/>
                    <a:gd name="T10" fmla="*/ 758 w 1086"/>
                    <a:gd name="T11" fmla="*/ 418 h 711"/>
                    <a:gd name="T12" fmla="*/ 825 w 1086"/>
                    <a:gd name="T13" fmla="*/ 429 h 711"/>
                    <a:gd name="T14" fmla="*/ 855 w 1086"/>
                    <a:gd name="T15" fmla="*/ 471 h 711"/>
                    <a:gd name="T16" fmla="*/ 903 w 1086"/>
                    <a:gd name="T17" fmla="*/ 456 h 711"/>
                    <a:gd name="T18" fmla="*/ 1001 w 1086"/>
                    <a:gd name="T19" fmla="*/ 551 h 711"/>
                    <a:gd name="T20" fmla="*/ 1086 w 1086"/>
                    <a:gd name="T21" fmla="*/ 596 h 711"/>
                    <a:gd name="T22" fmla="*/ 1083 w 1086"/>
                    <a:gd name="T23" fmla="*/ 634 h 711"/>
                    <a:gd name="T24" fmla="*/ 977 w 1086"/>
                    <a:gd name="T25" fmla="*/ 638 h 711"/>
                    <a:gd name="T26" fmla="*/ 929 w 1086"/>
                    <a:gd name="T27" fmla="*/ 522 h 711"/>
                    <a:gd name="T28" fmla="*/ 591 w 1086"/>
                    <a:gd name="T29" fmla="*/ 407 h 711"/>
                    <a:gd name="T30" fmla="*/ 601 w 1086"/>
                    <a:gd name="T31" fmla="*/ 444 h 711"/>
                    <a:gd name="T32" fmla="*/ 523 w 1086"/>
                    <a:gd name="T33" fmla="*/ 490 h 711"/>
                    <a:gd name="T34" fmla="*/ 511 w 1086"/>
                    <a:gd name="T35" fmla="*/ 473 h 711"/>
                    <a:gd name="T36" fmla="*/ 489 w 1086"/>
                    <a:gd name="T37" fmla="*/ 473 h 711"/>
                    <a:gd name="T38" fmla="*/ 429 w 1086"/>
                    <a:gd name="T39" fmla="*/ 570 h 711"/>
                    <a:gd name="T40" fmla="*/ 240 w 1086"/>
                    <a:gd name="T41" fmla="*/ 665 h 711"/>
                    <a:gd name="T42" fmla="*/ 52 w 1086"/>
                    <a:gd name="T43" fmla="*/ 711 h 711"/>
                    <a:gd name="T44" fmla="*/ 0 w 1086"/>
                    <a:gd name="T45" fmla="*/ 705 h 711"/>
                    <a:gd name="T46" fmla="*/ 213 w 1086"/>
                    <a:gd name="T47" fmla="*/ 624 h 711"/>
                    <a:gd name="T48" fmla="*/ 240 w 1086"/>
                    <a:gd name="T49" fmla="*/ 624 h 711"/>
                    <a:gd name="T50" fmla="*/ 318 w 1086"/>
                    <a:gd name="T51" fmla="*/ 560 h 711"/>
                    <a:gd name="T52" fmla="*/ 353 w 1086"/>
                    <a:gd name="T53" fmla="*/ 557 h 711"/>
                    <a:gd name="T54" fmla="*/ 407 w 1086"/>
                    <a:gd name="T55" fmla="*/ 509 h 711"/>
                    <a:gd name="T56" fmla="*/ 388 w 1086"/>
                    <a:gd name="T57" fmla="*/ 487 h 711"/>
                    <a:gd name="T58" fmla="*/ 275 w 1086"/>
                    <a:gd name="T59" fmla="*/ 498 h 711"/>
                    <a:gd name="T60" fmla="*/ 195 w 1086"/>
                    <a:gd name="T61" fmla="*/ 377 h 711"/>
                    <a:gd name="T62" fmla="*/ 240 w 1086"/>
                    <a:gd name="T63" fmla="*/ 322 h 711"/>
                    <a:gd name="T64" fmla="*/ 312 w 1086"/>
                    <a:gd name="T65" fmla="*/ 303 h 711"/>
                    <a:gd name="T66" fmla="*/ 286 w 1086"/>
                    <a:gd name="T67" fmla="*/ 255 h 711"/>
                    <a:gd name="T68" fmla="*/ 211 w 1086"/>
                    <a:gd name="T69" fmla="*/ 277 h 711"/>
                    <a:gd name="T70" fmla="*/ 155 w 1086"/>
                    <a:gd name="T71" fmla="*/ 207 h 711"/>
                    <a:gd name="T72" fmla="*/ 217 w 1086"/>
                    <a:gd name="T73" fmla="*/ 191 h 711"/>
                    <a:gd name="T74" fmla="*/ 275 w 1086"/>
                    <a:gd name="T75" fmla="*/ 210 h 711"/>
                    <a:gd name="T76" fmla="*/ 300 w 1086"/>
                    <a:gd name="T77" fmla="*/ 199 h 711"/>
                    <a:gd name="T78" fmla="*/ 252 w 1086"/>
                    <a:gd name="T79" fmla="*/ 140 h 711"/>
                    <a:gd name="T80" fmla="*/ 170 w 1086"/>
                    <a:gd name="T81" fmla="*/ 135 h 711"/>
                    <a:gd name="T82" fmla="*/ 173 w 1086"/>
                    <a:gd name="T83" fmla="*/ 106 h 7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86"/>
                    <a:gd name="T127" fmla="*/ 0 h 711"/>
                    <a:gd name="T128" fmla="*/ 1086 w 1086"/>
                    <a:gd name="T129" fmla="*/ 711 h 7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86" h="711">
                      <a:moveTo>
                        <a:pt x="173" y="106"/>
                      </a:moveTo>
                      <a:lnTo>
                        <a:pt x="392" y="0"/>
                      </a:lnTo>
                      <a:lnTo>
                        <a:pt x="496" y="19"/>
                      </a:lnTo>
                      <a:lnTo>
                        <a:pt x="547" y="53"/>
                      </a:lnTo>
                      <a:lnTo>
                        <a:pt x="752" y="66"/>
                      </a:lnTo>
                      <a:lnTo>
                        <a:pt x="758" y="418"/>
                      </a:lnTo>
                      <a:lnTo>
                        <a:pt x="825" y="429"/>
                      </a:lnTo>
                      <a:lnTo>
                        <a:pt x="855" y="471"/>
                      </a:lnTo>
                      <a:lnTo>
                        <a:pt x="903" y="456"/>
                      </a:lnTo>
                      <a:lnTo>
                        <a:pt x="1001" y="551"/>
                      </a:lnTo>
                      <a:lnTo>
                        <a:pt x="1086" y="596"/>
                      </a:lnTo>
                      <a:lnTo>
                        <a:pt x="1083" y="634"/>
                      </a:lnTo>
                      <a:lnTo>
                        <a:pt x="977" y="638"/>
                      </a:lnTo>
                      <a:lnTo>
                        <a:pt x="929" y="522"/>
                      </a:lnTo>
                      <a:lnTo>
                        <a:pt x="591" y="407"/>
                      </a:lnTo>
                      <a:lnTo>
                        <a:pt x="601" y="444"/>
                      </a:lnTo>
                      <a:lnTo>
                        <a:pt x="523" y="490"/>
                      </a:lnTo>
                      <a:lnTo>
                        <a:pt x="511" y="473"/>
                      </a:lnTo>
                      <a:lnTo>
                        <a:pt x="489" y="473"/>
                      </a:lnTo>
                      <a:lnTo>
                        <a:pt x="429" y="570"/>
                      </a:lnTo>
                      <a:lnTo>
                        <a:pt x="240" y="665"/>
                      </a:lnTo>
                      <a:lnTo>
                        <a:pt x="52" y="711"/>
                      </a:lnTo>
                      <a:lnTo>
                        <a:pt x="0" y="705"/>
                      </a:lnTo>
                      <a:lnTo>
                        <a:pt x="213" y="624"/>
                      </a:lnTo>
                      <a:lnTo>
                        <a:pt x="240" y="624"/>
                      </a:lnTo>
                      <a:lnTo>
                        <a:pt x="318" y="560"/>
                      </a:lnTo>
                      <a:lnTo>
                        <a:pt x="353" y="557"/>
                      </a:lnTo>
                      <a:lnTo>
                        <a:pt x="407" y="509"/>
                      </a:lnTo>
                      <a:lnTo>
                        <a:pt x="388" y="487"/>
                      </a:lnTo>
                      <a:lnTo>
                        <a:pt x="275" y="498"/>
                      </a:lnTo>
                      <a:lnTo>
                        <a:pt x="195" y="377"/>
                      </a:lnTo>
                      <a:lnTo>
                        <a:pt x="240" y="322"/>
                      </a:lnTo>
                      <a:lnTo>
                        <a:pt x="312" y="303"/>
                      </a:lnTo>
                      <a:lnTo>
                        <a:pt x="286" y="255"/>
                      </a:lnTo>
                      <a:lnTo>
                        <a:pt x="211" y="277"/>
                      </a:lnTo>
                      <a:lnTo>
                        <a:pt x="155" y="207"/>
                      </a:lnTo>
                      <a:lnTo>
                        <a:pt x="217" y="191"/>
                      </a:lnTo>
                      <a:lnTo>
                        <a:pt x="275" y="210"/>
                      </a:lnTo>
                      <a:lnTo>
                        <a:pt x="300" y="199"/>
                      </a:lnTo>
                      <a:lnTo>
                        <a:pt x="252" y="140"/>
                      </a:lnTo>
                      <a:lnTo>
                        <a:pt x="170" y="135"/>
                      </a:lnTo>
                      <a:lnTo>
                        <a:pt x="173" y="106"/>
                      </a:lnTo>
                    </a:path>
                  </a:pathLst>
                </a:custGeom>
                <a:solidFill>
                  <a:srgbClr val="AABA0A"/>
                </a:solidFill>
                <a:ln w="5715" cap="rnd">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sp>
            <p:nvSpPr>
              <p:cNvPr id="195" name="Rectangle 205"/>
              <p:cNvSpPr>
                <a:spLocks noChangeArrowheads="1"/>
              </p:cNvSpPr>
              <p:nvPr/>
            </p:nvSpPr>
            <p:spPr bwMode="auto">
              <a:xfrm>
                <a:off x="487" y="4234"/>
                <a:ext cx="187" cy="130"/>
              </a:xfrm>
              <a:prstGeom prst="rect">
                <a:avLst/>
              </a:prstGeom>
              <a:noFill/>
              <a:ln w="9525">
                <a:noFill/>
                <a:miter lim="800000"/>
                <a:headEnd/>
                <a:tailEnd/>
              </a:ln>
            </p:spPr>
            <p:txBody>
              <a:bodyPr wrap="none" lIns="0" tIns="0" rIns="0" bIns="0">
                <a:spAutoFit/>
              </a:bodyPr>
              <a:lstStyle/>
              <a:p>
                <a:pPr algn="ctr" eaLnBrk="0" fontAlgn="auto" hangingPunct="0">
                  <a:spcBef>
                    <a:spcPts val="0"/>
                  </a:spcBef>
                  <a:spcAft>
                    <a:spcPts val="0"/>
                  </a:spcAft>
                  <a:defRPr/>
                </a:pPr>
                <a:r>
                  <a:rPr lang="en-US" sz="1000" kern="0" dirty="0">
                    <a:solidFill>
                      <a:srgbClr val="000000"/>
                    </a:solidFill>
                    <a:latin typeface="Arial" pitchFamily="34" charset="0"/>
                    <a:ea typeface="Times New Roman" pitchFamily="18" charset="0"/>
                    <a:cs typeface="Arial" pitchFamily="34" charset="0"/>
                  </a:rPr>
                  <a:t>AK</a:t>
                </a:r>
              </a:p>
            </p:txBody>
          </p:sp>
          <p:sp>
            <p:nvSpPr>
              <p:cNvPr id="196" name="Rectangle 206"/>
              <p:cNvSpPr>
                <a:spLocks noChangeArrowheads="1"/>
              </p:cNvSpPr>
              <p:nvPr/>
            </p:nvSpPr>
            <p:spPr bwMode="auto">
              <a:xfrm>
                <a:off x="4" y="3976"/>
                <a:ext cx="1253" cy="975"/>
              </a:xfrm>
              <a:prstGeom prst="rect">
                <a:avLst/>
              </a:prstGeom>
              <a:noFill/>
              <a:ln w="12700" cap="rnd" cmpd="dbl">
                <a:solidFill>
                  <a:srgbClr val="000000"/>
                </a:solidFill>
                <a:miter lim="800000"/>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grpSp>
      <p:grpSp>
        <p:nvGrpSpPr>
          <p:cNvPr id="203" name="Group 11"/>
          <p:cNvGrpSpPr>
            <a:grpSpLocks/>
          </p:cNvGrpSpPr>
          <p:nvPr/>
        </p:nvGrpSpPr>
        <p:grpSpPr bwMode="auto">
          <a:xfrm>
            <a:off x="1828800" y="4609791"/>
            <a:ext cx="949325" cy="941388"/>
            <a:chOff x="144" y="2832"/>
            <a:chExt cx="912" cy="672"/>
          </a:xfrm>
          <a:solidFill>
            <a:schemeClr val="bg1"/>
          </a:solidFill>
        </p:grpSpPr>
        <p:sp>
          <p:nvSpPr>
            <p:cNvPr id="204" name="Rectangle 12"/>
            <p:cNvSpPr>
              <a:spLocks noChangeArrowheads="1"/>
            </p:cNvSpPr>
            <p:nvPr/>
          </p:nvSpPr>
          <p:spPr bwMode="auto">
            <a:xfrm>
              <a:off x="144" y="2832"/>
              <a:ext cx="912" cy="672"/>
            </a:xfrm>
            <a:prstGeom prst="rect">
              <a:avLst/>
            </a:pr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nvGrpSpPr>
            <p:cNvPr id="205" name="Group 13"/>
            <p:cNvGrpSpPr>
              <a:grpSpLocks noChangeAspect="1"/>
            </p:cNvGrpSpPr>
            <p:nvPr/>
          </p:nvGrpSpPr>
          <p:grpSpPr bwMode="auto">
            <a:xfrm>
              <a:off x="190" y="2937"/>
              <a:ext cx="695" cy="479"/>
              <a:chOff x="239" y="3311"/>
              <a:chExt cx="869" cy="595"/>
            </a:xfrm>
            <a:grpFill/>
          </p:grpSpPr>
          <p:sp>
            <p:nvSpPr>
              <p:cNvPr id="207" name="Freeform 14"/>
              <p:cNvSpPr>
                <a:spLocks noChangeAspect="1"/>
              </p:cNvSpPr>
              <p:nvPr/>
            </p:nvSpPr>
            <p:spPr bwMode="auto">
              <a:xfrm>
                <a:off x="893" y="3675"/>
                <a:ext cx="215" cy="231"/>
              </a:xfrm>
              <a:custGeom>
                <a:avLst/>
                <a:gdLst>
                  <a:gd name="T0" fmla="*/ 1 w 860"/>
                  <a:gd name="T1" fmla="*/ 3 h 917"/>
                  <a:gd name="T2" fmla="*/ 1 w 860"/>
                  <a:gd name="T3" fmla="*/ 3 h 917"/>
                  <a:gd name="T4" fmla="*/ 1 w 860"/>
                  <a:gd name="T5" fmla="*/ 3 h 917"/>
                  <a:gd name="T6" fmla="*/ 2 w 860"/>
                  <a:gd name="T7" fmla="*/ 3 h 917"/>
                  <a:gd name="T8" fmla="*/ 2 w 860"/>
                  <a:gd name="T9" fmla="*/ 2 h 917"/>
                  <a:gd name="T10" fmla="*/ 2 w 860"/>
                  <a:gd name="T11" fmla="*/ 3 h 917"/>
                  <a:gd name="T12" fmla="*/ 3 w 860"/>
                  <a:gd name="T13" fmla="*/ 2 h 917"/>
                  <a:gd name="T14" fmla="*/ 3 w 860"/>
                  <a:gd name="T15" fmla="*/ 2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1 h 917"/>
                  <a:gd name="T28" fmla="*/ 3 w 860"/>
                  <a:gd name="T29" fmla="*/ 1 h 917"/>
                  <a:gd name="T30" fmla="*/ 3 w 860"/>
                  <a:gd name="T31" fmla="*/ 1 h 917"/>
                  <a:gd name="T32" fmla="*/ 2 w 860"/>
                  <a:gd name="T33" fmla="*/ 0 h 917"/>
                  <a:gd name="T34" fmla="*/ 2 w 860"/>
                  <a:gd name="T35" fmla="*/ 0 h 917"/>
                  <a:gd name="T36" fmla="*/ 2 w 860"/>
                  <a:gd name="T37" fmla="*/ 0 h 917"/>
                  <a:gd name="T38" fmla="*/ 1 w 860"/>
                  <a:gd name="T39" fmla="*/ 0 h 917"/>
                  <a:gd name="T40" fmla="*/ 1 w 860"/>
                  <a:gd name="T41" fmla="*/ 0 h 917"/>
                  <a:gd name="T42" fmla="*/ 1 w 860"/>
                  <a:gd name="T43" fmla="*/ 0 h 917"/>
                  <a:gd name="T44" fmla="*/ 1 w 860"/>
                  <a:gd name="T45" fmla="*/ 0 h 917"/>
                  <a:gd name="T46" fmla="*/ 1 w 860"/>
                  <a:gd name="T47" fmla="*/ 1 h 917"/>
                  <a:gd name="T48" fmla="*/ 1 w 860"/>
                  <a:gd name="T49" fmla="*/ 1 h 917"/>
                  <a:gd name="T50" fmla="*/ 1 w 860"/>
                  <a:gd name="T51" fmla="*/ 1 h 917"/>
                  <a:gd name="T52" fmla="*/ 0 w 860"/>
                  <a:gd name="T53" fmla="*/ 1 h 917"/>
                  <a:gd name="T54" fmla="*/ 0 w 860"/>
                  <a:gd name="T55" fmla="*/ 1 h 917"/>
                  <a:gd name="T56" fmla="*/ 1 w 860"/>
                  <a:gd name="T57" fmla="*/ 2 h 917"/>
                  <a:gd name="T58" fmla="*/ 1 w 860"/>
                  <a:gd name="T59" fmla="*/ 3 h 917"/>
                  <a:gd name="T60" fmla="*/ 1 w 860"/>
                  <a:gd name="T61" fmla="*/ 3 h 917"/>
                  <a:gd name="T62" fmla="*/ 1 w 860"/>
                  <a:gd name="T63" fmla="*/ 3 h 917"/>
                  <a:gd name="T64" fmla="*/ 1 w 860"/>
                  <a:gd name="T65" fmla="*/ 3 h 917"/>
                  <a:gd name="T66" fmla="*/ 1 w 860"/>
                  <a:gd name="T67" fmla="*/ 3 h 917"/>
                  <a:gd name="T68" fmla="*/ 1 w 860"/>
                  <a:gd name="T69" fmla="*/ 3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6" y="893"/>
                    </a:moveTo>
                    <a:lnTo>
                      <a:pt x="341" y="871"/>
                    </a:lnTo>
                    <a:lnTo>
                      <a:pt x="333" y="836"/>
                    </a:lnTo>
                    <a:lnTo>
                      <a:pt x="434" y="778"/>
                    </a:lnTo>
                    <a:lnTo>
                      <a:pt x="517" y="672"/>
                    </a:lnTo>
                    <a:lnTo>
                      <a:pt x="573" y="720"/>
                    </a:lnTo>
                    <a:lnTo>
                      <a:pt x="682" y="660"/>
                    </a:lnTo>
                    <a:lnTo>
                      <a:pt x="739" y="627"/>
                    </a:lnTo>
                    <a:lnTo>
                      <a:pt x="767" y="569"/>
                    </a:lnTo>
                    <a:lnTo>
                      <a:pt x="850" y="521"/>
                    </a:lnTo>
                    <a:lnTo>
                      <a:pt x="860" y="475"/>
                    </a:lnTo>
                    <a:lnTo>
                      <a:pt x="776" y="451"/>
                    </a:lnTo>
                    <a:lnTo>
                      <a:pt x="739" y="326"/>
                    </a:lnTo>
                    <a:lnTo>
                      <a:pt x="657" y="347"/>
                    </a:lnTo>
                    <a:lnTo>
                      <a:pt x="657" y="266"/>
                    </a:lnTo>
                    <a:lnTo>
                      <a:pt x="618" y="221"/>
                    </a:lnTo>
                    <a:lnTo>
                      <a:pt x="490" y="139"/>
                    </a:lnTo>
                    <a:lnTo>
                      <a:pt x="396" y="128"/>
                    </a:lnTo>
                    <a:lnTo>
                      <a:pt x="351" y="82"/>
                    </a:lnTo>
                    <a:lnTo>
                      <a:pt x="147" y="0"/>
                    </a:lnTo>
                    <a:lnTo>
                      <a:pt x="120" y="24"/>
                    </a:lnTo>
                    <a:lnTo>
                      <a:pt x="120" y="92"/>
                    </a:lnTo>
                    <a:lnTo>
                      <a:pt x="157" y="114"/>
                    </a:lnTo>
                    <a:lnTo>
                      <a:pt x="157" y="186"/>
                    </a:lnTo>
                    <a:lnTo>
                      <a:pt x="128" y="231"/>
                    </a:lnTo>
                    <a:lnTo>
                      <a:pt x="100" y="266"/>
                    </a:lnTo>
                    <a:lnTo>
                      <a:pt x="47" y="279"/>
                    </a:lnTo>
                    <a:lnTo>
                      <a:pt x="0" y="369"/>
                    </a:lnTo>
                    <a:lnTo>
                      <a:pt x="110" y="604"/>
                    </a:lnTo>
                    <a:lnTo>
                      <a:pt x="110" y="753"/>
                    </a:lnTo>
                    <a:lnTo>
                      <a:pt x="90" y="798"/>
                    </a:lnTo>
                    <a:lnTo>
                      <a:pt x="110" y="858"/>
                    </a:lnTo>
                    <a:lnTo>
                      <a:pt x="239" y="917"/>
                    </a:lnTo>
                    <a:lnTo>
                      <a:pt x="276" y="89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8" name="Freeform 15"/>
              <p:cNvSpPr>
                <a:spLocks noChangeAspect="1"/>
              </p:cNvSpPr>
              <p:nvPr/>
            </p:nvSpPr>
            <p:spPr bwMode="auto">
              <a:xfrm>
                <a:off x="775" y="3525"/>
                <a:ext cx="128" cy="80"/>
              </a:xfrm>
              <a:custGeom>
                <a:avLst/>
                <a:gdLst>
                  <a:gd name="T0" fmla="*/ 2 w 510"/>
                  <a:gd name="T1" fmla="*/ 1 h 326"/>
                  <a:gd name="T2" fmla="*/ 2 w 510"/>
                  <a:gd name="T3" fmla="*/ 0 h 326"/>
                  <a:gd name="T4" fmla="*/ 1 w 510"/>
                  <a:gd name="T5" fmla="*/ 0 h 326"/>
                  <a:gd name="T6" fmla="*/ 1 w 510"/>
                  <a:gd name="T7" fmla="*/ 0 h 326"/>
                  <a:gd name="T8" fmla="*/ 1 w 510"/>
                  <a:gd name="T9" fmla="*/ 0 h 326"/>
                  <a:gd name="T10" fmla="*/ 1 w 510"/>
                  <a:gd name="T11" fmla="*/ 0 h 326"/>
                  <a:gd name="T12" fmla="*/ 1 w 510"/>
                  <a:gd name="T13" fmla="*/ 0 h 326"/>
                  <a:gd name="T14" fmla="*/ 0 w 510"/>
                  <a:gd name="T15" fmla="*/ 0 h 326"/>
                  <a:gd name="T16" fmla="*/ 0 w 510"/>
                  <a:gd name="T17" fmla="*/ 0 h 326"/>
                  <a:gd name="T18" fmla="*/ 0 w 510"/>
                  <a:gd name="T19" fmla="*/ 0 h 326"/>
                  <a:gd name="T20" fmla="*/ 0 w 510"/>
                  <a:gd name="T21" fmla="*/ 0 h 326"/>
                  <a:gd name="T22" fmla="*/ 0 w 510"/>
                  <a:gd name="T23" fmla="*/ 0 h 326"/>
                  <a:gd name="T24" fmla="*/ 0 w 510"/>
                  <a:gd name="T25" fmla="*/ 1 h 326"/>
                  <a:gd name="T26" fmla="*/ 1 w 510"/>
                  <a:gd name="T27" fmla="*/ 1 h 326"/>
                  <a:gd name="T28" fmla="*/ 0 w 510"/>
                  <a:gd name="T29" fmla="*/ 1 h 326"/>
                  <a:gd name="T30" fmla="*/ 1 w 510"/>
                  <a:gd name="T31" fmla="*/ 1 h 326"/>
                  <a:gd name="T32" fmla="*/ 1 w 510"/>
                  <a:gd name="T33" fmla="*/ 1 h 326"/>
                  <a:gd name="T34" fmla="*/ 2 w 510"/>
                  <a:gd name="T35" fmla="*/ 1 h 326"/>
                  <a:gd name="T36" fmla="*/ 2 w 510"/>
                  <a:gd name="T37" fmla="*/ 1 h 326"/>
                  <a:gd name="T38" fmla="*/ 2 w 510"/>
                  <a:gd name="T39" fmla="*/ 1 h 3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10"/>
                  <a:gd name="T61" fmla="*/ 0 h 326"/>
                  <a:gd name="T62" fmla="*/ 510 w 510"/>
                  <a:gd name="T63" fmla="*/ 326 h 3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10" h="326">
                    <a:moveTo>
                      <a:pt x="510" y="219"/>
                    </a:moveTo>
                    <a:lnTo>
                      <a:pt x="510" y="152"/>
                    </a:lnTo>
                    <a:lnTo>
                      <a:pt x="419" y="128"/>
                    </a:lnTo>
                    <a:lnTo>
                      <a:pt x="401" y="80"/>
                    </a:lnTo>
                    <a:lnTo>
                      <a:pt x="362" y="80"/>
                    </a:lnTo>
                    <a:lnTo>
                      <a:pt x="327" y="26"/>
                    </a:lnTo>
                    <a:lnTo>
                      <a:pt x="225" y="26"/>
                    </a:lnTo>
                    <a:lnTo>
                      <a:pt x="153" y="80"/>
                    </a:lnTo>
                    <a:lnTo>
                      <a:pt x="96" y="0"/>
                    </a:lnTo>
                    <a:lnTo>
                      <a:pt x="50" y="0"/>
                    </a:lnTo>
                    <a:lnTo>
                      <a:pt x="0" y="47"/>
                    </a:lnTo>
                    <a:lnTo>
                      <a:pt x="30" y="128"/>
                    </a:lnTo>
                    <a:lnTo>
                      <a:pt x="113" y="176"/>
                    </a:lnTo>
                    <a:lnTo>
                      <a:pt x="177" y="244"/>
                    </a:lnTo>
                    <a:lnTo>
                      <a:pt x="161" y="280"/>
                    </a:lnTo>
                    <a:lnTo>
                      <a:pt x="272" y="326"/>
                    </a:lnTo>
                    <a:lnTo>
                      <a:pt x="353" y="268"/>
                    </a:lnTo>
                    <a:lnTo>
                      <a:pt x="448" y="268"/>
                    </a:lnTo>
                    <a:lnTo>
                      <a:pt x="510" y="219"/>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09" name="Freeform 16"/>
              <p:cNvSpPr>
                <a:spLocks noChangeAspect="1"/>
              </p:cNvSpPr>
              <p:nvPr/>
            </p:nvSpPr>
            <p:spPr bwMode="auto">
              <a:xfrm>
                <a:off x="780" y="3590"/>
                <a:ext cx="27" cy="30"/>
              </a:xfrm>
              <a:custGeom>
                <a:avLst/>
                <a:gdLst>
                  <a:gd name="T0" fmla="*/ 0 w 110"/>
                  <a:gd name="T1" fmla="*/ 1 h 116"/>
                  <a:gd name="T2" fmla="*/ 0 w 110"/>
                  <a:gd name="T3" fmla="*/ 0 h 116"/>
                  <a:gd name="T4" fmla="*/ 0 w 110"/>
                  <a:gd name="T5" fmla="*/ 1 h 116"/>
                  <a:gd name="T6" fmla="*/ 0 w 110"/>
                  <a:gd name="T7" fmla="*/ 1 h 116"/>
                  <a:gd name="T8" fmla="*/ 0 w 110"/>
                  <a:gd name="T9" fmla="*/ 1 h 116"/>
                  <a:gd name="T10" fmla="*/ 0 w 110"/>
                  <a:gd name="T11" fmla="*/ 1 h 116"/>
                  <a:gd name="T12" fmla="*/ 0 60000 65536"/>
                  <a:gd name="T13" fmla="*/ 0 60000 65536"/>
                  <a:gd name="T14" fmla="*/ 0 60000 65536"/>
                  <a:gd name="T15" fmla="*/ 0 60000 65536"/>
                  <a:gd name="T16" fmla="*/ 0 60000 65536"/>
                  <a:gd name="T17" fmla="*/ 0 60000 65536"/>
                  <a:gd name="T18" fmla="*/ 0 w 110"/>
                  <a:gd name="T19" fmla="*/ 0 h 116"/>
                  <a:gd name="T20" fmla="*/ 110 w 110"/>
                  <a:gd name="T21" fmla="*/ 116 h 116"/>
                </a:gdLst>
                <a:ahLst/>
                <a:cxnLst>
                  <a:cxn ang="T12">
                    <a:pos x="T0" y="T1"/>
                  </a:cxn>
                  <a:cxn ang="T13">
                    <a:pos x="T2" y="T3"/>
                  </a:cxn>
                  <a:cxn ang="T14">
                    <a:pos x="T4" y="T5"/>
                  </a:cxn>
                  <a:cxn ang="T15">
                    <a:pos x="T6" y="T7"/>
                  </a:cxn>
                  <a:cxn ang="T16">
                    <a:pos x="T8" y="T9"/>
                  </a:cxn>
                  <a:cxn ang="T17">
                    <a:pos x="T10" y="T11"/>
                  </a:cxn>
                </a:cxnLst>
                <a:rect l="T18" t="T19" r="T20" b="T21"/>
                <a:pathLst>
                  <a:path w="110" h="116">
                    <a:moveTo>
                      <a:pt x="110" y="108"/>
                    </a:moveTo>
                    <a:lnTo>
                      <a:pt x="92" y="0"/>
                    </a:lnTo>
                    <a:lnTo>
                      <a:pt x="0" y="91"/>
                    </a:lnTo>
                    <a:lnTo>
                      <a:pt x="9" y="116"/>
                    </a:lnTo>
                    <a:lnTo>
                      <a:pt x="110" y="10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0" name="Freeform 17"/>
              <p:cNvSpPr>
                <a:spLocks noChangeAspect="1"/>
              </p:cNvSpPr>
              <p:nvPr/>
            </p:nvSpPr>
            <p:spPr bwMode="auto">
              <a:xfrm>
                <a:off x="714" y="3538"/>
                <a:ext cx="42" cy="41"/>
              </a:xfrm>
              <a:custGeom>
                <a:avLst/>
                <a:gdLst>
                  <a:gd name="T0" fmla="*/ 0 w 174"/>
                  <a:gd name="T1" fmla="*/ 1 h 163"/>
                  <a:gd name="T2" fmla="*/ 1 w 174"/>
                  <a:gd name="T3" fmla="*/ 1 h 163"/>
                  <a:gd name="T4" fmla="*/ 0 w 174"/>
                  <a:gd name="T5" fmla="*/ 0 h 163"/>
                  <a:gd name="T6" fmla="*/ 0 w 174"/>
                  <a:gd name="T7" fmla="*/ 0 h 163"/>
                  <a:gd name="T8" fmla="*/ 0 w 174"/>
                  <a:gd name="T9" fmla="*/ 0 h 163"/>
                  <a:gd name="T10" fmla="*/ 0 w 174"/>
                  <a:gd name="T11" fmla="*/ 0 h 163"/>
                  <a:gd name="T12" fmla="*/ 0 w 174"/>
                  <a:gd name="T13" fmla="*/ 1 h 163"/>
                  <a:gd name="T14" fmla="*/ 0 w 174"/>
                  <a:gd name="T15" fmla="*/ 1 h 163"/>
                  <a:gd name="T16" fmla="*/ 0 w 174"/>
                  <a:gd name="T17" fmla="*/ 1 h 16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3"/>
                  <a:gd name="T29" fmla="*/ 174 w 174"/>
                  <a:gd name="T30" fmla="*/ 163 h 16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3">
                    <a:moveTo>
                      <a:pt x="157" y="163"/>
                    </a:moveTo>
                    <a:lnTo>
                      <a:pt x="174" y="105"/>
                    </a:lnTo>
                    <a:lnTo>
                      <a:pt x="117" y="47"/>
                    </a:lnTo>
                    <a:lnTo>
                      <a:pt x="110" y="0"/>
                    </a:lnTo>
                    <a:lnTo>
                      <a:pt x="0" y="0"/>
                    </a:lnTo>
                    <a:lnTo>
                      <a:pt x="0" y="56"/>
                    </a:lnTo>
                    <a:lnTo>
                      <a:pt x="54" y="105"/>
                    </a:lnTo>
                    <a:lnTo>
                      <a:pt x="157" y="163"/>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1" name="Freeform 18"/>
              <p:cNvSpPr>
                <a:spLocks noChangeAspect="1"/>
              </p:cNvSpPr>
              <p:nvPr/>
            </p:nvSpPr>
            <p:spPr bwMode="auto">
              <a:xfrm>
                <a:off x="672" y="3486"/>
                <a:ext cx="101" cy="34"/>
              </a:xfrm>
              <a:custGeom>
                <a:avLst/>
                <a:gdLst>
                  <a:gd name="T0" fmla="*/ 2 w 406"/>
                  <a:gd name="T1" fmla="*/ 0 h 140"/>
                  <a:gd name="T2" fmla="*/ 2 w 406"/>
                  <a:gd name="T3" fmla="*/ 0 h 140"/>
                  <a:gd name="T4" fmla="*/ 1 w 406"/>
                  <a:gd name="T5" fmla="*/ 0 h 140"/>
                  <a:gd name="T6" fmla="*/ 0 w 406"/>
                  <a:gd name="T7" fmla="*/ 0 h 140"/>
                  <a:gd name="T8" fmla="*/ 0 w 406"/>
                  <a:gd name="T9" fmla="*/ 0 h 140"/>
                  <a:gd name="T10" fmla="*/ 0 w 406"/>
                  <a:gd name="T11" fmla="*/ 0 h 140"/>
                  <a:gd name="T12" fmla="*/ 1 w 406"/>
                  <a:gd name="T13" fmla="*/ 0 h 140"/>
                  <a:gd name="T14" fmla="*/ 1 w 406"/>
                  <a:gd name="T15" fmla="*/ 0 h 140"/>
                  <a:gd name="T16" fmla="*/ 1 w 406"/>
                  <a:gd name="T17" fmla="*/ 0 h 140"/>
                  <a:gd name="T18" fmla="*/ 1 w 406"/>
                  <a:gd name="T19" fmla="*/ 0 h 140"/>
                  <a:gd name="T20" fmla="*/ 2 w 406"/>
                  <a:gd name="T21" fmla="*/ 0 h 140"/>
                  <a:gd name="T22" fmla="*/ 2 w 406"/>
                  <a:gd name="T23" fmla="*/ 0 h 140"/>
                  <a:gd name="T24" fmla="*/ 2 w 406"/>
                  <a:gd name="T25" fmla="*/ 0 h 14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6"/>
                  <a:gd name="T40" fmla="*/ 0 h 140"/>
                  <a:gd name="T41" fmla="*/ 406 w 406"/>
                  <a:gd name="T42" fmla="*/ 140 h 14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6" h="140">
                    <a:moveTo>
                      <a:pt x="406" y="58"/>
                    </a:moveTo>
                    <a:lnTo>
                      <a:pt x="369" y="22"/>
                    </a:lnTo>
                    <a:lnTo>
                      <a:pt x="269" y="58"/>
                    </a:lnTo>
                    <a:lnTo>
                      <a:pt x="28" y="0"/>
                    </a:lnTo>
                    <a:lnTo>
                      <a:pt x="0" y="71"/>
                    </a:lnTo>
                    <a:lnTo>
                      <a:pt x="0" y="105"/>
                    </a:lnTo>
                    <a:lnTo>
                      <a:pt x="111" y="116"/>
                    </a:lnTo>
                    <a:lnTo>
                      <a:pt x="168" y="88"/>
                    </a:lnTo>
                    <a:lnTo>
                      <a:pt x="222" y="140"/>
                    </a:lnTo>
                    <a:lnTo>
                      <a:pt x="314" y="140"/>
                    </a:lnTo>
                    <a:lnTo>
                      <a:pt x="369" y="105"/>
                    </a:lnTo>
                    <a:lnTo>
                      <a:pt x="406" y="5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2" name="Freeform 19"/>
              <p:cNvSpPr>
                <a:spLocks noChangeAspect="1"/>
              </p:cNvSpPr>
              <p:nvPr/>
            </p:nvSpPr>
            <p:spPr bwMode="auto">
              <a:xfrm>
                <a:off x="502" y="3406"/>
                <a:ext cx="109" cy="83"/>
              </a:xfrm>
              <a:custGeom>
                <a:avLst/>
                <a:gdLst>
                  <a:gd name="T0" fmla="*/ 2 w 435"/>
                  <a:gd name="T1" fmla="*/ 1 h 323"/>
                  <a:gd name="T2" fmla="*/ 2 w 435"/>
                  <a:gd name="T3" fmla="*/ 1 h 323"/>
                  <a:gd name="T4" fmla="*/ 2 w 435"/>
                  <a:gd name="T5" fmla="*/ 1 h 323"/>
                  <a:gd name="T6" fmla="*/ 2 w 435"/>
                  <a:gd name="T7" fmla="*/ 1 h 323"/>
                  <a:gd name="T8" fmla="*/ 2 w 435"/>
                  <a:gd name="T9" fmla="*/ 1 h 323"/>
                  <a:gd name="T10" fmla="*/ 1 w 435"/>
                  <a:gd name="T11" fmla="*/ 1 h 323"/>
                  <a:gd name="T12" fmla="*/ 1 w 435"/>
                  <a:gd name="T13" fmla="*/ 1 h 323"/>
                  <a:gd name="T14" fmla="*/ 1 w 435"/>
                  <a:gd name="T15" fmla="*/ 0 h 323"/>
                  <a:gd name="T16" fmla="*/ 1 w 435"/>
                  <a:gd name="T17" fmla="*/ 0 h 323"/>
                  <a:gd name="T18" fmla="*/ 1 w 435"/>
                  <a:gd name="T19" fmla="*/ 1 h 323"/>
                  <a:gd name="T20" fmla="*/ 0 w 435"/>
                  <a:gd name="T21" fmla="*/ 1 h 323"/>
                  <a:gd name="T22" fmla="*/ 0 w 435"/>
                  <a:gd name="T23" fmla="*/ 1 h 323"/>
                  <a:gd name="T24" fmla="*/ 1 w 435"/>
                  <a:gd name="T25" fmla="*/ 1 h 323"/>
                  <a:gd name="T26" fmla="*/ 1 w 435"/>
                  <a:gd name="T27" fmla="*/ 1 h 323"/>
                  <a:gd name="T28" fmla="*/ 1 w 435"/>
                  <a:gd name="T29" fmla="*/ 1 h 323"/>
                  <a:gd name="T30" fmla="*/ 1 w 435"/>
                  <a:gd name="T31" fmla="*/ 1 h 323"/>
                  <a:gd name="T32" fmla="*/ 1 w 435"/>
                  <a:gd name="T33" fmla="*/ 1 h 323"/>
                  <a:gd name="T34" fmla="*/ 1 w 435"/>
                  <a:gd name="T35" fmla="*/ 1 h 323"/>
                  <a:gd name="T36" fmla="*/ 2 w 435"/>
                  <a:gd name="T37" fmla="*/ 1 h 323"/>
                  <a:gd name="T38" fmla="*/ 2 w 435"/>
                  <a:gd name="T39" fmla="*/ 1 h 32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3"/>
                  <a:gd name="T62" fmla="*/ 435 w 435"/>
                  <a:gd name="T63" fmla="*/ 323 h 323"/>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3">
                    <a:moveTo>
                      <a:pt x="427" y="288"/>
                    </a:moveTo>
                    <a:lnTo>
                      <a:pt x="435" y="252"/>
                    </a:lnTo>
                    <a:lnTo>
                      <a:pt x="389" y="242"/>
                    </a:lnTo>
                    <a:lnTo>
                      <a:pt x="389" y="161"/>
                    </a:lnTo>
                    <a:lnTo>
                      <a:pt x="343" y="195"/>
                    </a:lnTo>
                    <a:lnTo>
                      <a:pt x="297" y="115"/>
                    </a:lnTo>
                    <a:lnTo>
                      <a:pt x="332" y="115"/>
                    </a:lnTo>
                    <a:lnTo>
                      <a:pt x="241" y="0"/>
                    </a:lnTo>
                    <a:lnTo>
                      <a:pt x="185" y="0"/>
                    </a:lnTo>
                    <a:lnTo>
                      <a:pt x="129" y="92"/>
                    </a:lnTo>
                    <a:lnTo>
                      <a:pt x="0" y="92"/>
                    </a:lnTo>
                    <a:lnTo>
                      <a:pt x="49" y="208"/>
                    </a:lnTo>
                    <a:lnTo>
                      <a:pt x="101" y="299"/>
                    </a:lnTo>
                    <a:lnTo>
                      <a:pt x="223" y="299"/>
                    </a:lnTo>
                    <a:lnTo>
                      <a:pt x="195" y="252"/>
                    </a:lnTo>
                    <a:lnTo>
                      <a:pt x="258" y="252"/>
                    </a:lnTo>
                    <a:lnTo>
                      <a:pt x="287" y="267"/>
                    </a:lnTo>
                    <a:lnTo>
                      <a:pt x="323" y="323"/>
                    </a:lnTo>
                    <a:lnTo>
                      <a:pt x="427" y="288"/>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3" name="Freeform 20"/>
              <p:cNvSpPr>
                <a:spLocks noChangeAspect="1"/>
              </p:cNvSpPr>
              <p:nvPr/>
            </p:nvSpPr>
            <p:spPr bwMode="auto">
              <a:xfrm>
                <a:off x="319" y="3320"/>
                <a:ext cx="88" cy="72"/>
              </a:xfrm>
              <a:custGeom>
                <a:avLst/>
                <a:gdLst>
                  <a:gd name="T0" fmla="*/ 1 w 350"/>
                  <a:gd name="T1" fmla="*/ 1 h 291"/>
                  <a:gd name="T2" fmla="*/ 1 w 350"/>
                  <a:gd name="T3" fmla="*/ 1 h 291"/>
                  <a:gd name="T4" fmla="*/ 1 w 350"/>
                  <a:gd name="T5" fmla="*/ 1 h 291"/>
                  <a:gd name="T6" fmla="*/ 1 w 350"/>
                  <a:gd name="T7" fmla="*/ 1 h 291"/>
                  <a:gd name="T8" fmla="*/ 2 w 350"/>
                  <a:gd name="T9" fmla="*/ 1 h 291"/>
                  <a:gd name="T10" fmla="*/ 2 w 350"/>
                  <a:gd name="T11" fmla="*/ 0 h 291"/>
                  <a:gd name="T12" fmla="*/ 1 w 350"/>
                  <a:gd name="T13" fmla="*/ 0 h 291"/>
                  <a:gd name="T14" fmla="*/ 1 w 350"/>
                  <a:gd name="T15" fmla="*/ 0 h 291"/>
                  <a:gd name="T16" fmla="*/ 1 w 350"/>
                  <a:gd name="T17" fmla="*/ 0 h 291"/>
                  <a:gd name="T18" fmla="*/ 0 w 350"/>
                  <a:gd name="T19" fmla="*/ 0 h 291"/>
                  <a:gd name="T20" fmla="*/ 0 w 350"/>
                  <a:gd name="T21" fmla="*/ 1 h 291"/>
                  <a:gd name="T22" fmla="*/ 0 w 350"/>
                  <a:gd name="T23" fmla="*/ 1 h 291"/>
                  <a:gd name="T24" fmla="*/ 1 w 350"/>
                  <a:gd name="T25" fmla="*/ 1 h 291"/>
                  <a:gd name="T26" fmla="*/ 1 w 350"/>
                  <a:gd name="T27" fmla="*/ 1 h 291"/>
                  <a:gd name="T28" fmla="*/ 1 w 350"/>
                  <a:gd name="T29" fmla="*/ 1 h 291"/>
                  <a:gd name="T30" fmla="*/ 1 w 350"/>
                  <a:gd name="T31" fmla="*/ 1 h 291"/>
                  <a:gd name="T32" fmla="*/ 1 w 350"/>
                  <a:gd name="T33" fmla="*/ 1 h 29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0"/>
                  <a:gd name="T52" fmla="*/ 0 h 291"/>
                  <a:gd name="T53" fmla="*/ 350 w 350"/>
                  <a:gd name="T54" fmla="*/ 291 h 29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0" h="291">
                    <a:moveTo>
                      <a:pt x="240" y="255"/>
                    </a:moveTo>
                    <a:lnTo>
                      <a:pt x="268" y="223"/>
                    </a:lnTo>
                    <a:lnTo>
                      <a:pt x="284" y="199"/>
                    </a:lnTo>
                    <a:lnTo>
                      <a:pt x="284" y="140"/>
                    </a:lnTo>
                    <a:lnTo>
                      <a:pt x="350" y="104"/>
                    </a:lnTo>
                    <a:lnTo>
                      <a:pt x="350" y="49"/>
                    </a:lnTo>
                    <a:lnTo>
                      <a:pt x="313" y="0"/>
                    </a:lnTo>
                    <a:lnTo>
                      <a:pt x="212" y="0"/>
                    </a:lnTo>
                    <a:lnTo>
                      <a:pt x="164" y="11"/>
                    </a:lnTo>
                    <a:lnTo>
                      <a:pt x="46" y="59"/>
                    </a:lnTo>
                    <a:lnTo>
                      <a:pt x="0" y="128"/>
                    </a:lnTo>
                    <a:lnTo>
                      <a:pt x="0" y="209"/>
                    </a:lnTo>
                    <a:lnTo>
                      <a:pt x="119" y="223"/>
                    </a:lnTo>
                    <a:lnTo>
                      <a:pt x="156" y="291"/>
                    </a:lnTo>
                    <a:lnTo>
                      <a:pt x="212" y="265"/>
                    </a:lnTo>
                    <a:lnTo>
                      <a:pt x="240" y="255"/>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4" name="Freeform 21"/>
              <p:cNvSpPr>
                <a:spLocks noChangeAspect="1"/>
              </p:cNvSpPr>
              <p:nvPr/>
            </p:nvSpPr>
            <p:spPr bwMode="auto">
              <a:xfrm>
                <a:off x="243" y="3362"/>
                <a:ext cx="40" cy="44"/>
              </a:xfrm>
              <a:custGeom>
                <a:avLst/>
                <a:gdLst>
                  <a:gd name="T0" fmla="*/ 0 w 156"/>
                  <a:gd name="T1" fmla="*/ 1 h 174"/>
                  <a:gd name="T2" fmla="*/ 0 w 156"/>
                  <a:gd name="T3" fmla="*/ 0 h 174"/>
                  <a:gd name="T4" fmla="*/ 1 w 156"/>
                  <a:gd name="T5" fmla="*/ 0 h 174"/>
                  <a:gd name="T6" fmla="*/ 1 w 156"/>
                  <a:gd name="T7" fmla="*/ 0 h 174"/>
                  <a:gd name="T8" fmla="*/ 1 w 156"/>
                  <a:gd name="T9" fmla="*/ 0 h 174"/>
                  <a:gd name="T10" fmla="*/ 0 w 156"/>
                  <a:gd name="T11" fmla="*/ 0 h 174"/>
                  <a:gd name="T12" fmla="*/ 0 w 156"/>
                  <a:gd name="T13" fmla="*/ 0 h 174"/>
                  <a:gd name="T14" fmla="*/ 0 w 156"/>
                  <a:gd name="T15" fmla="*/ 0 h 174"/>
                  <a:gd name="T16" fmla="*/ 0 w 156"/>
                  <a:gd name="T17" fmla="*/ 1 h 174"/>
                  <a:gd name="T18" fmla="*/ 0 w 156"/>
                  <a:gd name="T19" fmla="*/ 1 h 174"/>
                  <a:gd name="T20" fmla="*/ 0 w 156"/>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6"/>
                  <a:gd name="T34" fmla="*/ 0 h 174"/>
                  <a:gd name="T35" fmla="*/ 156 w 156"/>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6" h="174">
                    <a:moveTo>
                      <a:pt x="19" y="174"/>
                    </a:moveTo>
                    <a:lnTo>
                      <a:pt x="43" y="104"/>
                    </a:lnTo>
                    <a:lnTo>
                      <a:pt x="119" y="71"/>
                    </a:lnTo>
                    <a:lnTo>
                      <a:pt x="119" y="49"/>
                    </a:lnTo>
                    <a:lnTo>
                      <a:pt x="156" y="0"/>
                    </a:lnTo>
                    <a:lnTo>
                      <a:pt x="100" y="0"/>
                    </a:lnTo>
                    <a:lnTo>
                      <a:pt x="64" y="59"/>
                    </a:lnTo>
                    <a:lnTo>
                      <a:pt x="7" y="71"/>
                    </a:lnTo>
                    <a:lnTo>
                      <a:pt x="0" y="174"/>
                    </a:lnTo>
                    <a:lnTo>
                      <a:pt x="19" y="174"/>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5" name="Freeform 22"/>
              <p:cNvSpPr>
                <a:spLocks noChangeAspect="1"/>
              </p:cNvSpPr>
              <p:nvPr/>
            </p:nvSpPr>
            <p:spPr bwMode="auto">
              <a:xfrm>
                <a:off x="889" y="3665"/>
                <a:ext cx="215" cy="232"/>
              </a:xfrm>
              <a:custGeom>
                <a:avLst/>
                <a:gdLst>
                  <a:gd name="T0" fmla="*/ 1 w 860"/>
                  <a:gd name="T1" fmla="*/ 4 h 917"/>
                  <a:gd name="T2" fmla="*/ 1 w 860"/>
                  <a:gd name="T3" fmla="*/ 4 h 917"/>
                  <a:gd name="T4" fmla="*/ 1 w 860"/>
                  <a:gd name="T5" fmla="*/ 3 h 917"/>
                  <a:gd name="T6" fmla="*/ 2 w 860"/>
                  <a:gd name="T7" fmla="*/ 3 h 917"/>
                  <a:gd name="T8" fmla="*/ 2 w 860"/>
                  <a:gd name="T9" fmla="*/ 3 h 917"/>
                  <a:gd name="T10" fmla="*/ 2 w 860"/>
                  <a:gd name="T11" fmla="*/ 3 h 917"/>
                  <a:gd name="T12" fmla="*/ 3 w 860"/>
                  <a:gd name="T13" fmla="*/ 3 h 917"/>
                  <a:gd name="T14" fmla="*/ 3 w 860"/>
                  <a:gd name="T15" fmla="*/ 3 h 917"/>
                  <a:gd name="T16" fmla="*/ 3 w 860"/>
                  <a:gd name="T17" fmla="*/ 2 h 917"/>
                  <a:gd name="T18" fmla="*/ 3 w 860"/>
                  <a:gd name="T19" fmla="*/ 2 h 917"/>
                  <a:gd name="T20" fmla="*/ 3 w 860"/>
                  <a:gd name="T21" fmla="*/ 2 h 917"/>
                  <a:gd name="T22" fmla="*/ 3 w 860"/>
                  <a:gd name="T23" fmla="*/ 2 h 917"/>
                  <a:gd name="T24" fmla="*/ 3 w 860"/>
                  <a:gd name="T25" fmla="*/ 1 h 917"/>
                  <a:gd name="T26" fmla="*/ 3 w 860"/>
                  <a:gd name="T27" fmla="*/ 2 h 917"/>
                  <a:gd name="T28" fmla="*/ 3 w 860"/>
                  <a:gd name="T29" fmla="*/ 1 h 917"/>
                  <a:gd name="T30" fmla="*/ 3 w 860"/>
                  <a:gd name="T31" fmla="*/ 1 h 917"/>
                  <a:gd name="T32" fmla="*/ 2 w 860"/>
                  <a:gd name="T33" fmla="*/ 1 h 917"/>
                  <a:gd name="T34" fmla="*/ 2 w 860"/>
                  <a:gd name="T35" fmla="*/ 1 h 917"/>
                  <a:gd name="T36" fmla="*/ 2 w 860"/>
                  <a:gd name="T37" fmla="*/ 0 h 917"/>
                  <a:gd name="T38" fmla="*/ 1 w 860"/>
                  <a:gd name="T39" fmla="*/ 0 h 917"/>
                  <a:gd name="T40" fmla="*/ 1 w 860"/>
                  <a:gd name="T41" fmla="*/ 0 h 917"/>
                  <a:gd name="T42" fmla="*/ 1 w 860"/>
                  <a:gd name="T43" fmla="*/ 1 h 917"/>
                  <a:gd name="T44" fmla="*/ 1 w 860"/>
                  <a:gd name="T45" fmla="*/ 1 h 917"/>
                  <a:gd name="T46" fmla="*/ 1 w 860"/>
                  <a:gd name="T47" fmla="*/ 1 h 917"/>
                  <a:gd name="T48" fmla="*/ 1 w 860"/>
                  <a:gd name="T49" fmla="*/ 1 h 917"/>
                  <a:gd name="T50" fmla="*/ 1 w 860"/>
                  <a:gd name="T51" fmla="*/ 1 h 917"/>
                  <a:gd name="T52" fmla="*/ 0 w 860"/>
                  <a:gd name="T53" fmla="*/ 1 h 917"/>
                  <a:gd name="T54" fmla="*/ 0 w 860"/>
                  <a:gd name="T55" fmla="*/ 2 h 917"/>
                  <a:gd name="T56" fmla="*/ 1 w 860"/>
                  <a:gd name="T57" fmla="*/ 3 h 917"/>
                  <a:gd name="T58" fmla="*/ 1 w 860"/>
                  <a:gd name="T59" fmla="*/ 3 h 917"/>
                  <a:gd name="T60" fmla="*/ 1 w 860"/>
                  <a:gd name="T61" fmla="*/ 3 h 917"/>
                  <a:gd name="T62" fmla="*/ 1 w 860"/>
                  <a:gd name="T63" fmla="*/ 4 h 917"/>
                  <a:gd name="T64" fmla="*/ 1 w 860"/>
                  <a:gd name="T65" fmla="*/ 4 h 917"/>
                  <a:gd name="T66" fmla="*/ 1 w 860"/>
                  <a:gd name="T67" fmla="*/ 4 h 917"/>
                  <a:gd name="T68" fmla="*/ 1 w 860"/>
                  <a:gd name="T69" fmla="*/ 4 h 9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860"/>
                  <a:gd name="T106" fmla="*/ 0 h 917"/>
                  <a:gd name="T107" fmla="*/ 860 w 860"/>
                  <a:gd name="T108" fmla="*/ 917 h 9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860" h="917">
                    <a:moveTo>
                      <a:pt x="277" y="893"/>
                    </a:moveTo>
                    <a:lnTo>
                      <a:pt x="341" y="873"/>
                    </a:lnTo>
                    <a:lnTo>
                      <a:pt x="333" y="838"/>
                    </a:lnTo>
                    <a:lnTo>
                      <a:pt x="433" y="779"/>
                    </a:lnTo>
                    <a:lnTo>
                      <a:pt x="516" y="672"/>
                    </a:lnTo>
                    <a:lnTo>
                      <a:pt x="573" y="722"/>
                    </a:lnTo>
                    <a:lnTo>
                      <a:pt x="682" y="662"/>
                    </a:lnTo>
                    <a:lnTo>
                      <a:pt x="739" y="627"/>
                    </a:lnTo>
                    <a:lnTo>
                      <a:pt x="766" y="571"/>
                    </a:lnTo>
                    <a:lnTo>
                      <a:pt x="849" y="522"/>
                    </a:lnTo>
                    <a:lnTo>
                      <a:pt x="860" y="476"/>
                    </a:lnTo>
                    <a:lnTo>
                      <a:pt x="776" y="453"/>
                    </a:lnTo>
                    <a:lnTo>
                      <a:pt x="739" y="328"/>
                    </a:lnTo>
                    <a:lnTo>
                      <a:pt x="657" y="347"/>
                    </a:lnTo>
                    <a:lnTo>
                      <a:pt x="657" y="268"/>
                    </a:lnTo>
                    <a:lnTo>
                      <a:pt x="618" y="223"/>
                    </a:lnTo>
                    <a:lnTo>
                      <a:pt x="490" y="141"/>
                    </a:lnTo>
                    <a:lnTo>
                      <a:pt x="395" y="129"/>
                    </a:lnTo>
                    <a:lnTo>
                      <a:pt x="350" y="83"/>
                    </a:lnTo>
                    <a:lnTo>
                      <a:pt x="147" y="0"/>
                    </a:lnTo>
                    <a:lnTo>
                      <a:pt x="120" y="25"/>
                    </a:lnTo>
                    <a:lnTo>
                      <a:pt x="120" y="94"/>
                    </a:lnTo>
                    <a:lnTo>
                      <a:pt x="157" y="116"/>
                    </a:lnTo>
                    <a:lnTo>
                      <a:pt x="157" y="188"/>
                    </a:lnTo>
                    <a:lnTo>
                      <a:pt x="128" y="233"/>
                    </a:lnTo>
                    <a:lnTo>
                      <a:pt x="100" y="268"/>
                    </a:lnTo>
                    <a:lnTo>
                      <a:pt x="47" y="280"/>
                    </a:lnTo>
                    <a:lnTo>
                      <a:pt x="0" y="370"/>
                    </a:lnTo>
                    <a:lnTo>
                      <a:pt x="109" y="605"/>
                    </a:lnTo>
                    <a:lnTo>
                      <a:pt x="109" y="755"/>
                    </a:lnTo>
                    <a:lnTo>
                      <a:pt x="90" y="800"/>
                    </a:lnTo>
                    <a:lnTo>
                      <a:pt x="109" y="860"/>
                    </a:lnTo>
                    <a:lnTo>
                      <a:pt x="238" y="917"/>
                    </a:lnTo>
                    <a:lnTo>
                      <a:pt x="277" y="893"/>
                    </a:lnTo>
                    <a:close/>
                  </a:path>
                </a:pathLst>
              </a:custGeom>
              <a:solidFill>
                <a:srgbClr val="0072C6"/>
              </a:solidFill>
              <a:ln w="9525">
                <a:solidFill>
                  <a:schemeClr val="tx1"/>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6" name="Freeform 23"/>
              <p:cNvSpPr>
                <a:spLocks noChangeAspect="1"/>
              </p:cNvSpPr>
              <p:nvPr/>
            </p:nvSpPr>
            <p:spPr bwMode="auto">
              <a:xfrm>
                <a:off x="771" y="3520"/>
                <a:ext cx="128" cy="80"/>
              </a:xfrm>
              <a:custGeom>
                <a:avLst/>
                <a:gdLst>
                  <a:gd name="T0" fmla="*/ 2 w 509"/>
                  <a:gd name="T1" fmla="*/ 1 h 325"/>
                  <a:gd name="T2" fmla="*/ 2 w 509"/>
                  <a:gd name="T3" fmla="*/ 0 h 325"/>
                  <a:gd name="T4" fmla="*/ 1 w 509"/>
                  <a:gd name="T5" fmla="*/ 0 h 325"/>
                  <a:gd name="T6" fmla="*/ 1 w 509"/>
                  <a:gd name="T7" fmla="*/ 0 h 325"/>
                  <a:gd name="T8" fmla="*/ 1 w 509"/>
                  <a:gd name="T9" fmla="*/ 0 h 325"/>
                  <a:gd name="T10" fmla="*/ 1 w 509"/>
                  <a:gd name="T11" fmla="*/ 0 h 325"/>
                  <a:gd name="T12" fmla="*/ 1 w 509"/>
                  <a:gd name="T13" fmla="*/ 0 h 325"/>
                  <a:gd name="T14" fmla="*/ 0 w 509"/>
                  <a:gd name="T15" fmla="*/ 0 h 325"/>
                  <a:gd name="T16" fmla="*/ 0 w 509"/>
                  <a:gd name="T17" fmla="*/ 0 h 325"/>
                  <a:gd name="T18" fmla="*/ 0 w 509"/>
                  <a:gd name="T19" fmla="*/ 0 h 325"/>
                  <a:gd name="T20" fmla="*/ 0 w 509"/>
                  <a:gd name="T21" fmla="*/ 0 h 325"/>
                  <a:gd name="T22" fmla="*/ 0 w 509"/>
                  <a:gd name="T23" fmla="*/ 0 h 325"/>
                  <a:gd name="T24" fmla="*/ 0 w 509"/>
                  <a:gd name="T25" fmla="*/ 1 h 325"/>
                  <a:gd name="T26" fmla="*/ 1 w 509"/>
                  <a:gd name="T27" fmla="*/ 1 h 325"/>
                  <a:gd name="T28" fmla="*/ 0 w 509"/>
                  <a:gd name="T29" fmla="*/ 1 h 325"/>
                  <a:gd name="T30" fmla="*/ 1 w 509"/>
                  <a:gd name="T31" fmla="*/ 1 h 325"/>
                  <a:gd name="T32" fmla="*/ 1 w 509"/>
                  <a:gd name="T33" fmla="*/ 1 h 325"/>
                  <a:gd name="T34" fmla="*/ 2 w 509"/>
                  <a:gd name="T35" fmla="*/ 1 h 325"/>
                  <a:gd name="T36" fmla="*/ 2 w 509"/>
                  <a:gd name="T37" fmla="*/ 1 h 325"/>
                  <a:gd name="T38" fmla="*/ 2 w 509"/>
                  <a:gd name="T39" fmla="*/ 1 h 32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09"/>
                  <a:gd name="T61" fmla="*/ 0 h 325"/>
                  <a:gd name="T62" fmla="*/ 509 w 509"/>
                  <a:gd name="T63" fmla="*/ 325 h 32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09" h="325">
                    <a:moveTo>
                      <a:pt x="509" y="219"/>
                    </a:moveTo>
                    <a:lnTo>
                      <a:pt x="509" y="152"/>
                    </a:lnTo>
                    <a:lnTo>
                      <a:pt x="417" y="128"/>
                    </a:lnTo>
                    <a:lnTo>
                      <a:pt x="400" y="80"/>
                    </a:lnTo>
                    <a:lnTo>
                      <a:pt x="361" y="80"/>
                    </a:lnTo>
                    <a:lnTo>
                      <a:pt x="325" y="27"/>
                    </a:lnTo>
                    <a:lnTo>
                      <a:pt x="224" y="27"/>
                    </a:lnTo>
                    <a:lnTo>
                      <a:pt x="151" y="80"/>
                    </a:lnTo>
                    <a:lnTo>
                      <a:pt x="95" y="0"/>
                    </a:lnTo>
                    <a:lnTo>
                      <a:pt x="49" y="0"/>
                    </a:lnTo>
                    <a:lnTo>
                      <a:pt x="0" y="48"/>
                    </a:lnTo>
                    <a:lnTo>
                      <a:pt x="30" y="128"/>
                    </a:lnTo>
                    <a:lnTo>
                      <a:pt x="112" y="177"/>
                    </a:lnTo>
                    <a:lnTo>
                      <a:pt x="175" y="245"/>
                    </a:lnTo>
                    <a:lnTo>
                      <a:pt x="159" y="280"/>
                    </a:lnTo>
                    <a:lnTo>
                      <a:pt x="271" y="325"/>
                    </a:lnTo>
                    <a:lnTo>
                      <a:pt x="352" y="269"/>
                    </a:lnTo>
                    <a:lnTo>
                      <a:pt x="447" y="269"/>
                    </a:lnTo>
                    <a:lnTo>
                      <a:pt x="509" y="219"/>
                    </a:lnTo>
                    <a:close/>
                  </a:path>
                </a:pathLst>
              </a:custGeom>
              <a:solidFill>
                <a:srgbClr val="0072C6"/>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7" name="Freeform 24"/>
              <p:cNvSpPr>
                <a:spLocks noChangeAspect="1"/>
              </p:cNvSpPr>
              <p:nvPr/>
            </p:nvSpPr>
            <p:spPr bwMode="auto">
              <a:xfrm>
                <a:off x="775" y="3583"/>
                <a:ext cx="29" cy="27"/>
              </a:xfrm>
              <a:custGeom>
                <a:avLst/>
                <a:gdLst>
                  <a:gd name="T0" fmla="*/ 1 w 111"/>
                  <a:gd name="T1" fmla="*/ 0 h 115"/>
                  <a:gd name="T2" fmla="*/ 1 w 111"/>
                  <a:gd name="T3" fmla="*/ 0 h 115"/>
                  <a:gd name="T4" fmla="*/ 0 w 111"/>
                  <a:gd name="T5" fmla="*/ 0 h 115"/>
                  <a:gd name="T6" fmla="*/ 0 w 111"/>
                  <a:gd name="T7" fmla="*/ 0 h 115"/>
                  <a:gd name="T8" fmla="*/ 1 w 111"/>
                  <a:gd name="T9" fmla="*/ 0 h 115"/>
                  <a:gd name="T10" fmla="*/ 1 w 111"/>
                  <a:gd name="T11" fmla="*/ 0 h 115"/>
                  <a:gd name="T12" fmla="*/ 0 60000 65536"/>
                  <a:gd name="T13" fmla="*/ 0 60000 65536"/>
                  <a:gd name="T14" fmla="*/ 0 60000 65536"/>
                  <a:gd name="T15" fmla="*/ 0 60000 65536"/>
                  <a:gd name="T16" fmla="*/ 0 60000 65536"/>
                  <a:gd name="T17" fmla="*/ 0 60000 65536"/>
                  <a:gd name="T18" fmla="*/ 0 w 111"/>
                  <a:gd name="T19" fmla="*/ 0 h 115"/>
                  <a:gd name="T20" fmla="*/ 111 w 111"/>
                  <a:gd name="T21" fmla="*/ 115 h 115"/>
                </a:gdLst>
                <a:ahLst/>
                <a:cxnLst>
                  <a:cxn ang="T12">
                    <a:pos x="T0" y="T1"/>
                  </a:cxn>
                  <a:cxn ang="T13">
                    <a:pos x="T2" y="T3"/>
                  </a:cxn>
                  <a:cxn ang="T14">
                    <a:pos x="T4" y="T5"/>
                  </a:cxn>
                  <a:cxn ang="T15">
                    <a:pos x="T6" y="T7"/>
                  </a:cxn>
                  <a:cxn ang="T16">
                    <a:pos x="T8" y="T9"/>
                  </a:cxn>
                  <a:cxn ang="T17">
                    <a:pos x="T10" y="T11"/>
                  </a:cxn>
                </a:cxnLst>
                <a:rect l="T18" t="T19" r="T20" b="T21"/>
                <a:pathLst>
                  <a:path w="111" h="115">
                    <a:moveTo>
                      <a:pt x="111" y="107"/>
                    </a:moveTo>
                    <a:lnTo>
                      <a:pt x="92" y="0"/>
                    </a:lnTo>
                    <a:lnTo>
                      <a:pt x="0" y="91"/>
                    </a:lnTo>
                    <a:lnTo>
                      <a:pt x="10" y="115"/>
                    </a:lnTo>
                    <a:lnTo>
                      <a:pt x="111" y="107"/>
                    </a:lnTo>
                    <a:close/>
                  </a:path>
                </a:pathLst>
              </a:custGeom>
              <a:grp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8" name="Freeform 25"/>
              <p:cNvSpPr>
                <a:spLocks noChangeAspect="1"/>
              </p:cNvSpPr>
              <p:nvPr/>
            </p:nvSpPr>
            <p:spPr bwMode="auto">
              <a:xfrm>
                <a:off x="710" y="3531"/>
                <a:ext cx="42" cy="41"/>
              </a:xfrm>
              <a:custGeom>
                <a:avLst/>
                <a:gdLst>
                  <a:gd name="T0" fmla="*/ 0 w 174"/>
                  <a:gd name="T1" fmla="*/ 1 h 162"/>
                  <a:gd name="T2" fmla="*/ 1 w 174"/>
                  <a:gd name="T3" fmla="*/ 1 h 162"/>
                  <a:gd name="T4" fmla="*/ 0 w 174"/>
                  <a:gd name="T5" fmla="*/ 0 h 162"/>
                  <a:gd name="T6" fmla="*/ 0 w 174"/>
                  <a:gd name="T7" fmla="*/ 0 h 162"/>
                  <a:gd name="T8" fmla="*/ 0 w 174"/>
                  <a:gd name="T9" fmla="*/ 0 h 162"/>
                  <a:gd name="T10" fmla="*/ 0 w 174"/>
                  <a:gd name="T11" fmla="*/ 0 h 162"/>
                  <a:gd name="T12" fmla="*/ 0 w 174"/>
                  <a:gd name="T13" fmla="*/ 1 h 162"/>
                  <a:gd name="T14" fmla="*/ 0 w 174"/>
                  <a:gd name="T15" fmla="*/ 1 h 162"/>
                  <a:gd name="T16" fmla="*/ 0 w 174"/>
                  <a:gd name="T17" fmla="*/ 1 h 16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4"/>
                  <a:gd name="T28" fmla="*/ 0 h 162"/>
                  <a:gd name="T29" fmla="*/ 174 w 174"/>
                  <a:gd name="T30" fmla="*/ 162 h 16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4" h="162">
                    <a:moveTo>
                      <a:pt x="155" y="162"/>
                    </a:moveTo>
                    <a:lnTo>
                      <a:pt x="174" y="104"/>
                    </a:lnTo>
                    <a:lnTo>
                      <a:pt x="116" y="47"/>
                    </a:lnTo>
                    <a:lnTo>
                      <a:pt x="110" y="0"/>
                    </a:lnTo>
                    <a:lnTo>
                      <a:pt x="0" y="0"/>
                    </a:lnTo>
                    <a:lnTo>
                      <a:pt x="0" y="56"/>
                    </a:lnTo>
                    <a:lnTo>
                      <a:pt x="54" y="104"/>
                    </a:lnTo>
                    <a:lnTo>
                      <a:pt x="155" y="162"/>
                    </a:lnTo>
                    <a:close/>
                  </a:path>
                </a:pathLst>
              </a:custGeom>
              <a:solidFill>
                <a:srgbClr val="0072C6"/>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19" name="Freeform 26"/>
              <p:cNvSpPr>
                <a:spLocks noChangeAspect="1"/>
              </p:cNvSpPr>
              <p:nvPr/>
            </p:nvSpPr>
            <p:spPr bwMode="auto">
              <a:xfrm>
                <a:off x="668" y="3479"/>
                <a:ext cx="101" cy="35"/>
              </a:xfrm>
              <a:custGeom>
                <a:avLst/>
                <a:gdLst>
                  <a:gd name="T0" fmla="*/ 2 w 408"/>
                  <a:gd name="T1" fmla="*/ 0 h 139"/>
                  <a:gd name="T2" fmla="*/ 2 w 408"/>
                  <a:gd name="T3" fmla="*/ 0 h 139"/>
                  <a:gd name="T4" fmla="*/ 1 w 408"/>
                  <a:gd name="T5" fmla="*/ 0 h 139"/>
                  <a:gd name="T6" fmla="*/ 0 w 408"/>
                  <a:gd name="T7" fmla="*/ 0 h 139"/>
                  <a:gd name="T8" fmla="*/ 0 w 408"/>
                  <a:gd name="T9" fmla="*/ 0 h 139"/>
                  <a:gd name="T10" fmla="*/ 0 w 408"/>
                  <a:gd name="T11" fmla="*/ 1 h 139"/>
                  <a:gd name="T12" fmla="*/ 1 w 408"/>
                  <a:gd name="T13" fmla="*/ 1 h 139"/>
                  <a:gd name="T14" fmla="*/ 1 w 408"/>
                  <a:gd name="T15" fmla="*/ 1 h 139"/>
                  <a:gd name="T16" fmla="*/ 1 w 408"/>
                  <a:gd name="T17" fmla="*/ 1 h 139"/>
                  <a:gd name="T18" fmla="*/ 1 w 408"/>
                  <a:gd name="T19" fmla="*/ 1 h 139"/>
                  <a:gd name="T20" fmla="*/ 2 w 408"/>
                  <a:gd name="T21" fmla="*/ 1 h 139"/>
                  <a:gd name="T22" fmla="*/ 2 w 408"/>
                  <a:gd name="T23" fmla="*/ 0 h 139"/>
                  <a:gd name="T24" fmla="*/ 2 w 408"/>
                  <a:gd name="T25" fmla="*/ 0 h 1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08"/>
                  <a:gd name="T40" fmla="*/ 0 h 139"/>
                  <a:gd name="T41" fmla="*/ 408 w 408"/>
                  <a:gd name="T42" fmla="*/ 139 h 1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08" h="139">
                    <a:moveTo>
                      <a:pt x="408" y="58"/>
                    </a:moveTo>
                    <a:lnTo>
                      <a:pt x="370" y="22"/>
                    </a:lnTo>
                    <a:lnTo>
                      <a:pt x="270" y="58"/>
                    </a:lnTo>
                    <a:lnTo>
                      <a:pt x="29" y="0"/>
                    </a:lnTo>
                    <a:lnTo>
                      <a:pt x="0" y="70"/>
                    </a:lnTo>
                    <a:lnTo>
                      <a:pt x="0" y="105"/>
                    </a:lnTo>
                    <a:lnTo>
                      <a:pt x="113" y="115"/>
                    </a:lnTo>
                    <a:lnTo>
                      <a:pt x="170" y="88"/>
                    </a:lnTo>
                    <a:lnTo>
                      <a:pt x="224" y="139"/>
                    </a:lnTo>
                    <a:lnTo>
                      <a:pt x="315" y="139"/>
                    </a:lnTo>
                    <a:lnTo>
                      <a:pt x="370" y="105"/>
                    </a:lnTo>
                    <a:lnTo>
                      <a:pt x="408" y="58"/>
                    </a:lnTo>
                    <a:close/>
                  </a:path>
                </a:pathLst>
              </a:custGeom>
              <a:grp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1" name="Freeform 27"/>
              <p:cNvSpPr>
                <a:spLocks noChangeAspect="1"/>
              </p:cNvSpPr>
              <p:nvPr/>
            </p:nvSpPr>
            <p:spPr bwMode="auto">
              <a:xfrm>
                <a:off x="498" y="3396"/>
                <a:ext cx="109" cy="83"/>
              </a:xfrm>
              <a:custGeom>
                <a:avLst/>
                <a:gdLst>
                  <a:gd name="T0" fmla="*/ 2 w 435"/>
                  <a:gd name="T1" fmla="*/ 1 h 324"/>
                  <a:gd name="T2" fmla="*/ 2 w 435"/>
                  <a:gd name="T3" fmla="*/ 1 h 324"/>
                  <a:gd name="T4" fmla="*/ 2 w 435"/>
                  <a:gd name="T5" fmla="*/ 1 h 324"/>
                  <a:gd name="T6" fmla="*/ 2 w 435"/>
                  <a:gd name="T7" fmla="*/ 1 h 324"/>
                  <a:gd name="T8" fmla="*/ 2 w 435"/>
                  <a:gd name="T9" fmla="*/ 1 h 324"/>
                  <a:gd name="T10" fmla="*/ 1 w 435"/>
                  <a:gd name="T11" fmla="*/ 1 h 324"/>
                  <a:gd name="T12" fmla="*/ 1 w 435"/>
                  <a:gd name="T13" fmla="*/ 1 h 324"/>
                  <a:gd name="T14" fmla="*/ 1 w 435"/>
                  <a:gd name="T15" fmla="*/ 0 h 324"/>
                  <a:gd name="T16" fmla="*/ 1 w 435"/>
                  <a:gd name="T17" fmla="*/ 0 h 324"/>
                  <a:gd name="T18" fmla="*/ 1 w 435"/>
                  <a:gd name="T19" fmla="*/ 0 h 324"/>
                  <a:gd name="T20" fmla="*/ 0 w 435"/>
                  <a:gd name="T21" fmla="*/ 0 h 324"/>
                  <a:gd name="T22" fmla="*/ 0 w 435"/>
                  <a:gd name="T23" fmla="*/ 1 h 324"/>
                  <a:gd name="T24" fmla="*/ 1 w 435"/>
                  <a:gd name="T25" fmla="*/ 1 h 324"/>
                  <a:gd name="T26" fmla="*/ 1 w 435"/>
                  <a:gd name="T27" fmla="*/ 1 h 324"/>
                  <a:gd name="T28" fmla="*/ 1 w 435"/>
                  <a:gd name="T29" fmla="*/ 1 h 324"/>
                  <a:gd name="T30" fmla="*/ 1 w 435"/>
                  <a:gd name="T31" fmla="*/ 1 h 324"/>
                  <a:gd name="T32" fmla="*/ 1 w 435"/>
                  <a:gd name="T33" fmla="*/ 1 h 324"/>
                  <a:gd name="T34" fmla="*/ 1 w 435"/>
                  <a:gd name="T35" fmla="*/ 1 h 324"/>
                  <a:gd name="T36" fmla="*/ 2 w 435"/>
                  <a:gd name="T37" fmla="*/ 1 h 324"/>
                  <a:gd name="T38" fmla="*/ 2 w 435"/>
                  <a:gd name="T39" fmla="*/ 1 h 324"/>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435"/>
                  <a:gd name="T61" fmla="*/ 0 h 324"/>
                  <a:gd name="T62" fmla="*/ 435 w 435"/>
                  <a:gd name="T63" fmla="*/ 324 h 324"/>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435" h="324">
                    <a:moveTo>
                      <a:pt x="426" y="288"/>
                    </a:moveTo>
                    <a:lnTo>
                      <a:pt x="435" y="253"/>
                    </a:lnTo>
                    <a:lnTo>
                      <a:pt x="390" y="242"/>
                    </a:lnTo>
                    <a:lnTo>
                      <a:pt x="390" y="162"/>
                    </a:lnTo>
                    <a:lnTo>
                      <a:pt x="342" y="196"/>
                    </a:lnTo>
                    <a:lnTo>
                      <a:pt x="297" y="115"/>
                    </a:lnTo>
                    <a:lnTo>
                      <a:pt x="333" y="115"/>
                    </a:lnTo>
                    <a:lnTo>
                      <a:pt x="241" y="0"/>
                    </a:lnTo>
                    <a:lnTo>
                      <a:pt x="184" y="0"/>
                    </a:lnTo>
                    <a:lnTo>
                      <a:pt x="129" y="92"/>
                    </a:lnTo>
                    <a:lnTo>
                      <a:pt x="0" y="92"/>
                    </a:lnTo>
                    <a:lnTo>
                      <a:pt x="48" y="208"/>
                    </a:lnTo>
                    <a:lnTo>
                      <a:pt x="100" y="300"/>
                    </a:lnTo>
                    <a:lnTo>
                      <a:pt x="222" y="300"/>
                    </a:lnTo>
                    <a:lnTo>
                      <a:pt x="196" y="253"/>
                    </a:lnTo>
                    <a:lnTo>
                      <a:pt x="259" y="253"/>
                    </a:lnTo>
                    <a:lnTo>
                      <a:pt x="287" y="268"/>
                    </a:lnTo>
                    <a:lnTo>
                      <a:pt x="323" y="324"/>
                    </a:lnTo>
                    <a:lnTo>
                      <a:pt x="426" y="288"/>
                    </a:lnTo>
                    <a:close/>
                  </a:path>
                </a:pathLst>
              </a:custGeom>
              <a:solidFill>
                <a:srgbClr val="0072C6"/>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2" name="Freeform 28"/>
              <p:cNvSpPr>
                <a:spLocks noChangeAspect="1"/>
              </p:cNvSpPr>
              <p:nvPr/>
            </p:nvSpPr>
            <p:spPr bwMode="auto">
              <a:xfrm>
                <a:off x="315" y="3311"/>
                <a:ext cx="88" cy="72"/>
              </a:xfrm>
              <a:custGeom>
                <a:avLst/>
                <a:gdLst>
                  <a:gd name="T0" fmla="*/ 1 w 352"/>
                  <a:gd name="T1" fmla="*/ 1 h 289"/>
                  <a:gd name="T2" fmla="*/ 1 w 352"/>
                  <a:gd name="T3" fmla="*/ 1 h 289"/>
                  <a:gd name="T4" fmla="*/ 1 w 352"/>
                  <a:gd name="T5" fmla="*/ 1 h 289"/>
                  <a:gd name="T6" fmla="*/ 1 w 352"/>
                  <a:gd name="T7" fmla="*/ 0 h 289"/>
                  <a:gd name="T8" fmla="*/ 1 w 352"/>
                  <a:gd name="T9" fmla="*/ 0 h 289"/>
                  <a:gd name="T10" fmla="*/ 1 w 352"/>
                  <a:gd name="T11" fmla="*/ 0 h 289"/>
                  <a:gd name="T12" fmla="*/ 1 w 352"/>
                  <a:gd name="T13" fmla="*/ 0 h 289"/>
                  <a:gd name="T14" fmla="*/ 1 w 352"/>
                  <a:gd name="T15" fmla="*/ 0 h 289"/>
                  <a:gd name="T16" fmla="*/ 1 w 352"/>
                  <a:gd name="T17" fmla="*/ 0 h 289"/>
                  <a:gd name="T18" fmla="*/ 0 w 352"/>
                  <a:gd name="T19" fmla="*/ 0 h 289"/>
                  <a:gd name="T20" fmla="*/ 0 w 352"/>
                  <a:gd name="T21" fmla="*/ 0 h 289"/>
                  <a:gd name="T22" fmla="*/ 0 w 352"/>
                  <a:gd name="T23" fmla="*/ 1 h 289"/>
                  <a:gd name="T24" fmla="*/ 1 w 352"/>
                  <a:gd name="T25" fmla="*/ 1 h 289"/>
                  <a:gd name="T26" fmla="*/ 1 w 352"/>
                  <a:gd name="T27" fmla="*/ 1 h 289"/>
                  <a:gd name="T28" fmla="*/ 1 w 352"/>
                  <a:gd name="T29" fmla="*/ 1 h 289"/>
                  <a:gd name="T30" fmla="*/ 1 w 352"/>
                  <a:gd name="T31" fmla="*/ 1 h 289"/>
                  <a:gd name="T32" fmla="*/ 1 w 352"/>
                  <a:gd name="T33" fmla="*/ 1 h 28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2"/>
                  <a:gd name="T52" fmla="*/ 0 h 289"/>
                  <a:gd name="T53" fmla="*/ 352 w 352"/>
                  <a:gd name="T54" fmla="*/ 289 h 28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2" h="289">
                    <a:moveTo>
                      <a:pt x="241" y="255"/>
                    </a:moveTo>
                    <a:lnTo>
                      <a:pt x="270" y="222"/>
                    </a:lnTo>
                    <a:lnTo>
                      <a:pt x="286" y="198"/>
                    </a:lnTo>
                    <a:lnTo>
                      <a:pt x="286" y="139"/>
                    </a:lnTo>
                    <a:lnTo>
                      <a:pt x="352" y="104"/>
                    </a:lnTo>
                    <a:lnTo>
                      <a:pt x="352" y="47"/>
                    </a:lnTo>
                    <a:lnTo>
                      <a:pt x="315" y="0"/>
                    </a:lnTo>
                    <a:lnTo>
                      <a:pt x="213" y="0"/>
                    </a:lnTo>
                    <a:lnTo>
                      <a:pt x="165" y="10"/>
                    </a:lnTo>
                    <a:lnTo>
                      <a:pt x="47" y="59"/>
                    </a:lnTo>
                    <a:lnTo>
                      <a:pt x="0" y="128"/>
                    </a:lnTo>
                    <a:lnTo>
                      <a:pt x="0" y="209"/>
                    </a:lnTo>
                    <a:lnTo>
                      <a:pt x="121" y="222"/>
                    </a:lnTo>
                    <a:lnTo>
                      <a:pt x="157" y="289"/>
                    </a:lnTo>
                    <a:lnTo>
                      <a:pt x="213" y="265"/>
                    </a:lnTo>
                    <a:lnTo>
                      <a:pt x="241" y="255"/>
                    </a:lnTo>
                    <a:close/>
                  </a:path>
                </a:pathLst>
              </a:custGeom>
              <a:solidFill>
                <a:srgbClr val="0072C6"/>
              </a:solidFill>
              <a:ln w="9525">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sp>
            <p:nvSpPr>
              <p:cNvPr id="223" name="Freeform 29"/>
              <p:cNvSpPr>
                <a:spLocks noChangeAspect="1"/>
              </p:cNvSpPr>
              <p:nvPr/>
            </p:nvSpPr>
            <p:spPr bwMode="auto">
              <a:xfrm>
                <a:off x="239" y="3354"/>
                <a:ext cx="38" cy="45"/>
              </a:xfrm>
              <a:custGeom>
                <a:avLst/>
                <a:gdLst>
                  <a:gd name="T0" fmla="*/ 0 w 154"/>
                  <a:gd name="T1" fmla="*/ 1 h 174"/>
                  <a:gd name="T2" fmla="*/ 0 w 154"/>
                  <a:gd name="T3" fmla="*/ 1 h 174"/>
                  <a:gd name="T4" fmla="*/ 1 w 154"/>
                  <a:gd name="T5" fmla="*/ 0 h 174"/>
                  <a:gd name="T6" fmla="*/ 1 w 154"/>
                  <a:gd name="T7" fmla="*/ 0 h 174"/>
                  <a:gd name="T8" fmla="*/ 1 w 154"/>
                  <a:gd name="T9" fmla="*/ 0 h 174"/>
                  <a:gd name="T10" fmla="*/ 1 w 154"/>
                  <a:gd name="T11" fmla="*/ 0 h 174"/>
                  <a:gd name="T12" fmla="*/ 0 w 154"/>
                  <a:gd name="T13" fmla="*/ 0 h 174"/>
                  <a:gd name="T14" fmla="*/ 0 w 154"/>
                  <a:gd name="T15" fmla="*/ 0 h 174"/>
                  <a:gd name="T16" fmla="*/ 0 w 154"/>
                  <a:gd name="T17" fmla="*/ 1 h 174"/>
                  <a:gd name="T18" fmla="*/ 0 w 154"/>
                  <a:gd name="T19" fmla="*/ 1 h 174"/>
                  <a:gd name="T20" fmla="*/ 0 w 154"/>
                  <a:gd name="T21" fmla="*/ 1 h 1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54"/>
                  <a:gd name="T34" fmla="*/ 0 h 174"/>
                  <a:gd name="T35" fmla="*/ 154 w 154"/>
                  <a:gd name="T36" fmla="*/ 174 h 1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54" h="174">
                    <a:moveTo>
                      <a:pt x="17" y="174"/>
                    </a:moveTo>
                    <a:lnTo>
                      <a:pt x="43" y="104"/>
                    </a:lnTo>
                    <a:lnTo>
                      <a:pt x="118" y="69"/>
                    </a:lnTo>
                    <a:lnTo>
                      <a:pt x="118" y="48"/>
                    </a:lnTo>
                    <a:lnTo>
                      <a:pt x="154" y="0"/>
                    </a:lnTo>
                    <a:lnTo>
                      <a:pt x="99" y="0"/>
                    </a:lnTo>
                    <a:lnTo>
                      <a:pt x="63" y="59"/>
                    </a:lnTo>
                    <a:lnTo>
                      <a:pt x="7" y="69"/>
                    </a:lnTo>
                    <a:lnTo>
                      <a:pt x="0" y="174"/>
                    </a:lnTo>
                    <a:lnTo>
                      <a:pt x="17" y="174"/>
                    </a:lnTo>
                    <a:close/>
                  </a:path>
                </a:pathLst>
              </a:custGeom>
              <a:solidFill>
                <a:srgbClr val="0072C6"/>
              </a:solidFill>
              <a:ln w="19050">
                <a:solidFill>
                  <a:srgbClr val="000000"/>
                </a:solidFill>
                <a:round/>
                <a:headEnd/>
                <a:tailEnd/>
              </a:ln>
            </p:spPr>
            <p:txBody>
              <a:bodyPr/>
              <a:lstStyle/>
              <a:p>
                <a:pPr algn="ctr" eaLnBrk="1" fontAlgn="auto" hangingPunct="1">
                  <a:spcBef>
                    <a:spcPts val="0"/>
                  </a:spcBef>
                  <a:spcAft>
                    <a:spcPts val="0"/>
                  </a:spcAft>
                  <a:defRPr/>
                </a:pPr>
                <a:endParaRPr lang="en-US" sz="1000" kern="0" dirty="0">
                  <a:solidFill>
                    <a:sysClr val="windowText" lastClr="000000"/>
                  </a:solidFill>
                  <a:cs typeface="Arial" pitchFamily="34" charset="0"/>
                </a:endParaRPr>
              </a:p>
            </p:txBody>
          </p:sp>
        </p:grpSp>
        <p:sp>
          <p:nvSpPr>
            <p:cNvPr id="206" name="Text Box 30"/>
            <p:cNvSpPr txBox="1">
              <a:spLocks noChangeArrowheads="1"/>
            </p:cNvSpPr>
            <p:nvPr/>
          </p:nvSpPr>
          <p:spPr bwMode="auto">
            <a:xfrm>
              <a:off x="191" y="3261"/>
              <a:ext cx="392" cy="169"/>
            </a:xfrm>
            <a:prstGeom prst="rect">
              <a:avLst/>
            </a:prstGeom>
            <a:grpFill/>
            <a:ln w="19050">
              <a:noFill/>
              <a:round/>
              <a:headEnd/>
              <a:tailEnd/>
            </a:ln>
          </p:spPr>
          <p:txBody>
            <a:bodyPr/>
            <a:lstStyle/>
            <a:p>
              <a:pPr algn="ctr" fontAlgn="auto">
                <a:spcBef>
                  <a:spcPts val="0"/>
                </a:spcBef>
                <a:spcAft>
                  <a:spcPts val="0"/>
                </a:spcAft>
                <a:defRPr/>
              </a:pPr>
              <a:r>
                <a:rPr lang="en-US" sz="1000" kern="0" dirty="0">
                  <a:solidFill>
                    <a:sysClr val="windowText" lastClr="000000"/>
                  </a:solidFill>
                  <a:cs typeface="Arial" pitchFamily="34" charset="0"/>
                </a:rPr>
                <a:t>HI</a:t>
              </a:r>
              <a:r>
                <a:rPr lang="en-US" sz="1000" kern="0" dirty="0">
                  <a:solidFill>
                    <a:srgbClr val="000000"/>
                  </a:solidFill>
                  <a:cs typeface="Arial" pitchFamily="34" charset="0"/>
                </a:rPr>
                <a:t> *</a:t>
              </a:r>
              <a:endParaRPr lang="en-US" sz="1000" kern="0" dirty="0">
                <a:solidFill>
                  <a:sysClr val="windowText" lastClr="000000"/>
                </a:solidFill>
                <a:cs typeface="Arial" pitchFamily="34" charset="0"/>
              </a:endParaRPr>
            </a:p>
          </p:txBody>
        </p:sp>
      </p:grpSp>
      <p:sp>
        <p:nvSpPr>
          <p:cNvPr id="224" name="Rectangle 12"/>
          <p:cNvSpPr>
            <a:spLocks noChangeArrowheads="1"/>
          </p:cNvSpPr>
          <p:nvPr/>
        </p:nvSpPr>
        <p:spPr bwMode="auto">
          <a:xfrm>
            <a:off x="5029200" y="5018379"/>
            <a:ext cx="838200" cy="533400"/>
          </a:xfrm>
          <a:prstGeom prst="rect">
            <a:avLst/>
          </a:prstGeom>
          <a:solidFill>
            <a:schemeClr val="bg1"/>
          </a:solidFill>
          <a:ln w="9525">
            <a:solidFill>
              <a:srgbClr val="000000"/>
            </a:solidFill>
            <a:round/>
            <a:headEnd/>
            <a:tailEnd/>
          </a:ln>
        </p:spPr>
        <p:txBody>
          <a:bodyPr/>
          <a:lstStyle/>
          <a:p>
            <a:pPr algn="ctr" fontAlgn="auto">
              <a:spcBef>
                <a:spcPts val="0"/>
              </a:spcBef>
              <a:spcAft>
                <a:spcPts val="0"/>
              </a:spcAft>
              <a:defRPr/>
            </a:pPr>
            <a:endParaRPr lang="en-US" sz="1000" kern="0" dirty="0">
              <a:solidFill>
                <a:sysClr val="windowText" lastClr="000000"/>
              </a:solidFill>
              <a:latin typeface="Arial" pitchFamily="34" charset="0"/>
              <a:cs typeface="Arial" pitchFamily="34" charset="0"/>
            </a:endParaRPr>
          </a:p>
        </p:txBody>
      </p:sp>
      <p:grpSp>
        <p:nvGrpSpPr>
          <p:cNvPr id="225" name="Group 224"/>
          <p:cNvGrpSpPr/>
          <p:nvPr/>
        </p:nvGrpSpPr>
        <p:grpSpPr>
          <a:xfrm>
            <a:off x="5154783" y="5185458"/>
            <a:ext cx="558800" cy="234387"/>
            <a:chOff x="5154783" y="5185458"/>
            <a:chExt cx="558800" cy="234387"/>
          </a:xfrm>
        </p:grpSpPr>
        <p:sp>
          <p:nvSpPr>
            <p:cNvPr id="226" name="Freeform 225"/>
            <p:cNvSpPr/>
            <p:nvPr/>
          </p:nvSpPr>
          <p:spPr>
            <a:xfrm>
              <a:off x="5335929" y="5185458"/>
              <a:ext cx="208344" cy="11575"/>
            </a:xfrm>
            <a:custGeom>
              <a:avLst/>
              <a:gdLst>
                <a:gd name="connsiteX0" fmla="*/ 0 w 208344"/>
                <a:gd name="connsiteY0" fmla="*/ 0 h 11575"/>
                <a:gd name="connsiteX1" fmla="*/ 208344 w 208344"/>
                <a:gd name="connsiteY1" fmla="*/ 11575 h 11575"/>
              </a:gdLst>
              <a:ahLst/>
              <a:cxnLst>
                <a:cxn ang="0">
                  <a:pos x="connsiteX0" y="connsiteY0"/>
                </a:cxn>
                <a:cxn ang="0">
                  <a:pos x="connsiteX1" y="connsiteY1"/>
                </a:cxn>
              </a:cxnLst>
              <a:rect l="l" t="t" r="r" b="b"/>
              <a:pathLst>
                <a:path w="208344" h="11575">
                  <a:moveTo>
                    <a:pt x="0" y="0"/>
                  </a:moveTo>
                  <a:lnTo>
                    <a:pt x="208344" y="11575"/>
                  </a:lnTo>
                </a:path>
              </a:pathLst>
            </a:cu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7" name="Freeform 226"/>
            <p:cNvSpPr/>
            <p:nvPr/>
          </p:nvSpPr>
          <p:spPr>
            <a:xfrm>
              <a:off x="5154783" y="5191245"/>
              <a:ext cx="558800" cy="228600"/>
            </a:xfrm>
            <a:custGeom>
              <a:avLst/>
              <a:gdLst>
                <a:gd name="connsiteX0" fmla="*/ 294564 w 457566"/>
                <a:gd name="connsiteY0" fmla="*/ 11927 h 167823"/>
                <a:gd name="connsiteX1" fmla="*/ 330345 w 457566"/>
                <a:gd name="connsiteY1" fmla="*/ 15902 h 167823"/>
                <a:gd name="connsiteX2" fmla="*/ 386004 w 457566"/>
                <a:gd name="connsiteY2" fmla="*/ 23854 h 167823"/>
                <a:gd name="connsiteX3" fmla="*/ 405882 w 457566"/>
                <a:gd name="connsiteY3" fmla="*/ 27829 h 167823"/>
                <a:gd name="connsiteX4" fmla="*/ 417809 w 457566"/>
                <a:gd name="connsiteY4" fmla="*/ 31805 h 167823"/>
                <a:gd name="connsiteX5" fmla="*/ 433712 w 457566"/>
                <a:gd name="connsiteY5" fmla="*/ 35781 h 167823"/>
                <a:gd name="connsiteX6" fmla="*/ 457566 w 457566"/>
                <a:gd name="connsiteY6" fmla="*/ 43732 h 167823"/>
                <a:gd name="connsiteX7" fmla="*/ 449615 w 457566"/>
                <a:gd name="connsiteY7" fmla="*/ 55659 h 167823"/>
                <a:gd name="connsiteX8" fmla="*/ 457566 w 457566"/>
                <a:gd name="connsiteY8" fmla="*/ 83489 h 167823"/>
                <a:gd name="connsiteX9" fmla="*/ 433712 w 457566"/>
                <a:gd name="connsiteY9" fmla="*/ 91440 h 167823"/>
                <a:gd name="connsiteX10" fmla="*/ 413834 w 457566"/>
                <a:gd name="connsiteY10" fmla="*/ 107342 h 167823"/>
                <a:gd name="connsiteX11" fmla="*/ 397931 w 457566"/>
                <a:gd name="connsiteY11" fmla="*/ 127221 h 167823"/>
                <a:gd name="connsiteX12" fmla="*/ 393955 w 457566"/>
                <a:gd name="connsiteY12" fmla="*/ 139148 h 167823"/>
                <a:gd name="connsiteX13" fmla="*/ 370102 w 457566"/>
                <a:gd name="connsiteY13" fmla="*/ 147099 h 167823"/>
                <a:gd name="connsiteX14" fmla="*/ 358175 w 457566"/>
                <a:gd name="connsiteY14" fmla="*/ 151075 h 167823"/>
                <a:gd name="connsiteX15" fmla="*/ 350223 w 457566"/>
                <a:gd name="connsiteY15" fmla="*/ 159026 h 167823"/>
                <a:gd name="connsiteX16" fmla="*/ 322394 w 457566"/>
                <a:gd name="connsiteY16" fmla="*/ 163002 h 167823"/>
                <a:gd name="connsiteX17" fmla="*/ 310467 w 457566"/>
                <a:gd name="connsiteY17" fmla="*/ 166977 h 167823"/>
                <a:gd name="connsiteX18" fmla="*/ 282637 w 457566"/>
                <a:gd name="connsiteY18" fmla="*/ 163002 h 167823"/>
                <a:gd name="connsiteX19" fmla="*/ 274686 w 457566"/>
                <a:gd name="connsiteY19" fmla="*/ 155050 h 167823"/>
                <a:gd name="connsiteX20" fmla="*/ 258783 w 457566"/>
                <a:gd name="connsiteY20" fmla="*/ 151075 h 167823"/>
                <a:gd name="connsiteX21" fmla="*/ 230954 w 457566"/>
                <a:gd name="connsiteY21" fmla="*/ 155050 h 167823"/>
                <a:gd name="connsiteX22" fmla="*/ 250832 w 457566"/>
                <a:gd name="connsiteY22" fmla="*/ 151075 h 167823"/>
                <a:gd name="connsiteX23" fmla="*/ 242881 w 457566"/>
                <a:gd name="connsiteY23" fmla="*/ 163002 h 167823"/>
                <a:gd name="connsiteX24" fmla="*/ 199148 w 457566"/>
                <a:gd name="connsiteY24" fmla="*/ 159026 h 167823"/>
                <a:gd name="connsiteX25" fmla="*/ 175295 w 457566"/>
                <a:gd name="connsiteY25" fmla="*/ 155050 h 167823"/>
                <a:gd name="connsiteX26" fmla="*/ 163368 w 457566"/>
                <a:gd name="connsiteY26" fmla="*/ 151075 h 167823"/>
                <a:gd name="connsiteX27" fmla="*/ 115660 w 457566"/>
                <a:gd name="connsiteY27" fmla="*/ 155050 h 167823"/>
                <a:gd name="connsiteX28" fmla="*/ 107708 w 457566"/>
                <a:gd name="connsiteY28" fmla="*/ 163002 h 167823"/>
                <a:gd name="connsiteX29" fmla="*/ 56025 w 457566"/>
                <a:gd name="connsiteY29" fmla="*/ 151075 h 167823"/>
                <a:gd name="connsiteX30" fmla="*/ 24220 w 457566"/>
                <a:gd name="connsiteY30" fmla="*/ 155050 h 167823"/>
                <a:gd name="connsiteX31" fmla="*/ 28195 w 457566"/>
                <a:gd name="connsiteY31" fmla="*/ 143123 h 167823"/>
                <a:gd name="connsiteX32" fmla="*/ 20244 w 457566"/>
                <a:gd name="connsiteY32" fmla="*/ 131196 h 167823"/>
                <a:gd name="connsiteX33" fmla="*/ 32171 w 457566"/>
                <a:gd name="connsiteY33" fmla="*/ 99391 h 167823"/>
                <a:gd name="connsiteX34" fmla="*/ 36147 w 457566"/>
                <a:gd name="connsiteY34" fmla="*/ 87464 h 167823"/>
                <a:gd name="connsiteX35" fmla="*/ 32171 w 457566"/>
                <a:gd name="connsiteY35" fmla="*/ 75537 h 167823"/>
                <a:gd name="connsiteX36" fmla="*/ 8317 w 457566"/>
                <a:gd name="connsiteY36" fmla="*/ 67586 h 167823"/>
                <a:gd name="connsiteX37" fmla="*/ 8317 w 457566"/>
                <a:gd name="connsiteY37" fmla="*/ 39756 h 167823"/>
                <a:gd name="connsiteX38" fmla="*/ 24220 w 457566"/>
                <a:gd name="connsiteY38" fmla="*/ 35781 h 167823"/>
                <a:gd name="connsiteX39" fmla="*/ 32171 w 457566"/>
                <a:gd name="connsiteY39" fmla="*/ 27829 h 167823"/>
                <a:gd name="connsiteX40" fmla="*/ 44098 w 457566"/>
                <a:gd name="connsiteY40" fmla="*/ 3976 h 167823"/>
                <a:gd name="connsiteX41" fmla="*/ 56025 w 457566"/>
                <a:gd name="connsiteY41" fmla="*/ 0 h 167823"/>
                <a:gd name="connsiteX42" fmla="*/ 135538 w 457566"/>
                <a:gd name="connsiteY42" fmla="*/ 7951 h 167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57566" h="167823">
                  <a:moveTo>
                    <a:pt x="294564" y="11927"/>
                  </a:moveTo>
                  <a:cubicBezTo>
                    <a:pt x="320766" y="3192"/>
                    <a:pt x="289868" y="10842"/>
                    <a:pt x="330345" y="15902"/>
                  </a:cubicBezTo>
                  <a:cubicBezTo>
                    <a:pt x="358005" y="19360"/>
                    <a:pt x="360773" y="19267"/>
                    <a:pt x="386004" y="23854"/>
                  </a:cubicBezTo>
                  <a:cubicBezTo>
                    <a:pt x="392652" y="25063"/>
                    <a:pt x="399327" y="26190"/>
                    <a:pt x="405882" y="27829"/>
                  </a:cubicBezTo>
                  <a:cubicBezTo>
                    <a:pt x="409948" y="28845"/>
                    <a:pt x="413780" y="30654"/>
                    <a:pt x="417809" y="31805"/>
                  </a:cubicBezTo>
                  <a:cubicBezTo>
                    <a:pt x="423063" y="33306"/>
                    <a:pt x="428478" y="34211"/>
                    <a:pt x="433712" y="35781"/>
                  </a:cubicBezTo>
                  <a:cubicBezTo>
                    <a:pt x="441740" y="38189"/>
                    <a:pt x="457566" y="43732"/>
                    <a:pt x="457566" y="43732"/>
                  </a:cubicBezTo>
                  <a:cubicBezTo>
                    <a:pt x="454916" y="47708"/>
                    <a:pt x="450291" y="50929"/>
                    <a:pt x="449615" y="55659"/>
                  </a:cubicBezTo>
                  <a:cubicBezTo>
                    <a:pt x="449115" y="59156"/>
                    <a:pt x="456073" y="79011"/>
                    <a:pt x="457566" y="83489"/>
                  </a:cubicBezTo>
                  <a:cubicBezTo>
                    <a:pt x="449615" y="86139"/>
                    <a:pt x="438361" y="84466"/>
                    <a:pt x="433712" y="91440"/>
                  </a:cubicBezTo>
                  <a:cubicBezTo>
                    <a:pt x="423437" y="106854"/>
                    <a:pt x="430294" y="101856"/>
                    <a:pt x="413834" y="107342"/>
                  </a:cubicBezTo>
                  <a:cubicBezTo>
                    <a:pt x="403840" y="137321"/>
                    <a:pt x="418483" y="101530"/>
                    <a:pt x="397931" y="127221"/>
                  </a:cubicBezTo>
                  <a:cubicBezTo>
                    <a:pt x="395313" y="130493"/>
                    <a:pt x="397365" y="136712"/>
                    <a:pt x="393955" y="139148"/>
                  </a:cubicBezTo>
                  <a:cubicBezTo>
                    <a:pt x="387135" y="144019"/>
                    <a:pt x="378053" y="144449"/>
                    <a:pt x="370102" y="147099"/>
                  </a:cubicBezTo>
                  <a:lnTo>
                    <a:pt x="358175" y="151075"/>
                  </a:lnTo>
                  <a:cubicBezTo>
                    <a:pt x="355524" y="153725"/>
                    <a:pt x="353779" y="157841"/>
                    <a:pt x="350223" y="159026"/>
                  </a:cubicBezTo>
                  <a:cubicBezTo>
                    <a:pt x="341333" y="161989"/>
                    <a:pt x="331583" y="161164"/>
                    <a:pt x="322394" y="163002"/>
                  </a:cubicBezTo>
                  <a:cubicBezTo>
                    <a:pt x="318285" y="163824"/>
                    <a:pt x="314443" y="165652"/>
                    <a:pt x="310467" y="166977"/>
                  </a:cubicBezTo>
                  <a:cubicBezTo>
                    <a:pt x="301190" y="165652"/>
                    <a:pt x="291527" y="165965"/>
                    <a:pt x="282637" y="163002"/>
                  </a:cubicBezTo>
                  <a:cubicBezTo>
                    <a:pt x="279081" y="161817"/>
                    <a:pt x="278039" y="156726"/>
                    <a:pt x="274686" y="155050"/>
                  </a:cubicBezTo>
                  <a:cubicBezTo>
                    <a:pt x="269799" y="152606"/>
                    <a:pt x="264084" y="152400"/>
                    <a:pt x="258783" y="151075"/>
                  </a:cubicBezTo>
                  <a:cubicBezTo>
                    <a:pt x="249507" y="152400"/>
                    <a:pt x="240324" y="155050"/>
                    <a:pt x="230954" y="155050"/>
                  </a:cubicBezTo>
                  <a:cubicBezTo>
                    <a:pt x="224197" y="155050"/>
                    <a:pt x="245210" y="147327"/>
                    <a:pt x="250832" y="151075"/>
                  </a:cubicBezTo>
                  <a:cubicBezTo>
                    <a:pt x="254808" y="153726"/>
                    <a:pt x="245531" y="159026"/>
                    <a:pt x="242881" y="163002"/>
                  </a:cubicBezTo>
                  <a:cubicBezTo>
                    <a:pt x="212616" y="152913"/>
                    <a:pt x="227246" y="153406"/>
                    <a:pt x="199148" y="159026"/>
                  </a:cubicBezTo>
                  <a:cubicBezTo>
                    <a:pt x="191197" y="157701"/>
                    <a:pt x="183164" y="156799"/>
                    <a:pt x="175295" y="155050"/>
                  </a:cubicBezTo>
                  <a:cubicBezTo>
                    <a:pt x="171204" y="154141"/>
                    <a:pt x="167559" y="151075"/>
                    <a:pt x="163368" y="151075"/>
                  </a:cubicBezTo>
                  <a:cubicBezTo>
                    <a:pt x="147410" y="151075"/>
                    <a:pt x="131563" y="153725"/>
                    <a:pt x="115660" y="155050"/>
                  </a:cubicBezTo>
                  <a:cubicBezTo>
                    <a:pt x="113009" y="157701"/>
                    <a:pt x="111444" y="162691"/>
                    <a:pt x="107708" y="163002"/>
                  </a:cubicBezTo>
                  <a:cubicBezTo>
                    <a:pt x="74079" y="165805"/>
                    <a:pt x="75130" y="163811"/>
                    <a:pt x="56025" y="151075"/>
                  </a:cubicBezTo>
                  <a:cubicBezTo>
                    <a:pt x="46813" y="157216"/>
                    <a:pt x="36993" y="167823"/>
                    <a:pt x="24220" y="155050"/>
                  </a:cubicBezTo>
                  <a:cubicBezTo>
                    <a:pt x="21257" y="152087"/>
                    <a:pt x="26870" y="147099"/>
                    <a:pt x="28195" y="143123"/>
                  </a:cubicBezTo>
                  <a:cubicBezTo>
                    <a:pt x="25545" y="139147"/>
                    <a:pt x="20837" y="135937"/>
                    <a:pt x="20244" y="131196"/>
                  </a:cubicBezTo>
                  <a:cubicBezTo>
                    <a:pt x="17943" y="112789"/>
                    <a:pt x="25573" y="112588"/>
                    <a:pt x="32171" y="99391"/>
                  </a:cubicBezTo>
                  <a:cubicBezTo>
                    <a:pt x="34045" y="95643"/>
                    <a:pt x="34822" y="91440"/>
                    <a:pt x="36147" y="87464"/>
                  </a:cubicBezTo>
                  <a:cubicBezTo>
                    <a:pt x="34822" y="83488"/>
                    <a:pt x="35581" y="77973"/>
                    <a:pt x="32171" y="75537"/>
                  </a:cubicBezTo>
                  <a:cubicBezTo>
                    <a:pt x="25351" y="70665"/>
                    <a:pt x="8317" y="67586"/>
                    <a:pt x="8317" y="67586"/>
                  </a:cubicBezTo>
                  <a:cubicBezTo>
                    <a:pt x="6734" y="61253"/>
                    <a:pt x="0" y="46409"/>
                    <a:pt x="8317" y="39756"/>
                  </a:cubicBezTo>
                  <a:cubicBezTo>
                    <a:pt x="12584" y="36343"/>
                    <a:pt x="18919" y="37106"/>
                    <a:pt x="24220" y="35781"/>
                  </a:cubicBezTo>
                  <a:cubicBezTo>
                    <a:pt x="26870" y="33130"/>
                    <a:pt x="30243" y="31043"/>
                    <a:pt x="32171" y="27829"/>
                  </a:cubicBezTo>
                  <a:cubicBezTo>
                    <a:pt x="38818" y="16750"/>
                    <a:pt x="32500" y="13254"/>
                    <a:pt x="44098" y="3976"/>
                  </a:cubicBezTo>
                  <a:cubicBezTo>
                    <a:pt x="47370" y="1358"/>
                    <a:pt x="52049" y="1325"/>
                    <a:pt x="56025" y="0"/>
                  </a:cubicBezTo>
                  <a:cubicBezTo>
                    <a:pt x="97480" y="13818"/>
                    <a:pt x="71498" y="7951"/>
                    <a:pt x="135538" y="7951"/>
                  </a:cubicBezTo>
                </a:path>
              </a:pathLst>
            </a:custGeom>
            <a:solidFill>
              <a:srgbClr val="EEECE1"/>
            </a:solidFill>
            <a:ln w="127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ln w="28575">
                  <a:solidFill>
                    <a:schemeClr val="tx1"/>
                  </a:solidFill>
                </a:ln>
              </a:endParaRPr>
            </a:p>
          </p:txBody>
        </p:sp>
      </p:grpSp>
      <p:sp>
        <p:nvSpPr>
          <p:cNvPr id="228" name="Text Box 30"/>
          <p:cNvSpPr txBox="1">
            <a:spLocks noChangeArrowheads="1"/>
          </p:cNvSpPr>
          <p:nvPr/>
        </p:nvSpPr>
        <p:spPr bwMode="auto">
          <a:xfrm>
            <a:off x="5244231" y="5167698"/>
            <a:ext cx="381000" cy="228600"/>
          </a:xfrm>
          <a:prstGeom prst="rect">
            <a:avLst/>
          </a:prstGeom>
          <a:noFill/>
          <a:ln w="19050">
            <a:noFill/>
            <a:round/>
            <a:headEnd/>
            <a:tailEnd/>
          </a:ln>
        </p:spPr>
        <p:txBody>
          <a:bodyPr/>
          <a:lstStyle/>
          <a:p>
            <a:pPr algn="ctr" eaLnBrk="0" fontAlgn="auto" hangingPunct="0">
              <a:spcBef>
                <a:spcPts val="0"/>
              </a:spcBef>
              <a:spcAft>
                <a:spcPts val="0"/>
              </a:spcAft>
              <a:defRPr/>
            </a:pPr>
            <a:r>
              <a:rPr lang="en-US" sz="1000" kern="0" dirty="0">
                <a:solidFill>
                  <a:sysClr val="windowText" lastClr="000000"/>
                </a:solidFill>
                <a:latin typeface="Arial" pitchFamily="34" charset="0"/>
                <a:cs typeface="Arial" pitchFamily="34" charset="0"/>
              </a:rPr>
              <a:t>PR</a:t>
            </a:r>
          </a:p>
        </p:txBody>
      </p:sp>
    </p:spTree>
    <p:extLst>
      <p:ext uri="{BB962C8B-B14F-4D97-AF65-F5344CB8AC3E}">
        <p14:creationId xmlns:p14="http://schemas.microsoft.com/office/powerpoint/2010/main" val="344644315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Patient safety events reported from ambulatory surgical facilities in Pennsylvania, by event type, 2005-2015 (combined)</a:t>
            </a:r>
            <a:endParaRPr lang="en-US" sz="2000" dirty="0"/>
          </a:p>
        </p:txBody>
      </p:sp>
      <p:graphicFrame>
        <p:nvGraphicFramePr>
          <p:cNvPr id="30" name="Content Placeholder 29"/>
          <p:cNvGraphicFramePr>
            <a:graphicFrameLocks noGrp="1"/>
          </p:cNvGraphicFramePr>
          <p:nvPr>
            <p:ph idx="1"/>
            <p:extLst>
              <p:ext uri="{D42A27DB-BD31-4B8C-83A1-F6EECF244321}">
                <p14:modId xmlns:p14="http://schemas.microsoft.com/office/powerpoint/2010/main" val="1605268718"/>
              </p:ext>
            </p:extLst>
          </p:nvPr>
        </p:nvGraphicFramePr>
        <p:xfrm>
          <a:off x="457200" y="1463040"/>
          <a:ext cx="8229600" cy="4556760"/>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 Box 4"/>
          <p:cNvSpPr txBox="1">
            <a:spLocks noChangeArrowheads="1"/>
          </p:cNvSpPr>
          <p:nvPr/>
        </p:nvSpPr>
        <p:spPr bwMode="auto">
          <a:xfrm>
            <a:off x="457200" y="6035040"/>
            <a:ext cx="8229600" cy="530915"/>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p>
            <a:pPr fontAlgn="base">
              <a:spcBef>
                <a:spcPct val="0"/>
              </a:spcBef>
            </a:pPr>
            <a:r>
              <a:rPr lang="en-US" sz="1000" b="1" dirty="0">
                <a:latin typeface="Arial" pitchFamily="34" charset="0"/>
                <a:cs typeface="Arial" pitchFamily="34" charset="0"/>
              </a:rPr>
              <a:t>Source: </a:t>
            </a:r>
            <a:r>
              <a:rPr lang="en-US" sz="1000" dirty="0">
                <a:latin typeface="Arial" pitchFamily="34" charset="0"/>
                <a:cs typeface="Arial" pitchFamily="34" charset="0"/>
              </a:rPr>
              <a:t>Pennsylvania Patient Safety Authority, Pennsylvania Patient Safety Reporting </a:t>
            </a:r>
            <a:r>
              <a:rPr lang="en-US" sz="1000" dirty="0" smtClean="0">
                <a:latin typeface="Arial" pitchFamily="34" charset="0"/>
                <a:cs typeface="Arial" pitchFamily="34" charset="0"/>
              </a:rPr>
              <a:t>System, </a:t>
            </a:r>
            <a:r>
              <a:rPr lang="en-US" sz="1000" dirty="0">
                <a:latin typeface="Arial" pitchFamily="34" charset="0"/>
                <a:cs typeface="Arial" pitchFamily="34" charset="0"/>
              </a:rPr>
              <a:t>January 1, </a:t>
            </a:r>
            <a:r>
              <a:rPr lang="en-US" sz="1000" dirty="0" smtClean="0">
                <a:latin typeface="Arial" pitchFamily="34" charset="0"/>
                <a:cs typeface="Arial" pitchFamily="34" charset="0"/>
              </a:rPr>
              <a:t>2005-December </a:t>
            </a:r>
            <a:r>
              <a:rPr lang="en-US" sz="1000" dirty="0">
                <a:latin typeface="Arial" pitchFamily="34" charset="0"/>
                <a:cs typeface="Arial" pitchFamily="34" charset="0"/>
              </a:rPr>
              <a:t>31, 2015.</a:t>
            </a:r>
          </a:p>
          <a:p>
            <a:pPr lvl="0" fontAlgn="base">
              <a:spcBef>
                <a:spcPct val="0"/>
              </a:spcBef>
            </a:pPr>
            <a:r>
              <a:rPr lang="en-US" sz="1000" b="1" dirty="0">
                <a:latin typeface="Arial" pitchFamily="34" charset="0"/>
                <a:cs typeface="Arial" pitchFamily="34" charset="0"/>
              </a:rPr>
              <a:t>Note</a:t>
            </a:r>
            <a:r>
              <a:rPr lang="en-US" sz="1000" b="1" dirty="0" smtClean="0">
                <a:latin typeface="Arial" pitchFamily="34" charset="0"/>
                <a:cs typeface="Arial" pitchFamily="34" charset="0"/>
              </a:rPr>
              <a:t>:</a:t>
            </a:r>
            <a:r>
              <a:rPr lang="en-US" sz="1000" dirty="0" smtClean="0">
                <a:latin typeface="Arial" pitchFamily="34" charset="0"/>
                <a:cs typeface="Arial" pitchFamily="34" charset="0"/>
              </a:rPr>
              <a:t> Transfusion and patient self-harm each account for less than 1% of patient safety events. Event categories </a:t>
            </a:r>
            <a:r>
              <a:rPr lang="en-US" sz="1000" dirty="0">
                <a:latin typeface="Arial" pitchFamily="34" charset="0"/>
                <a:cs typeface="Arial" pitchFamily="34" charset="0"/>
              </a:rPr>
              <a:t>refer to those in the Agency for Healthcare Research and Quality Common Formats. </a:t>
            </a:r>
          </a:p>
        </p:txBody>
      </p:sp>
    </p:spTree>
    <p:extLst>
      <p:ext uri="{BB962C8B-B14F-4D97-AF65-F5344CB8AC3E}">
        <p14:creationId xmlns:p14="http://schemas.microsoft.com/office/powerpoint/2010/main" val="42915375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p:nvPr>
            <p:extLst>
              <p:ext uri="{D42A27DB-BD31-4B8C-83A1-F6EECF244321}">
                <p14:modId xmlns:p14="http://schemas.microsoft.com/office/powerpoint/2010/main" val="375892659"/>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Autofit/>
          </a:bodyPr>
          <a:lstStyle/>
          <a:p>
            <a:r>
              <a:rPr lang="en-US" sz="2000" dirty="0" smtClean="0"/>
              <a:t>Patient safety events reported from ambulatory surgical facilities in Pennsylvania, by event type and harm, 2005-2015 (combined)</a:t>
            </a:r>
            <a:endParaRPr lang="en-US" sz="2000" dirty="0"/>
          </a:p>
        </p:txBody>
      </p:sp>
      <p:sp>
        <p:nvSpPr>
          <p:cNvPr id="8" name="Text Box 4"/>
          <p:cNvSpPr txBox="1">
            <a:spLocks noChangeArrowheads="1"/>
          </p:cNvSpPr>
          <p:nvPr/>
        </p:nvSpPr>
        <p:spPr bwMode="auto">
          <a:xfrm>
            <a:off x="457200" y="5760719"/>
            <a:ext cx="8229600" cy="838691"/>
          </a:xfrm>
          <a:prstGeom prst="rect">
            <a:avLst/>
          </a:prstGeom>
          <a:noFill/>
          <a:ln w="9525">
            <a:noFill/>
            <a:miter lim="800000"/>
            <a:headEnd/>
            <a:tailEnd/>
          </a:ln>
        </p:spPr>
        <p:txBody>
          <a:bodyPr vert="horz" wrap="square" lIns="68580" tIns="34290" rIns="68580" bIns="34290" numCol="1" anchor="t" anchorCtr="0" compatLnSpc="1">
            <a:prstTxWarp prst="textNoShape">
              <a:avLst/>
            </a:prstTxWarp>
            <a:spAutoFit/>
          </a:bodyPr>
          <a:lstStyle/>
          <a:p>
            <a:pPr fontAlgn="base">
              <a:spcBef>
                <a:spcPct val="0"/>
              </a:spcBef>
            </a:pPr>
            <a:r>
              <a:rPr lang="en-US" sz="1000" b="1" dirty="0">
                <a:latin typeface="Arial" pitchFamily="34" charset="0"/>
                <a:cs typeface="Arial" pitchFamily="34" charset="0"/>
              </a:rPr>
              <a:t>Source: </a:t>
            </a:r>
            <a:r>
              <a:rPr lang="en-US" sz="1000" dirty="0">
                <a:latin typeface="Arial" pitchFamily="34" charset="0"/>
                <a:cs typeface="Arial" pitchFamily="34" charset="0"/>
              </a:rPr>
              <a:t>Pennsylvania Patient Safety Authority, Pennsylvania Patient Safety Reporting </a:t>
            </a:r>
            <a:r>
              <a:rPr lang="en-US" sz="1000" dirty="0" smtClean="0">
                <a:latin typeface="Arial" pitchFamily="34" charset="0"/>
                <a:cs typeface="Arial" pitchFamily="34" charset="0"/>
              </a:rPr>
              <a:t>System, </a:t>
            </a:r>
            <a:r>
              <a:rPr lang="en-US" sz="1000" dirty="0">
                <a:latin typeface="Arial" pitchFamily="34" charset="0"/>
                <a:cs typeface="Arial" pitchFamily="34" charset="0"/>
              </a:rPr>
              <a:t>January 1, </a:t>
            </a:r>
            <a:r>
              <a:rPr lang="en-US" sz="1000" dirty="0" smtClean="0">
                <a:latin typeface="Arial" pitchFamily="34" charset="0"/>
                <a:cs typeface="Arial" pitchFamily="34" charset="0"/>
              </a:rPr>
              <a:t>2005-December </a:t>
            </a:r>
            <a:r>
              <a:rPr lang="en-US" sz="1000" dirty="0">
                <a:latin typeface="Arial" pitchFamily="34" charset="0"/>
                <a:cs typeface="Arial" pitchFamily="34" charset="0"/>
              </a:rPr>
              <a:t>31, 2015.</a:t>
            </a:r>
          </a:p>
          <a:p>
            <a:pPr lvl="0" fontAlgn="base">
              <a:spcBef>
                <a:spcPct val="0"/>
              </a:spcBef>
            </a:pPr>
            <a:r>
              <a:rPr lang="en-US" sz="1000" b="1" dirty="0">
                <a:latin typeface="Arial" pitchFamily="34" charset="0"/>
                <a:cs typeface="Arial" pitchFamily="34" charset="0"/>
              </a:rPr>
              <a:t>Note</a:t>
            </a:r>
            <a:r>
              <a:rPr lang="en-US" sz="1000" b="1" dirty="0" smtClean="0">
                <a:latin typeface="Arial" pitchFamily="34" charset="0"/>
                <a:cs typeface="Arial" pitchFamily="34" charset="0"/>
              </a:rPr>
              <a:t>:</a:t>
            </a:r>
            <a:r>
              <a:rPr lang="en-US" sz="1000" dirty="0" smtClean="0">
                <a:latin typeface="Arial" pitchFamily="34" charset="0"/>
                <a:cs typeface="Arial" pitchFamily="34" charset="0"/>
              </a:rPr>
              <a:t> Transfusions and patient self-harm accounted for fewer than 10 events. Event/harm </a:t>
            </a:r>
            <a:r>
              <a:rPr lang="en-US" sz="1000" dirty="0">
                <a:latin typeface="Arial" pitchFamily="34" charset="0"/>
                <a:cs typeface="Arial" pitchFamily="34" charset="0"/>
              </a:rPr>
              <a:t>categories refer to those in the Agency for Healthcare Research and Quality Common Formats. Unsafe condition is defined as any circumstance that increases the probability of a patient safety event. A </a:t>
            </a:r>
            <a:r>
              <a:rPr lang="en-US" sz="1000" dirty="0" smtClean="0">
                <a:latin typeface="Arial" pitchFamily="34" charset="0"/>
                <a:cs typeface="Arial" pitchFamily="34" charset="0"/>
              </a:rPr>
              <a:t>near-miss </a:t>
            </a:r>
            <a:r>
              <a:rPr lang="en-US" sz="1000" dirty="0">
                <a:latin typeface="Arial" pitchFamily="34" charset="0"/>
                <a:cs typeface="Arial" pitchFamily="34" charset="0"/>
              </a:rPr>
              <a:t>is defined as a patient safety event that did not reach the patient</a:t>
            </a:r>
            <a:r>
              <a:rPr lang="en-US" sz="1000" dirty="0" smtClean="0">
                <a:latin typeface="Arial" pitchFamily="34" charset="0"/>
                <a:cs typeface="Arial" pitchFamily="34" charset="0"/>
              </a:rPr>
              <a:t>. The </a:t>
            </a:r>
            <a:r>
              <a:rPr lang="en-US" sz="1000" dirty="0">
                <a:latin typeface="Arial" pitchFamily="34" charset="0"/>
                <a:cs typeface="Arial" pitchFamily="34" charset="0"/>
              </a:rPr>
              <a:t>AHRQ Common Formats refers to any event that reaches the patient, whether harm results or not, as an incident</a:t>
            </a:r>
            <a:r>
              <a:rPr lang="en-US" sz="1000" dirty="0" smtClean="0">
                <a:latin typeface="Arial" pitchFamily="34" charset="0"/>
                <a:cs typeface="Arial" pitchFamily="34" charset="0"/>
              </a:rPr>
              <a:t>. </a:t>
            </a:r>
            <a:endParaRPr lang="en-US" sz="1000" dirty="0">
              <a:latin typeface="Arial" pitchFamily="34" charset="0"/>
              <a:cs typeface="Arial" pitchFamily="34" charset="0"/>
            </a:endParaRPr>
          </a:p>
        </p:txBody>
      </p:sp>
    </p:spTree>
    <p:extLst>
      <p:ext uri="{BB962C8B-B14F-4D97-AF65-F5344CB8AC3E}">
        <p14:creationId xmlns:p14="http://schemas.microsoft.com/office/powerpoint/2010/main" val="939379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p:txBody>
          <a:bodyPr>
            <a:normAutofit/>
          </a:bodyPr>
          <a:lstStyle/>
          <a:p>
            <a:r>
              <a:rPr lang="en-US" altLang="en-US" sz="2400" dirty="0" smtClean="0"/>
              <a:t>Innovations Related to Ambulatory Surgery Facility Cancellations and Transfers</a:t>
            </a:r>
            <a:endParaRPr lang="en-US" altLang="en-US" sz="2400" dirty="0">
              <a:hlinkClick r:id="rId3"/>
            </a:endParaRPr>
          </a:p>
        </p:txBody>
      </p:sp>
      <p:sp>
        <p:nvSpPr>
          <p:cNvPr id="11266" name="Rectangle 2"/>
          <p:cNvSpPr>
            <a:spLocks noGrp="1" noChangeArrowheads="1"/>
          </p:cNvSpPr>
          <p:nvPr>
            <p:ph idx="1"/>
          </p:nvPr>
        </p:nvSpPr>
        <p:spPr>
          <a:xfrm>
            <a:off x="457200" y="1600200"/>
            <a:ext cx="8229600" cy="4800600"/>
          </a:xfrm>
        </p:spPr>
        <p:txBody>
          <a:bodyPr>
            <a:normAutofit fontScale="70000" lnSpcReduction="20000"/>
          </a:bodyPr>
          <a:lstStyle/>
          <a:p>
            <a:pPr>
              <a:lnSpc>
                <a:spcPct val="120000"/>
              </a:lnSpc>
              <a:spcBef>
                <a:spcPts val="0"/>
              </a:spcBef>
            </a:pPr>
            <a:r>
              <a:rPr lang="en-US" altLang="en-US" b="1" dirty="0" smtClean="0"/>
              <a:t>Issue:</a:t>
            </a:r>
            <a:r>
              <a:rPr lang="en-US" altLang="en-US" dirty="0" smtClean="0"/>
              <a:t> Comorbidities and lack of screening criteria place ambulatory surgery patients at risk for day-of-surgery (DOS) cancellations and medical complications that may require unexpected transfers to acute care inpatient facilities. </a:t>
            </a:r>
          </a:p>
          <a:p>
            <a:pPr>
              <a:lnSpc>
                <a:spcPct val="120000"/>
              </a:lnSpc>
              <a:spcBef>
                <a:spcPts val="0"/>
              </a:spcBef>
            </a:pPr>
            <a:r>
              <a:rPr lang="en-US" altLang="en-US" b="1" dirty="0" smtClean="0"/>
              <a:t>Intervention:</a:t>
            </a:r>
            <a:r>
              <a:rPr lang="en-US" altLang="en-US" dirty="0" smtClean="0"/>
              <a:t> Between </a:t>
            </a:r>
            <a:r>
              <a:rPr lang="en-US" dirty="0" smtClean="0"/>
              <a:t>December 2012 and June 2013, n</a:t>
            </a:r>
            <a:r>
              <a:rPr lang="en-US" altLang="en-US" dirty="0" smtClean="0"/>
              <a:t>urses at 11 freestanding ambulatory surgery facilities in Northeastern Pennsylvania used an evidence-based checklist to perform preoperative screening and assessments. Optional additions to the checklist included:</a:t>
            </a:r>
          </a:p>
          <a:p>
            <a:pPr lvl="1">
              <a:lnSpc>
                <a:spcPct val="120000"/>
              </a:lnSpc>
              <a:spcBef>
                <a:spcPts val="0"/>
              </a:spcBef>
            </a:pPr>
            <a:r>
              <a:rPr lang="en-US" altLang="en-US" dirty="0" smtClean="0"/>
              <a:t>Calling patients preoperatively to review procedure-related responsibilities (e.g., colonoscopy preparation), and </a:t>
            </a:r>
          </a:p>
          <a:p>
            <a:pPr lvl="1">
              <a:lnSpc>
                <a:spcPct val="120000"/>
              </a:lnSpc>
              <a:spcBef>
                <a:spcPts val="0"/>
              </a:spcBef>
            </a:pPr>
            <a:r>
              <a:rPr lang="en-US" altLang="en-US" dirty="0" smtClean="0"/>
              <a:t>Using health literacy principles to enhance patient understanding of procedure-related activities. </a:t>
            </a:r>
          </a:p>
          <a:p>
            <a:pPr>
              <a:lnSpc>
                <a:spcPct val="120000"/>
              </a:lnSpc>
              <a:spcBef>
                <a:spcPts val="0"/>
              </a:spcBef>
            </a:pPr>
            <a:r>
              <a:rPr lang="en-US" altLang="en-US" b="1" dirty="0" smtClean="0"/>
              <a:t>Outcomes: </a:t>
            </a:r>
            <a:r>
              <a:rPr lang="en-US" altLang="en-US" dirty="0" smtClean="0"/>
              <a:t>Use of nursing-based preoperative screening and assessment led to fewer DOS cancellations with no significant reduction in transfers to acute care inpatient facilities. </a:t>
            </a:r>
          </a:p>
          <a:p>
            <a:endParaRPr lang="en-US" altLang="en-US" dirty="0"/>
          </a:p>
        </p:txBody>
      </p:sp>
    </p:spTree>
    <p:extLst>
      <p:ext uri="{BB962C8B-B14F-4D97-AF65-F5344CB8AC3E}">
        <p14:creationId xmlns:p14="http://schemas.microsoft.com/office/powerpoint/2010/main" val="34964187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 Infrastructure</a:t>
            </a:r>
            <a:endParaRPr lang="en-US" dirty="0"/>
          </a:p>
        </p:txBody>
      </p:sp>
      <p:sp>
        <p:nvSpPr>
          <p:cNvPr id="3" name="Content Placeholder 2"/>
          <p:cNvSpPr>
            <a:spLocks noGrp="1"/>
          </p:cNvSpPr>
          <p:nvPr>
            <p:ph idx="1"/>
          </p:nvPr>
        </p:nvSpPr>
        <p:spPr/>
        <p:txBody>
          <a:bodyPr/>
          <a:lstStyle/>
          <a:p>
            <a:r>
              <a:rPr lang="en-US" dirty="0" smtClean="0"/>
              <a:t>Efforts to improve patient safety have been accompanied by various infrastructure enhancements.</a:t>
            </a:r>
          </a:p>
          <a:p>
            <a:r>
              <a:rPr lang="en-US" dirty="0" smtClean="0"/>
              <a:t>One example of continued growth and maturation is shown by AHRQ’s Patient Safety Organizations, which can aggregate data across providers to identify patterns of hazards from care delivery and accelerate learning.</a:t>
            </a:r>
            <a:endParaRPr lang="en-US" dirty="0"/>
          </a:p>
        </p:txBody>
      </p:sp>
    </p:spTree>
    <p:extLst>
      <p:ext uri="{BB962C8B-B14F-4D97-AF65-F5344CB8AC3E}">
        <p14:creationId xmlns:p14="http://schemas.microsoft.com/office/powerpoint/2010/main" val="203006488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Patient Safety Organizations </a:t>
            </a:r>
            <a:endParaRPr lang="en-US"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dirty="0" smtClean="0"/>
              <a:t>Patient safety organizations (PSOs) aim to reduce preventable adverse events, near-misses, and unsafe conditions in all health care settings.</a:t>
            </a:r>
          </a:p>
          <a:p>
            <a:r>
              <a:rPr lang="en-US" dirty="0" smtClean="0"/>
              <a:t>PSOs provide an environment for health care providers to voluntarily report, discuss, and learn from patient safety events and quality analyses on a privileged and confidential basis. </a:t>
            </a:r>
          </a:p>
          <a:p>
            <a:r>
              <a:rPr lang="en-US" dirty="0" smtClean="0"/>
              <a:t>Measures include:</a:t>
            </a:r>
          </a:p>
          <a:p>
            <a:pPr lvl="1"/>
            <a:r>
              <a:rPr lang="en-US" dirty="0" smtClean="0"/>
              <a:t>Number of patient safety event reports submitted to CH</a:t>
            </a:r>
            <a:r>
              <a:rPr lang="en-US" dirty="0" smtClean="0"/>
              <a:t>PSO (formerly the California Hospital Patient Safety Organization)</a:t>
            </a:r>
            <a:r>
              <a:rPr lang="en-US" dirty="0" smtClean="0"/>
              <a:t>.</a:t>
            </a:r>
          </a:p>
          <a:p>
            <a:pPr lvl="1"/>
            <a:r>
              <a:rPr lang="en-US" dirty="0" smtClean="0"/>
              <a:t>Trend in reports of high-harm events relative to all patient safety events submitted to CHPSO. </a:t>
            </a:r>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Patient Safety Organizations: AHRQ Common Formats</a:t>
            </a:r>
            <a:endParaRPr lang="en-US" dirty="0"/>
          </a:p>
        </p:txBody>
      </p:sp>
      <p:sp>
        <p:nvSpPr>
          <p:cNvPr id="3" name="Content Placeholder 2"/>
          <p:cNvSpPr>
            <a:spLocks noGrp="1"/>
          </p:cNvSpPr>
          <p:nvPr>
            <p:ph idx="1"/>
          </p:nvPr>
        </p:nvSpPr>
        <p:spPr/>
        <p:txBody>
          <a:bodyPr>
            <a:normAutofit lnSpcReduction="10000"/>
          </a:bodyPr>
          <a:lstStyle/>
          <a:p>
            <a:r>
              <a:rPr lang="en-US" dirty="0" smtClean="0"/>
              <a:t>AHRQ Common Formats provide a standardized method for PSOs, health care providers, and other organizations to collect and report patient safety events. </a:t>
            </a:r>
          </a:p>
          <a:p>
            <a:pPr lvl="1"/>
            <a:r>
              <a:rPr lang="en-US" dirty="0" smtClean="0"/>
              <a:t>Data element standards are important for aggregating and analyzing events across providers.</a:t>
            </a:r>
          </a:p>
          <a:p>
            <a:r>
              <a:rPr lang="en-US" dirty="0" smtClean="0"/>
              <a:t>AHRQ Common Formats have been developed for a variety of settings of care: </a:t>
            </a:r>
          </a:p>
          <a:p>
            <a:pPr lvl="1"/>
            <a:r>
              <a:rPr lang="en-US" dirty="0" smtClean="0"/>
              <a:t>Hospitals</a:t>
            </a:r>
          </a:p>
          <a:p>
            <a:pPr lvl="1"/>
            <a:r>
              <a:rPr lang="en-US" dirty="0" smtClean="0"/>
              <a:t>Nursing homes</a:t>
            </a:r>
          </a:p>
          <a:p>
            <a:pPr lvl="1"/>
            <a:r>
              <a:rPr lang="en-US" dirty="0" smtClean="0"/>
              <a:t>Community pharmacies </a:t>
            </a:r>
          </a:p>
          <a:p>
            <a:endParaRPr lang="en-US" dirty="0" smtClean="0"/>
          </a:p>
          <a:p>
            <a:pPr lvl="1"/>
            <a:endParaRPr lang="en-US" dirty="0" smtClean="0"/>
          </a:p>
          <a:p>
            <a:pPr lvl="1"/>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25983055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Mining PSO Event Data To Increase Reporting and Reduce Patient Harm</a:t>
            </a:r>
            <a:endParaRPr lang="en-US" sz="24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2429" y="3411860"/>
            <a:ext cx="2272250" cy="838334"/>
          </a:xfrm>
          <a:prstGeom prst="rect">
            <a:avLst/>
          </a:prstGeom>
          <a:ln>
            <a:noFill/>
          </a:ln>
          <a:effectLst/>
        </p:spPr>
      </p:pic>
      <p:grpSp>
        <p:nvGrpSpPr>
          <p:cNvPr id="16" name="Group 15"/>
          <p:cNvGrpSpPr/>
          <p:nvPr/>
        </p:nvGrpSpPr>
        <p:grpSpPr>
          <a:xfrm>
            <a:off x="4572000" y="1519623"/>
            <a:ext cx="4297680" cy="4336570"/>
            <a:chOff x="4572000" y="1519623"/>
            <a:chExt cx="4297680" cy="4336570"/>
          </a:xfrm>
        </p:grpSpPr>
        <p:pic>
          <p:nvPicPr>
            <p:cNvPr id="9" name="Picture 8"/>
            <p:cNvPicPr>
              <a:picLocks noChangeAspect="1"/>
            </p:cNvPicPr>
            <p:nvPr/>
          </p:nvPicPr>
          <p:blipFill>
            <a:blip r:embed="rId4"/>
            <a:stretch>
              <a:fillRect/>
            </a:stretch>
          </p:blipFill>
          <p:spPr>
            <a:xfrm>
              <a:off x="5943600" y="1519623"/>
              <a:ext cx="2907792" cy="3504629"/>
            </a:xfrm>
            <a:prstGeom prst="rect">
              <a:avLst/>
            </a:prstGeom>
            <a:ln w="57150">
              <a:solidFill>
                <a:schemeClr val="accent1">
                  <a:lumMod val="75000"/>
                </a:schemeClr>
              </a:solidFill>
            </a:ln>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1545" t="1865" r="37541" b="1815"/>
            <a:stretch/>
          </p:blipFill>
          <p:spPr>
            <a:xfrm>
              <a:off x="4572000" y="2047029"/>
              <a:ext cx="2966897" cy="3688119"/>
            </a:xfrm>
            <a:prstGeom prst="rect">
              <a:avLst/>
            </a:prstGeom>
            <a:ln w="57150">
              <a:solidFill>
                <a:schemeClr val="accent1">
                  <a:lumMod val="75000"/>
                </a:schemeClr>
              </a:solidFill>
            </a:ln>
          </p:spPr>
        </p:pic>
        <p:sp>
          <p:nvSpPr>
            <p:cNvPr id="6" name="Rectangle 5"/>
            <p:cNvSpPr/>
            <p:nvPr/>
          </p:nvSpPr>
          <p:spPr>
            <a:xfrm>
              <a:off x="6858000" y="4958469"/>
              <a:ext cx="2011680" cy="897724"/>
            </a:xfrm>
            <a:prstGeom prst="rect">
              <a:avLst/>
            </a:prstGeom>
            <a:solidFill>
              <a:schemeClr val="bg1"/>
            </a:solidFill>
            <a:ln w="571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0" name="TextBox 9"/>
          <p:cNvSpPr txBox="1"/>
          <p:nvPr/>
        </p:nvSpPr>
        <p:spPr>
          <a:xfrm>
            <a:off x="7520181" y="5022610"/>
            <a:ext cx="1280160" cy="769441"/>
          </a:xfrm>
          <a:prstGeom prst="rect">
            <a:avLst/>
          </a:prstGeom>
          <a:noFill/>
        </p:spPr>
        <p:txBody>
          <a:bodyPr wrap="square" rIns="0" rtlCol="0">
            <a:spAutoFit/>
          </a:bodyPr>
          <a:lstStyle/>
          <a:p>
            <a:r>
              <a:rPr lang="en-US" sz="1100" dirty="0">
                <a:solidFill>
                  <a:schemeClr val="tx1">
                    <a:lumMod val="75000"/>
                    <a:lumOff val="25000"/>
                  </a:schemeClr>
                </a:solidFill>
              </a:rPr>
              <a:t>Partnering on data analysis to improve perinatal safety </a:t>
            </a:r>
            <a:r>
              <a:rPr lang="en-US" sz="1100" dirty="0" smtClean="0">
                <a:solidFill>
                  <a:schemeClr val="tx1">
                    <a:lumMod val="75000"/>
                    <a:lumOff val="25000"/>
                  </a:schemeClr>
                </a:solidFill>
              </a:rPr>
              <a:t>in California</a:t>
            </a:r>
            <a:endParaRPr lang="en-US" sz="1100" dirty="0">
              <a:solidFill>
                <a:schemeClr val="tx1">
                  <a:lumMod val="75000"/>
                  <a:lumOff val="25000"/>
                </a:schemeClr>
              </a:solidFill>
            </a:endParaRPr>
          </a:p>
        </p:txBody>
      </p:sp>
      <p:pic>
        <p:nvPicPr>
          <p:cNvPr id="1026" name="Picture 2" descr="California Health Care Foundation - Health Care That Works for All Californians"/>
          <p:cNvPicPr>
            <a:picLocks noChangeAspect="1" noChangeArrowheads="1"/>
          </p:cNvPicPr>
          <p:nvPr/>
        </p:nvPicPr>
        <p:blipFill rotWithShape="1">
          <a:blip r:embed="rId6">
            <a:extLst>
              <a:ext uri="{28A0092B-C50C-407E-A947-70E740481C1C}">
                <a14:useLocalDpi xmlns:a14="http://schemas.microsoft.com/office/drawing/2010/main" val="0"/>
              </a:ext>
            </a:extLst>
          </a:blip>
          <a:srcRect l="1" r="85545"/>
          <a:stretch/>
        </p:blipFill>
        <p:spPr bwMode="auto">
          <a:xfrm>
            <a:off x="6971013" y="5066717"/>
            <a:ext cx="578242" cy="5715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6317" y="1991928"/>
            <a:ext cx="4342803" cy="3510345"/>
            <a:chOff x="46317" y="1991928"/>
            <a:chExt cx="4342803" cy="3510345"/>
          </a:xfrm>
        </p:grpSpPr>
        <p:sp>
          <p:nvSpPr>
            <p:cNvPr id="34" name="Right Arrow 33"/>
            <p:cNvSpPr/>
            <p:nvPr/>
          </p:nvSpPr>
          <p:spPr>
            <a:xfrm rot="1002682">
              <a:off x="3474720" y="4663322"/>
              <a:ext cx="822960" cy="291223"/>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ight Arrow 29"/>
            <p:cNvSpPr/>
            <p:nvPr/>
          </p:nvSpPr>
          <p:spPr>
            <a:xfrm>
              <a:off x="3566160" y="3599866"/>
              <a:ext cx="822960" cy="291223"/>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7" name="Right Arrow 36"/>
            <p:cNvSpPr/>
            <p:nvPr/>
          </p:nvSpPr>
          <p:spPr>
            <a:xfrm rot="20304506">
              <a:off x="3474720" y="2572074"/>
              <a:ext cx="822960" cy="291223"/>
            </a:xfrm>
            <a:prstGeom prst="rightArrow">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 name="Oval 2"/>
            <p:cNvSpPr/>
            <p:nvPr/>
          </p:nvSpPr>
          <p:spPr>
            <a:xfrm>
              <a:off x="1280160" y="2670882"/>
              <a:ext cx="2172445" cy="220349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Down Arrow 20"/>
            <p:cNvSpPr/>
            <p:nvPr/>
          </p:nvSpPr>
          <p:spPr>
            <a:xfrm rot="19679736">
              <a:off x="1280160" y="1991928"/>
              <a:ext cx="340487" cy="731520"/>
            </a:xfrm>
            <a:prstGeom prst="downArrow">
              <a:avLst/>
            </a:prstGeom>
            <a:solidFill>
              <a:srgbClr val="0072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6" name="TextBox 25"/>
            <p:cNvSpPr txBox="1"/>
            <p:nvPr/>
          </p:nvSpPr>
          <p:spPr>
            <a:xfrm>
              <a:off x="46317" y="3391069"/>
              <a:ext cx="1198628" cy="769441"/>
            </a:xfrm>
            <a:prstGeom prst="rect">
              <a:avLst/>
            </a:prstGeom>
            <a:noFill/>
          </p:spPr>
          <p:txBody>
            <a:bodyPr wrap="square" rtlCol="0">
              <a:spAutoFit/>
            </a:bodyPr>
            <a:lstStyle/>
            <a:p>
              <a:pPr algn="ctr"/>
              <a:r>
                <a:rPr lang="en-US" sz="1100" dirty="0"/>
                <a:t>Patient Safety Event Reports</a:t>
              </a:r>
            </a:p>
            <a:p>
              <a:pPr algn="ctr"/>
              <a:r>
                <a:rPr lang="en-US" sz="1100" dirty="0"/>
                <a:t>from PSO members</a:t>
              </a:r>
            </a:p>
          </p:txBody>
        </p:sp>
        <p:sp>
          <p:nvSpPr>
            <p:cNvPr id="39" name="Down Arrow 38"/>
            <p:cNvSpPr/>
            <p:nvPr/>
          </p:nvSpPr>
          <p:spPr>
            <a:xfrm rot="14764306">
              <a:off x="731520" y="4007604"/>
              <a:ext cx="340487" cy="731520"/>
            </a:xfrm>
            <a:prstGeom prst="downArrow">
              <a:avLst/>
            </a:prstGeom>
            <a:solidFill>
              <a:srgbClr val="0072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0" name="Down Arrow 39"/>
            <p:cNvSpPr/>
            <p:nvPr/>
          </p:nvSpPr>
          <p:spPr>
            <a:xfrm rot="18103714">
              <a:off x="731520" y="2688156"/>
              <a:ext cx="340487" cy="731520"/>
            </a:xfrm>
            <a:prstGeom prst="downArrow">
              <a:avLst/>
            </a:prstGeom>
            <a:solidFill>
              <a:srgbClr val="0072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41" name="Down Arrow 40"/>
            <p:cNvSpPr/>
            <p:nvPr/>
          </p:nvSpPr>
          <p:spPr>
            <a:xfrm rot="13211686">
              <a:off x="1097280" y="4770753"/>
              <a:ext cx="340487" cy="731520"/>
            </a:xfrm>
            <a:prstGeom prst="downArrow">
              <a:avLst/>
            </a:prstGeom>
            <a:solidFill>
              <a:srgbClr val="0072C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sp>
        <p:nvSpPr>
          <p:cNvPr id="14" name="TextBox 13"/>
          <p:cNvSpPr txBox="1"/>
          <p:nvPr/>
        </p:nvSpPr>
        <p:spPr>
          <a:xfrm>
            <a:off x="457200" y="6172200"/>
            <a:ext cx="6802934" cy="246221"/>
          </a:xfrm>
          <a:prstGeom prst="rect">
            <a:avLst/>
          </a:prstGeom>
          <a:noFill/>
        </p:spPr>
        <p:txBody>
          <a:bodyPr wrap="square" rtlCol="0">
            <a:spAutoFit/>
          </a:bodyPr>
          <a:lstStyle/>
          <a:p>
            <a:r>
              <a:rPr lang="en-US" sz="1000" b="1" dirty="0" smtClean="0"/>
              <a:t>Key:</a:t>
            </a:r>
            <a:r>
              <a:rPr lang="en-US" sz="1000" dirty="0" smtClean="0"/>
              <a:t> CHPSO = California Hospital Patient Safety Organization.</a:t>
            </a:r>
            <a:endParaRPr lang="en-US" sz="1000" dirty="0"/>
          </a:p>
        </p:txBody>
      </p:sp>
    </p:spTree>
    <p:extLst>
      <p:ext uri="{BB962C8B-B14F-4D97-AF65-F5344CB8AC3E}">
        <p14:creationId xmlns:p14="http://schemas.microsoft.com/office/powerpoint/2010/main" val="8634416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CHPSO Event Reporting and Harm (</a:t>
            </a:r>
            <a:r>
              <a:rPr lang="en-US" sz="2800" smtClean="0"/>
              <a:t>June 2007–December 2015</a:t>
            </a:r>
            <a:r>
              <a:rPr lang="en-US" sz="2800" dirty="0" smtClean="0"/>
              <a:t>)</a:t>
            </a:r>
            <a:endParaRPr lang="en-US" sz="2800" dirty="0"/>
          </a:p>
        </p:txBody>
      </p:sp>
      <p:graphicFrame>
        <p:nvGraphicFramePr>
          <p:cNvPr id="11" name="Content Placeholder 10"/>
          <p:cNvGraphicFramePr>
            <a:graphicFrameLocks noGrp="1"/>
          </p:cNvGraphicFramePr>
          <p:nvPr>
            <p:ph idx="1"/>
            <p:extLst>
              <p:ext uri="{D42A27DB-BD31-4B8C-83A1-F6EECF244321}">
                <p14:modId xmlns:p14="http://schemas.microsoft.com/office/powerpoint/2010/main" val="2457325141"/>
              </p:ext>
            </p:extLst>
          </p:nvPr>
        </p:nvGraphicFramePr>
        <p:xfrm>
          <a:off x="228600" y="1600200"/>
          <a:ext cx="86868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Box 12"/>
          <p:cNvSpPr txBox="1"/>
          <p:nvPr/>
        </p:nvSpPr>
        <p:spPr>
          <a:xfrm>
            <a:off x="457200" y="5943600"/>
            <a:ext cx="8229600" cy="707886"/>
          </a:xfrm>
          <a:prstGeom prst="rect">
            <a:avLst/>
          </a:prstGeom>
          <a:noFill/>
        </p:spPr>
        <p:txBody>
          <a:bodyPr wrap="square" rtlCol="0">
            <a:spAutoFit/>
          </a:bodyPr>
          <a:lstStyle/>
          <a:p>
            <a:r>
              <a:rPr lang="en-US" sz="1000" b="1" dirty="0"/>
              <a:t>Source: </a:t>
            </a:r>
            <a:r>
              <a:rPr lang="en-US" sz="1000" dirty="0" smtClean="0"/>
              <a:t>Communication with </a:t>
            </a:r>
            <a:r>
              <a:rPr lang="en-US" sz="1000" dirty="0"/>
              <a:t>CHPSO, July 2016</a:t>
            </a:r>
            <a:endParaRPr lang="en-US" sz="1000" b="1" dirty="0"/>
          </a:p>
          <a:p>
            <a:r>
              <a:rPr lang="en-US" sz="1000" b="1" dirty="0"/>
              <a:t>Notes: “</a:t>
            </a:r>
            <a:r>
              <a:rPr lang="en-US" sz="1000" dirty="0"/>
              <a:t>Total reports reviewed” refers </a:t>
            </a:r>
            <a:r>
              <a:rPr lang="en-US" sz="1000" dirty="0" smtClean="0"/>
              <a:t>to the </a:t>
            </a:r>
            <a:r>
              <a:rPr lang="en-US" sz="1000" dirty="0"/>
              <a:t>number of patient safety event reports submitted to CHPSO, including those in which the degree of patient harm is unknown</a:t>
            </a:r>
            <a:r>
              <a:rPr lang="en-US" sz="1000" dirty="0" smtClean="0"/>
              <a:t>. “</a:t>
            </a:r>
            <a:r>
              <a:rPr lang="en-US" sz="1000" dirty="0"/>
              <a:t>All harm” refers to the number of patient safety event reports submitted to CHPSO in which the degree of patient </a:t>
            </a:r>
            <a:r>
              <a:rPr lang="en-US" sz="1000" dirty="0" smtClean="0"/>
              <a:t>harm </a:t>
            </a:r>
            <a:r>
              <a:rPr lang="en-US" sz="1000" dirty="0"/>
              <a:t>is known</a:t>
            </a:r>
            <a:r>
              <a:rPr lang="en-US" sz="1000" dirty="0" smtClean="0"/>
              <a:t>. “</a:t>
            </a:r>
            <a:r>
              <a:rPr lang="en-US" sz="1000" dirty="0"/>
              <a:t>High harm” refers to the number of patient safety event reports submitted to CHPSO with severe harm or death. </a:t>
            </a:r>
            <a:endParaRPr lang="en-US" sz="1000" b="1" dirty="0"/>
          </a:p>
        </p:txBody>
      </p:sp>
    </p:spTree>
    <p:extLst>
      <p:ext uri="{BB962C8B-B14F-4D97-AF65-F5344CB8AC3E}">
        <p14:creationId xmlns:p14="http://schemas.microsoft.com/office/powerpoint/2010/main" val="343915904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References</a:t>
            </a:r>
            <a:endParaRPr lang="en-US" dirty="0"/>
          </a:p>
        </p:txBody>
      </p:sp>
      <p:sp>
        <p:nvSpPr>
          <p:cNvPr id="11" name="Content Placeholder 10"/>
          <p:cNvSpPr>
            <a:spLocks noGrp="1"/>
          </p:cNvSpPr>
          <p:nvPr>
            <p:ph idx="1"/>
          </p:nvPr>
        </p:nvSpPr>
        <p:spPr/>
        <p:txBody>
          <a:bodyPr>
            <a:normAutofit fontScale="55000" lnSpcReduction="20000"/>
          </a:bodyPr>
          <a:lstStyle/>
          <a:p>
            <a:pPr>
              <a:lnSpc>
                <a:spcPct val="120000"/>
              </a:lnSpc>
              <a:spcBef>
                <a:spcPts val="0"/>
              </a:spcBef>
            </a:pPr>
            <a:r>
              <a:rPr lang="en-US" dirty="0"/>
              <a:t>Agency for Healthcare Research and Quality. Health Care–Associated Infections. </a:t>
            </a:r>
            <a:r>
              <a:rPr lang="en-US" dirty="0">
                <a:hlinkClick r:id="rId3"/>
              </a:rPr>
              <a:t>https://psnet.ahrq.gov/primers/primer/7</a:t>
            </a:r>
            <a:r>
              <a:rPr lang="en-US" dirty="0"/>
              <a:t>. Last updated July 2016. Accessed </a:t>
            </a:r>
            <a:r>
              <a:rPr lang="en-US" dirty="0" smtClean="0"/>
              <a:t>July 19, </a:t>
            </a:r>
            <a:r>
              <a:rPr lang="en-US" dirty="0"/>
              <a:t>2017.</a:t>
            </a:r>
          </a:p>
          <a:p>
            <a:pPr>
              <a:lnSpc>
                <a:spcPct val="120000"/>
              </a:lnSpc>
              <a:spcBef>
                <a:spcPts val="0"/>
              </a:spcBef>
            </a:pPr>
            <a:r>
              <a:rPr lang="en-US" dirty="0" smtClean="0"/>
              <a:t>Agency </a:t>
            </a:r>
            <a:r>
              <a:rPr lang="en-US" dirty="0"/>
              <a:t>for Healthcare Research and Quality. Making Health Care Safer II: An Updated Critical Analysis of the Evidence for Patient Safety Practices. Comparative Effectiveness Review No. 211. Rockville, MD: Agency for Healthcare Research and Quality; March 2013. AHRQ Publication No. 13-E001-EF. </a:t>
            </a:r>
            <a:r>
              <a:rPr lang="en-US" dirty="0">
                <a:hlinkClick r:id="rId4"/>
              </a:rPr>
              <a:t>http://www.ahrq.gov/sites/default/files/wysiwyg/research/findings/evidence-based-reports/services/quality/ptsafetyII-full.pdf</a:t>
            </a:r>
            <a:r>
              <a:rPr lang="en-US" dirty="0" smtClean="0"/>
              <a:t>. Accessed July 19, 2017.</a:t>
            </a:r>
            <a:endParaRPr lang="en-US" dirty="0"/>
          </a:p>
          <a:p>
            <a:pPr>
              <a:lnSpc>
                <a:spcPct val="120000"/>
              </a:lnSpc>
              <a:spcBef>
                <a:spcPts val="0"/>
              </a:spcBef>
            </a:pPr>
            <a:r>
              <a:rPr lang="en-US" dirty="0" smtClean="0"/>
              <a:t>Arriaga </a:t>
            </a:r>
            <a:r>
              <a:rPr lang="en-US" dirty="0"/>
              <a:t>AF, Lancaster RT, Berry RW, et al. The better colectomy project: association of evidence-based best-practice adherence rates to outcomes in colorectal surgery. Ann </a:t>
            </a:r>
            <a:r>
              <a:rPr lang="en-US" dirty="0" err="1"/>
              <a:t>Surg</a:t>
            </a:r>
            <a:r>
              <a:rPr lang="en-US" dirty="0"/>
              <a:t> 2009 </a:t>
            </a:r>
            <a:r>
              <a:rPr lang="en-US" dirty="0" smtClean="0"/>
              <a:t>Oct;250(4</a:t>
            </a:r>
            <a:r>
              <a:rPr lang="en-US" dirty="0"/>
              <a:t>):507-13. </a:t>
            </a:r>
            <a:r>
              <a:rPr lang="en-US" dirty="0">
                <a:hlinkClick r:id="rId5"/>
              </a:rPr>
              <a:t>http://</a:t>
            </a:r>
            <a:r>
              <a:rPr lang="en-US" dirty="0" smtClean="0">
                <a:hlinkClick r:id="rId5"/>
              </a:rPr>
              <a:t>www.ncbi.nlm.nih.gov/pubmed/19734778</a:t>
            </a:r>
            <a:r>
              <a:rPr lang="en-US" dirty="0" smtClean="0"/>
              <a:t>. Accessed July 19, 2017. </a:t>
            </a:r>
          </a:p>
          <a:p>
            <a:pPr>
              <a:lnSpc>
                <a:spcPct val="120000"/>
              </a:lnSpc>
              <a:spcBef>
                <a:spcPts val="0"/>
              </a:spcBef>
            </a:pPr>
            <a:r>
              <a:rPr lang="en-US" dirty="0"/>
              <a:t>Centers for Disease Control and Prevention. Bloodstream Infection Event (Central Line-Associated Bloodstream Infection and non-central line-associated Bloodstream Infection. </a:t>
            </a:r>
            <a:r>
              <a:rPr lang="en-US" dirty="0">
                <a:hlinkClick r:id="rId6"/>
              </a:rPr>
              <a:t>https://www.cdc.gov/nhsn/pdfs/pscmanual/4psc_clabscurrent.pdf</a:t>
            </a:r>
            <a:r>
              <a:rPr lang="en-US" dirty="0"/>
              <a:t>. Last updated January 2017. Accessed July </a:t>
            </a:r>
            <a:r>
              <a:rPr lang="en-US" dirty="0" smtClean="0"/>
              <a:t>19, </a:t>
            </a:r>
            <a:r>
              <a:rPr lang="en-US" dirty="0"/>
              <a:t>2017. </a:t>
            </a:r>
          </a:p>
          <a:p>
            <a:pPr>
              <a:lnSpc>
                <a:spcPct val="120000"/>
              </a:lnSpc>
              <a:spcBef>
                <a:spcPts val="0"/>
              </a:spcBef>
            </a:pPr>
            <a:r>
              <a:rPr lang="en-US" dirty="0" smtClean="0"/>
              <a:t>Centers </a:t>
            </a:r>
            <a:r>
              <a:rPr lang="en-US" dirty="0"/>
              <a:t>for Disease Control and Prevention. Healthcare-associated Infections (HAI) Progress Report. </a:t>
            </a:r>
            <a:r>
              <a:rPr lang="en-US" dirty="0">
                <a:hlinkClick r:id="rId7"/>
              </a:rPr>
              <a:t>https://</a:t>
            </a:r>
            <a:r>
              <a:rPr lang="en-US" dirty="0" smtClean="0">
                <a:hlinkClick r:id="rId7"/>
              </a:rPr>
              <a:t>www.cdc.gov/hai/surveillance/progress-report/index.html</a:t>
            </a:r>
            <a:r>
              <a:rPr lang="en-US" dirty="0" smtClean="0"/>
              <a:t>. </a:t>
            </a:r>
            <a:r>
              <a:rPr lang="en-US" dirty="0"/>
              <a:t>Last updated March </a:t>
            </a:r>
            <a:r>
              <a:rPr lang="en-US" dirty="0" smtClean="0"/>
              <a:t>2016a. </a:t>
            </a:r>
            <a:r>
              <a:rPr lang="en-US" dirty="0"/>
              <a:t>Accessed July </a:t>
            </a:r>
            <a:r>
              <a:rPr lang="en-US" dirty="0" smtClean="0"/>
              <a:t>19, </a:t>
            </a:r>
            <a:r>
              <a:rPr lang="en-US" dirty="0"/>
              <a:t>2017</a:t>
            </a:r>
            <a:r>
              <a:rPr lang="en-US" dirty="0" smtClean="0"/>
              <a:t>.</a:t>
            </a:r>
            <a:endParaRPr lang="en-US" dirty="0"/>
          </a:p>
        </p:txBody>
      </p:sp>
    </p:spTree>
    <p:extLst>
      <p:ext uri="{BB962C8B-B14F-4D97-AF65-F5344CB8AC3E}">
        <p14:creationId xmlns:p14="http://schemas.microsoft.com/office/powerpoint/2010/main" val="2535231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274638"/>
            <a:ext cx="6096000" cy="868362"/>
          </a:xfrm>
        </p:spPr>
        <p:txBody>
          <a:bodyPr>
            <a:normAutofit/>
          </a:bodyPr>
          <a:lstStyle/>
          <a:p>
            <a:r>
              <a:rPr lang="en-US" sz="2400" dirty="0"/>
              <a:t>Priority 1: Making care safer by reducing harm caused in the delivery of care</a:t>
            </a:r>
          </a:p>
        </p:txBody>
      </p:sp>
      <p:pic>
        <p:nvPicPr>
          <p:cNvPr id="3" name="Picture 2" descr="&quot;&quot;"/>
          <p:cNvPicPr>
            <a:picLocks noChangeAspect="1"/>
          </p:cNvPicPr>
          <p:nvPr/>
        </p:nvPicPr>
        <p:blipFill>
          <a:blip r:embed="rId3" cstate="print">
            <a:clrChange>
              <a:clrFrom>
                <a:srgbClr val="FFFFFF"/>
              </a:clrFrom>
              <a:clrTo>
                <a:srgbClr val="FFFFFF">
                  <a:alpha val="0"/>
                </a:srgbClr>
              </a:clrTo>
            </a:clrChange>
          </a:blip>
          <a:stretch>
            <a:fillRect/>
          </a:stretch>
        </p:blipFill>
        <p:spPr>
          <a:xfrm>
            <a:off x="1572293" y="291294"/>
            <a:ext cx="822960" cy="812179"/>
          </a:xfrm>
          <a:prstGeom prst="rect">
            <a:avLst/>
          </a:prstGeom>
        </p:spPr>
      </p:pic>
      <p:sp>
        <p:nvSpPr>
          <p:cNvPr id="4" name="Content Placeholder 3"/>
          <p:cNvSpPr txBox="1">
            <a:spLocks/>
          </p:cNvSpPr>
          <p:nvPr/>
        </p:nvSpPr>
        <p:spPr>
          <a:xfrm>
            <a:off x="609600" y="1977670"/>
            <a:ext cx="8077200" cy="419100"/>
          </a:xfrm>
          <a:prstGeom prst="rect">
            <a:avLst/>
          </a:prstGeom>
          <a:solidFill>
            <a:srgbClr val="83D081"/>
          </a:solidFill>
        </p:spPr>
        <p:txBody>
          <a:bodyPr>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itchFamily="34" charset="0"/>
              <a:buNone/>
            </a:pPr>
            <a:r>
              <a:rPr lang="en-US" sz="2400" b="1" dirty="0" smtClean="0">
                <a:solidFill>
                  <a:srgbClr val="000000"/>
                </a:solidFill>
                <a:latin typeface="Arial" panose="020B0604020202020204" pitchFamily="34" charset="0"/>
                <a:cs typeface="Arial" panose="020B0604020202020204" pitchFamily="34" charset="0"/>
              </a:rPr>
              <a:t>LONG-TERM GOALS</a:t>
            </a:r>
            <a:endParaRPr lang="en-US" sz="2400" b="1" dirty="0">
              <a:solidFill>
                <a:srgbClr val="000000"/>
              </a:solidFill>
              <a:latin typeface="Arial" panose="020B0604020202020204" pitchFamily="34" charset="0"/>
              <a:cs typeface="Arial" panose="020B0604020202020204" pitchFamily="34" charset="0"/>
            </a:endParaRPr>
          </a:p>
        </p:txBody>
      </p:sp>
      <p:sp>
        <p:nvSpPr>
          <p:cNvPr id="5" name="Text Placeholder 4"/>
          <p:cNvSpPr txBox="1">
            <a:spLocks/>
          </p:cNvSpPr>
          <p:nvPr/>
        </p:nvSpPr>
        <p:spPr>
          <a:xfrm>
            <a:off x="609600" y="2396770"/>
            <a:ext cx="8077200" cy="2403830"/>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7663" indent="-347663">
              <a:buSzPct val="100000"/>
            </a:pPr>
            <a:r>
              <a:rPr lang="en-US" sz="2400" dirty="0" smtClean="0">
                <a:latin typeface="Arial" panose="020B0604020202020204" pitchFamily="34" charset="0"/>
                <a:cs typeface="Arial" panose="020B0604020202020204" pitchFamily="34" charset="0"/>
              </a:rPr>
              <a:t>Reduce preventable hospital admissions and readmissions</a:t>
            </a:r>
            <a:r>
              <a:rPr lang="en-US" sz="2400" dirty="0" smtClean="0">
                <a:solidFill>
                  <a:srgbClr val="0000FF"/>
                </a:solidFill>
                <a:latin typeface="Arial" panose="020B0604020202020204" pitchFamily="34" charset="0"/>
                <a:cs typeface="Arial" panose="020B0604020202020204" pitchFamily="34" charset="0"/>
              </a:rPr>
              <a:t>.</a:t>
            </a:r>
          </a:p>
          <a:p>
            <a:pPr marL="347663" indent="-347663">
              <a:buSzPct val="100000"/>
            </a:pPr>
            <a:r>
              <a:rPr lang="en-US" sz="2400" dirty="0" smtClean="0">
                <a:latin typeface="Arial" panose="020B0604020202020204" pitchFamily="34" charset="0"/>
                <a:cs typeface="Arial" panose="020B0604020202020204" pitchFamily="34" charset="0"/>
              </a:rPr>
              <a:t>Reduce the incidence of adverse health care-associated conditions</a:t>
            </a:r>
            <a:r>
              <a:rPr lang="en-US" sz="2400" dirty="0" smtClean="0">
                <a:solidFill>
                  <a:srgbClr val="0000FF"/>
                </a:solidFill>
                <a:latin typeface="Arial" panose="020B0604020202020204" pitchFamily="34" charset="0"/>
                <a:cs typeface="Arial" panose="020B0604020202020204" pitchFamily="34" charset="0"/>
              </a:rPr>
              <a:t>.</a:t>
            </a:r>
          </a:p>
          <a:p>
            <a:pPr marL="347663" indent="-347663">
              <a:buSzPct val="100000"/>
            </a:pPr>
            <a:r>
              <a:rPr lang="en-US" sz="2400" dirty="0" smtClean="0">
                <a:latin typeface="Arial" panose="020B0604020202020204" pitchFamily="34" charset="0"/>
                <a:cs typeface="Arial" panose="020B0604020202020204" pitchFamily="34" charset="0"/>
              </a:rPr>
              <a:t>Reduce harm from inappropriate or unnecessary care</a:t>
            </a:r>
            <a:r>
              <a:rPr lang="en-US" sz="2400" dirty="0" smtClean="0">
                <a:solidFill>
                  <a:srgbClr val="0000FF"/>
                </a:solidFill>
                <a:latin typeface="Arial" panose="020B0604020202020204" pitchFamily="34" charset="0"/>
                <a:cs typeface="Arial" panose="020B0604020202020204" pitchFamily="34" charset="0"/>
              </a:rPr>
              <a:t>.</a:t>
            </a:r>
            <a:endParaRPr lang="en-US" sz="24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932409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References</a:t>
            </a:r>
            <a:endParaRPr lang="en-US" dirty="0"/>
          </a:p>
        </p:txBody>
      </p:sp>
      <p:sp>
        <p:nvSpPr>
          <p:cNvPr id="3" name="Content Placeholder 2"/>
          <p:cNvSpPr>
            <a:spLocks noGrp="1"/>
          </p:cNvSpPr>
          <p:nvPr>
            <p:ph idx="1"/>
          </p:nvPr>
        </p:nvSpPr>
        <p:spPr/>
        <p:txBody>
          <a:bodyPr>
            <a:normAutofit fontScale="55000" lnSpcReduction="20000"/>
          </a:bodyPr>
          <a:lstStyle/>
          <a:p>
            <a:pPr marL="285750" indent="-285750">
              <a:lnSpc>
                <a:spcPct val="120000"/>
              </a:lnSpc>
              <a:spcBef>
                <a:spcPts val="0"/>
              </a:spcBef>
            </a:pPr>
            <a:r>
              <a:rPr lang="en-US" dirty="0"/>
              <a:t>Centers for Disease Control and Prevention. Urinary Tract Infections (Catheter-Associated Urinary Tract Infection [CAUTI] and Non-Catheter-Associated Urinary Tract Infection [UTI]) and Other Urinary System Infection [USI]) Events. Device-associated module. </a:t>
            </a:r>
            <a:r>
              <a:rPr lang="en-US" dirty="0" smtClean="0"/>
              <a:t>2016b. </a:t>
            </a:r>
            <a:r>
              <a:rPr lang="en-US" dirty="0">
                <a:hlinkClick r:id="rId3"/>
              </a:rPr>
              <a:t>http://www.cdc.gov/nhsn/pdfs/pscmanual/7psccauticurrent.pdf</a:t>
            </a:r>
            <a:r>
              <a:rPr lang="en-US" dirty="0"/>
              <a:t>. Accessed July 19, 2017.</a:t>
            </a:r>
          </a:p>
          <a:p>
            <a:pPr marL="285750" indent="-285750">
              <a:lnSpc>
                <a:spcPct val="120000"/>
              </a:lnSpc>
              <a:spcBef>
                <a:spcPts val="0"/>
              </a:spcBef>
            </a:pPr>
            <a:r>
              <a:rPr lang="en-US" dirty="0" err="1" smtClean="0"/>
              <a:t>Dudeck</a:t>
            </a:r>
            <a:r>
              <a:rPr lang="en-US" dirty="0" smtClean="0"/>
              <a:t> MA, Edwards JR, Allen-</a:t>
            </a:r>
            <a:r>
              <a:rPr lang="en-US" dirty="0" err="1" smtClean="0"/>
              <a:t>Bridson</a:t>
            </a:r>
            <a:r>
              <a:rPr lang="en-US" dirty="0" smtClean="0"/>
              <a:t> K, et al. </a:t>
            </a:r>
            <a:r>
              <a:rPr lang="en-US" dirty="0"/>
              <a:t>National Healthcare Safety Network report, data summary for 2013, Device-associated Module. </a:t>
            </a:r>
            <a:r>
              <a:rPr lang="en-US" dirty="0" smtClean="0"/>
              <a:t>Am J Infect Control 2015;43(3):206-21</a:t>
            </a:r>
            <a:r>
              <a:rPr lang="en-US" dirty="0"/>
              <a:t>. </a:t>
            </a:r>
            <a:r>
              <a:rPr lang="en-US" u="sng" dirty="0">
                <a:hlinkClick r:id="rId4"/>
              </a:rPr>
              <a:t>http://</a:t>
            </a:r>
            <a:r>
              <a:rPr lang="en-US" u="sng" dirty="0" smtClean="0">
                <a:hlinkClick r:id="rId4"/>
              </a:rPr>
              <a:t>doi.org/10.1016/j.ajic.2014.11.014</a:t>
            </a:r>
            <a:r>
              <a:rPr lang="en-US" dirty="0" smtClean="0"/>
              <a:t>. Accessed July 19, 2017. </a:t>
            </a:r>
            <a:endParaRPr lang="en-US" dirty="0">
              <a:hlinkClick r:id="rId4"/>
            </a:endParaRPr>
          </a:p>
          <a:p>
            <a:pPr marL="285750" indent="-285750">
              <a:lnSpc>
                <a:spcPct val="120000"/>
              </a:lnSpc>
              <a:spcBef>
                <a:spcPts val="0"/>
              </a:spcBef>
            </a:pPr>
            <a:r>
              <a:rPr lang="en-US" dirty="0"/>
              <a:t>Hines AL, Jiang HJ. Rates of </a:t>
            </a:r>
            <a:r>
              <a:rPr lang="en-US" dirty="0" smtClean="0"/>
              <a:t>obstetric trauma</a:t>
            </a:r>
            <a:r>
              <a:rPr lang="en-US" dirty="0"/>
              <a:t>, 2009. Healthcare Cost and Utilization Project, Statistical Brief #129. </a:t>
            </a:r>
            <a:r>
              <a:rPr lang="en-US" dirty="0" smtClean="0"/>
              <a:t>Rockville, MD: Agency for Healthcare Research and Quality; April 2012. </a:t>
            </a:r>
            <a:r>
              <a:rPr lang="en-US" u="sng" dirty="0">
                <a:hlinkClick r:id="rId5"/>
              </a:rPr>
              <a:t>https://</a:t>
            </a:r>
            <a:r>
              <a:rPr lang="en-US" u="sng" dirty="0" smtClean="0">
                <a:hlinkClick r:id="rId5"/>
              </a:rPr>
              <a:t>www.hcup-us.ahrq.gov/reports/statbriefs/sb129.pdf</a:t>
            </a:r>
            <a:r>
              <a:rPr lang="en-US" dirty="0" smtClean="0"/>
              <a:t>. Accessed July 19, 2017.</a:t>
            </a:r>
            <a:endParaRPr lang="en-US" dirty="0"/>
          </a:p>
          <a:p>
            <a:pPr marL="285750" indent="-285750">
              <a:lnSpc>
                <a:spcPct val="120000"/>
              </a:lnSpc>
              <a:spcBef>
                <a:spcPts val="0"/>
              </a:spcBef>
            </a:pPr>
            <a:r>
              <a:rPr lang="en-US" dirty="0"/>
              <a:t>Institute of Medicine. Preventing Medication Errors: Quality Chasm Series. 2007. </a:t>
            </a:r>
            <a:r>
              <a:rPr lang="en-US" u="sng" dirty="0">
                <a:hlinkClick r:id="rId6"/>
              </a:rPr>
              <a:t>http://</a:t>
            </a:r>
            <a:r>
              <a:rPr lang="en-US" u="sng" dirty="0" smtClean="0">
                <a:hlinkClick r:id="rId6"/>
              </a:rPr>
              <a:t>www.nap.edu/catalog/11623/preventing-medication-errors-quality-chasm-series</a:t>
            </a:r>
            <a:r>
              <a:rPr lang="en-US" dirty="0" smtClean="0"/>
              <a:t>.</a:t>
            </a:r>
            <a:r>
              <a:rPr lang="en-US" u="sng" dirty="0" smtClean="0"/>
              <a:t> </a:t>
            </a:r>
            <a:r>
              <a:rPr lang="en-US" dirty="0" smtClean="0"/>
              <a:t>Accessed July 19, 2017. </a:t>
            </a:r>
            <a:endParaRPr lang="en-US" dirty="0"/>
          </a:p>
          <a:p>
            <a:pPr marL="285750" indent="-285750">
              <a:lnSpc>
                <a:spcPct val="120000"/>
              </a:lnSpc>
              <a:spcBef>
                <a:spcPts val="0"/>
              </a:spcBef>
            </a:pPr>
            <a:r>
              <a:rPr lang="en-US" dirty="0"/>
              <a:t>National Association for Home Care &amp; Hospice. Basic Statistics About Home Care. Updated 2010. </a:t>
            </a:r>
            <a:r>
              <a:rPr lang="en-US" u="sng" dirty="0">
                <a:hlinkClick r:id="rId7"/>
              </a:rPr>
              <a:t>http://www.nahc.org/assets/1/7/10hc_stats.pdf</a:t>
            </a:r>
            <a:r>
              <a:rPr lang="en-US" dirty="0"/>
              <a:t>. Accessed </a:t>
            </a:r>
            <a:r>
              <a:rPr lang="en-US" dirty="0" smtClean="0"/>
              <a:t>July 19, 2017.</a:t>
            </a:r>
            <a:endParaRPr lang="en-US" dirty="0"/>
          </a:p>
          <a:p>
            <a:pPr marL="285750" indent="-285750">
              <a:lnSpc>
                <a:spcPct val="120000"/>
              </a:lnSpc>
              <a:spcBef>
                <a:spcPts val="0"/>
              </a:spcBef>
            </a:pPr>
            <a:r>
              <a:rPr lang="en-US" dirty="0" err="1" smtClean="0"/>
              <a:t>Pisoni</a:t>
            </a:r>
            <a:r>
              <a:rPr lang="en-US" dirty="0" smtClean="0"/>
              <a:t> RL, </a:t>
            </a:r>
            <a:r>
              <a:rPr lang="en-US" dirty="0" err="1" smtClean="0"/>
              <a:t>Zepel</a:t>
            </a:r>
            <a:r>
              <a:rPr lang="en-US" dirty="0" smtClean="0"/>
              <a:t> L, Port FK, et al. </a:t>
            </a:r>
            <a:r>
              <a:rPr lang="en-US" dirty="0"/>
              <a:t>Trends in </a:t>
            </a:r>
            <a:r>
              <a:rPr lang="en-US" dirty="0" smtClean="0"/>
              <a:t>U.S. </a:t>
            </a:r>
            <a:r>
              <a:rPr lang="en-US" dirty="0"/>
              <a:t>vascular access use, patient preferences, and related practices: an update from the </a:t>
            </a:r>
            <a:r>
              <a:rPr lang="en-US" dirty="0" smtClean="0"/>
              <a:t>U.S. </a:t>
            </a:r>
            <a:r>
              <a:rPr lang="en-US" dirty="0"/>
              <a:t>DOPPS practice monitor with international comparisons. </a:t>
            </a:r>
            <a:r>
              <a:rPr lang="en-US" dirty="0" smtClean="0"/>
              <a:t>Am J </a:t>
            </a:r>
            <a:r>
              <a:rPr lang="en-US" dirty="0"/>
              <a:t>Kidney </a:t>
            </a:r>
            <a:r>
              <a:rPr lang="en-US" dirty="0" smtClean="0"/>
              <a:t>Dis 2015;65(6):905-15.</a:t>
            </a:r>
          </a:p>
          <a:p>
            <a:endParaRPr lang="en-US" dirty="0"/>
          </a:p>
        </p:txBody>
      </p:sp>
    </p:spTree>
    <p:extLst>
      <p:ext uri="{BB962C8B-B14F-4D97-AF65-F5344CB8AC3E}">
        <p14:creationId xmlns:p14="http://schemas.microsoft.com/office/powerpoint/2010/main" val="32724566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Chartbook Contents</a:t>
            </a:r>
            <a:endParaRPr lang="en-US" dirty="0"/>
          </a:p>
        </p:txBody>
      </p:sp>
      <p:sp>
        <p:nvSpPr>
          <p:cNvPr id="5" name="Content Placeholder 4"/>
          <p:cNvSpPr>
            <a:spLocks noGrp="1"/>
          </p:cNvSpPr>
          <p:nvPr>
            <p:ph idx="1"/>
          </p:nvPr>
        </p:nvSpPr>
        <p:spPr/>
        <p:txBody>
          <a:bodyPr>
            <a:normAutofit lnSpcReduction="10000"/>
          </a:bodyPr>
          <a:lstStyle/>
          <a:p>
            <a:r>
              <a:rPr lang="en-US" dirty="0" smtClean="0"/>
              <a:t>This </a:t>
            </a:r>
            <a:r>
              <a:rPr lang="en-US" dirty="0" err="1" smtClean="0"/>
              <a:t>chartbook</a:t>
            </a:r>
            <a:r>
              <a:rPr lang="en-US" dirty="0" smtClean="0"/>
              <a:t> includes: </a:t>
            </a:r>
          </a:p>
          <a:p>
            <a:pPr lvl="1"/>
            <a:r>
              <a:rPr lang="en-US" dirty="0" smtClean="0"/>
              <a:t>Summary of trends across measures of patient safety from the QDR.</a:t>
            </a:r>
          </a:p>
          <a:p>
            <a:pPr lvl="1"/>
            <a:r>
              <a:rPr lang="en-US" dirty="0" smtClean="0"/>
              <a:t>Figures illustrating select measures of patient safety.</a:t>
            </a:r>
          </a:p>
          <a:p>
            <a:pPr lvl="1"/>
            <a:r>
              <a:rPr lang="en-US" dirty="0" smtClean="0"/>
              <a:t>Supplemental descriptions and data on patient safety measures from several outside sources.</a:t>
            </a:r>
          </a:p>
          <a:p>
            <a:r>
              <a:rPr lang="en-US" dirty="0" smtClean="0">
                <a:hlinkClick r:id="rId3"/>
              </a:rPr>
              <a:t>Introduction and Methods</a:t>
            </a:r>
            <a:r>
              <a:rPr lang="en-US" dirty="0" smtClean="0"/>
              <a:t> contains information about methods used in the </a:t>
            </a:r>
            <a:r>
              <a:rPr lang="en-US" dirty="0" err="1" smtClean="0"/>
              <a:t>chartbook</a:t>
            </a:r>
            <a:endParaRPr lang="en-US" dirty="0" smtClean="0"/>
          </a:p>
          <a:p>
            <a:r>
              <a:rPr lang="en-US" dirty="0" smtClean="0"/>
              <a:t>A Data Query tool (</a:t>
            </a:r>
            <a:r>
              <a:rPr lang="en-US" dirty="0" smtClean="0">
                <a:hlinkClick r:id="rId4"/>
              </a:rPr>
              <a:t>http://nhqrnet.ahrq.gov/</a:t>
            </a:r>
          </a:p>
          <a:p>
            <a:r>
              <a:rPr lang="en-US" dirty="0" err="1" smtClean="0">
                <a:hlinkClick r:id="rId4"/>
              </a:rPr>
              <a:t>inhqrdr</a:t>
            </a:r>
            <a:r>
              <a:rPr lang="en-US" dirty="0" smtClean="0">
                <a:hlinkClick r:id="rId4"/>
              </a:rPr>
              <a:t>/data/query</a:t>
            </a:r>
            <a:r>
              <a:rPr lang="en-US" dirty="0" smtClean="0"/>
              <a:t>) provides access to most QDR data tables. </a:t>
            </a:r>
            <a:endParaRPr lang="en-US" dirty="0"/>
          </a:p>
        </p:txBody>
      </p:sp>
    </p:spTree>
    <p:extLst>
      <p:ext uri="{BB962C8B-B14F-4D97-AF65-F5344CB8AC3E}">
        <p14:creationId xmlns:p14="http://schemas.microsoft.com/office/powerpoint/2010/main" val="523844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dirty="0" smtClean="0"/>
              <a:t>Number and percentage of all QDR quality measures that are improving, not changing, or worsening through 2014 or 2015, overall and by NQS priority area</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57786280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6113203"/>
            <a:ext cx="2605200" cy="307777"/>
          </a:xfrm>
          <a:prstGeom prst="rect">
            <a:avLst/>
          </a:prstGeom>
        </p:spPr>
        <p:txBody>
          <a:bodyPr wrap="none">
            <a:spAutoFit/>
          </a:bodyPr>
          <a:lstStyle/>
          <a:p>
            <a:r>
              <a:rPr lang="en-US" sz="1400" b="1" dirty="0"/>
              <a:t>Key:</a:t>
            </a:r>
            <a:r>
              <a:rPr lang="en-US" sz="1400" dirty="0"/>
              <a:t> n = number of measures.</a:t>
            </a:r>
          </a:p>
        </p:txBody>
      </p:sp>
    </p:spTree>
    <p:extLst>
      <p:ext uri="{BB962C8B-B14F-4D97-AF65-F5344CB8AC3E}">
        <p14:creationId xmlns:p14="http://schemas.microsoft.com/office/powerpoint/2010/main" val="400706809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600200" y="274638"/>
            <a:ext cx="7239000" cy="868362"/>
          </a:xfrm>
        </p:spPr>
        <p:txBody>
          <a:bodyPr>
            <a:noAutofit/>
          </a:bodyPr>
          <a:lstStyle/>
          <a:p>
            <a:r>
              <a:rPr lang="en-US" sz="1800" dirty="0" smtClean="0"/>
              <a:t>Number and percentage of patient safety measures for which members of selected groups experienced better, same, or worse quality of care compared with reference group, 2013 or 2014</a:t>
            </a:r>
            <a:endParaRPr lang="en-US" sz="1800" dirty="0"/>
          </a:p>
        </p:txBody>
      </p:sp>
      <p:graphicFrame>
        <p:nvGraphicFramePr>
          <p:cNvPr id="4" name="Object 1"/>
          <p:cNvGraphicFramePr>
            <a:graphicFrameLocks noGrp="1"/>
          </p:cNvGraphicFramePr>
          <p:nvPr>
            <p:ph idx="1"/>
            <p:extLst>
              <p:ext uri="{D42A27DB-BD31-4B8C-83A1-F6EECF244321}">
                <p14:modId xmlns:p14="http://schemas.microsoft.com/office/powerpoint/2010/main" val="3733361546"/>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457200" y="6126480"/>
            <a:ext cx="4445448" cy="246221"/>
          </a:xfrm>
          <a:prstGeom prst="rect">
            <a:avLst/>
          </a:prstGeom>
        </p:spPr>
        <p:txBody>
          <a:bodyPr wrap="none">
            <a:spAutoFit/>
          </a:bodyPr>
          <a:lstStyle/>
          <a:p>
            <a:r>
              <a:rPr lang="en-US" sz="1000" b="1" dirty="0"/>
              <a:t>Key</a:t>
            </a:r>
            <a:r>
              <a:rPr lang="en-US" sz="1000" dirty="0"/>
              <a:t>: AI/AN = American Indian and Alaska Native; n = number of measures.</a:t>
            </a:r>
          </a:p>
        </p:txBody>
      </p:sp>
    </p:spTree>
    <p:extLst>
      <p:ext uri="{BB962C8B-B14F-4D97-AF65-F5344CB8AC3E}">
        <p14:creationId xmlns:p14="http://schemas.microsoft.com/office/powerpoint/2010/main" val="366532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76200"/>
            <a:ext cx="7086600" cy="1219200"/>
          </a:xfrm>
        </p:spPr>
        <p:txBody>
          <a:bodyPr>
            <a:noAutofit/>
          </a:bodyPr>
          <a:lstStyle/>
          <a:p>
            <a:pPr>
              <a:lnSpc>
                <a:spcPct val="90000"/>
              </a:lnSpc>
            </a:pPr>
            <a:r>
              <a:rPr lang="en-US" sz="2800" dirty="0" smtClean="0"/>
              <a:t>Examples of Patient Safety Measures With Disparities That Were Getting Smaller Over Time</a:t>
            </a:r>
            <a:endParaRPr lang="en-US" sz="2800" dirty="0"/>
          </a:p>
        </p:txBody>
      </p:sp>
      <p:sp>
        <p:nvSpPr>
          <p:cNvPr id="3" name="Content Placeholder 2"/>
          <p:cNvSpPr>
            <a:spLocks noGrp="1"/>
          </p:cNvSpPr>
          <p:nvPr>
            <p:ph idx="1"/>
          </p:nvPr>
        </p:nvSpPr>
        <p:spPr>
          <a:xfrm>
            <a:off x="457200" y="1463040"/>
            <a:ext cx="8229600" cy="4861560"/>
          </a:xfrm>
        </p:spPr>
        <p:txBody>
          <a:bodyPr>
            <a:normAutofit fontScale="85000" lnSpcReduction="10000"/>
          </a:bodyPr>
          <a:lstStyle/>
          <a:p>
            <a:pPr>
              <a:lnSpc>
                <a:spcPct val="110000"/>
              </a:lnSpc>
              <a:spcBef>
                <a:spcPts val="528"/>
              </a:spcBef>
            </a:pPr>
            <a:r>
              <a:rPr lang="en-US" dirty="0" smtClean="0"/>
              <a:t>Age Gap: 65 years and older vs. 18-44 years of age </a:t>
            </a:r>
          </a:p>
          <a:p>
            <a:pPr lvl="1">
              <a:lnSpc>
                <a:spcPct val="110000"/>
              </a:lnSpc>
              <a:spcBef>
                <a:spcPts val="528"/>
              </a:spcBef>
            </a:pPr>
            <a:r>
              <a:rPr lang="en-US" dirty="0" smtClean="0"/>
              <a:t>Admissions with central venous catheter-related bloodstream infection per 1,000 medical and surgical discharges of length 2 or more days</a:t>
            </a:r>
          </a:p>
          <a:p>
            <a:pPr>
              <a:lnSpc>
                <a:spcPct val="110000"/>
              </a:lnSpc>
              <a:spcBef>
                <a:spcPts val="528"/>
              </a:spcBef>
            </a:pPr>
            <a:r>
              <a:rPr lang="en-US" dirty="0" smtClean="0"/>
              <a:t>Income Gap: Low vs. High</a:t>
            </a:r>
          </a:p>
          <a:p>
            <a:pPr lvl="1">
              <a:lnSpc>
                <a:spcPct val="110000"/>
              </a:lnSpc>
              <a:spcBef>
                <a:spcPts val="528"/>
              </a:spcBef>
            </a:pPr>
            <a:r>
              <a:rPr lang="en-US" dirty="0" smtClean="0"/>
              <a:t>Adults with postoperative hip fracture per 1,000 surgical admissions who were not susceptible to falling</a:t>
            </a:r>
          </a:p>
          <a:p>
            <a:pPr>
              <a:lnSpc>
                <a:spcPct val="110000"/>
              </a:lnSpc>
              <a:spcBef>
                <a:spcPts val="528"/>
              </a:spcBef>
            </a:pPr>
            <a:r>
              <a:rPr lang="en-US" dirty="0" smtClean="0"/>
              <a:t>Income Gap: Poor vs. High</a:t>
            </a:r>
          </a:p>
          <a:p>
            <a:pPr lvl="1">
              <a:lnSpc>
                <a:spcPct val="110000"/>
              </a:lnSpc>
              <a:spcBef>
                <a:spcPts val="528"/>
              </a:spcBef>
            </a:pPr>
            <a:r>
              <a:rPr lang="en-US" dirty="0" smtClean="0"/>
              <a:t>Adults with postoperative hip fracture per 1,000 surgical admissions who were not susceptible to falling	</a:t>
            </a:r>
          </a:p>
          <a:p>
            <a:pPr>
              <a:lnSpc>
                <a:spcPct val="110000"/>
              </a:lnSpc>
              <a:spcBef>
                <a:spcPts val="528"/>
              </a:spcBef>
            </a:pPr>
            <a:r>
              <a:rPr lang="en-US" dirty="0" smtClean="0"/>
              <a:t>Location Gap: Medium Metro vs. Large Fringe Metro </a:t>
            </a:r>
          </a:p>
          <a:p>
            <a:pPr lvl="1">
              <a:lnSpc>
                <a:spcPct val="110000"/>
              </a:lnSpc>
              <a:spcBef>
                <a:spcPts val="528"/>
              </a:spcBef>
            </a:pPr>
            <a:r>
              <a:rPr lang="en-US" dirty="0" smtClean="0"/>
              <a:t>Adults with postoperative physiologic and metabolic derangements per 1,000 elective surgical hospital discharges</a:t>
            </a:r>
            <a:endParaRPr lang="en-US" dirty="0"/>
          </a:p>
        </p:txBody>
      </p:sp>
    </p:spTree>
    <p:extLst>
      <p:ext uri="{BB962C8B-B14F-4D97-AF65-F5344CB8AC3E}">
        <p14:creationId xmlns:p14="http://schemas.microsoft.com/office/powerpoint/2010/main" val="3606289879"/>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mbria"/>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53989</TotalTime>
  <Words>11575</Words>
  <Application>Microsoft Office PowerPoint</Application>
  <PresentationFormat>On-screen Show (4:3)</PresentationFormat>
  <Paragraphs>780</Paragraphs>
  <Slides>50</Slides>
  <Notes>50</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2_Office Theme</vt:lpstr>
      <vt:lpstr>NATIONAL HEALTHCARE QUALITY AND DISPARITIES REPORT </vt:lpstr>
      <vt:lpstr>National Healthcare Quality and Disparities Report (NHQDR)</vt:lpstr>
      <vt:lpstr>National Healthcare Quality and Disparities Report</vt:lpstr>
      <vt:lpstr>Chartbooks Organized Around Priorities of the National Quality Strategy</vt:lpstr>
      <vt:lpstr>Priority 1: Making care safer by reducing harm caused in the delivery of care</vt:lpstr>
      <vt:lpstr>Chartbook Contents</vt:lpstr>
      <vt:lpstr>Number and percentage of all QDR quality measures that are improving, not changing, or worsening through 2014 or 2015, overall and by NQS priority area</vt:lpstr>
      <vt:lpstr>Number and percentage of patient safety measures for which members of selected groups experienced better, same, or worse quality of care compared with reference group, 2013 or 2014</vt:lpstr>
      <vt:lpstr>Examples of Patient Safety Measures With Disparities That Were Getting Smaller Over Time</vt:lpstr>
      <vt:lpstr>Examples of Patient Safety Measures With Disparities That Have Worsened or Showed No Change Over Time</vt:lpstr>
      <vt:lpstr>Measures of Patient Safety</vt:lpstr>
      <vt:lpstr>Patient Safety in the Hospital Setting</vt:lpstr>
      <vt:lpstr>Distribution of hospital-acquired conditions, based on national rates per 1,000 adult hospital discharges, 2010-2015</vt:lpstr>
      <vt:lpstr>Healthcare-Associated Infections</vt:lpstr>
      <vt:lpstr>Measures of Patient Safety in the Hospital Setting: HAIs</vt:lpstr>
      <vt:lpstr>Standardized infection ratios for central line-associated bloodstream infections and surgical site infections, 2009-2014, catheter-associated urinary tract infections, 2010-2014,  and C. difficile infections, 2012-2014</vt:lpstr>
      <vt:lpstr>Catheter-associated urinary tract infections per 1,000 urinary catheter days in critical care units, by hospital type, 2009-2014, and by critical care unit type, 2013 </vt:lpstr>
      <vt:lpstr>Change from 2013 to 2014 in Statewide SIRs for CAUTI</vt:lpstr>
      <vt:lpstr>Tools for Reducing Central Line-Associated Bloodstream Infections in Hospitals</vt:lpstr>
      <vt:lpstr>Tools for Reducing Catheter-Associated Urinary Tract Infections in Hospitals</vt:lpstr>
      <vt:lpstr>Procedure-Related Events</vt:lpstr>
      <vt:lpstr>Inpatient sepsis per 1,000 adult discharges with an elective operating room procedure, by sex and insurance status, 2008-2014</vt:lpstr>
      <vt:lpstr>Obstetric trauma per 1,000 vaginal deliveries</vt:lpstr>
      <vt:lpstr>Obstetric trauma per 1,000 instrument-assisted vaginal deliveries, by State, United States, 2014</vt:lpstr>
      <vt:lpstr>Adult patients receiving hip joint replacement due to fracture or degenerative conditions who experienced adverse events, by age and gender, 2010-2014</vt:lpstr>
      <vt:lpstr>Risk-adjusted mortality rate within 30 days post-operation for adults undergoing colorectal surgery in ACS NSQIP participating hospitals in the United States, by race/ethnicity and hospital teaching status, 2008-2015</vt:lpstr>
      <vt:lpstr>Adverse Drug Events</vt:lpstr>
      <vt:lpstr>Measures of Patient Safety in the Hospital Setting: Adverse Drug Events</vt:lpstr>
      <vt:lpstr>Hospitalized adult patients who received a hypoglycemic agent who had adverse drug events with hypoglycemic agents, by race/ethnicity, and by renal disease or diabetes status, 2010-2014</vt:lpstr>
      <vt:lpstr>Hospitalized adult patients with an anticoagulant-related adverse drug event with warfarin, by obesity and cerebrovascular disease status, 2010-2014</vt:lpstr>
      <vt:lpstr>Patient Safety in the Home Health Setting</vt:lpstr>
      <vt:lpstr>Home health care patients whose surgical wounds improved or healed, 2010-2015</vt:lpstr>
      <vt:lpstr>Home health care patients who got better at taking their drugs correctly by mouth, 2010-2015</vt:lpstr>
      <vt:lpstr>Relative change from 2010 to 2015 in how often patients got better at taking their drugs correctly by mouth, by State </vt:lpstr>
      <vt:lpstr>Patient Safety in the Ambulatory Setting</vt:lpstr>
      <vt:lpstr>Measures of Patient Safety in the Ambulatory Setting</vt:lpstr>
      <vt:lpstr>Patient safety and quality issues reported in outpatient medical offices, by frequency, November 2013–November 2015 combined</vt:lpstr>
      <vt:lpstr>Patient safety and quality issues reported in outpatient medical offices, by patient safety culture score quartile, November 2013–November 2015 combined</vt:lpstr>
      <vt:lpstr>Adults age 65 and over who received at least 1 of 33 potentially inappropriate prescription medications for older adults in the calendar year, by sex and perceived health status, 2003–2014</vt:lpstr>
      <vt:lpstr>Hemodialysis patients age 18 years and over who had central venous catheters used for vascular access for more than 90 days, by State, July 2015-June 2016</vt:lpstr>
      <vt:lpstr>Patient safety events reported from ambulatory surgical facilities in Pennsylvania, by event type, 2005-2015 (combined)</vt:lpstr>
      <vt:lpstr>Patient safety events reported from ambulatory surgical facilities in Pennsylvania, by event type and harm, 2005-2015 (combined)</vt:lpstr>
      <vt:lpstr>Innovations Related to Ambulatory Surgery Facility Cancellations and Transfers</vt:lpstr>
      <vt:lpstr>Patient Safety Infrastructure</vt:lpstr>
      <vt:lpstr>Patient Safety Organizations </vt:lpstr>
      <vt:lpstr>Patient Safety Organizations: AHRQ Common Formats</vt:lpstr>
      <vt:lpstr>Mining PSO Event Data To Increase Reporting and Reduce Patient Harm</vt:lpstr>
      <vt:lpstr>CHPSO Event Reporting and Harm (June 2007–December 2015)</vt:lpstr>
      <vt:lpstr>References</vt:lpstr>
      <vt:lpstr>References</vt:lpstr>
    </vt:vector>
  </TitlesOfParts>
  <Company>Thomson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Azam, Irim (AHRQ/CQuIPS)</dc:creator>
  <cp:lastModifiedBy>Doreen Bonnett</cp:lastModifiedBy>
  <cp:revision>4486</cp:revision>
  <cp:lastPrinted>2017-07-07T13:41:19Z</cp:lastPrinted>
  <dcterms:created xsi:type="dcterms:W3CDTF">2014-10-06T19:28:36Z</dcterms:created>
  <dcterms:modified xsi:type="dcterms:W3CDTF">2017-09-06T22:04:12Z</dcterms:modified>
</cp:coreProperties>
</file>